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3263EB8-8FB6-4B30-B1E7-CEFFAD597D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2412AB-E700-48C8-9AD1-DFADC48087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DE4E1BE-8AF4-4601-8048-6EAADFAF425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880216-C67F-45F0-BFCF-7CE4ACAE33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E02B37A8-4AD2-4B4A-A267-2AF376E94B7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E3D65BA-398D-4B64-9CF0-93E3899A35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E882B00-B688-4EAD-AFD1-C5592B7D54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A47BAB1-15DA-4355-BCAC-E343D78888C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E05482E-4648-42DE-B24D-05EEF9D1CA0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C7F56F3-0759-418A-8C39-F901188A990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82C6198-125D-4C8C-A222-21A30FC42A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13.jpeg" /><Relationship Id="rId6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7.jpeg" /><Relationship Id="rId3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2.jpeg" /><Relationship Id="rId4" Type="http://schemas.openxmlformats.org/officeDocument/2006/relationships/image" Target="../media/image23.jpeg" /><Relationship Id="rId5" Type="http://schemas.openxmlformats.org/officeDocument/2006/relationships/image" Target="../media/image24.jpeg" /><Relationship Id="rId6" Type="http://schemas.openxmlformats.org/officeDocument/2006/relationships/image" Target="../media/image2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6.jpeg" /><Relationship Id="rId4" Type="http://schemas.openxmlformats.org/officeDocument/2006/relationships/image" Target="../media/image2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7.jpeg" /><Relationship Id="rId3" Type="http://schemas.openxmlformats.org/officeDocument/2006/relationships/image" Target="../media/image2.jpe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5.jpeg" /><Relationship Id="rId3" Type="http://schemas.openxmlformats.org/officeDocument/2006/relationships/image" Target="../media/image2.jpe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95240111040011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942870" y="1523327"/>
            <a:ext cx="8305190" cy="209214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设立国际酒店管理公司组建方案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4964250" y="3872880"/>
            <a:ext cx="225795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4293502" y="4349349"/>
            <a:ext cx="3599078" cy="39745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XX-01-03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公司概述与愿景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组织架构与职能设计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人力资源规划及招聘策略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财务管理与资金筹措方案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品牌建设与市场推广策略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信息化技术应用及提升方案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合作伙伴关系建立与维护计划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公司概述与愿景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18426" b="18426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公司背景介绍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资深行业经验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我们团队在酒店行业拥有多年经验，对酒店运营、市场趋势和客户需求有深入了解。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国际化视野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通过与全球多个国家和地区的酒店合作，我们积累了丰富的跨文化交流和国际化运营经验。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创新与卓越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我们致力于推动酒店行业的创新与发展，通过引入先进的管理理念和技术，提升酒店运营效率和客户满意度。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成为全球领先的国际酒店管理公司，为客户提供卓越的住宿体验和一流的管理服务。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愿景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通过我们的专业知识和经验，帮助酒店实现卓越运营，提升品牌价值，创造可持续增长。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使命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愿景与使命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167" r="3167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87" r="3087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822" r="18822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核心价值观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我们始终将客户的需求和满意度放在首位，提供个性化、贴心的服务。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我们倡导开放、包容的团队合作氛围，鼓励员工相互支持、共同成长。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我们追求卓越的标准和质量，不断挑战自我，提升服务品质和管理水平。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我们坚守诚信正直的原则，以诚信赢得客户信任，以正直塑造企业形象。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客户至上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团队合作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追求卓越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诚信正直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市场分析与定位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投资者需求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投资者对酒店业的关注持续升温，他们寻求具有稳定收益、良好品牌声誉和专业管理团队的酒店项目进行投资。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随着全球旅游业的快速发展，消费者对高品质酒店服务的需求不断增长，包括舒适的住宿环境、优质的餐饮服务、完善的娱乐设施等。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政府政策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各国政府纷纷出台政策，鼓励旅游业和酒店业的发展，为国际酒店管理公司提供更多的市场机遇。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国际知名酒店品牌如万豪、希尔顿、洲际等具有强大的品牌影响力和市场份额，新进入者需通过品牌建设和差异化策略寻求突破。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品牌竞争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酒店业的服务质量直接影响客户满意度和忠诚度，国际酒店管理公司需不断提升服务水平，以满足客户需求。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服务质量竞争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随着科技的发展，酒店业也在不断进行技术创新，如智能客房、无人酒店等。国际酒店管理公司需紧跟科技潮流，提升运营效率和客户体验。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技术创新竞争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竞争态势分析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针对追求高品质生活和个性化服务的消费者，提供豪华住宿、高端餐饮、私人管家等定制化服务。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高端市场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商务市场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度假市场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t="16675" b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面向企业客户和商务旅行者，提供会议室、商务中心、专业接待等一站式商务服务。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针对休闲度假游客，提供度假村、海滩酒店、主题公园酒店等多样化的休闲度假产品。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目标市场定位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组织架构与职能设计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战略决策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财务管理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人力资源管理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品牌与市场营销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总部职能设计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t="12587" b="12587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t="116" b="116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t="116" b="116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t="116" b="116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制定公司整体发展战略，明确业务方向和目标。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负责公司资金筹措、预算制定和执行、财务分析等。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制定人力资源政策，负责员工招聘、培训、绩效管理等。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负责公司品牌建设和市场推广，提升公司知名度和竞争力。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t="116" b="116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267" r="1267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351E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负责特定区域内的酒店业务开发和管理，执行总部战略决策。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区域分公司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负责酒店日常运营和管理，包括前台、客房、餐饮等部门。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酒店管理部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负责酒店的市场推广和销售，提高酒店入住率和收益。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市场销售部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负责酒店员工的招聘、培训、绩效管理等，提供优秀的人力资源支持。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人力资源部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分支机构设置及职能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6087237" y="4692872"/>
            <a:ext cx="2429542" cy="1127284"/>
            <a:chOff x="6087237" y="4692872"/>
            <a:chExt cx="2429542" cy="1127284"/>
          </a:xfrm>
        </p:grpSpPr>
        <p:sp>
          <p:nvSpPr>
            <p:cNvPr id="3" name="Freeform 3"/>
            <p:cNvSpPr/>
            <p:nvPr/>
          </p:nvSpPr>
          <p:spPr>
            <a:xfrm>
              <a:off x="6087237" y="4692872"/>
              <a:ext cx="2429542" cy="1127284"/>
            </a:xfrm>
            <a:custGeom>
              <a:rect l="l" t="t" r="r" b="b"/>
              <a:pathLst>
                <a:path w="292" h="135">
                  <a:moveTo>
                    <a:pt x="130" y="19"/>
                  </a:moveTo>
                  <a:cubicBezTo>
                    <a:pt x="75" y="38"/>
                    <a:pt x="31" y="73"/>
                    <a:pt x="0" y="118"/>
                  </a:cubicBezTo>
                  <a:cubicBezTo>
                    <a:pt x="52" y="134"/>
                    <a:pt x="108" y="135"/>
                    <a:pt x="163" y="116"/>
                  </a:cubicBezTo>
                  <a:cubicBezTo>
                    <a:pt x="218" y="97"/>
                    <a:pt x="262" y="61"/>
                    <a:pt x="292" y="17"/>
                  </a:cubicBezTo>
                  <a:cubicBezTo>
                    <a:pt x="241" y="0"/>
                    <a:pt x="184" y="0"/>
                    <a:pt x="130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>
              <a:off x="7421499" y="5019484"/>
              <a:ext cx="311944" cy="273653"/>
            </a:xfrm>
            <a:custGeom>
              <a:rect l="l" t="t" r="r" b="b"/>
              <a:pathLst>
                <a:path w="582612" h="511175">
                  <a:moveTo>
                    <a:pt x="563781" y="169863"/>
                  </a:moveTo>
                  <a:cubicBezTo>
                    <a:pt x="567547" y="181115"/>
                    <a:pt x="571313" y="192367"/>
                    <a:pt x="575080" y="199869"/>
                  </a:cubicBezTo>
                  <a:cubicBezTo>
                    <a:pt x="578846" y="214872"/>
                    <a:pt x="578846" y="226124"/>
                    <a:pt x="582612" y="237376"/>
                  </a:cubicBezTo>
                  <a:cubicBezTo>
                    <a:pt x="582612" y="237376"/>
                    <a:pt x="582612" y="241126"/>
                    <a:pt x="582612" y="241126"/>
                  </a:cubicBezTo>
                  <a:cubicBezTo>
                    <a:pt x="582612" y="241126"/>
                    <a:pt x="582612" y="241126"/>
                    <a:pt x="582612" y="267381"/>
                  </a:cubicBezTo>
                  <a:cubicBezTo>
                    <a:pt x="582612" y="271132"/>
                    <a:pt x="582612" y="278633"/>
                    <a:pt x="582612" y="282384"/>
                  </a:cubicBezTo>
                  <a:cubicBezTo>
                    <a:pt x="575080" y="327392"/>
                    <a:pt x="552482" y="368650"/>
                    <a:pt x="514820" y="394905"/>
                  </a:cubicBezTo>
                  <a:cubicBezTo>
                    <a:pt x="480924" y="424910"/>
                    <a:pt x="439496" y="436162"/>
                    <a:pt x="398068" y="436162"/>
                  </a:cubicBezTo>
                  <a:cubicBezTo>
                    <a:pt x="326510" y="436162"/>
                    <a:pt x="258718" y="436162"/>
                    <a:pt x="187161" y="436162"/>
                  </a:cubicBezTo>
                  <a:cubicBezTo>
                    <a:pt x="187161" y="436162"/>
                    <a:pt x="187161" y="436162"/>
                    <a:pt x="179628" y="436162"/>
                  </a:cubicBezTo>
                  <a:cubicBezTo>
                    <a:pt x="179628" y="436162"/>
                    <a:pt x="179628" y="436162"/>
                    <a:pt x="179628" y="511176"/>
                  </a:cubicBezTo>
                  <a:cubicBezTo>
                    <a:pt x="179628" y="507426"/>
                    <a:pt x="175862" y="507426"/>
                    <a:pt x="175862" y="507426"/>
                  </a:cubicBezTo>
                  <a:cubicBezTo>
                    <a:pt x="130667" y="473669"/>
                    <a:pt x="85473" y="439913"/>
                    <a:pt x="40278" y="406157"/>
                  </a:cubicBezTo>
                  <a:cubicBezTo>
                    <a:pt x="40278" y="402406"/>
                    <a:pt x="36512" y="402406"/>
                    <a:pt x="36512" y="402406"/>
                  </a:cubicBezTo>
                  <a:cubicBezTo>
                    <a:pt x="81707" y="364899"/>
                    <a:pt x="130667" y="327392"/>
                    <a:pt x="179628" y="293636"/>
                  </a:cubicBezTo>
                  <a:cubicBezTo>
                    <a:pt x="179628" y="293636"/>
                    <a:pt x="179628" y="293636"/>
                    <a:pt x="179628" y="364899"/>
                  </a:cubicBezTo>
                  <a:cubicBezTo>
                    <a:pt x="183394" y="364899"/>
                    <a:pt x="183394" y="364899"/>
                    <a:pt x="187161" y="364899"/>
                  </a:cubicBezTo>
                  <a:cubicBezTo>
                    <a:pt x="258718" y="364899"/>
                    <a:pt x="330276" y="364899"/>
                    <a:pt x="401834" y="364899"/>
                  </a:cubicBezTo>
                  <a:cubicBezTo>
                    <a:pt x="465860" y="364899"/>
                    <a:pt x="514820" y="312390"/>
                    <a:pt x="511054" y="248628"/>
                  </a:cubicBezTo>
                  <a:cubicBezTo>
                    <a:pt x="511054" y="237376"/>
                    <a:pt x="507288" y="229874"/>
                    <a:pt x="503522" y="218622"/>
                  </a:cubicBezTo>
                  <a:cubicBezTo>
                    <a:pt x="503522" y="218622"/>
                    <a:pt x="503522" y="214872"/>
                    <a:pt x="507288" y="214872"/>
                  </a:cubicBezTo>
                  <a:cubicBezTo>
                    <a:pt x="526119" y="199869"/>
                    <a:pt x="544950" y="184866"/>
                    <a:pt x="563781" y="169863"/>
                  </a:cubicBezTo>
                  <a:close/>
                  <a:moveTo>
                    <a:pt x="401388" y="0"/>
                  </a:moveTo>
                  <a:cubicBezTo>
                    <a:pt x="401388" y="0"/>
                    <a:pt x="405139" y="0"/>
                    <a:pt x="405139" y="3757"/>
                  </a:cubicBezTo>
                  <a:cubicBezTo>
                    <a:pt x="450155" y="37571"/>
                    <a:pt x="495170" y="71384"/>
                    <a:pt x="540185" y="105198"/>
                  </a:cubicBezTo>
                  <a:cubicBezTo>
                    <a:pt x="543937" y="105198"/>
                    <a:pt x="543937" y="105198"/>
                    <a:pt x="547688" y="108955"/>
                  </a:cubicBezTo>
                  <a:cubicBezTo>
                    <a:pt x="498921" y="146526"/>
                    <a:pt x="450155" y="180341"/>
                    <a:pt x="401388" y="217911"/>
                  </a:cubicBezTo>
                  <a:cubicBezTo>
                    <a:pt x="401388" y="217911"/>
                    <a:pt x="401388" y="217911"/>
                    <a:pt x="401388" y="146526"/>
                  </a:cubicBezTo>
                  <a:cubicBezTo>
                    <a:pt x="397636" y="146526"/>
                    <a:pt x="397636" y="146526"/>
                    <a:pt x="393885" y="146526"/>
                  </a:cubicBezTo>
                  <a:cubicBezTo>
                    <a:pt x="322611" y="146526"/>
                    <a:pt x="255088" y="146526"/>
                    <a:pt x="183813" y="146526"/>
                  </a:cubicBezTo>
                  <a:cubicBezTo>
                    <a:pt x="120041" y="146526"/>
                    <a:pt x="67523" y="199126"/>
                    <a:pt x="71275" y="259239"/>
                  </a:cubicBezTo>
                  <a:cubicBezTo>
                    <a:pt x="75026" y="270511"/>
                    <a:pt x="75026" y="281782"/>
                    <a:pt x="78777" y="289296"/>
                  </a:cubicBezTo>
                  <a:cubicBezTo>
                    <a:pt x="78777" y="293053"/>
                    <a:pt x="78777" y="296810"/>
                    <a:pt x="75026" y="296810"/>
                  </a:cubicBezTo>
                  <a:cubicBezTo>
                    <a:pt x="60021" y="311839"/>
                    <a:pt x="41264" y="323110"/>
                    <a:pt x="18756" y="338138"/>
                  </a:cubicBezTo>
                  <a:cubicBezTo>
                    <a:pt x="15005" y="330624"/>
                    <a:pt x="11254" y="319353"/>
                    <a:pt x="7502" y="308082"/>
                  </a:cubicBezTo>
                  <a:cubicBezTo>
                    <a:pt x="3751" y="296810"/>
                    <a:pt x="3751" y="285539"/>
                    <a:pt x="0" y="270511"/>
                  </a:cubicBezTo>
                  <a:cubicBezTo>
                    <a:pt x="0" y="270511"/>
                    <a:pt x="0" y="270511"/>
                    <a:pt x="0" y="266754"/>
                  </a:cubicBezTo>
                  <a:cubicBezTo>
                    <a:pt x="0" y="266754"/>
                    <a:pt x="0" y="266754"/>
                    <a:pt x="0" y="244211"/>
                  </a:cubicBezTo>
                  <a:cubicBezTo>
                    <a:pt x="0" y="236697"/>
                    <a:pt x="0" y="232940"/>
                    <a:pt x="0" y="225426"/>
                  </a:cubicBezTo>
                  <a:cubicBezTo>
                    <a:pt x="7502" y="180341"/>
                    <a:pt x="30010" y="142769"/>
                    <a:pt x="67523" y="112712"/>
                  </a:cubicBezTo>
                  <a:cubicBezTo>
                    <a:pt x="101285" y="86413"/>
                    <a:pt x="142549" y="71384"/>
                    <a:pt x="187565" y="71384"/>
                  </a:cubicBezTo>
                  <a:cubicBezTo>
                    <a:pt x="255088" y="71384"/>
                    <a:pt x="322611" y="71384"/>
                    <a:pt x="393885" y="71384"/>
                  </a:cubicBezTo>
                  <a:cubicBezTo>
                    <a:pt x="393885" y="71384"/>
                    <a:pt x="393885" y="71384"/>
                    <a:pt x="401388" y="71384"/>
                  </a:cubicBezTo>
                  <a:cubicBezTo>
                    <a:pt x="401388" y="71384"/>
                    <a:pt x="401388" y="71384"/>
                    <a:pt x="401388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5" name="Freeform 5"/>
          <p:cNvSpPr/>
          <p:nvPr/>
        </p:nvSpPr>
        <p:spPr>
          <a:xfrm>
            <a:off x="6087237" y="3581590"/>
            <a:ext cx="1515142" cy="2095595"/>
          </a:xfrm>
          <a:custGeom>
            <a:rect l="l" t="t" r="r" b="b"/>
            <a:pathLst>
              <a:path w="182" h="251">
                <a:moveTo>
                  <a:pt x="49" y="96"/>
                </a:moveTo>
                <a:cubicBezTo>
                  <a:pt x="15" y="143"/>
                  <a:pt x="0" y="197"/>
                  <a:pt x="1" y="251"/>
                </a:cubicBezTo>
                <a:cubicBezTo>
                  <a:pt x="52" y="235"/>
                  <a:pt x="99" y="203"/>
                  <a:pt x="132" y="156"/>
                </a:cubicBezTo>
                <a:cubicBezTo>
                  <a:pt x="166" y="109"/>
                  <a:pt x="182" y="54"/>
                  <a:pt x="181" y="0"/>
                </a:cubicBezTo>
                <a:cubicBezTo>
                  <a:pt x="130" y="16"/>
                  <a:pt x="83" y="49"/>
                  <a:pt x="49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859714" y="4236053"/>
            <a:ext cx="352711" cy="269463"/>
            <a:chOff x="6859714" y="4236053"/>
            <a:chExt cx="352711" cy="269463"/>
          </a:xfrm>
        </p:grpSpPr>
        <p:sp>
          <p:nvSpPr>
            <p:cNvPr id="7" name="Freeform 7"/>
            <p:cNvSpPr/>
            <p:nvPr/>
          </p:nvSpPr>
          <p:spPr>
            <a:xfrm>
              <a:off x="6859714" y="4236053"/>
              <a:ext cx="283845" cy="220980"/>
            </a:xfrm>
            <a:custGeom>
              <a:rect l="l" t="t" r="r" b="b"/>
              <a:pathLst>
                <a:path w="141" h="110">
                  <a:moveTo>
                    <a:pt x="92" y="95"/>
                  </a:moveTo>
                  <a:cubicBezTo>
                    <a:pt x="105" y="92"/>
                    <a:pt x="117" y="87"/>
                    <a:pt x="126" y="77"/>
                  </a:cubicBezTo>
                  <a:cubicBezTo>
                    <a:pt x="137" y="66"/>
                    <a:pt x="141" y="53"/>
                    <a:pt x="136" y="38"/>
                  </a:cubicBezTo>
                  <a:cubicBezTo>
                    <a:pt x="132" y="25"/>
                    <a:pt x="123" y="17"/>
                    <a:pt x="111" y="10"/>
                  </a:cubicBezTo>
                  <a:cubicBezTo>
                    <a:pt x="100" y="4"/>
                    <a:pt x="87" y="1"/>
                    <a:pt x="75" y="1"/>
                  </a:cubicBezTo>
                  <a:cubicBezTo>
                    <a:pt x="54" y="0"/>
                    <a:pt x="35" y="5"/>
                    <a:pt x="20" y="19"/>
                  </a:cubicBezTo>
                  <a:cubicBezTo>
                    <a:pt x="1" y="35"/>
                    <a:pt x="0" y="59"/>
                    <a:pt x="17" y="77"/>
                  </a:cubicBezTo>
                  <a:cubicBezTo>
                    <a:pt x="20" y="81"/>
                    <a:pt x="25" y="84"/>
                    <a:pt x="30" y="88"/>
                  </a:cubicBezTo>
                  <a:cubicBezTo>
                    <a:pt x="30" y="88"/>
                    <a:pt x="30" y="88"/>
                    <a:pt x="29" y="88"/>
                  </a:cubicBezTo>
                  <a:cubicBezTo>
                    <a:pt x="27" y="94"/>
                    <a:pt x="23" y="99"/>
                    <a:pt x="19" y="103"/>
                  </a:cubicBezTo>
                  <a:cubicBezTo>
                    <a:pt x="17" y="105"/>
                    <a:pt x="16" y="106"/>
                    <a:pt x="17" y="108"/>
                  </a:cubicBezTo>
                  <a:cubicBezTo>
                    <a:pt x="18" y="110"/>
                    <a:pt x="20" y="110"/>
                    <a:pt x="22" y="110"/>
                  </a:cubicBezTo>
                  <a:cubicBezTo>
                    <a:pt x="33" y="108"/>
                    <a:pt x="43" y="104"/>
                    <a:pt x="53" y="98"/>
                  </a:cubicBezTo>
                  <a:cubicBezTo>
                    <a:pt x="54" y="97"/>
                    <a:pt x="56" y="96"/>
                    <a:pt x="58" y="97"/>
                  </a:cubicBezTo>
                  <a:cubicBezTo>
                    <a:pt x="69" y="98"/>
                    <a:pt x="81" y="98"/>
                    <a:pt x="92" y="95"/>
                  </a:cubicBezTo>
                  <a:close/>
                  <a:moveTo>
                    <a:pt x="55" y="84"/>
                  </a:moveTo>
                  <a:cubicBezTo>
                    <a:pt x="53" y="84"/>
                    <a:pt x="51" y="84"/>
                    <a:pt x="50" y="85"/>
                  </a:cubicBezTo>
                  <a:cubicBezTo>
                    <a:pt x="47" y="87"/>
                    <a:pt x="45" y="88"/>
                    <a:pt x="43" y="90"/>
                  </a:cubicBezTo>
                  <a:cubicBezTo>
                    <a:pt x="43" y="89"/>
                    <a:pt x="42" y="89"/>
                    <a:pt x="42" y="89"/>
                  </a:cubicBezTo>
                  <a:cubicBezTo>
                    <a:pt x="43" y="87"/>
                    <a:pt x="44" y="85"/>
                    <a:pt x="45" y="82"/>
                  </a:cubicBezTo>
                  <a:cubicBezTo>
                    <a:pt x="42" y="80"/>
                    <a:pt x="40" y="79"/>
                    <a:pt x="37" y="77"/>
                  </a:cubicBezTo>
                  <a:cubicBezTo>
                    <a:pt x="31" y="74"/>
                    <a:pt x="26" y="70"/>
                    <a:pt x="22" y="64"/>
                  </a:cubicBezTo>
                  <a:cubicBezTo>
                    <a:pt x="14" y="53"/>
                    <a:pt x="16" y="40"/>
                    <a:pt x="25" y="30"/>
                  </a:cubicBezTo>
                  <a:cubicBezTo>
                    <a:pt x="35" y="20"/>
                    <a:pt x="48" y="15"/>
                    <a:pt x="62" y="14"/>
                  </a:cubicBezTo>
                  <a:cubicBezTo>
                    <a:pt x="76" y="12"/>
                    <a:pt x="90" y="14"/>
                    <a:pt x="103" y="20"/>
                  </a:cubicBezTo>
                  <a:cubicBezTo>
                    <a:pt x="112" y="24"/>
                    <a:pt x="119" y="30"/>
                    <a:pt x="123" y="38"/>
                  </a:cubicBezTo>
                  <a:cubicBezTo>
                    <a:pt x="128" y="47"/>
                    <a:pt x="127" y="56"/>
                    <a:pt x="121" y="64"/>
                  </a:cubicBezTo>
                  <a:cubicBezTo>
                    <a:pt x="113" y="75"/>
                    <a:pt x="102" y="81"/>
                    <a:pt x="89" y="84"/>
                  </a:cubicBezTo>
                  <a:cubicBezTo>
                    <a:pt x="78" y="86"/>
                    <a:pt x="66" y="86"/>
                    <a:pt x="55" y="84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988873" y="4306634"/>
              <a:ext cx="223552" cy="198882"/>
            </a:xfrm>
            <a:custGeom>
              <a:rect l="l" t="t" r="r" b="b"/>
              <a:pathLst>
                <a:path w="110" h="99">
                  <a:moveTo>
                    <a:pt x="94" y="90"/>
                  </a:moveTo>
                  <a:cubicBezTo>
                    <a:pt x="91" y="86"/>
                    <a:pt x="87" y="82"/>
                    <a:pt x="85" y="77"/>
                  </a:cubicBezTo>
                  <a:cubicBezTo>
                    <a:pt x="100" y="68"/>
                    <a:pt x="111" y="56"/>
                    <a:pt x="110" y="38"/>
                  </a:cubicBezTo>
                  <a:cubicBezTo>
                    <a:pt x="110" y="20"/>
                    <a:pt x="99" y="9"/>
                    <a:pt x="84" y="0"/>
                  </a:cubicBezTo>
                  <a:cubicBezTo>
                    <a:pt x="85" y="1"/>
                    <a:pt x="85" y="2"/>
                    <a:pt x="85" y="3"/>
                  </a:cubicBezTo>
                  <a:cubicBezTo>
                    <a:pt x="86" y="9"/>
                    <a:pt x="87" y="15"/>
                    <a:pt x="86" y="21"/>
                  </a:cubicBezTo>
                  <a:cubicBezTo>
                    <a:pt x="84" y="35"/>
                    <a:pt x="77" y="46"/>
                    <a:pt x="66" y="55"/>
                  </a:cubicBezTo>
                  <a:cubicBezTo>
                    <a:pt x="54" y="66"/>
                    <a:pt x="39" y="71"/>
                    <a:pt x="23" y="74"/>
                  </a:cubicBezTo>
                  <a:cubicBezTo>
                    <a:pt x="16" y="75"/>
                    <a:pt x="8" y="75"/>
                    <a:pt x="0" y="75"/>
                  </a:cubicBezTo>
                  <a:cubicBezTo>
                    <a:pt x="3" y="77"/>
                    <a:pt x="7" y="79"/>
                    <a:pt x="10" y="81"/>
                  </a:cubicBezTo>
                  <a:cubicBezTo>
                    <a:pt x="26" y="87"/>
                    <a:pt x="42" y="88"/>
                    <a:pt x="58" y="86"/>
                  </a:cubicBezTo>
                  <a:cubicBezTo>
                    <a:pt x="60" y="86"/>
                    <a:pt x="61" y="86"/>
                    <a:pt x="62" y="87"/>
                  </a:cubicBezTo>
                  <a:cubicBezTo>
                    <a:pt x="72" y="93"/>
                    <a:pt x="82" y="97"/>
                    <a:pt x="94" y="99"/>
                  </a:cubicBezTo>
                  <a:cubicBezTo>
                    <a:pt x="95" y="99"/>
                    <a:pt x="97" y="98"/>
                    <a:pt x="98" y="97"/>
                  </a:cubicBezTo>
                  <a:cubicBezTo>
                    <a:pt x="98" y="97"/>
                    <a:pt x="98" y="95"/>
                    <a:pt x="97" y="93"/>
                  </a:cubicBezTo>
                  <a:cubicBezTo>
                    <a:pt x="97" y="92"/>
                    <a:pt x="95" y="91"/>
                    <a:pt x="94" y="9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3667887" y="4692872"/>
            <a:ext cx="2419350" cy="1127284"/>
            <a:chOff x="3667887" y="4692872"/>
            <a:chExt cx="2419350" cy="1127284"/>
          </a:xfrm>
        </p:grpSpPr>
        <p:sp>
          <p:nvSpPr>
            <p:cNvPr id="10" name="Freeform 10"/>
            <p:cNvSpPr/>
            <p:nvPr/>
          </p:nvSpPr>
          <p:spPr>
            <a:xfrm>
              <a:off x="3667887" y="4692872"/>
              <a:ext cx="2419350" cy="1127284"/>
            </a:xfrm>
            <a:custGeom>
              <a:rect l="l" t="t" r="r" b="b"/>
              <a:pathLst>
                <a:path w="291" h="135">
                  <a:moveTo>
                    <a:pt x="162" y="19"/>
                  </a:moveTo>
                  <a:cubicBezTo>
                    <a:pt x="217" y="38"/>
                    <a:pt x="261" y="73"/>
                    <a:pt x="291" y="118"/>
                  </a:cubicBezTo>
                  <a:cubicBezTo>
                    <a:pt x="240" y="134"/>
                    <a:pt x="184" y="135"/>
                    <a:pt x="129" y="116"/>
                  </a:cubicBezTo>
                  <a:cubicBezTo>
                    <a:pt x="74" y="97"/>
                    <a:pt x="30" y="61"/>
                    <a:pt x="0" y="17"/>
                  </a:cubicBezTo>
                  <a:cubicBezTo>
                    <a:pt x="51" y="0"/>
                    <a:pt x="108" y="0"/>
                    <a:pt x="162" y="1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465034" y="5004149"/>
              <a:ext cx="234601" cy="304229"/>
            </a:xfrm>
            <a:custGeom>
              <a:rect l="l" t="t" r="r" b="b"/>
              <a:pathLst>
                <a:path w="438150" h="568325">
                  <a:moveTo>
                    <a:pt x="344255" y="320246"/>
                  </a:moveTo>
                  <a:cubicBezTo>
                    <a:pt x="393080" y="312737"/>
                    <a:pt x="434394" y="346528"/>
                    <a:pt x="438150" y="399092"/>
                  </a:cubicBezTo>
                  <a:cubicBezTo>
                    <a:pt x="438150" y="399092"/>
                    <a:pt x="438150" y="402847"/>
                    <a:pt x="438150" y="406601"/>
                  </a:cubicBezTo>
                  <a:cubicBezTo>
                    <a:pt x="438150" y="451656"/>
                    <a:pt x="438150" y="496711"/>
                    <a:pt x="438150" y="545520"/>
                  </a:cubicBezTo>
                  <a:cubicBezTo>
                    <a:pt x="438150" y="545520"/>
                    <a:pt x="438150" y="545520"/>
                    <a:pt x="438150" y="549275"/>
                  </a:cubicBezTo>
                  <a:cubicBezTo>
                    <a:pt x="438150" y="549275"/>
                    <a:pt x="438150" y="549275"/>
                    <a:pt x="284162" y="549275"/>
                  </a:cubicBezTo>
                  <a:cubicBezTo>
                    <a:pt x="284162" y="549275"/>
                    <a:pt x="284162" y="545520"/>
                    <a:pt x="284162" y="545520"/>
                  </a:cubicBezTo>
                  <a:cubicBezTo>
                    <a:pt x="284162" y="496711"/>
                    <a:pt x="284162" y="451656"/>
                    <a:pt x="284162" y="402847"/>
                  </a:cubicBezTo>
                  <a:cubicBezTo>
                    <a:pt x="284162" y="361546"/>
                    <a:pt x="310453" y="327755"/>
                    <a:pt x="344255" y="320246"/>
                  </a:cubicBezTo>
                  <a:close/>
                  <a:moveTo>
                    <a:pt x="352879" y="200025"/>
                  </a:moveTo>
                  <a:cubicBezTo>
                    <a:pt x="352879" y="200025"/>
                    <a:pt x="352879" y="200025"/>
                    <a:pt x="356621" y="200025"/>
                  </a:cubicBezTo>
                  <a:cubicBezTo>
                    <a:pt x="356621" y="200025"/>
                    <a:pt x="356621" y="200025"/>
                    <a:pt x="367847" y="200025"/>
                  </a:cubicBezTo>
                  <a:cubicBezTo>
                    <a:pt x="371589" y="200025"/>
                    <a:pt x="375330" y="203767"/>
                    <a:pt x="379072" y="203767"/>
                  </a:cubicBezTo>
                  <a:cubicBezTo>
                    <a:pt x="401524" y="211251"/>
                    <a:pt x="412750" y="237445"/>
                    <a:pt x="409008" y="263638"/>
                  </a:cubicBezTo>
                  <a:cubicBezTo>
                    <a:pt x="405266" y="286090"/>
                    <a:pt x="386556" y="304800"/>
                    <a:pt x="360363" y="304800"/>
                  </a:cubicBezTo>
                  <a:cubicBezTo>
                    <a:pt x="337911" y="304800"/>
                    <a:pt x="319201" y="286090"/>
                    <a:pt x="311717" y="263638"/>
                  </a:cubicBezTo>
                  <a:cubicBezTo>
                    <a:pt x="307975" y="233703"/>
                    <a:pt x="326685" y="207509"/>
                    <a:pt x="352879" y="200025"/>
                  </a:cubicBezTo>
                  <a:close/>
                  <a:moveTo>
                    <a:pt x="100853" y="196018"/>
                  </a:moveTo>
                  <a:cubicBezTo>
                    <a:pt x="175559" y="180975"/>
                    <a:pt x="246529" y="241146"/>
                    <a:pt x="254000" y="320120"/>
                  </a:cubicBezTo>
                  <a:cubicBezTo>
                    <a:pt x="254000" y="323881"/>
                    <a:pt x="254000" y="327642"/>
                    <a:pt x="254000" y="331402"/>
                  </a:cubicBezTo>
                  <a:cubicBezTo>
                    <a:pt x="254000" y="406616"/>
                    <a:pt x="254000" y="481829"/>
                    <a:pt x="254000" y="557043"/>
                  </a:cubicBezTo>
                  <a:cubicBezTo>
                    <a:pt x="254000" y="557043"/>
                    <a:pt x="254000" y="557043"/>
                    <a:pt x="254000" y="568325"/>
                  </a:cubicBezTo>
                  <a:cubicBezTo>
                    <a:pt x="254000" y="568325"/>
                    <a:pt x="254000" y="568325"/>
                    <a:pt x="0" y="568325"/>
                  </a:cubicBezTo>
                  <a:cubicBezTo>
                    <a:pt x="0" y="564564"/>
                    <a:pt x="0" y="564564"/>
                    <a:pt x="0" y="560804"/>
                  </a:cubicBezTo>
                  <a:cubicBezTo>
                    <a:pt x="0" y="485590"/>
                    <a:pt x="0" y="406616"/>
                    <a:pt x="0" y="327642"/>
                  </a:cubicBezTo>
                  <a:cubicBezTo>
                    <a:pt x="0" y="263710"/>
                    <a:pt x="44823" y="211060"/>
                    <a:pt x="100853" y="196018"/>
                  </a:cubicBezTo>
                  <a:close/>
                  <a:moveTo>
                    <a:pt x="112091" y="0"/>
                  </a:moveTo>
                  <a:cubicBezTo>
                    <a:pt x="115818" y="0"/>
                    <a:pt x="115818" y="0"/>
                    <a:pt x="115818" y="0"/>
                  </a:cubicBezTo>
                  <a:cubicBezTo>
                    <a:pt x="115818" y="0"/>
                    <a:pt x="115818" y="0"/>
                    <a:pt x="138181" y="0"/>
                  </a:cubicBezTo>
                  <a:cubicBezTo>
                    <a:pt x="141909" y="0"/>
                    <a:pt x="149363" y="3762"/>
                    <a:pt x="153090" y="3762"/>
                  </a:cubicBezTo>
                  <a:cubicBezTo>
                    <a:pt x="190362" y="18808"/>
                    <a:pt x="212725" y="60187"/>
                    <a:pt x="205271" y="101566"/>
                  </a:cubicBezTo>
                  <a:cubicBezTo>
                    <a:pt x="197816" y="139183"/>
                    <a:pt x="164272" y="169276"/>
                    <a:pt x="127000" y="169276"/>
                  </a:cubicBezTo>
                  <a:cubicBezTo>
                    <a:pt x="89728" y="173038"/>
                    <a:pt x="56184" y="142944"/>
                    <a:pt x="48729" y="101566"/>
                  </a:cubicBezTo>
                  <a:cubicBezTo>
                    <a:pt x="41275" y="52664"/>
                    <a:pt x="71092" y="7523"/>
                    <a:pt x="112091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2" name="Freeform 12"/>
          <p:cNvSpPr/>
          <p:nvPr/>
        </p:nvSpPr>
        <p:spPr>
          <a:xfrm>
            <a:off x="4582287" y="3581590"/>
            <a:ext cx="1513713" cy="2095595"/>
          </a:xfrm>
          <a:custGeom>
            <a:rect l="l" t="t" r="r" b="b"/>
            <a:pathLst>
              <a:path w="182" h="251">
                <a:moveTo>
                  <a:pt x="133" y="96"/>
                </a:moveTo>
                <a:cubicBezTo>
                  <a:pt x="167" y="143"/>
                  <a:pt x="182" y="197"/>
                  <a:pt x="181" y="251"/>
                </a:cubicBezTo>
                <a:cubicBezTo>
                  <a:pt x="130" y="235"/>
                  <a:pt x="83" y="203"/>
                  <a:pt x="50" y="156"/>
                </a:cubicBezTo>
                <a:cubicBezTo>
                  <a:pt x="16" y="109"/>
                  <a:pt x="0" y="54"/>
                  <a:pt x="1" y="0"/>
                </a:cubicBezTo>
                <a:cubicBezTo>
                  <a:pt x="52" y="16"/>
                  <a:pt x="99" y="49"/>
                  <a:pt x="133" y="96"/>
                </a:cubicBez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3" name="Group 13"/>
          <p:cNvGrpSpPr/>
          <p:nvPr/>
        </p:nvGrpSpPr>
        <p:grpSpPr>
          <a:xfrm>
            <a:off x="4996434" y="4236053"/>
            <a:ext cx="313754" cy="313849"/>
            <a:chOff x="4996434" y="4236053"/>
            <a:chExt cx="313754" cy="313849"/>
          </a:xfrm>
        </p:grpSpPr>
        <p:sp>
          <p:nvSpPr>
            <p:cNvPr id="14" name="Freeform 14"/>
            <p:cNvSpPr/>
            <p:nvPr/>
          </p:nvSpPr>
          <p:spPr>
            <a:xfrm>
              <a:off x="4996434" y="4265200"/>
              <a:ext cx="284702" cy="284702"/>
            </a:xfrm>
            <a:custGeom>
              <a:rect l="l" t="t" r="r" b="b"/>
              <a:pathLst>
                <a:path w="184" h="184">
                  <a:moveTo>
                    <a:pt x="92" y="184"/>
                  </a:moveTo>
                  <a:cubicBezTo>
                    <a:pt x="143" y="184"/>
                    <a:pt x="184" y="143"/>
                    <a:pt x="184" y="92"/>
                  </a:cubicBezTo>
                  <a:cubicBezTo>
                    <a:pt x="184" y="76"/>
                    <a:pt x="180" y="62"/>
                    <a:pt x="173" y="49"/>
                  </a:cubicBezTo>
                  <a:cubicBezTo>
                    <a:pt x="172" y="49"/>
                    <a:pt x="172" y="49"/>
                    <a:pt x="171" y="49"/>
                  </a:cubicBezTo>
                  <a:cubicBezTo>
                    <a:pt x="170" y="49"/>
                    <a:pt x="170" y="49"/>
                    <a:pt x="170" y="49"/>
                  </a:cubicBezTo>
                  <a:cubicBezTo>
                    <a:pt x="158" y="48"/>
                    <a:pt x="158" y="48"/>
                    <a:pt x="158" y="48"/>
                  </a:cubicBezTo>
                  <a:cubicBezTo>
                    <a:pt x="149" y="56"/>
                    <a:pt x="149" y="56"/>
                    <a:pt x="149" y="56"/>
                  </a:cubicBezTo>
                  <a:cubicBezTo>
                    <a:pt x="156" y="67"/>
                    <a:pt x="160" y="79"/>
                    <a:pt x="160" y="92"/>
                  </a:cubicBezTo>
                  <a:cubicBezTo>
                    <a:pt x="160" y="129"/>
                    <a:pt x="129" y="160"/>
                    <a:pt x="92" y="160"/>
                  </a:cubicBezTo>
                  <a:cubicBezTo>
                    <a:pt x="55" y="160"/>
                    <a:pt x="24" y="129"/>
                    <a:pt x="24" y="92"/>
                  </a:cubicBezTo>
                  <a:cubicBezTo>
                    <a:pt x="24" y="55"/>
                    <a:pt x="55" y="24"/>
                    <a:pt x="92" y="24"/>
                  </a:cubicBezTo>
                  <a:cubicBezTo>
                    <a:pt x="105" y="24"/>
                    <a:pt x="117" y="28"/>
                    <a:pt x="128" y="35"/>
                  </a:cubicBezTo>
                  <a:cubicBezTo>
                    <a:pt x="135" y="27"/>
                    <a:pt x="135" y="27"/>
                    <a:pt x="135" y="27"/>
                  </a:cubicBezTo>
                  <a:cubicBezTo>
                    <a:pt x="134" y="14"/>
                    <a:pt x="134" y="14"/>
                    <a:pt x="134" y="14"/>
                  </a:cubicBezTo>
                  <a:cubicBezTo>
                    <a:pt x="134" y="12"/>
                    <a:pt x="134" y="11"/>
                    <a:pt x="134" y="10"/>
                  </a:cubicBezTo>
                  <a:cubicBezTo>
                    <a:pt x="122" y="4"/>
                    <a:pt x="107" y="0"/>
                    <a:pt x="92" y="0"/>
                  </a:cubicBezTo>
                  <a:cubicBezTo>
                    <a:pt x="41" y="0"/>
                    <a:pt x="0" y="41"/>
                    <a:pt x="0" y="92"/>
                  </a:cubicBezTo>
                  <a:cubicBezTo>
                    <a:pt x="0" y="143"/>
                    <a:pt x="41" y="184"/>
                    <a:pt x="92" y="184"/>
                  </a:cubicBezTo>
                  <a:close/>
                  <a:moveTo>
                    <a:pt x="92" y="184"/>
                  </a:moveTo>
                  <a:cubicBezTo>
                    <a:pt x="92" y="184"/>
                    <a:pt x="92" y="184"/>
                    <a:pt x="92" y="184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5069300" y="4338066"/>
              <a:ext cx="139065" cy="139065"/>
            </a:xfrm>
            <a:custGeom>
              <a:rect l="l" t="t" r="r" b="b"/>
              <a:pathLst>
                <a:path w="90" h="90">
                  <a:moveTo>
                    <a:pt x="45" y="21"/>
                  </a:moveTo>
                  <a:cubicBezTo>
                    <a:pt x="46" y="21"/>
                    <a:pt x="46" y="21"/>
                    <a:pt x="47" y="21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64" y="4"/>
                    <a:pt x="64" y="4"/>
                    <a:pt x="64" y="4"/>
                  </a:cubicBezTo>
                  <a:cubicBezTo>
                    <a:pt x="58" y="1"/>
                    <a:pt x="52" y="0"/>
                    <a:pt x="45" y="0"/>
                  </a:cubicBezTo>
                  <a:cubicBezTo>
                    <a:pt x="20" y="0"/>
                    <a:pt x="0" y="20"/>
                    <a:pt x="0" y="45"/>
                  </a:cubicBezTo>
                  <a:cubicBezTo>
                    <a:pt x="0" y="70"/>
                    <a:pt x="20" y="90"/>
                    <a:pt x="45" y="90"/>
                  </a:cubicBezTo>
                  <a:cubicBezTo>
                    <a:pt x="70" y="90"/>
                    <a:pt x="90" y="70"/>
                    <a:pt x="90" y="45"/>
                  </a:cubicBezTo>
                  <a:cubicBezTo>
                    <a:pt x="90" y="38"/>
                    <a:pt x="89" y="32"/>
                    <a:pt x="86" y="26"/>
                  </a:cubicBezTo>
                  <a:cubicBezTo>
                    <a:pt x="86" y="26"/>
                    <a:pt x="86" y="26"/>
                    <a:pt x="86" y="26"/>
                  </a:cubicBezTo>
                  <a:cubicBezTo>
                    <a:pt x="69" y="43"/>
                    <a:pt x="69" y="43"/>
                    <a:pt x="69" y="43"/>
                  </a:cubicBezTo>
                  <a:cubicBezTo>
                    <a:pt x="69" y="44"/>
                    <a:pt x="69" y="44"/>
                    <a:pt x="69" y="45"/>
                  </a:cubicBezTo>
                  <a:cubicBezTo>
                    <a:pt x="69" y="58"/>
                    <a:pt x="58" y="69"/>
                    <a:pt x="45" y="69"/>
                  </a:cubicBezTo>
                  <a:cubicBezTo>
                    <a:pt x="32" y="69"/>
                    <a:pt x="21" y="58"/>
                    <a:pt x="21" y="45"/>
                  </a:cubicBezTo>
                  <a:cubicBezTo>
                    <a:pt x="21" y="32"/>
                    <a:pt x="32" y="21"/>
                    <a:pt x="45" y="21"/>
                  </a:cubicBezTo>
                  <a:close/>
                  <a:moveTo>
                    <a:pt x="45" y="21"/>
                  </a:moveTo>
                  <a:cubicBezTo>
                    <a:pt x="45" y="21"/>
                    <a:pt x="45" y="21"/>
                    <a:pt x="45" y="21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152644" y="4236053"/>
              <a:ext cx="157544" cy="157544"/>
            </a:xfrm>
            <a:custGeom>
              <a:rect l="l" t="t" r="r" b="b"/>
              <a:pathLst>
                <a:path w="102" h="102">
                  <a:moveTo>
                    <a:pt x="86" y="28"/>
                  </a:moveTo>
                  <a:cubicBezTo>
                    <a:pt x="91" y="23"/>
                    <a:pt x="91" y="23"/>
                    <a:pt x="91" y="23"/>
                  </a:cubicBezTo>
                  <a:cubicBezTo>
                    <a:pt x="93" y="20"/>
                    <a:pt x="93" y="17"/>
                    <a:pt x="91" y="14"/>
                  </a:cubicBezTo>
                  <a:cubicBezTo>
                    <a:pt x="87" y="11"/>
                    <a:pt x="87" y="11"/>
                    <a:pt x="87" y="11"/>
                  </a:cubicBezTo>
                  <a:cubicBezTo>
                    <a:pt x="86" y="10"/>
                    <a:pt x="85" y="9"/>
                    <a:pt x="83" y="9"/>
                  </a:cubicBezTo>
                  <a:cubicBezTo>
                    <a:pt x="82" y="9"/>
                    <a:pt x="80" y="10"/>
                    <a:pt x="79" y="11"/>
                  </a:cubicBezTo>
                  <a:cubicBezTo>
                    <a:pt x="74" y="17"/>
                    <a:pt x="74" y="17"/>
                    <a:pt x="74" y="17"/>
                  </a:cubicBezTo>
                  <a:cubicBezTo>
                    <a:pt x="72" y="2"/>
                    <a:pt x="72" y="2"/>
                    <a:pt x="72" y="2"/>
                  </a:cubicBezTo>
                  <a:cubicBezTo>
                    <a:pt x="72" y="0"/>
                    <a:pt x="71" y="0"/>
                    <a:pt x="70" y="0"/>
                  </a:cubicBezTo>
                  <a:cubicBezTo>
                    <a:pt x="70" y="0"/>
                    <a:pt x="69" y="0"/>
                    <a:pt x="69" y="0"/>
                  </a:cubicBezTo>
                  <a:cubicBezTo>
                    <a:pt x="47" y="23"/>
                    <a:pt x="47" y="23"/>
                    <a:pt x="47" y="23"/>
                  </a:cubicBezTo>
                  <a:cubicBezTo>
                    <a:pt x="45" y="25"/>
                    <a:pt x="44" y="28"/>
                    <a:pt x="44" y="30"/>
                  </a:cubicBezTo>
                  <a:cubicBezTo>
                    <a:pt x="44" y="31"/>
                    <a:pt x="44" y="31"/>
                    <a:pt x="44" y="31"/>
                  </a:cubicBezTo>
                  <a:cubicBezTo>
                    <a:pt x="45" y="45"/>
                    <a:pt x="45" y="45"/>
                    <a:pt x="45" y="45"/>
                  </a:cubicBezTo>
                  <a:cubicBezTo>
                    <a:pt x="37" y="53"/>
                    <a:pt x="37" y="53"/>
                    <a:pt x="37" y="53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22" y="68"/>
                    <a:pt x="22" y="68"/>
                    <a:pt x="22" y="68"/>
                  </a:cubicBezTo>
                  <a:cubicBezTo>
                    <a:pt x="8" y="82"/>
                    <a:pt x="8" y="82"/>
                    <a:pt x="8" y="82"/>
                  </a:cubicBezTo>
                  <a:cubicBezTo>
                    <a:pt x="2" y="89"/>
                    <a:pt x="2" y="89"/>
                    <a:pt x="2" y="89"/>
                  </a:cubicBezTo>
                  <a:cubicBezTo>
                    <a:pt x="1" y="90"/>
                    <a:pt x="0" y="91"/>
                    <a:pt x="0" y="92"/>
                  </a:cubicBezTo>
                  <a:cubicBezTo>
                    <a:pt x="0" y="97"/>
                    <a:pt x="0" y="97"/>
                    <a:pt x="0" y="97"/>
                  </a:cubicBezTo>
                  <a:cubicBezTo>
                    <a:pt x="0" y="100"/>
                    <a:pt x="2" y="102"/>
                    <a:pt x="5" y="102"/>
                  </a:cubicBezTo>
                  <a:cubicBezTo>
                    <a:pt x="5" y="102"/>
                    <a:pt x="5" y="102"/>
                    <a:pt x="5" y="102"/>
                  </a:cubicBezTo>
                  <a:cubicBezTo>
                    <a:pt x="10" y="102"/>
                    <a:pt x="10" y="102"/>
                    <a:pt x="10" y="102"/>
                  </a:cubicBezTo>
                  <a:cubicBezTo>
                    <a:pt x="11" y="102"/>
                    <a:pt x="12" y="101"/>
                    <a:pt x="13" y="100"/>
                  </a:cubicBezTo>
                  <a:cubicBezTo>
                    <a:pt x="57" y="56"/>
                    <a:pt x="57" y="56"/>
                    <a:pt x="57" y="56"/>
                  </a:cubicBezTo>
                  <a:cubicBezTo>
                    <a:pt x="70" y="57"/>
                    <a:pt x="70" y="57"/>
                    <a:pt x="70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1" y="57"/>
                    <a:pt x="71" y="57"/>
                    <a:pt x="71" y="57"/>
                  </a:cubicBezTo>
                  <a:cubicBezTo>
                    <a:pt x="74" y="57"/>
                    <a:pt x="77" y="56"/>
                    <a:pt x="78" y="54"/>
                  </a:cubicBezTo>
                  <a:cubicBezTo>
                    <a:pt x="101" y="32"/>
                    <a:pt x="101" y="32"/>
                    <a:pt x="101" y="32"/>
                  </a:cubicBezTo>
                  <a:cubicBezTo>
                    <a:pt x="102" y="31"/>
                    <a:pt x="101" y="29"/>
                    <a:pt x="100" y="29"/>
                  </a:cubicBezTo>
                  <a:lnTo>
                    <a:pt x="86" y="28"/>
                  </a:lnTo>
                  <a:close/>
                  <a:moveTo>
                    <a:pt x="86" y="28"/>
                  </a:moveTo>
                  <a:cubicBezTo>
                    <a:pt x="86" y="28"/>
                    <a:pt x="86" y="28"/>
                    <a:pt x="86" y="28"/>
                  </a:cubicBezTo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7" name="Freeform 17"/>
          <p:cNvSpPr/>
          <p:nvPr/>
        </p:nvSpPr>
        <p:spPr>
          <a:xfrm>
            <a:off x="5664327" y="3097435"/>
            <a:ext cx="856012" cy="2579751"/>
          </a:xfrm>
          <a:custGeom>
            <a:rect l="l" t="t" r="r" b="b"/>
            <a:pathLst>
              <a:path w="103" h="309">
                <a:moveTo>
                  <a:pt x="0" y="154"/>
                </a:moveTo>
                <a:cubicBezTo>
                  <a:pt x="0" y="212"/>
                  <a:pt x="19" y="266"/>
                  <a:pt x="51" y="309"/>
                </a:cubicBezTo>
                <a:cubicBezTo>
                  <a:pt x="84" y="266"/>
                  <a:pt x="103" y="212"/>
                  <a:pt x="103" y="154"/>
                </a:cubicBezTo>
                <a:cubicBezTo>
                  <a:pt x="103" y="97"/>
                  <a:pt x="84" y="43"/>
                  <a:pt x="51" y="0"/>
                </a:cubicBezTo>
                <a:cubicBezTo>
                  <a:pt x="19" y="43"/>
                  <a:pt x="0" y="97"/>
                  <a:pt x="0" y="154"/>
                </a:cubicBez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5984843" y="3986974"/>
            <a:ext cx="215074" cy="313658"/>
          </a:xfrm>
          <a:custGeom>
            <a:rect l="l" t="t" r="r" b="b"/>
            <a:pathLst>
              <a:path w="107" h="156">
                <a:moveTo>
                  <a:pt x="43" y="156"/>
                </a:moveTo>
                <a:cubicBezTo>
                  <a:pt x="40" y="155"/>
                  <a:pt x="37" y="154"/>
                  <a:pt x="34" y="152"/>
                </a:cubicBezTo>
                <a:cubicBezTo>
                  <a:pt x="31" y="150"/>
                  <a:pt x="29" y="147"/>
                  <a:pt x="27" y="143"/>
                </a:cubicBezTo>
                <a:cubicBezTo>
                  <a:pt x="27" y="142"/>
                  <a:pt x="27" y="142"/>
                  <a:pt x="25" y="141"/>
                </a:cubicBezTo>
                <a:cubicBezTo>
                  <a:pt x="19" y="138"/>
                  <a:pt x="16" y="130"/>
                  <a:pt x="19" y="123"/>
                </a:cubicBezTo>
                <a:cubicBezTo>
                  <a:pt x="19" y="123"/>
                  <a:pt x="19" y="122"/>
                  <a:pt x="19" y="121"/>
                </a:cubicBezTo>
                <a:cubicBezTo>
                  <a:pt x="18" y="118"/>
                  <a:pt x="17" y="115"/>
                  <a:pt x="19" y="111"/>
                </a:cubicBezTo>
                <a:cubicBezTo>
                  <a:pt x="19" y="110"/>
                  <a:pt x="19" y="110"/>
                  <a:pt x="18" y="109"/>
                </a:cubicBezTo>
                <a:cubicBezTo>
                  <a:pt x="18" y="106"/>
                  <a:pt x="17" y="104"/>
                  <a:pt x="17" y="101"/>
                </a:cubicBezTo>
                <a:cubicBezTo>
                  <a:pt x="16" y="96"/>
                  <a:pt x="14" y="91"/>
                  <a:pt x="12" y="86"/>
                </a:cubicBezTo>
                <a:cubicBezTo>
                  <a:pt x="9" y="81"/>
                  <a:pt x="6" y="76"/>
                  <a:pt x="4" y="71"/>
                </a:cubicBezTo>
                <a:cubicBezTo>
                  <a:pt x="1" y="62"/>
                  <a:pt x="0" y="53"/>
                  <a:pt x="1" y="44"/>
                </a:cubicBezTo>
                <a:cubicBezTo>
                  <a:pt x="5" y="25"/>
                  <a:pt x="15" y="12"/>
                  <a:pt x="33" y="4"/>
                </a:cubicBezTo>
                <a:cubicBezTo>
                  <a:pt x="38" y="2"/>
                  <a:pt x="43" y="0"/>
                  <a:pt x="49" y="0"/>
                </a:cubicBezTo>
                <a:cubicBezTo>
                  <a:pt x="49" y="0"/>
                  <a:pt x="50" y="0"/>
                  <a:pt x="50" y="0"/>
                </a:cubicBezTo>
                <a:cubicBezTo>
                  <a:pt x="56" y="0"/>
                  <a:pt x="56" y="0"/>
                  <a:pt x="56" y="0"/>
                </a:cubicBezTo>
                <a:cubicBezTo>
                  <a:pt x="60" y="0"/>
                  <a:pt x="63" y="1"/>
                  <a:pt x="67" y="1"/>
                </a:cubicBezTo>
                <a:cubicBezTo>
                  <a:pt x="76" y="4"/>
                  <a:pt x="84" y="8"/>
                  <a:pt x="90" y="15"/>
                </a:cubicBezTo>
                <a:cubicBezTo>
                  <a:pt x="97" y="22"/>
                  <a:pt x="102" y="30"/>
                  <a:pt x="104" y="40"/>
                </a:cubicBezTo>
                <a:cubicBezTo>
                  <a:pt x="107" y="53"/>
                  <a:pt x="105" y="65"/>
                  <a:pt x="99" y="77"/>
                </a:cubicBezTo>
                <a:cubicBezTo>
                  <a:pt x="97" y="81"/>
                  <a:pt x="95" y="85"/>
                  <a:pt x="93" y="89"/>
                </a:cubicBezTo>
                <a:cubicBezTo>
                  <a:pt x="90" y="94"/>
                  <a:pt x="89" y="99"/>
                  <a:pt x="89" y="105"/>
                </a:cubicBezTo>
                <a:cubicBezTo>
                  <a:pt x="89" y="105"/>
                  <a:pt x="88" y="106"/>
                  <a:pt x="88" y="107"/>
                </a:cubicBezTo>
                <a:cubicBezTo>
                  <a:pt x="88" y="108"/>
                  <a:pt x="88" y="112"/>
                  <a:pt x="88" y="113"/>
                </a:cubicBezTo>
                <a:cubicBezTo>
                  <a:pt x="89" y="116"/>
                  <a:pt x="88" y="119"/>
                  <a:pt x="87" y="121"/>
                </a:cubicBezTo>
                <a:cubicBezTo>
                  <a:pt x="87" y="122"/>
                  <a:pt x="87" y="123"/>
                  <a:pt x="87" y="123"/>
                </a:cubicBezTo>
                <a:cubicBezTo>
                  <a:pt x="90" y="130"/>
                  <a:pt x="87" y="138"/>
                  <a:pt x="80" y="141"/>
                </a:cubicBezTo>
                <a:cubicBezTo>
                  <a:pt x="80" y="142"/>
                  <a:pt x="79" y="142"/>
                  <a:pt x="79" y="143"/>
                </a:cubicBezTo>
                <a:cubicBezTo>
                  <a:pt x="76" y="150"/>
                  <a:pt x="71" y="154"/>
                  <a:pt x="64" y="155"/>
                </a:cubicBezTo>
                <a:cubicBezTo>
                  <a:pt x="64" y="155"/>
                  <a:pt x="63" y="155"/>
                  <a:pt x="63" y="156"/>
                </a:cubicBezTo>
                <a:lnTo>
                  <a:pt x="43" y="156"/>
                </a:lnTo>
                <a:close/>
                <a:moveTo>
                  <a:pt x="53" y="107"/>
                </a:moveTo>
                <a:cubicBezTo>
                  <a:pt x="60" y="107"/>
                  <a:pt x="67" y="107"/>
                  <a:pt x="74" y="107"/>
                </a:cubicBezTo>
                <a:cubicBezTo>
                  <a:pt x="77" y="107"/>
                  <a:pt x="79" y="106"/>
                  <a:pt x="79" y="103"/>
                </a:cubicBezTo>
                <a:cubicBezTo>
                  <a:pt x="79" y="103"/>
                  <a:pt x="79" y="103"/>
                  <a:pt x="79" y="102"/>
                </a:cubicBezTo>
                <a:cubicBezTo>
                  <a:pt x="80" y="98"/>
                  <a:pt x="81" y="93"/>
                  <a:pt x="82" y="89"/>
                </a:cubicBezTo>
                <a:cubicBezTo>
                  <a:pt x="85" y="84"/>
                  <a:pt x="87" y="79"/>
                  <a:pt x="90" y="74"/>
                </a:cubicBezTo>
                <a:cubicBezTo>
                  <a:pt x="95" y="65"/>
                  <a:pt x="97" y="55"/>
                  <a:pt x="95" y="45"/>
                </a:cubicBezTo>
                <a:cubicBezTo>
                  <a:pt x="93" y="33"/>
                  <a:pt x="87" y="23"/>
                  <a:pt x="77" y="17"/>
                </a:cubicBezTo>
                <a:cubicBezTo>
                  <a:pt x="62" y="7"/>
                  <a:pt x="46" y="7"/>
                  <a:pt x="31" y="16"/>
                </a:cubicBezTo>
                <a:cubicBezTo>
                  <a:pt x="15" y="25"/>
                  <a:pt x="8" y="43"/>
                  <a:pt x="11" y="61"/>
                </a:cubicBezTo>
                <a:cubicBezTo>
                  <a:pt x="12" y="67"/>
                  <a:pt x="15" y="72"/>
                  <a:pt x="18" y="77"/>
                </a:cubicBezTo>
                <a:cubicBezTo>
                  <a:pt x="23" y="85"/>
                  <a:pt x="26" y="94"/>
                  <a:pt x="27" y="103"/>
                </a:cubicBezTo>
                <a:cubicBezTo>
                  <a:pt x="27" y="106"/>
                  <a:pt x="29" y="107"/>
                  <a:pt x="32" y="107"/>
                </a:cubicBezTo>
                <a:cubicBezTo>
                  <a:pt x="39" y="107"/>
                  <a:pt x="46" y="107"/>
                  <a:pt x="53" y="107"/>
                </a:cubicBezTo>
                <a:moveTo>
                  <a:pt x="53" y="120"/>
                </a:moveTo>
                <a:cubicBezTo>
                  <a:pt x="60" y="120"/>
                  <a:pt x="67" y="120"/>
                  <a:pt x="74" y="120"/>
                </a:cubicBezTo>
                <a:cubicBezTo>
                  <a:pt x="76" y="120"/>
                  <a:pt x="77" y="119"/>
                  <a:pt x="78" y="118"/>
                </a:cubicBezTo>
                <a:cubicBezTo>
                  <a:pt x="80" y="115"/>
                  <a:pt x="77" y="112"/>
                  <a:pt x="74" y="112"/>
                </a:cubicBezTo>
                <a:cubicBezTo>
                  <a:pt x="64" y="112"/>
                  <a:pt x="54" y="112"/>
                  <a:pt x="44" y="112"/>
                </a:cubicBezTo>
                <a:cubicBezTo>
                  <a:pt x="40" y="112"/>
                  <a:pt x="36" y="112"/>
                  <a:pt x="32" y="112"/>
                </a:cubicBezTo>
                <a:cubicBezTo>
                  <a:pt x="30" y="112"/>
                  <a:pt x="29" y="112"/>
                  <a:pt x="28" y="114"/>
                </a:cubicBezTo>
                <a:cubicBezTo>
                  <a:pt x="27" y="117"/>
                  <a:pt x="29" y="120"/>
                  <a:pt x="32" y="120"/>
                </a:cubicBezTo>
                <a:cubicBezTo>
                  <a:pt x="39" y="120"/>
                  <a:pt x="46" y="120"/>
                  <a:pt x="53" y="120"/>
                </a:cubicBezTo>
                <a:moveTo>
                  <a:pt x="53" y="124"/>
                </a:moveTo>
                <a:cubicBezTo>
                  <a:pt x="46" y="124"/>
                  <a:pt x="39" y="124"/>
                  <a:pt x="32" y="124"/>
                </a:cubicBezTo>
                <a:cubicBezTo>
                  <a:pt x="30" y="124"/>
                  <a:pt x="29" y="125"/>
                  <a:pt x="28" y="127"/>
                </a:cubicBezTo>
                <a:cubicBezTo>
                  <a:pt x="27" y="130"/>
                  <a:pt x="29" y="133"/>
                  <a:pt x="32" y="133"/>
                </a:cubicBezTo>
                <a:cubicBezTo>
                  <a:pt x="42" y="133"/>
                  <a:pt x="52" y="133"/>
                  <a:pt x="62" y="133"/>
                </a:cubicBezTo>
                <a:cubicBezTo>
                  <a:pt x="66" y="133"/>
                  <a:pt x="70" y="133"/>
                  <a:pt x="74" y="133"/>
                </a:cubicBezTo>
                <a:cubicBezTo>
                  <a:pt x="76" y="133"/>
                  <a:pt x="77" y="132"/>
                  <a:pt x="78" y="130"/>
                </a:cubicBezTo>
                <a:cubicBezTo>
                  <a:pt x="80" y="127"/>
                  <a:pt x="77" y="124"/>
                  <a:pt x="74" y="124"/>
                </a:cubicBezTo>
                <a:cubicBezTo>
                  <a:pt x="67" y="124"/>
                  <a:pt x="60" y="124"/>
                  <a:pt x="53" y="124"/>
                </a:cubicBezTo>
                <a:moveTo>
                  <a:pt x="70" y="137"/>
                </a:moveTo>
                <a:cubicBezTo>
                  <a:pt x="36" y="137"/>
                  <a:pt x="36" y="137"/>
                  <a:pt x="36" y="137"/>
                </a:cubicBezTo>
                <a:cubicBezTo>
                  <a:pt x="36" y="142"/>
                  <a:pt x="39" y="146"/>
                  <a:pt x="44" y="146"/>
                </a:cubicBezTo>
                <a:cubicBezTo>
                  <a:pt x="50" y="146"/>
                  <a:pt x="56" y="146"/>
                  <a:pt x="62" y="146"/>
                </a:cubicBezTo>
                <a:cubicBezTo>
                  <a:pt x="67" y="146"/>
                  <a:pt x="70" y="142"/>
                  <a:pt x="70" y="137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关键岗位与职责描述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4398507" y="1008278"/>
            <a:ext cx="3394996" cy="490334"/>
            <a:chOff x="4398507" y="1008278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4398507" y="1008278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首席运营官（COO）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4630337" y="1360840"/>
            <a:ext cx="2931336" cy="1654845"/>
            <a:chOff x="4630337" y="1360840"/>
            <a:chExt cx="2931336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4630337" y="13608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负责公司酒店业务的日常运营和管理，确保酒店服务质量和客户满意度。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1070038" y="1975579"/>
            <a:ext cx="3394996" cy="490334"/>
            <a:chOff x="1070038" y="1975579"/>
            <a:chExt cx="3394996" cy="490334"/>
          </a:xfrm>
        </p:grpSpPr>
        <p:sp>
          <p:nvSpPr>
            <p:cNvPr id="46" name="TextBox 46"/>
            <p:cNvSpPr txBox="1"/>
            <p:nvPr/>
          </p:nvSpPr>
          <p:spPr>
            <a:xfrm>
              <a:off x="1070038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首席财务官（CFO）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1301868" y="2328140"/>
            <a:ext cx="2931336" cy="1654845"/>
            <a:chOff x="1301868" y="2328140"/>
            <a:chExt cx="2931336" cy="1654845"/>
          </a:xfrm>
        </p:grpSpPr>
        <p:sp>
          <p:nvSpPr>
            <p:cNvPr id="48" name="TextBox 48"/>
            <p:cNvSpPr txBox="1"/>
            <p:nvPr/>
          </p:nvSpPr>
          <p:spPr>
            <a:xfrm>
              <a:off x="1301868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负责公司财务管理和资金筹措，提供财务分析和决策支持。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303771" y="4161775"/>
            <a:ext cx="3394996" cy="490334"/>
            <a:chOff x="303771" y="4161775"/>
            <a:chExt cx="3394996" cy="490334"/>
          </a:xfrm>
        </p:grpSpPr>
        <p:sp>
          <p:nvSpPr>
            <p:cNvPr id="50" name="TextBox 50"/>
            <p:cNvSpPr txBox="1"/>
            <p:nvPr/>
          </p:nvSpPr>
          <p:spPr>
            <a:xfrm>
              <a:off x="303771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首席执行官（CEO）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535601" y="4514336"/>
            <a:ext cx="2931336" cy="1654845"/>
            <a:chOff x="535601" y="4514336"/>
            <a:chExt cx="2931336" cy="1654845"/>
          </a:xfrm>
        </p:grpSpPr>
        <p:sp>
          <p:nvSpPr>
            <p:cNvPr id="52" name="TextBox 52"/>
            <p:cNvSpPr txBox="1"/>
            <p:nvPr/>
          </p:nvSpPr>
          <p:spPr>
            <a:xfrm>
              <a:off x="535601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负责公司整体战略制定和执行，领导公司高层管理团队。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7733442" y="1975579"/>
            <a:ext cx="3394996" cy="490334"/>
            <a:chOff x="7733442" y="1975579"/>
            <a:chExt cx="3394996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7733442" y="1975579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市场营销总监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7965273" y="2328140"/>
            <a:ext cx="2931336" cy="1654845"/>
            <a:chOff x="7965273" y="2328140"/>
            <a:chExt cx="2931336" cy="1654845"/>
          </a:xfrm>
        </p:grpSpPr>
        <p:sp>
          <p:nvSpPr>
            <p:cNvPr id="56" name="TextBox 56"/>
            <p:cNvSpPr txBox="1"/>
            <p:nvPr/>
          </p:nvSpPr>
          <p:spPr>
            <a:xfrm>
              <a:off x="7965273" y="2328140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负责公司品牌建设和市场推广，提高公司知名度和竞争力。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8451818" y="4161775"/>
            <a:ext cx="3394996" cy="490334"/>
            <a:chOff x="8451818" y="4161775"/>
            <a:chExt cx="3394996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8451818" y="4161775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人力资源总监</a:t>
              </a:r>
            </a:p>
          </p:txBody>
        </p:sp>
      </p:grpSp>
      <p:grpSp>
        <p:nvGrpSpPr>
          <p:cNvPr id="59" name="Group 59"/>
          <p:cNvGrpSpPr/>
          <p:nvPr/>
        </p:nvGrpSpPr>
        <p:grpSpPr>
          <a:xfrm>
            <a:off x="8683648" y="4514336"/>
            <a:ext cx="2931336" cy="1654845"/>
            <a:chOff x="8683648" y="4514336"/>
            <a:chExt cx="2931336" cy="1654845"/>
          </a:xfrm>
        </p:grpSpPr>
        <p:sp>
          <p:nvSpPr>
            <p:cNvPr id="60" name="TextBox 60"/>
            <p:cNvSpPr txBox="1"/>
            <p:nvPr/>
          </p:nvSpPr>
          <p:spPr>
            <a:xfrm>
              <a:off x="8683648" y="4514336"/>
              <a:ext cx="2931336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负责公司人力资源政策制定和执行，提供优秀的人力资源支持。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366422" y="2336597"/>
            <a:ext cx="1457325" cy="47529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3235297" y="3578030"/>
            <a:ext cx="5720486" cy="137281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3825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人力资源规划及招聘策略</a:t>
            </a: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业务规模与人力资源需求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根据公司发展战略和业务规模，预测未来一段时间内的人力资源需求，包括各部门、各岗位的人员数量、结构和素质要求。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12476" r="12476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市场分析与人才供需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分析酒店行业市场发展趋势，了解人才供需状况，为公司制定合理的人力资源规划提供依据。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人力资源成本预算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根据公司财务状况和业务需求，制定人力资源成本预算，包括员工薪酬、福利、培训等费用，确保公司人力资源投入的合理性。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人力资源需求预测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2500" r="12500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内部招聘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充分利用公司内部人才资源，通过内部推荐、竞聘等方式选拔优秀人才，提高员工晋升机会和工作积极性。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校园招聘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与高校建立合作关系，组织校园招聘活动，吸引优秀毕业生加入公司，为公司注入新鲜血液。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社会招聘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利用招聘网站、社交媒体等渠道发布招聘信息，吸引社会上的优秀人才应聘。同时，可参加行业招聘会等活动，扩大公司知名度和影响力。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招聘渠道与方法选择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https://d.book118.com/395240111040011042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351E00"/>
      </a:lt1>
      <a:dk2>
        <a:srgbClr val="FFF0DC"/>
      </a:dk2>
      <a:lt2>
        <a:srgbClr val="000000"/>
      </a:lt2>
      <a:accent1>
        <a:srgbClr val="FF960E"/>
      </a:accent1>
      <a:accent2>
        <a:srgbClr val="FF771B"/>
      </a:accent2>
      <a:accent3>
        <a:srgbClr val="C76900"/>
      </a:accent3>
      <a:accent4>
        <a:srgbClr val="FF6E40"/>
      </a:accent4>
      <a:accent5>
        <a:srgbClr val="FF855E"/>
      </a:accent5>
      <a:accent6>
        <a:srgbClr val="FFB69E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118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2024-09-03T04:42:23.886</cp:lastPrinted>
  <dcterms:created xsi:type="dcterms:W3CDTF">2024-09-02T20:42:23Z</dcterms:created>
  <dcterms:modified xsi:type="dcterms:W3CDTF">2024-09-02T20:42:26Z</dcterms:modified>
</cp:coreProperties>
</file>