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4A8D87E-A5C3-4262-A264-EB3697447E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6CFD391-BB13-4F03-A722-2F755CC856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BF27041-EF35-4ECD-9405-E5679F2CCC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02457F2-192F-486E-8824-AE2B4C7F2C1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D9D7A31-B986-4A17-B69B-4E53782ECC8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FEB3026-450B-4756-8154-BF95A7BFDDF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183EED0-027E-4524-A3DE-0790F116088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CE001FF-1F47-4CDB-BAA9-2E1EECF5C8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BBAAAFA-9B4F-4FDC-BD5B-F6F640DDD90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B2D3CB-C58D-4594-96CE-17D179B6B4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B9C64E1-ECFA-464C-9CE7-34FE833E11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95302230142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生物材料在牙龈修复中的应用</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牙龈修复的重要性
 生物材料种类及特性
 生物材料的选择标准
 生物材料与牙龈组织的相容性
 生物材料在牙龈修复中的技术
 生物材料的应用案例
 牙龈修复后的评估与护理
 未来发展趋势与挑战</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牙龈修复的重要性</a:t>
            </a:r>
          </a:p>
        </p:txBody>
      </p:sp>
      <p:sp>
        <p:nvSpPr>
          <p:cNvPr id="3" name="Subtitle 2"/>
          <p:cNvSpPr>
            <a:spLocks noGrp="1"/>
          </p:cNvSpPr>
          <p:nvPr>
            <p:ph type="subTitle" idx="1"/>
          </p:nvPr>
        </p:nvSpPr>
        <p:spPr/>
        <p:txBody>
          <a:bodyPr/>
          <a:lstStyle/>
          <a:p>
            <a:r>
              <a:t>生物材料在牙龈修复中的应用</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牙龈修复的重要性</a:t>
            </a:r>
          </a:p>
        </p:txBody>
      </p:sp>
      <p:sp>
        <p:nvSpPr>
          <p:cNvPr id="3" name="Text Placeholder 2"/>
          <p:cNvSpPr>
            <a:spLocks noGrp="1"/>
          </p:cNvSpPr>
          <p:nvPr>
            <p:ph type="body" idx="1"/>
          </p:nvPr>
        </p:nvSpPr>
        <p:spPr/>
        <p:txBody>
          <a:bodyPr/>
          <a:lstStyle/>
          <a:p>
            <a:r>
              <a:t>牙龈修复的重要性</a:t>
            </a:r>
          </a:p>
        </p:txBody>
      </p:sp>
      <p:sp>
        <p:nvSpPr>
          <p:cNvPr id="4" name="Content Placeholder 3"/>
          <p:cNvSpPr>
            <a:spLocks noGrp="1"/>
          </p:cNvSpPr>
          <p:nvPr>
            <p:ph sz="half" idx="2"/>
          </p:nvPr>
        </p:nvSpPr>
        <p:spPr/>
        <p:txBody>
          <a:bodyPr/>
          <a:lstStyle/>
          <a:p>
            <a:r>
              <a:t>1.牙龈健康与口腔整体健康密切相关。牙龈疾病可能导致牙齿松动、脱落，影响咀嚼功能和口腔美观。</a:t>
            </a:r>
          </a:p>
          <a:p>
            <a:r>
              <a:t>2.牙龈修复可以恢复牙龈组织的正常形态和功能，防止进一步的牙周组织破坏，提高患者的生活质量。</a:t>
            </a:r>
          </a:p>
          <a:p>
            <a:r>
              <a:t>3.随着生物材料的发展，牙龈修复手术的成功率和效果得到了显著提升，为患者提供了更好的治疗选择。</a:t>
            </a:r>
          </a:p>
          <a:p/>
        </p:txBody>
      </p:sp>
      <p:sp>
        <p:nvSpPr>
          <p:cNvPr id="5" name="Text Placeholder 4"/>
          <p:cNvSpPr>
            <a:spLocks noGrp="1"/>
          </p:cNvSpPr>
          <p:nvPr>
            <p:ph type="body" idx="3"/>
          </p:nvPr>
        </p:nvSpPr>
        <p:spPr/>
        <p:txBody>
          <a:bodyPr/>
          <a:lstStyle/>
          <a:p>
            <a:r>
              <a:t>牙龈退缩的影响</a:t>
            </a:r>
          </a:p>
        </p:txBody>
      </p:sp>
      <p:sp>
        <p:nvSpPr>
          <p:cNvPr id="6" name="Content Placeholder 5"/>
          <p:cNvSpPr>
            <a:spLocks noGrp="1"/>
          </p:cNvSpPr>
          <p:nvPr>
            <p:ph sz="half" idx="4"/>
          </p:nvPr>
        </p:nvSpPr>
        <p:spPr/>
        <p:txBody>
          <a:bodyPr/>
          <a:lstStyle/>
          <a:p>
            <a:r>
              <a:t>1.牙龈退缩可能导致牙根暴露，增加牙齿敏感和龋齿的风险。</a:t>
            </a:r>
          </a:p>
          <a:p>
            <a:r>
              <a:t>2.牙龈退缩可能影响口腔美观，对患者的心理健康产生负面影响。</a:t>
            </a:r>
          </a:p>
          <a:p>
            <a:r>
              <a:t>3.及时进行牙龈修复可以避免以上问题的发生，维护口腔健康。</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牙龈修复的重要性</a:t>
            </a:r>
          </a:p>
        </p:txBody>
      </p:sp>
      <p:sp>
        <p:nvSpPr>
          <p:cNvPr id="3" name="Content Placeholder 2"/>
          <p:cNvSpPr>
            <a:spLocks noGrp="1"/>
          </p:cNvSpPr>
          <p:nvPr>
            <p:ph sz="half" idx="2"/>
          </p:nvPr>
        </p:nvSpPr>
        <p:spPr/>
        <p:txBody>
          <a:bodyPr/>
          <a:lstStyle/>
          <a:p>
            <a:r>
              <a:t>1.生物材料可以模拟牙龈组织的结构和功能，为牙龈修复提供理想的替代材料。</a:t>
            </a:r>
          </a:p>
          <a:p>
            <a:r>
              <a:t>2.生物材料具有良好的生物相容性和生物活性，可以促进牙龈组织的再生和修复。</a:t>
            </a:r>
          </a:p>
          <a:p>
            <a:r>
              <a:t>3.生物材料的应用可以提高牙龈修复手术的效果和患者的满意度。</a:t>
            </a:r>
          </a:p>
          <a:p>
            <a:r>
              <a:t>以上内容仅供参考，具体内容可以根据实际需要进行调整和补充。希望这份PPT可以帮助您更好地了解生物材料在牙龈修复中的应用和牙龈修复的重要性。</a:t>
            </a:r>
          </a:p>
        </p:txBody>
      </p:sp>
      <p:sp>
        <p:nvSpPr>
          <p:cNvPr id="4" name="Text Placeholder 3"/>
          <p:cNvSpPr>
            <a:spLocks noGrp="1"/>
          </p:cNvSpPr>
          <p:nvPr>
            <p:ph type="body" idx="3"/>
          </p:nvPr>
        </p:nvSpPr>
        <p:spPr/>
        <p:txBody>
          <a:bodyPr/>
          <a:lstStyle/>
          <a:p/>
        </p:txBody>
      </p:sp>
      <p:sp>
        <p:nvSpPr>
          <p:cNvPr id="5" name="Content Placeholder 4"/>
          <p:cNvSpPr>
            <a:spLocks noGrp="1"/>
          </p:cNvSpPr>
          <p:nvPr>
            <p:ph sz="half" idx="4"/>
          </p:nvPr>
        </p:nvSpPr>
        <p:spPr/>
        <p:txBody>
          <a:bodyPr/>
          <a:lstStyle/>
          <a:p/>
        </p:txBody>
      </p:sp>
      <p:sp>
        <p:nvSpPr>
          <p:cNvPr id="6" name="Text Placeholder 5"/>
          <p:cNvSpPr>
            <a:spLocks noGrp="1"/>
          </p:cNvSpPr>
          <p:nvPr>
            <p:ph type="body" idx="1"/>
          </p:nvPr>
        </p:nvSpPr>
        <p:spPr/>
        <p:txBody>
          <a:bodyPr/>
          <a:lstStyle/>
          <a:p>
            <a:r>
              <a:t>生物材料在牙龈修复中的应用</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生物材料种类及特性</a:t>
            </a:r>
          </a:p>
        </p:txBody>
      </p:sp>
      <p:sp>
        <p:nvSpPr>
          <p:cNvPr id="3" name="Subtitle 2"/>
          <p:cNvSpPr>
            <a:spLocks noGrp="1"/>
          </p:cNvSpPr>
          <p:nvPr>
            <p:ph type="subTitle" idx="1"/>
          </p:nvPr>
        </p:nvSpPr>
        <p:spPr/>
        <p:txBody>
          <a:bodyPr/>
          <a:lstStyle/>
          <a:p>
            <a:r>
              <a:t>生物材料在牙龈修复中的应用</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生物材料种类及特性</a:t>
            </a:r>
          </a:p>
        </p:txBody>
      </p:sp>
      <p:sp>
        <p:nvSpPr>
          <p:cNvPr id="3" name="Text Placeholder 2"/>
          <p:cNvSpPr>
            <a:spLocks noGrp="1"/>
          </p:cNvSpPr>
          <p:nvPr>
            <p:ph type="body" idx="1"/>
          </p:nvPr>
        </p:nvSpPr>
        <p:spPr/>
        <p:txBody>
          <a:bodyPr/>
          <a:lstStyle/>
          <a:p>
            <a:r>
              <a:t>生物材料种类</a:t>
            </a:r>
          </a:p>
        </p:txBody>
      </p:sp>
      <p:sp>
        <p:nvSpPr>
          <p:cNvPr id="4" name="Content Placeholder 3"/>
          <p:cNvSpPr>
            <a:spLocks noGrp="1"/>
          </p:cNvSpPr>
          <p:nvPr>
            <p:ph sz="half" idx="2"/>
          </p:nvPr>
        </p:nvSpPr>
        <p:spPr/>
        <p:txBody>
          <a:bodyPr/>
          <a:lstStyle/>
          <a:p>
            <a:r>
              <a:t>1.生物材料主要包括天然生物材料和合成生物材料两大类。天然生物材料如胶原、壳聚糖等具有良好的生物相容性和生物活性，但机械性能较差；合成生物材料如聚合物、陶瓷等具有较好的机械性能和化学稳定性，但生物活性相对较低。</a:t>
            </a:r>
          </a:p>
          <a:p>
            <a:r>
              <a:t>2.根据应用场景的不同，需要选择不同种类和特性的生物材料。在牙龈修复中，常用的生物材料包括生物活性玻璃、胶原膜、生物降解聚合物等。</a:t>
            </a:r>
          </a:p>
          <a:p/>
        </p:txBody>
      </p:sp>
      <p:sp>
        <p:nvSpPr>
          <p:cNvPr id="5" name="Text Placeholder 4"/>
          <p:cNvSpPr>
            <a:spLocks noGrp="1"/>
          </p:cNvSpPr>
          <p:nvPr>
            <p:ph type="body" idx="3"/>
          </p:nvPr>
        </p:nvSpPr>
        <p:spPr/>
        <p:txBody>
          <a:bodyPr/>
          <a:lstStyle/>
          <a:p>
            <a:r>
              <a:t>生物相容性</a:t>
            </a:r>
          </a:p>
        </p:txBody>
      </p:sp>
      <p:sp>
        <p:nvSpPr>
          <p:cNvPr id="6" name="Content Placeholder 5"/>
          <p:cNvSpPr>
            <a:spLocks noGrp="1"/>
          </p:cNvSpPr>
          <p:nvPr>
            <p:ph sz="half" idx="4"/>
          </p:nvPr>
        </p:nvSpPr>
        <p:spPr/>
        <p:txBody>
          <a:bodyPr/>
          <a:lstStyle/>
          <a:p>
            <a:r>
              <a:t>1.生物相容性是指生物材料与人体组织之间的相互适应性，是评价生物材料优劣的重要指标之一。</a:t>
            </a:r>
          </a:p>
          <a:p>
            <a:r>
              <a:t>2.良好的生物相容性可以减少免疫排斥反应和组织炎症，提高修复效果。因此，在选择生物材料时，需要充分考虑其生物相容性。</a:t>
            </a:r>
          </a:p>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生物材料种类及特性</a:t>
            </a:r>
          </a:p>
        </p:txBody>
      </p:sp>
      <p:sp>
        <p:nvSpPr>
          <p:cNvPr id="3" name="Text Placeholder 2"/>
          <p:cNvSpPr>
            <a:spLocks noGrp="1"/>
          </p:cNvSpPr>
          <p:nvPr>
            <p:ph type="body" idx="1"/>
          </p:nvPr>
        </p:nvSpPr>
        <p:spPr/>
        <p:txBody>
          <a:bodyPr/>
          <a:lstStyle/>
          <a:p>
            <a:r>
              <a:t>生物活性</a:t>
            </a:r>
          </a:p>
        </p:txBody>
      </p:sp>
      <p:sp>
        <p:nvSpPr>
          <p:cNvPr id="4" name="Content Placeholder 3"/>
          <p:cNvSpPr>
            <a:spLocks noGrp="1"/>
          </p:cNvSpPr>
          <p:nvPr>
            <p:ph sz="half" idx="2"/>
          </p:nvPr>
        </p:nvSpPr>
        <p:spPr/>
        <p:txBody>
          <a:bodyPr/>
          <a:lstStyle/>
          <a:p>
            <a:r>
              <a:t>1.生物活性是指生物材料在人体内能够诱导组织再生和修复的能力。</a:t>
            </a:r>
          </a:p>
          <a:p>
            <a:r>
              <a:t>2.生物活性高的材料可以促进牙龈组织的再生和修复，提高修复效果。因此，在牙龈修复中需要选择具有较高生物活性的生物材料。</a:t>
            </a:r>
          </a:p>
          <a:p/>
        </p:txBody>
      </p:sp>
      <p:sp>
        <p:nvSpPr>
          <p:cNvPr id="5" name="Text Placeholder 4"/>
          <p:cNvSpPr>
            <a:spLocks noGrp="1"/>
          </p:cNvSpPr>
          <p:nvPr>
            <p:ph type="body" idx="3"/>
          </p:nvPr>
        </p:nvSpPr>
        <p:spPr/>
        <p:txBody>
          <a:bodyPr/>
          <a:lstStyle/>
          <a:p>
            <a:r>
              <a:t>机械性能</a:t>
            </a:r>
          </a:p>
        </p:txBody>
      </p:sp>
      <p:sp>
        <p:nvSpPr>
          <p:cNvPr id="6" name="Content Placeholder 5"/>
          <p:cNvSpPr>
            <a:spLocks noGrp="1"/>
          </p:cNvSpPr>
          <p:nvPr>
            <p:ph sz="half" idx="4"/>
          </p:nvPr>
        </p:nvSpPr>
        <p:spPr/>
        <p:txBody>
          <a:bodyPr/>
          <a:lstStyle/>
          <a:p>
            <a:r>
              <a:t>1.机械性能是指生物材料的硬度、韧性、弹性模量等物理性能。</a:t>
            </a:r>
          </a:p>
          <a:p>
            <a:r>
              <a:t>2.在牙龈修复中，需要选择具有一定机械性能的生物材料，以承受口腔中的咀嚼压力和保持修复体的稳定性。</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生物材料种类及特性</a:t>
            </a:r>
          </a:p>
        </p:txBody>
      </p:sp>
      <p:sp>
        <p:nvSpPr>
          <p:cNvPr id="3" name="Content Placeholder 2"/>
          <p:cNvSpPr>
            <a:spLocks noGrp="1"/>
          </p:cNvSpPr>
          <p:nvPr>
            <p:ph sz="half" idx="2"/>
          </p:nvPr>
        </p:nvSpPr>
        <p:spPr/>
        <p:txBody>
          <a:bodyPr/>
          <a:lstStyle/>
          <a:p>
            <a:r>
              <a:t>1.对于一些可降解的生物材料，其降解性能和降解产物对周围组织的影响也需要考虑。</a:t>
            </a:r>
          </a:p>
          <a:p>
            <a:r>
              <a:t>2.良好的降解性能可以避免材料在体内长期滞留引起的不良反应，同时降解产物应对周围组织无害。</a:t>
            </a:r>
          </a:p>
          <a:p/>
        </p:txBody>
      </p:sp>
      <p:sp>
        <p:nvSpPr>
          <p:cNvPr id="4" name="Text Placeholder 3"/>
          <p:cNvSpPr>
            <a:spLocks noGrp="1"/>
          </p:cNvSpPr>
          <p:nvPr>
            <p:ph type="body" idx="3"/>
          </p:nvPr>
        </p:nvSpPr>
        <p:spPr/>
        <p:txBody>
          <a:bodyPr/>
          <a:lstStyle/>
          <a:p>
            <a:r>
              <a:t>安全性评估</a:t>
            </a:r>
          </a:p>
        </p:txBody>
      </p:sp>
      <p:sp>
        <p:nvSpPr>
          <p:cNvPr id="5" name="Content Placeholder 4"/>
          <p:cNvSpPr>
            <a:spLocks noGrp="1"/>
          </p:cNvSpPr>
          <p:nvPr>
            <p:ph sz="half" idx="4"/>
          </p:nvPr>
        </p:nvSpPr>
        <p:spPr/>
        <p:txBody>
          <a:bodyPr/>
          <a:lstStyle/>
          <a:p>
            <a:r>
              <a:t>1.生物材料在应用于人体之前，需要进行严格的安全性评估，包括细胞毒性、致敏性、遗传毒性等方面的检测。</a:t>
            </a:r>
          </a:p>
          <a:p>
            <a:r>
              <a:t>2.只有经过充分的安全性评估并证明对人体无害的生物材料才能应用于临床实践中。</a:t>
            </a:r>
          </a:p>
        </p:txBody>
      </p:sp>
      <p:sp>
        <p:nvSpPr>
          <p:cNvPr id="6" name="Text Placeholder 5"/>
          <p:cNvSpPr>
            <a:spLocks noGrp="1"/>
          </p:cNvSpPr>
          <p:nvPr>
            <p:ph type="body" idx="1"/>
          </p:nvPr>
        </p:nvSpPr>
        <p:spPr/>
        <p:txBody>
          <a:bodyPr/>
          <a:lstStyle/>
          <a:p>
            <a:r>
              <a:t>降解性能</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生物材料的选择标准</a:t>
            </a:r>
          </a:p>
        </p:txBody>
      </p:sp>
      <p:sp>
        <p:nvSpPr>
          <p:cNvPr id="3" name="Subtitle 2"/>
          <p:cNvSpPr>
            <a:spLocks noGrp="1"/>
          </p:cNvSpPr>
          <p:nvPr>
            <p:ph type="subTitle" idx="1"/>
          </p:nvPr>
        </p:nvSpPr>
        <p:spPr/>
        <p:txBody>
          <a:bodyPr/>
          <a:lstStyle/>
          <a:p>
            <a:r>
              <a:t>生物材料在牙龈修复中的应用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生物材料的选择标准</a:t>
            </a:r>
          </a:p>
        </p:txBody>
      </p:sp>
      <p:sp>
        <p:nvSpPr>
          <p:cNvPr id="3" name="Text Placeholder 2"/>
          <p:cNvSpPr>
            <a:spLocks noGrp="1"/>
          </p:cNvSpPr>
          <p:nvPr>
            <p:ph type="body" idx="1"/>
          </p:nvPr>
        </p:nvSpPr>
        <p:spPr/>
        <p:txBody>
          <a:bodyPr/>
          <a:lstStyle/>
          <a:p>
            <a:r>
              <a:t>生物相容性</a:t>
            </a:r>
          </a:p>
        </p:txBody>
      </p:sp>
      <p:sp>
        <p:nvSpPr>
          <p:cNvPr id="4" name="Content Placeholder 3"/>
          <p:cNvSpPr>
            <a:spLocks noGrp="1"/>
          </p:cNvSpPr>
          <p:nvPr>
            <p:ph sz="half" idx="2"/>
          </p:nvPr>
        </p:nvSpPr>
        <p:spPr/>
        <p:txBody>
          <a:bodyPr/>
          <a:lstStyle/>
          <a:p>
            <a:r>
              <a:t>1.生物材料应具有良好的生物相容性，避免引发免疫反应和炎症反应。</a:t>
            </a:r>
          </a:p>
          <a:p>
            <a:r>
              <a:t>2.选择经过临床验证的生物材料，确保其安全性和有效性。</a:t>
            </a:r>
          </a:p>
          <a:p>
            <a:r>
              <a:t>3.考虑生物材料的降解性能和降解产物对周围组织的影响。</a:t>
            </a:r>
          </a:p>
          <a:p/>
        </p:txBody>
      </p:sp>
      <p:sp>
        <p:nvSpPr>
          <p:cNvPr id="5" name="Text Placeholder 4"/>
          <p:cNvSpPr>
            <a:spLocks noGrp="1"/>
          </p:cNvSpPr>
          <p:nvPr>
            <p:ph type="body" idx="3"/>
          </p:nvPr>
        </p:nvSpPr>
        <p:spPr/>
        <p:txBody>
          <a:bodyPr/>
          <a:lstStyle/>
          <a:p>
            <a:r>
              <a:t>机械性能</a:t>
            </a:r>
          </a:p>
        </p:txBody>
      </p:sp>
      <p:sp>
        <p:nvSpPr>
          <p:cNvPr id="6" name="Content Placeholder 5"/>
          <p:cNvSpPr>
            <a:spLocks noGrp="1"/>
          </p:cNvSpPr>
          <p:nvPr>
            <p:ph sz="half" idx="4"/>
          </p:nvPr>
        </p:nvSpPr>
        <p:spPr/>
        <p:txBody>
          <a:bodyPr/>
          <a:lstStyle/>
          <a:p>
            <a:r>
              <a:t>1.生物材料应具有适当的机械强度，以支持牙龈组织的修复和再生。</a:t>
            </a:r>
          </a:p>
          <a:p>
            <a:r>
              <a:t>2.考虑生物材料的弹性模量，以确保其与周围组织的匹配性。</a:t>
            </a:r>
          </a:p>
          <a:p>
            <a:r>
              <a:t>3.选择具有抗疲劳性能的生物材料，以延长使用寿命。</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生物材料的选择标准</a:t>
            </a:r>
          </a:p>
        </p:txBody>
      </p:sp>
      <p:sp>
        <p:nvSpPr>
          <p:cNvPr id="3" name="Text Placeholder 2"/>
          <p:cNvSpPr>
            <a:spLocks noGrp="1"/>
          </p:cNvSpPr>
          <p:nvPr>
            <p:ph type="body" idx="1"/>
          </p:nvPr>
        </p:nvSpPr>
        <p:spPr/>
        <p:txBody>
          <a:bodyPr/>
          <a:lstStyle/>
          <a:p>
            <a:r>
              <a:t>表面特性</a:t>
            </a:r>
          </a:p>
        </p:txBody>
      </p:sp>
      <p:sp>
        <p:nvSpPr>
          <p:cNvPr id="4" name="Content Placeholder 3"/>
          <p:cNvSpPr>
            <a:spLocks noGrp="1"/>
          </p:cNvSpPr>
          <p:nvPr>
            <p:ph sz="half" idx="2"/>
          </p:nvPr>
        </p:nvSpPr>
        <p:spPr/>
        <p:txBody>
          <a:bodyPr/>
          <a:lstStyle/>
          <a:p>
            <a:r>
              <a:t>1.生物材料的表面应具有一定的粗糙度和亲水性，以促进细胞附着和生长。</a:t>
            </a:r>
          </a:p>
          <a:p>
            <a:r>
              <a:t>2.考虑生物材料的表面改性技术，以提高其生物活性。</a:t>
            </a:r>
          </a:p>
          <a:p>
            <a:r>
              <a:t>3.生物材料的表面应具有良好的抗污染性能，以减少感染风险。</a:t>
            </a:r>
          </a:p>
          <a:p/>
        </p:txBody>
      </p:sp>
      <p:sp>
        <p:nvSpPr>
          <p:cNvPr id="5" name="Text Placeholder 4"/>
          <p:cNvSpPr>
            <a:spLocks noGrp="1"/>
          </p:cNvSpPr>
          <p:nvPr>
            <p:ph type="body" idx="3"/>
          </p:nvPr>
        </p:nvSpPr>
        <p:spPr/>
        <p:txBody>
          <a:bodyPr/>
          <a:lstStyle/>
          <a:p>
            <a:r>
              <a:t>可加工性</a:t>
            </a:r>
          </a:p>
        </p:txBody>
      </p:sp>
      <p:sp>
        <p:nvSpPr>
          <p:cNvPr id="6" name="Content Placeholder 5"/>
          <p:cNvSpPr>
            <a:spLocks noGrp="1"/>
          </p:cNvSpPr>
          <p:nvPr>
            <p:ph sz="half" idx="4"/>
          </p:nvPr>
        </p:nvSpPr>
        <p:spPr/>
        <p:txBody>
          <a:bodyPr/>
          <a:lstStyle/>
          <a:p>
            <a:r>
              <a:t>1.选择易于加工成形的生物材料，以满足不同手术需求。</a:t>
            </a:r>
          </a:p>
          <a:p>
            <a:r>
              <a:t>2.考虑生物材料的灭菌方法，以确保其无菌状态。</a:t>
            </a:r>
          </a:p>
          <a:p>
            <a:r>
              <a:t>3.生物材料的储存和使用应符合相关规定和标准。</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生物材料的选择标准</a:t>
            </a:r>
          </a:p>
        </p:txBody>
      </p:sp>
      <p:sp>
        <p:nvSpPr>
          <p:cNvPr id="3" name="Text Placeholder 2"/>
          <p:cNvSpPr>
            <a:spLocks noGrp="1"/>
          </p:cNvSpPr>
          <p:nvPr>
            <p:ph type="body" idx="1"/>
          </p:nvPr>
        </p:nvSpPr>
        <p:spPr/>
        <p:txBody>
          <a:bodyPr/>
          <a:lstStyle/>
          <a:p>
            <a:r>
              <a:t>生物降解性</a:t>
            </a:r>
          </a:p>
        </p:txBody>
      </p:sp>
      <p:sp>
        <p:nvSpPr>
          <p:cNvPr id="4" name="Content Placeholder 3"/>
          <p:cNvSpPr>
            <a:spLocks noGrp="1"/>
          </p:cNvSpPr>
          <p:nvPr>
            <p:ph sz="half" idx="2"/>
          </p:nvPr>
        </p:nvSpPr>
        <p:spPr/>
        <p:txBody>
          <a:bodyPr/>
          <a:lstStyle/>
          <a:p>
            <a:r>
              <a:t>1.对于需要降解的生物材料，应选择具有适当降解速率的材料。</a:t>
            </a:r>
          </a:p>
          <a:p>
            <a:r>
              <a:t>2.考虑生物降解产物对周围组织的影响，确保安全性。</a:t>
            </a:r>
          </a:p>
          <a:p>
            <a:r>
              <a:t>3.生物降解过程应具有一定的可控性，以便于临床操作。</a:t>
            </a:r>
          </a:p>
          <a:p/>
        </p:txBody>
      </p:sp>
      <p:sp>
        <p:nvSpPr>
          <p:cNvPr id="5" name="Text Placeholder 4"/>
          <p:cNvSpPr>
            <a:spLocks noGrp="1"/>
          </p:cNvSpPr>
          <p:nvPr>
            <p:ph type="body" idx="3"/>
          </p:nvPr>
        </p:nvSpPr>
        <p:spPr/>
        <p:txBody>
          <a:bodyPr/>
          <a:lstStyle/>
          <a:p>
            <a:r>
              <a:t>经济性</a:t>
            </a:r>
          </a:p>
        </p:txBody>
      </p:sp>
      <p:sp>
        <p:nvSpPr>
          <p:cNvPr id="6" name="Content Placeholder 5"/>
          <p:cNvSpPr>
            <a:spLocks noGrp="1"/>
          </p:cNvSpPr>
          <p:nvPr>
            <p:ph sz="half" idx="4"/>
          </p:nvPr>
        </p:nvSpPr>
        <p:spPr/>
        <p:txBody>
          <a:bodyPr/>
          <a:lstStyle/>
          <a:p>
            <a:r>
              <a:t>1.考虑生物材料的价格和可获得性，以满足不同患者的需求。</a:t>
            </a:r>
          </a:p>
          <a:p>
            <a:r>
              <a:t>2.在保证安全性和有效性的前提下，选择经济实用的生物材料。</a:t>
            </a:r>
          </a:p>
          <a:p>
            <a:r>
              <a:t>3.评估生物材料在长期使用中的成本效益，以推动其在临床的广泛应用。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生物材料与牙龈组织的相容性</a:t>
            </a:r>
          </a:p>
        </p:txBody>
      </p:sp>
      <p:sp>
        <p:nvSpPr>
          <p:cNvPr id="3" name="Subtitle 2"/>
          <p:cNvSpPr>
            <a:spLocks noGrp="1"/>
          </p:cNvSpPr>
          <p:nvPr>
            <p:ph type="subTitle" idx="1"/>
          </p:nvPr>
        </p:nvSpPr>
        <p:spPr/>
        <p:txBody>
          <a:bodyPr/>
          <a:lstStyle/>
          <a:p>
            <a:r>
              <a:t>生物材料在牙龈修复中的应用</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生物材料与牙龈组织的相容性</a:t>
            </a:r>
          </a:p>
        </p:txBody>
      </p:sp>
      <p:sp>
        <p:nvSpPr>
          <p:cNvPr id="3" name="Text Placeholder 2"/>
          <p:cNvSpPr>
            <a:spLocks noGrp="1"/>
          </p:cNvSpPr>
          <p:nvPr>
            <p:ph type="body" idx="1"/>
          </p:nvPr>
        </p:nvSpPr>
        <p:spPr/>
        <p:txBody>
          <a:bodyPr/>
          <a:lstStyle/>
          <a:p>
            <a:r>
              <a:t>生物材料的生物相容性</a:t>
            </a:r>
          </a:p>
        </p:txBody>
      </p:sp>
      <p:sp>
        <p:nvSpPr>
          <p:cNvPr id="4" name="Content Placeholder 3"/>
          <p:cNvSpPr>
            <a:spLocks noGrp="1"/>
          </p:cNvSpPr>
          <p:nvPr>
            <p:ph sz="half" idx="2"/>
          </p:nvPr>
        </p:nvSpPr>
        <p:spPr/>
        <p:txBody>
          <a:bodyPr/>
          <a:lstStyle/>
          <a:p>
            <a:r>
              <a:t>1.生物材料应具有低毒性、无免疫原性，以减少炎症反应和免疫排斥反应。</a:t>
            </a:r>
          </a:p>
          <a:p>
            <a:r>
              <a:t>2.生物材料的表面特性，如粗糙度、亲水性等，会影响其与牙龈组织的相互作用。</a:t>
            </a:r>
          </a:p>
          <a:p>
            <a:r>
              <a:t>3.选择具有良好生物相容性的材料，如钛合金、生物活性玻璃等，可有效促进牙龈组织的生长和修复。</a:t>
            </a:r>
          </a:p>
          <a:p/>
        </p:txBody>
      </p:sp>
      <p:sp>
        <p:nvSpPr>
          <p:cNvPr id="5" name="Text Placeholder 4"/>
          <p:cNvSpPr>
            <a:spLocks noGrp="1"/>
          </p:cNvSpPr>
          <p:nvPr>
            <p:ph type="body" idx="3"/>
          </p:nvPr>
        </p:nvSpPr>
        <p:spPr/>
        <p:txBody>
          <a:bodyPr/>
          <a:lstStyle/>
          <a:p>
            <a:r>
              <a:t>生物材料的降解性能</a:t>
            </a:r>
          </a:p>
        </p:txBody>
      </p:sp>
      <p:sp>
        <p:nvSpPr>
          <p:cNvPr id="6" name="Content Placeholder 5"/>
          <p:cNvSpPr>
            <a:spLocks noGrp="1"/>
          </p:cNvSpPr>
          <p:nvPr>
            <p:ph sz="half" idx="4"/>
          </p:nvPr>
        </p:nvSpPr>
        <p:spPr/>
        <p:txBody>
          <a:bodyPr/>
          <a:lstStyle/>
          <a:p>
            <a:r>
              <a:t>1.可降解生物材料在牙龈修复中具有一定的优势，能够随着时间的推移逐渐降解，避免对周围组织产生不良影响。</a:t>
            </a:r>
          </a:p>
          <a:p>
            <a:r>
              <a:t>2.降解产物的毒性和炎症反应也是需要关注的重要因素。</a:t>
            </a:r>
          </a:p>
          <a:p>
            <a:r>
              <a:t>3.选择合适的降解材料和降解速率，可以优化牙龈修复效果。</a:t>
            </a:r>
          </a:p>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生物材料与牙龈组织的相容性</a:t>
            </a:r>
          </a:p>
        </p:txBody>
      </p:sp>
      <p:sp>
        <p:nvSpPr>
          <p:cNvPr id="3" name="Text Placeholder 2"/>
          <p:cNvSpPr>
            <a:spLocks noGrp="1"/>
          </p:cNvSpPr>
          <p:nvPr>
            <p:ph type="body" idx="1"/>
          </p:nvPr>
        </p:nvSpPr>
        <p:spPr/>
        <p:txBody>
          <a:bodyPr/>
          <a:lstStyle/>
          <a:p>
            <a:r>
              <a:t>生物材料的机械性能</a:t>
            </a:r>
          </a:p>
        </p:txBody>
      </p:sp>
      <p:sp>
        <p:nvSpPr>
          <p:cNvPr id="4" name="Content Placeholder 3"/>
          <p:cNvSpPr>
            <a:spLocks noGrp="1"/>
          </p:cNvSpPr>
          <p:nvPr>
            <p:ph sz="half" idx="2"/>
          </p:nvPr>
        </p:nvSpPr>
        <p:spPr/>
        <p:txBody>
          <a:bodyPr/>
          <a:lstStyle/>
          <a:p>
            <a:r>
              <a:t>1.生物材料的机械性能，如强度、硬度等，会影响其在牙龈修复中的功能和使用寿命。</a:t>
            </a:r>
          </a:p>
          <a:p>
            <a:r>
              <a:t>2.选择具有适当机械性能的材料，可以确保其在修复过程中能够承受适当的咬合力和口腔运动。</a:t>
            </a:r>
          </a:p>
          <a:p>
            <a:r>
              <a:t>3.机械性能也需要与生物相容性和降解性能平衡考虑。</a:t>
            </a:r>
          </a:p>
          <a:p/>
        </p:txBody>
      </p:sp>
      <p:sp>
        <p:nvSpPr>
          <p:cNvPr id="5" name="Text Placeholder 4"/>
          <p:cNvSpPr>
            <a:spLocks noGrp="1"/>
          </p:cNvSpPr>
          <p:nvPr>
            <p:ph type="body" idx="3"/>
          </p:nvPr>
        </p:nvSpPr>
        <p:spPr/>
        <p:txBody>
          <a:bodyPr/>
          <a:lstStyle/>
          <a:p>
            <a:r>
              <a:t>生物材料的表面改性</a:t>
            </a:r>
          </a:p>
        </p:txBody>
      </p:sp>
      <p:sp>
        <p:nvSpPr>
          <p:cNvPr id="6" name="Content Placeholder 5"/>
          <p:cNvSpPr>
            <a:spLocks noGrp="1"/>
          </p:cNvSpPr>
          <p:nvPr>
            <p:ph sz="half" idx="4"/>
          </p:nvPr>
        </p:nvSpPr>
        <p:spPr/>
        <p:txBody>
          <a:bodyPr/>
          <a:lstStyle/>
          <a:p>
            <a:r>
              <a:t>1.通过表面改性技术，可以改善生物材料的表面特性和生物相容性。</a:t>
            </a:r>
          </a:p>
          <a:p>
            <a:r>
              <a:t>2.表面改性技术包括物理、化学和生物方法，可以改变材料表面的组成、结构和性质。</a:t>
            </a:r>
          </a:p>
          <a:p>
            <a:r>
              <a:t>3.合适的表面改性技术可以进一步提高生物材料在牙龈修复中的应用效果。</a:t>
            </a:r>
          </a:p>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生物材料与牙龈组织的相容性</a:t>
            </a:r>
          </a:p>
        </p:txBody>
      </p:sp>
      <p:sp>
        <p:nvSpPr>
          <p:cNvPr id="3" name="Text Placeholder 2"/>
          <p:cNvSpPr>
            <a:spLocks noGrp="1"/>
          </p:cNvSpPr>
          <p:nvPr>
            <p:ph type="body" idx="1"/>
          </p:nvPr>
        </p:nvSpPr>
        <p:spPr/>
        <p:txBody>
          <a:bodyPr/>
          <a:lstStyle/>
          <a:p>
            <a:r>
              <a:t>生物材料与牙龈细胞的相互作用</a:t>
            </a:r>
          </a:p>
        </p:txBody>
      </p:sp>
      <p:sp>
        <p:nvSpPr>
          <p:cNvPr id="4" name="Content Placeholder 3"/>
          <p:cNvSpPr>
            <a:spLocks noGrp="1"/>
          </p:cNvSpPr>
          <p:nvPr>
            <p:ph sz="half" idx="2"/>
          </p:nvPr>
        </p:nvSpPr>
        <p:spPr/>
        <p:txBody>
          <a:bodyPr/>
          <a:lstStyle/>
          <a:p>
            <a:r>
              <a:t>1.生物材料与牙龈细胞的相互作用是影响牙龈修复效果的关键因素之一。</a:t>
            </a:r>
          </a:p>
          <a:p>
            <a:r>
              <a:t>2.良好的相互作用可以促进牙龈细胞的粘附、增殖和分化，提高修复效果。</a:t>
            </a:r>
          </a:p>
          <a:p>
            <a:r>
              <a:t>3.生物材料的设计和选择需要考虑其与牙龈细胞相互作用的特点和机制。</a:t>
            </a:r>
          </a:p>
          <a:p/>
        </p:txBody>
      </p:sp>
      <p:sp>
        <p:nvSpPr>
          <p:cNvPr id="5" name="Text Placeholder 4"/>
          <p:cNvSpPr>
            <a:spLocks noGrp="1"/>
          </p:cNvSpPr>
          <p:nvPr>
            <p:ph type="body" idx="3"/>
          </p:nvPr>
        </p:nvSpPr>
        <p:spPr/>
        <p:txBody>
          <a:bodyPr/>
          <a:lstStyle/>
          <a:p>
            <a:r>
              <a:t>生物材料在牙龈修复中的临床应用研究</a:t>
            </a:r>
          </a:p>
        </p:txBody>
      </p:sp>
      <p:sp>
        <p:nvSpPr>
          <p:cNvPr id="6" name="Content Placeholder 5"/>
          <p:cNvSpPr>
            <a:spLocks noGrp="1"/>
          </p:cNvSpPr>
          <p:nvPr>
            <p:ph sz="half" idx="4"/>
          </p:nvPr>
        </p:nvSpPr>
        <p:spPr/>
        <p:txBody>
          <a:bodyPr/>
          <a:lstStyle/>
          <a:p>
            <a:r>
              <a:t>1.临床研究表明，选择合适的生物材料可以有效促进牙龈组织的修复和再生。</a:t>
            </a:r>
          </a:p>
          <a:p>
            <a:r>
              <a:t>2.不同类型和特性的生物材料在牙龈修复中的应用效果存在差异，需要根据具体情况选择合适的材料。</a:t>
            </a:r>
          </a:p>
          <a:p>
            <a:r>
              <a:t>3.进一步的临床研究和实践可以不断优化生物材料在牙龈修复中的应用效果。</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https://d.book118.com/395302230142011041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18</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18</vt:i4>
      </vt:variant>
    </vt:vector>
  </HeadingPairs>
  <TitlesOfParts>
    <vt:vector baseType="lpstr" size="32">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牙龈修复的重要性</vt:lpstr>
      <vt:lpstr> 牙龈修复的重要性</vt:lpstr>
      <vt:lpstr> 牙龈修复的重要性</vt:lpstr>
      <vt:lpstr> 生物材料种类及特性</vt:lpstr>
      <vt:lpstr> 生物材料种类及特性</vt:lpstr>
      <vt:lpstr> 生物材料种类及特性</vt:lpstr>
      <vt:lpstr> 生物材料种类及特性</vt:lpstr>
      <vt:lpstr> 生物材料的选择标准</vt:lpstr>
      <vt:lpstr> 生物材料的选择标准</vt:lpstr>
      <vt:lpstr> 生物材料的选择标准</vt:lpstr>
      <vt:lpstr> 生物材料的选择标准</vt:lpstr>
      <vt:lpstr> 生物材料与牙龈组织的相容性</vt:lpstr>
      <vt:lpstr> 生物材料与牙龈组织的相容性</vt:lpstr>
      <vt:lpstr> 生物材料与牙龈组织的相容性</vt:lpstr>
      <vt:lpstr> 生物材料与牙龈组织的相容性</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2024-09-02T02:38:55.143</cp:lastPrinted>
  <dcterms:created xsi:type="dcterms:W3CDTF">2024-09-01T18:38:55Z</dcterms:created>
  <dcterms:modified xsi:type="dcterms:W3CDTF">2024-09-01T18:38:57Z</dcterms:modified>
</cp:coreProperties>
</file>