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38D4B-7EC9-4111-99A6-7E5239D78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A28C3-CE35-4B8E-B755-E8EB6E6F3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CFBA1-2258-4EF6-B22A-8B7B6AC9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C2302-E3BC-40C2-81F3-C4292306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016E6-BAE5-4FA9-B880-B3CC63DC2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157C3-6094-4648-8E9B-25538700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491F4-4B93-45C9-A50E-63FFAEBC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5B133-675E-45BF-AEBC-76CC2F379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8BC1B-970F-4BC5-ABDA-E671EF118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7F6AB-7AC1-4D1D-9ED2-2CA4F5554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4946B-EB17-4D35-9041-25437449C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1334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分娩与护理PPT\n## 1.异常分娩的定义与分类\n### 1.1什么是异常分娩及其发生率\n### 1.2异常分娩的分类及其特点\n### 1.3异常分娩对母婴的影响\n## 2.异常分娩的原因及危险因素\n### 2.1异常分娩的常见原因\n### 2.2异常分娩的危险因素分析\n### 2.3遗传与环境因素对异常分娩的影响\n## 3.异常分娩的临床表现与诊断\n### 3.1异常分娩的临床表现及其特点\n### 3.2异常分娩的诊断方法与流程\n### 3.3异常分娩的诊断要点与鉴别诊断\n## 4.异常分娩的护理措施与方法\n### 4.1异常分娩的一般护理措施\n### 4.2异常分娩的专科护理方法\n### 4.3心理护理在异常分娩护理中的应用\n## 5.异常分娩的预防策略与教育\n### 5.1异常分娩的预防策略与方法\n### 5.2孕期健康教育对异常分娩的预防作用\n### 5.3家庭与社会支持在异常分娩预防中的重要性\n## 6.异常分娩的处理与并发症防治\n### 6.1异常分娩的处理原则与方法\n### 6.2异常分娩的并发症及其预防\n### 6.3异常分娩并发症的紧急处理与护理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异常分娩与护理PPT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异常分娩的定义与分类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异常分娩是指在整个分娩过程中出现分娩过程异常、产程进展缓慢或分娩方式异常的情况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分娩过程异常：如宫缩乏力、宫缩过强等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产程进展缓慢：如潜伏期延长、活跃期延长等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分娩方式异常：如剖宫产、助产等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异常分娩的发生率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根据世界卫生组织（WHO）的数据，全球每年约有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次分娩，其中约**5%**为异常分娩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中国每年约有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1600万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次分娩，其中约**6%**为异常分娩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什么是异常分娩及其发生率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产力异常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：包括宫缩乏力、宫缩过强等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：包括骨盆狭窄、软产道异常等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：包括胎儿过大、胎儿过小、胎儿畸形等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：包括头位异常、臀位异常、横位异常等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：包括剖宫产、助产等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异常分娩主要可以分为以下几类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产力异常：宫缩乏力可能导致产程延长，宫缩过强可能导致胎儿损伤或窒息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产道异常：可能导致难产，增加母婴并发症的风险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胎儿异常：可能导致分娩困难，影响新生儿的生长发育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胎位异常：可能导致难产，增加母婴并发症的风险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分娩方式异常：剖宫产和助产可能增加母婴并发症的风险，但对某些特殊情况是必要的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各类异常分娩的特点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对母亲的影响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增加产程延长、难产、产后出血等并发症的风险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对生殖系统造成损伤，影响日后的生育功能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增加胎儿窘迫、新生儿窒息、新生儿损伤等并发症的风险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影响新生儿的生长发育和智力发育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异常分娩的原因及危险因素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异常分娩的常见原因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产力异常的原因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子宫肌肉疲劳：如产程过长、过度疲劳等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子宫收缩功能障碍：如子宫肌瘤、子宫炎症等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胎儿因素：如胎儿过大、胎儿过小等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产道异常的原因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骨盆狭窄：如遗传因素、骨盆骨折等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软产道异常：如宫颈松弛、阴道狭窄等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遗传因素：如染色体异常、遗传病等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环境因素：如孕妇患病、服药等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胎位异常的原因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胎儿发育异常：如头部、臀部、脊柱发育异常等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羊水过多或过少：导致胎儿活动受限，影响胎位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孕妇因素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年龄：高龄孕妇产力异常、产道异常的风险增加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身体状况：孕妇患有慢性病、妊娠合并症等，增加异常分娩的风险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生活习惯：孕妇吸烟、饮酒、熬夜等不良生活习惯，影响胎儿发育，增加异常分娩的风险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胎儿因素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胎儿大小：胎儿过大或过小，增加难产的风险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胎儿发育异常：如胎儿畸形、染色体异常等，导致异常分娩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产检因素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产检不足：孕妇产检次数不足，导致异常分娩未能及时发现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产检质量：产检设备、技术水平等因素影响产检结果，导致异常分娩未能及时发现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异常分娩的危险因素分析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遗传病：如染色体病、遗传代谢病等，导致胎儿发育异常，增加异常分娩的风险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遗传体质：如子宫畸形、骨盆狭窄等，导致产道异常，增加异常分娩的风险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孕期感染：如风疹、巨细胞病毒等，导致胎儿发育异常，增加异常分娩的风险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孕期用药：如孕妇服用某些药物，影响胎儿发育，增加异常分娩的风险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社会环境：如孕妇心理压力、生活环境等，影响胎儿发育，增加异常分娩的风险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遗传与环境因素对异常分娩的影响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异常分娩的临床表现与诊断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38822" y="3101367"/>
            <a:ext cx="11514355" cy="2787552"/>
            <a:chOff x="338822" y="3101367"/>
            <a:chExt cx="11514355" cy="2787552"/>
          </a:xfrm>
        </p:grpSpPr>
        <p:grpSp>
          <p:nvGrpSpPr>
            <p:cNvPr id="12" name=""/>
            <p:cNvGrpSpPr/>
            <p:nvPr/>
          </p:nvGrpSpPr>
          <p:grpSpPr>
            <a:xfrm>
              <a:off x="338822" y="3106851"/>
              <a:ext cx="2700000" cy="2782068"/>
              <a:chOff x="338822" y="3106851"/>
              <a:chExt cx="2700000" cy="2782068"/>
            </a:xfrm>
          </p:grpSpPr>
          <p:sp>
            <p:nvSpPr>
              <p:cNvPr id="13" name="Tencent"/>
              <p:cNvSpPr txBox="1"/>
              <p:nvPr/>
            </p:nvSpPr>
            <p:spPr>
              <a:xfrm>
                <a:off x="1279547" y="3106851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0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38822" y="3900295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产力异常的临床表现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28145" y="4409369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宫缩乏力：产程延长，宫缩时疼痛微弱或无疼痛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宫缩过强：宫缩频繁、强烈，疼痛剧烈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3276941" y="3104109"/>
              <a:ext cx="2700000" cy="2782068"/>
              <a:chOff x="3276941" y="3104109"/>
              <a:chExt cx="2700000" cy="2782068"/>
            </a:xfrm>
          </p:grpSpPr>
          <p:sp>
            <p:nvSpPr>
              <p:cNvPr id="17" name="Tencent"/>
              <p:cNvSpPr txBox="1"/>
              <p:nvPr/>
            </p:nvSpPr>
            <p:spPr>
              <a:xfrm>
                <a:off x="4217666" y="3104109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366264" y="4406627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骨盆狭窄：产程进展缓慢，宫缩时胎头下降困难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软产道异常：产程延长，宫缩时阴道出血或胎膜破裂</a:t>
                </a:r>
                <a:endParaRPr/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276941" y="3897553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产道异常的临床表现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215059" y="3101367"/>
              <a:ext cx="2700000" cy="2782068"/>
              <a:chOff x="6215060" y="3101367"/>
              <a:chExt cx="2700000" cy="2782068"/>
            </a:xfrm>
          </p:grpSpPr>
          <p:sp>
            <p:nvSpPr>
              <p:cNvPr id="21" name="Tencent"/>
              <p:cNvSpPr txBox="1"/>
              <p:nvPr/>
            </p:nvSpPr>
            <p:spPr>
              <a:xfrm>
                <a:off x="7155785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304383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胎儿过大：孕妇腹部增大明显，胎动减少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胎儿过小：孕妇腹部增大不明显，胎动频繁</a:t>
                </a:r>
                <a:endParaRPr/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15060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胎儿异常的临床表现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9153177" y="3101367"/>
              <a:ext cx="2700000" cy="2782068"/>
              <a:chOff x="9153178" y="3101367"/>
              <a:chExt cx="2700000" cy="2782068"/>
            </a:xfrm>
          </p:grpSpPr>
          <p:sp>
            <p:nvSpPr>
              <p:cNvPr id="25" name="Tencent"/>
              <p:cNvSpPr txBox="1"/>
              <p:nvPr/>
            </p:nvSpPr>
            <p:spPr>
              <a:xfrm>
                <a:off x="10093903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42501" y="4403885"/>
                <a:ext cx="2533650" cy="14795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头位异常：宫缩时胎头下降困难，胎心异常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臀位异常：宫缩时胎臀下降，胎心异常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横位异常：宫缩时胎体纵轴与骨盆纵轴垂直，胎心异常</a:t>
                </a:r>
                <a:endParaRPr/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53178" y="3894811"/>
                <a:ext cx="270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胎位异常的临床表现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664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异常分娩的临床表现及其特点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临床检查：包括孕妇腹部检查、产科检查等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辅助检查：如B超、X光、心电图等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实验室检查：如血液检查、羊水检查等</a:t>
                </a:r>
                <a:endParaRPr/>
              </a:p>
            </p:txBody>
          </p:sp>
          <p:sp>
            <p:nvSpPr>
              <p:cNvPr id="3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3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孕妇主诉：孕妇描述分娩过程中的异常症状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临床检查：医生进行腹部检查、产科检查等，发现异常体征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辅助检查：根据临床检查结果，进行B超、X光、心电图等检查，进一步确诊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实验室检查：进行血液检查、羊水检查等，了解孕妇和胎儿状况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诊断结果：根据检查结果，判断异常分娩的类型和原因</a:t>
                </a:r>
                <a:endParaRPr/>
              </a:p>
            </p:txBody>
          </p:sp>
          <p:sp>
            <p:nvSpPr>
              <p:cNvPr id="3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3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诊断要点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注意孕妇的主诉，了解分娩过程中的异常症状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结合临床检查、辅助检查和实验室检查，进行综合判断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注意与正常分娩的鉴别，避免误诊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与正常分娩鉴别：通过临床检查、辅助检查和实验室检查，判断分娩过程是否正常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与其他产科疾病鉴别：如妊娠高血压、妊娠糖尿病等，通过实验室检查和辅助检查进行鉴别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异常分娩的诊断要点与鉴别诊断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https://d.book118.com/395313342010011110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异常分娩与护理PPT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2024-09-15T02:32:47.867</cp:lastPrinted>
  <dcterms:created xsi:type="dcterms:W3CDTF">2024-09-14T18:32:47Z</dcterms:created>
  <dcterms:modified xsi:type="dcterms:W3CDTF">2024-09-14T18:32:49Z</dcterms:modified>
</cp:coreProperties>
</file>