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547C87-9EEF-472C-A64C-9E6124CA74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399D1B-03B1-4F33-8C16-212C3B608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D58BA8-E7E9-41C4-849E-1399F66FC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5DA2CD-11C2-40F7-8211-9447DA5E2E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E85669-0F7F-4104-8D6A-9A6E4A94EA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57B691-C57E-4CB8-B598-EF4A8298BB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C8974E-CDA9-435A-9402-23E42B55FF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CD6C70-F346-48D2-B544-0CC8FFA101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3B9E3C-2A96-4667-9A4F-C0E55DED77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9C635A-7F96-474D-A12E-AE67E8CB11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16B310-6538-4208-AAB3-4BB293462B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33210210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肺肉芽肿病的药物治疗</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肺肉芽肿病概述
 病因与发病机制
 临床表现与诊断
 药物治疗原则
 常用药物及作用机制
 药物治疗方案及选择
 药物治疗监测与调整
 药物治疗的副作用及处理</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肺肉芽肿病概述</a:t>
            </a:r>
          </a:p>
        </p:txBody>
      </p:sp>
      <p:sp>
        <p:nvSpPr>
          <p:cNvPr id="3" name="Subtitle 2"/>
          <p:cNvSpPr>
            <a:spLocks noGrp="1"/>
          </p:cNvSpPr>
          <p:nvPr>
            <p:ph type="subTitle" idx="1"/>
          </p:nvPr>
        </p:nvSpPr>
        <p:spPr/>
        <p:txBody>
          <a:bodyPr/>
          <a:lstStyle/>
          <a:p>
            <a:r>
              <a:t>肺肉芽肿病的药物治疗</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肺肉芽肿病概述</a:t>
            </a:r>
          </a:p>
        </p:txBody>
      </p:sp>
      <p:sp>
        <p:nvSpPr>
          <p:cNvPr id="3" name="Text Placeholder 2"/>
          <p:cNvSpPr>
            <a:spLocks noGrp="1"/>
          </p:cNvSpPr>
          <p:nvPr>
            <p:ph type="body" idx="1"/>
          </p:nvPr>
        </p:nvSpPr>
        <p:spPr/>
        <p:txBody>
          <a:bodyPr/>
          <a:lstStyle/>
          <a:p>
            <a:r>
              <a:t>肺肉芽肿病的定义和分类</a:t>
            </a:r>
          </a:p>
        </p:txBody>
      </p:sp>
      <p:sp>
        <p:nvSpPr>
          <p:cNvPr id="4" name="Content Placeholder 3"/>
          <p:cNvSpPr>
            <a:spLocks noGrp="1"/>
          </p:cNvSpPr>
          <p:nvPr>
            <p:ph sz="half" idx="2"/>
          </p:nvPr>
        </p:nvSpPr>
        <p:spPr/>
        <p:txBody>
          <a:bodyPr/>
          <a:lstStyle/>
          <a:p>
            <a:r>
              <a:t>1.肺肉芽肿病是一种慢性炎症性疾病，主要特征是肺部形成肉芽肿性结节。</a:t>
            </a:r>
          </a:p>
          <a:p>
            <a:r>
              <a:t>2.根据病因，肺肉芽肿病可分为感染性和非感染性两类，其中感染性肺肉芽肿病主要由细菌感染、真菌感染、寄生虫感染等引起，非感染性肺肉芽肿病主要由自身免疫性疾病、吸入性有害物质等引起。</a:t>
            </a:r>
          </a:p>
          <a:p/>
        </p:txBody>
      </p:sp>
      <p:sp>
        <p:nvSpPr>
          <p:cNvPr id="5" name="Text Placeholder 4"/>
          <p:cNvSpPr>
            <a:spLocks noGrp="1"/>
          </p:cNvSpPr>
          <p:nvPr>
            <p:ph type="body" idx="3"/>
          </p:nvPr>
        </p:nvSpPr>
        <p:spPr/>
        <p:txBody>
          <a:bodyPr/>
          <a:lstStyle/>
          <a:p>
            <a:r>
              <a:t>肺肉芽肿病的流行病学特点</a:t>
            </a:r>
          </a:p>
        </p:txBody>
      </p:sp>
      <p:sp>
        <p:nvSpPr>
          <p:cNvPr id="6" name="Content Placeholder 5"/>
          <p:cNvSpPr>
            <a:spLocks noGrp="1"/>
          </p:cNvSpPr>
          <p:nvPr>
            <p:ph sz="half" idx="4"/>
          </p:nvPr>
        </p:nvSpPr>
        <p:spPr/>
        <p:txBody>
          <a:bodyPr/>
          <a:lstStyle/>
          <a:p>
            <a:r>
              <a:t>1.肺肉芽肿病的发病率和患病率因地区、人群和环境等因素而异，整体发病率呈上升趋势。</a:t>
            </a:r>
          </a:p>
          <a:p>
            <a:r>
              <a:t>2.吸烟、职业暴露、遗传因素等是肺肉芽肿病的危险因素。</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肺肉芽肿病概述</a:t>
            </a:r>
          </a:p>
        </p:txBody>
      </p:sp>
      <p:sp>
        <p:nvSpPr>
          <p:cNvPr id="3" name="Text Placeholder 2"/>
          <p:cNvSpPr>
            <a:spLocks noGrp="1"/>
          </p:cNvSpPr>
          <p:nvPr>
            <p:ph type="body" idx="1"/>
          </p:nvPr>
        </p:nvSpPr>
        <p:spPr/>
        <p:txBody>
          <a:bodyPr/>
          <a:lstStyle/>
          <a:p>
            <a:r>
              <a:t>肺肉芽肿病的病理生理学机制</a:t>
            </a:r>
          </a:p>
        </p:txBody>
      </p:sp>
      <p:sp>
        <p:nvSpPr>
          <p:cNvPr id="4" name="Content Placeholder 3"/>
          <p:cNvSpPr>
            <a:spLocks noGrp="1"/>
          </p:cNvSpPr>
          <p:nvPr>
            <p:ph sz="half" idx="2"/>
          </p:nvPr>
        </p:nvSpPr>
        <p:spPr/>
        <p:txBody>
          <a:bodyPr/>
          <a:lstStyle/>
          <a:p>
            <a:r>
              <a:t>1.肺肉芽肿病的形成是机体对病原体或有害物质的一种免疫反应，主要表现为巨噬细胞、淋巴细胞等炎症细胞的浸润和增殖。</a:t>
            </a:r>
          </a:p>
          <a:p>
            <a:r>
              <a:t>2.肉芽肿性结节的形成和发展是一个动态过程，包括初始的炎症反应、肉芽肿形成、肉芽肿成熟和纤维化等阶段。</a:t>
            </a:r>
          </a:p>
          <a:p/>
        </p:txBody>
      </p:sp>
      <p:sp>
        <p:nvSpPr>
          <p:cNvPr id="5" name="Text Placeholder 4"/>
          <p:cNvSpPr>
            <a:spLocks noGrp="1"/>
          </p:cNvSpPr>
          <p:nvPr>
            <p:ph type="body" idx="3"/>
          </p:nvPr>
        </p:nvSpPr>
        <p:spPr/>
        <p:txBody>
          <a:bodyPr/>
          <a:lstStyle/>
          <a:p>
            <a:r>
              <a:t>肺肉芽肿病的临床表现和诊断</a:t>
            </a:r>
          </a:p>
        </p:txBody>
      </p:sp>
      <p:sp>
        <p:nvSpPr>
          <p:cNvPr id="6" name="Content Placeholder 5"/>
          <p:cNvSpPr>
            <a:spLocks noGrp="1"/>
          </p:cNvSpPr>
          <p:nvPr>
            <p:ph sz="half" idx="4"/>
          </p:nvPr>
        </p:nvSpPr>
        <p:spPr/>
        <p:txBody>
          <a:bodyPr/>
          <a:lstStyle/>
          <a:p>
            <a:r>
              <a:t>1.肺肉芽肿病的临床表现多样，主要包括咳嗽、咳痰、呼吸困难、胸痛等，部分患者可无明显症状。</a:t>
            </a:r>
          </a:p>
          <a:p>
            <a:r>
              <a:t>2.肺肉芽肿病的诊断需要结合临床症状、影像学检查和病理学检查等多方面信息，病理学检查是确诊的金标准。</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肺肉芽肿病概述</a:t>
            </a:r>
          </a:p>
        </p:txBody>
      </p:sp>
      <p:sp>
        <p:nvSpPr>
          <p:cNvPr id="3" name="Text Placeholder 2"/>
          <p:cNvSpPr>
            <a:spLocks noGrp="1"/>
          </p:cNvSpPr>
          <p:nvPr>
            <p:ph type="body" idx="1"/>
          </p:nvPr>
        </p:nvSpPr>
        <p:spPr/>
        <p:txBody>
          <a:bodyPr/>
          <a:lstStyle/>
          <a:p>
            <a:r>
              <a:t>肺肉芽肿病的治疗原则和药物选择</a:t>
            </a:r>
          </a:p>
        </p:txBody>
      </p:sp>
      <p:sp>
        <p:nvSpPr>
          <p:cNvPr id="4" name="Content Placeholder 3"/>
          <p:cNvSpPr>
            <a:spLocks noGrp="1"/>
          </p:cNvSpPr>
          <p:nvPr>
            <p:ph sz="half" idx="2"/>
          </p:nvPr>
        </p:nvSpPr>
        <p:spPr/>
        <p:txBody>
          <a:bodyPr/>
          <a:lstStyle/>
          <a:p>
            <a:r>
              <a:t>1.肺肉芽肿病的治疗需要根据患者的具体病情和病因进行个体化的治疗方案制定。</a:t>
            </a:r>
          </a:p>
          <a:p>
            <a:r>
              <a:t>2.治疗药物主要包括糖皮质激素、免疫抑制剂、抗生素等，具体药物选择需要根据患者的病因、病情和病理类型等因素综合考虑。</a:t>
            </a:r>
          </a:p>
          <a:p/>
        </p:txBody>
      </p:sp>
      <p:sp>
        <p:nvSpPr>
          <p:cNvPr id="5" name="Text Placeholder 4"/>
          <p:cNvSpPr>
            <a:spLocks noGrp="1"/>
          </p:cNvSpPr>
          <p:nvPr>
            <p:ph type="body" idx="3"/>
          </p:nvPr>
        </p:nvSpPr>
        <p:spPr/>
        <p:txBody>
          <a:bodyPr/>
          <a:lstStyle/>
          <a:p>
            <a:r>
              <a:t>肺肉芽肿病的预后和随访</a:t>
            </a:r>
          </a:p>
        </p:txBody>
      </p:sp>
      <p:sp>
        <p:nvSpPr>
          <p:cNvPr id="6" name="Content Placeholder 5"/>
          <p:cNvSpPr>
            <a:spLocks noGrp="1"/>
          </p:cNvSpPr>
          <p:nvPr>
            <p:ph sz="half" idx="4"/>
          </p:nvPr>
        </p:nvSpPr>
        <p:spPr/>
        <p:txBody>
          <a:bodyPr/>
          <a:lstStyle/>
          <a:p>
            <a:r>
              <a:t>1.肺肉芽肿病的预后因患者病因、病情和治疗方案等因素而异，部分患者可以治愈，但部分患者病情可能迁延不愈或反复发作。</a:t>
            </a:r>
          </a:p>
          <a:p>
            <a:r>
              <a:t>2.随访是肺肉芽肿病患者管理的重要环节，需要定期进行病情评估、肺功能检查和影像学检查等，以及及时调整治疗方案和预防措施。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病因与发病机制</a:t>
            </a:r>
          </a:p>
        </p:txBody>
      </p:sp>
      <p:sp>
        <p:nvSpPr>
          <p:cNvPr id="3" name="Subtitle 2"/>
          <p:cNvSpPr>
            <a:spLocks noGrp="1"/>
          </p:cNvSpPr>
          <p:nvPr>
            <p:ph type="subTitle" idx="1"/>
          </p:nvPr>
        </p:nvSpPr>
        <p:spPr/>
        <p:txBody>
          <a:bodyPr/>
          <a:lstStyle/>
          <a:p>
            <a:r>
              <a:t>肺肉芽肿病的药物治疗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病因与发病机制</a:t>
            </a:r>
          </a:p>
        </p:txBody>
      </p:sp>
      <p:sp>
        <p:nvSpPr>
          <p:cNvPr id="3" name="Text Placeholder 2"/>
          <p:cNvSpPr>
            <a:spLocks noGrp="1"/>
          </p:cNvSpPr>
          <p:nvPr>
            <p:ph type="body" idx="1"/>
          </p:nvPr>
        </p:nvSpPr>
        <p:spPr/>
        <p:txBody>
          <a:bodyPr/>
          <a:lstStyle/>
          <a:p>
            <a:r>
              <a:t>肺肉芽肿病的病因</a:t>
            </a:r>
          </a:p>
        </p:txBody>
      </p:sp>
      <p:sp>
        <p:nvSpPr>
          <p:cNvPr id="4" name="Content Placeholder 3"/>
          <p:cNvSpPr>
            <a:spLocks noGrp="1"/>
          </p:cNvSpPr>
          <p:nvPr>
            <p:ph sz="half" idx="2"/>
          </p:nvPr>
        </p:nvSpPr>
        <p:spPr/>
        <p:txBody>
          <a:bodyPr/>
          <a:lstStyle/>
          <a:p>
            <a:r>
              <a:t>1.感染性因素：包括细菌感染（如结核分枝杆菌、非结核分枝杆菌）、真菌感染（如组织胞浆菌、球孢子菌）以及其他微生物感染（如立克次体、支原体）。</a:t>
            </a:r>
          </a:p>
          <a:p>
            <a:r>
              <a:t>2.非感染性因素：主要涉及免疫系统疾病，如结节病、血管炎、韦格纳肉芽肿等，以及吸入性异物、药物反应等。</a:t>
            </a:r>
          </a:p>
          <a:p/>
        </p:txBody>
      </p:sp>
      <p:sp>
        <p:nvSpPr>
          <p:cNvPr id="5" name="Text Placeholder 4"/>
          <p:cNvSpPr>
            <a:spLocks noGrp="1"/>
          </p:cNvSpPr>
          <p:nvPr>
            <p:ph type="body" idx="3"/>
          </p:nvPr>
        </p:nvSpPr>
        <p:spPr/>
        <p:txBody>
          <a:bodyPr/>
          <a:lstStyle/>
          <a:p>
            <a:r>
              <a:t>发病机制</a:t>
            </a:r>
          </a:p>
        </p:txBody>
      </p:sp>
      <p:sp>
        <p:nvSpPr>
          <p:cNvPr id="6" name="Content Placeholder 5"/>
          <p:cNvSpPr>
            <a:spLocks noGrp="1"/>
          </p:cNvSpPr>
          <p:nvPr>
            <p:ph sz="half" idx="4"/>
          </p:nvPr>
        </p:nvSpPr>
        <p:spPr/>
        <p:txBody>
          <a:bodyPr/>
          <a:lstStyle/>
          <a:p>
            <a:r>
              <a:t>1.免疫应答异常：在感染或异物刺激下，机体免疫应答失调，导致炎症细胞过度聚集，形成肉芽肿。</a:t>
            </a:r>
          </a:p>
          <a:p>
            <a:r>
              <a:t>2.遗传因素：特定基因变异可能增加个体对肉芽肿病的易感性。</a:t>
            </a:r>
          </a:p>
          <a:p>
            <a:r>
              <a:t>3.环境因素：暴露于某些微生物或化学物质可能触发肉芽肿的形成。</a:t>
            </a:r>
          </a:p>
          <a:p>
            <a:r>
              <a:t>以上内容仅供参考，建议查阅专业文献和教科书获取更全面和准确的信息。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临床表现与诊断</a:t>
            </a:r>
          </a:p>
        </p:txBody>
      </p:sp>
      <p:sp>
        <p:nvSpPr>
          <p:cNvPr id="3" name="Subtitle 2"/>
          <p:cNvSpPr>
            <a:spLocks noGrp="1"/>
          </p:cNvSpPr>
          <p:nvPr>
            <p:ph type="subTitle" idx="1"/>
          </p:nvPr>
        </p:nvSpPr>
        <p:spPr/>
        <p:txBody>
          <a:bodyPr/>
          <a:lstStyle/>
          <a:p>
            <a:r>
              <a:t>肺肉芽肿病的药物治疗</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临床表现与诊断</a:t>
            </a:r>
          </a:p>
        </p:txBody>
      </p:sp>
      <p:sp>
        <p:nvSpPr>
          <p:cNvPr id="3" name="Text Placeholder 2"/>
          <p:cNvSpPr>
            <a:spLocks noGrp="1"/>
          </p:cNvSpPr>
          <p:nvPr>
            <p:ph type="body" idx="1"/>
          </p:nvPr>
        </p:nvSpPr>
        <p:spPr/>
        <p:txBody>
          <a:bodyPr/>
          <a:lstStyle/>
          <a:p>
            <a:r>
              <a:t>临床表现</a:t>
            </a:r>
          </a:p>
        </p:txBody>
      </p:sp>
      <p:sp>
        <p:nvSpPr>
          <p:cNvPr id="4" name="Content Placeholder 3"/>
          <p:cNvSpPr>
            <a:spLocks noGrp="1"/>
          </p:cNvSpPr>
          <p:nvPr>
            <p:ph sz="half" idx="2"/>
          </p:nvPr>
        </p:nvSpPr>
        <p:spPr/>
        <p:txBody>
          <a:bodyPr/>
          <a:lstStyle/>
          <a:p>
            <a:r>
              <a:t>1.症状：肺肉芽肿病的患者通常会出现咳嗽、咳痰、呼吸困难、胸痛等症状。部分患者可能还会出现发热、乏力、体重下降等全身症状。</a:t>
            </a:r>
          </a:p>
          <a:p>
            <a:r>
              <a:t>2.体征：肺部听诊可能会发现呼吸音减弱或啰音。在疾病晚期，患者可能会出现杵状指和紫绀等体征。</a:t>
            </a:r>
          </a:p>
          <a:p/>
        </p:txBody>
      </p:sp>
      <p:sp>
        <p:nvSpPr>
          <p:cNvPr id="5" name="Text Placeholder 4"/>
          <p:cNvSpPr>
            <a:spLocks noGrp="1"/>
          </p:cNvSpPr>
          <p:nvPr>
            <p:ph type="body" idx="3"/>
          </p:nvPr>
        </p:nvSpPr>
        <p:spPr/>
        <p:txBody>
          <a:bodyPr/>
          <a:lstStyle/>
          <a:p>
            <a:r>
              <a:t>诊断方法</a:t>
            </a:r>
          </a:p>
        </p:txBody>
      </p:sp>
      <p:sp>
        <p:nvSpPr>
          <p:cNvPr id="6" name="Content Placeholder 5"/>
          <p:cNvSpPr>
            <a:spLocks noGrp="1"/>
          </p:cNvSpPr>
          <p:nvPr>
            <p:ph sz="half" idx="4"/>
          </p:nvPr>
        </p:nvSpPr>
        <p:spPr/>
        <p:txBody>
          <a:bodyPr/>
          <a:lstStyle/>
          <a:p>
            <a:r>
              <a:t>1.影像学检查：X线胸片和CT扫描是常用的诊断方法，可以显示出肺部的病变范围和程度。</a:t>
            </a:r>
          </a:p>
          <a:p>
            <a:r>
              <a:t>2.肺功能检查：肺功能检查可以评估患者的呼吸功能，帮助判断病情的严重程度。</a:t>
            </a:r>
          </a:p>
          <a:p>
            <a:r>
              <a:t>3.病理学检查：通过肺组织活检或支气管镜检查获取肺组织样本进行病理学检查，可以确诊肺肉芽肿病并判断其病理类型。</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临床表现与诊断</a:t>
            </a:r>
          </a:p>
        </p:txBody>
      </p:sp>
      <p:sp>
        <p:nvSpPr>
          <p:cNvPr id="3" name="Text Placeholder 2"/>
          <p:cNvSpPr>
            <a:spLocks noGrp="1"/>
          </p:cNvSpPr>
          <p:nvPr>
            <p:ph type="body" idx="1"/>
          </p:nvPr>
        </p:nvSpPr>
        <p:spPr/>
        <p:txBody>
          <a:bodyPr/>
          <a:lstStyle/>
          <a:p>
            <a:r>
              <a:t>诊断注意事项</a:t>
            </a:r>
          </a:p>
        </p:txBody>
      </p:sp>
      <p:sp>
        <p:nvSpPr>
          <p:cNvPr id="4" name="Content Placeholder 3"/>
          <p:cNvSpPr>
            <a:spLocks noGrp="1"/>
          </p:cNvSpPr>
          <p:nvPr>
            <p:ph sz="half" idx="2"/>
          </p:nvPr>
        </p:nvSpPr>
        <p:spPr/>
        <p:txBody>
          <a:bodyPr/>
          <a:lstStyle/>
          <a:p>
            <a:r>
              <a:t>1.肺肉芽肿病的临床表现和影像学表现缺乏特异性，需要与其他肺部疾病进行鉴别。</a:t>
            </a:r>
          </a:p>
          <a:p>
            <a:r>
              <a:t>2.病理学检查是确诊肺肉芽肿病的金标准，但需要考虑患者的身体情况和风险。</a:t>
            </a:r>
          </a:p>
          <a:p>
            <a:r>
              <a:t>以上内容仅供参考，具体诊断和治疗需要依据患者的具体情况由专业医生进行。</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药物治疗原则</a:t>
            </a:r>
          </a:p>
        </p:txBody>
      </p:sp>
      <p:sp>
        <p:nvSpPr>
          <p:cNvPr id="3" name="Subtitle 2"/>
          <p:cNvSpPr>
            <a:spLocks noGrp="1"/>
          </p:cNvSpPr>
          <p:nvPr>
            <p:ph type="subTitle" idx="1"/>
          </p:nvPr>
        </p:nvSpPr>
        <p:spPr/>
        <p:txBody>
          <a:bodyPr/>
          <a:lstStyle/>
          <a:p>
            <a:r>
              <a:t>肺肉芽肿病的药物治疗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药物治疗原则</a:t>
            </a:r>
          </a:p>
        </p:txBody>
      </p:sp>
      <p:sp>
        <p:nvSpPr>
          <p:cNvPr id="3" name="Text Placeholder 2"/>
          <p:cNvSpPr>
            <a:spLocks noGrp="1"/>
          </p:cNvSpPr>
          <p:nvPr>
            <p:ph type="body" idx="1"/>
          </p:nvPr>
        </p:nvSpPr>
        <p:spPr/>
        <p:txBody>
          <a:bodyPr/>
          <a:lstStyle/>
          <a:p>
            <a:r>
              <a:t>药物治疗原则</a:t>
            </a:r>
          </a:p>
        </p:txBody>
      </p:sp>
      <p:sp>
        <p:nvSpPr>
          <p:cNvPr id="4" name="Content Placeholder 3"/>
          <p:cNvSpPr>
            <a:spLocks noGrp="1"/>
          </p:cNvSpPr>
          <p:nvPr>
            <p:ph sz="half" idx="2"/>
          </p:nvPr>
        </p:nvSpPr>
        <p:spPr/>
        <p:txBody>
          <a:bodyPr/>
          <a:lstStyle/>
          <a:p>
            <a:r>
              <a:t>1.个体化治疗：根据患者的具体病情和身体状况，制定针对性的药物治疗方案，确保药物的有效性和安全性。</a:t>
            </a:r>
          </a:p>
          <a:p>
            <a:r>
              <a:t>2.药物选择：根据病原菌的种类和药敏试验结果，选择敏感抗生素进行治疗，避免滥用抗生素和药物耐药性的产生。</a:t>
            </a:r>
          </a:p>
          <a:p>
            <a:r>
              <a:t>3.用药剂量和时间：根据病情和药物特性，确定合适的用药剂量和时间，确保药物在体内达到有效浓度，同时避免药物过量和不良反应的发生。</a:t>
            </a:r>
          </a:p>
          <a:p/>
        </p:txBody>
      </p:sp>
      <p:sp>
        <p:nvSpPr>
          <p:cNvPr id="5" name="Text Placeholder 4"/>
          <p:cNvSpPr>
            <a:spLocks noGrp="1"/>
          </p:cNvSpPr>
          <p:nvPr>
            <p:ph type="body" idx="3"/>
          </p:nvPr>
        </p:nvSpPr>
        <p:spPr/>
        <p:txBody>
          <a:bodyPr/>
          <a:lstStyle/>
          <a:p>
            <a:r>
              <a:t>药物治疗的监测与调整</a:t>
            </a:r>
          </a:p>
        </p:txBody>
      </p:sp>
      <p:sp>
        <p:nvSpPr>
          <p:cNvPr id="6" name="Content Placeholder 5"/>
          <p:cNvSpPr>
            <a:spLocks noGrp="1"/>
          </p:cNvSpPr>
          <p:nvPr>
            <p:ph sz="half" idx="4"/>
          </p:nvPr>
        </p:nvSpPr>
        <p:spPr/>
        <p:txBody>
          <a:bodyPr/>
          <a:lstStyle/>
          <a:p>
            <a:r>
              <a:t>1.定期复查：在治疗过程中，定期复查患者的病情和药物疗效，及时调整药物治疗方案。</a:t>
            </a:r>
          </a:p>
          <a:p>
            <a:r>
              <a:t>2.不良反应监测：密切观察患者的不良反应，及时发现并处理药物不良反应，保证治疗的安全性。</a:t>
            </a:r>
          </a:p>
          <a:p>
            <a:r>
              <a:t>3.药物调整：根据病情变化和药物疗效，及时调整药物的种类、剂量和用药频率，确保治疗的有效性。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药物治疗原则</a:t>
            </a:r>
          </a:p>
        </p:txBody>
      </p:sp>
      <p:sp>
        <p:nvSpPr>
          <p:cNvPr id="3" name="Text Placeholder 2"/>
          <p:cNvSpPr>
            <a:spLocks noGrp="1"/>
          </p:cNvSpPr>
          <p:nvPr>
            <p:ph type="body" idx="1"/>
          </p:nvPr>
        </p:nvSpPr>
        <p:spPr/>
        <p:txBody>
          <a:bodyPr/>
          <a:lstStyle/>
          <a:p>
            <a:r>
              <a:t>药物治疗的心理支持</a:t>
            </a:r>
          </a:p>
        </p:txBody>
      </p:sp>
      <p:sp>
        <p:nvSpPr>
          <p:cNvPr id="4" name="Content Placeholder 3"/>
          <p:cNvSpPr>
            <a:spLocks noGrp="1"/>
          </p:cNvSpPr>
          <p:nvPr>
            <p:ph sz="half" idx="2"/>
          </p:nvPr>
        </p:nvSpPr>
        <p:spPr/>
        <p:txBody>
          <a:bodyPr/>
          <a:lstStyle/>
          <a:p>
            <a:r>
              <a:t>1.患者教育：向患者和家属介绍肺肉芽肿病的药物治疗方案和注意事项，提高患者的治疗依从性和信心。</a:t>
            </a:r>
          </a:p>
          <a:p>
            <a:r>
              <a:t>2.心理疏导：针对患者的心理问题和情绪困扰，进行有效的心理疏导和支持，帮助患者积极面对疾病和治疗。</a:t>
            </a:r>
          </a:p>
          <a:p>
            <a:r>
              <a:t>3.家属支持：鼓励家属参与到患者的治疗过程中，提供情感支持和生活照顾，营造良好的治疗氛围。</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常用药物及作用机制</a:t>
            </a:r>
          </a:p>
        </p:txBody>
      </p:sp>
      <p:sp>
        <p:nvSpPr>
          <p:cNvPr id="3" name="Subtitle 2"/>
          <p:cNvSpPr>
            <a:spLocks noGrp="1"/>
          </p:cNvSpPr>
          <p:nvPr>
            <p:ph type="subTitle" idx="1"/>
          </p:nvPr>
        </p:nvSpPr>
        <p:spPr/>
        <p:txBody>
          <a:bodyPr/>
          <a:lstStyle/>
          <a:p>
            <a:r>
              <a:t>肺肉芽肿病的药物治疗</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https://d.book118.com/395332102103011112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肺肉芽肿病概述</vt:lpstr>
      <vt:lpstr> 肺肉芽肿病概述</vt:lpstr>
      <vt:lpstr> 肺肉芽肿病概述</vt:lpstr>
      <vt:lpstr> 肺肉芽肿病概述</vt:lpstr>
      <vt:lpstr> 病因与发病机制</vt:lpstr>
      <vt:lpstr> 病因与发病机制</vt:lpstr>
      <vt:lpstr> 临床表现与诊断</vt:lpstr>
      <vt:lpstr> 临床表现与诊断</vt:lpstr>
      <vt:lpstr> 临床表现与诊断</vt:lpstr>
      <vt:lpstr> 药物治疗原则</vt:lpstr>
      <vt:lpstr> 药物治疗原则</vt:lpstr>
      <vt:lpstr> 药物治疗原则</vt:lpstr>
      <vt:lpstr> 常用药物及作用机制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2024-09-18T12:52:30.067</cp:lastPrinted>
  <dcterms:created xsi:type="dcterms:W3CDTF">2024-09-18T04:52:30Z</dcterms:created>
  <dcterms:modified xsi:type="dcterms:W3CDTF">2024-09-18T04:52:32Z</dcterms:modified>
</cp:coreProperties>
</file>