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1098588-6F54-4091-A1F4-487513FDCBD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3B5559-9EE1-4504-96FA-11F423F9C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F87384-E8F2-4268-8201-F56AA7D093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5F840B-F935-417A-8DA9-66B9C7CA8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94977E-D1CE-4E1C-9ABE-ECDFF93390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0419F1-E11A-4488-9EB7-5B57AF95D5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D4BEAD-A88C-46DC-B77F-D10E91C468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A5DDBA-64F9-4670-8725-A481A06922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6BAE27-037E-45CB-859F-395B603790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9EA7EA-1E7B-4682-9D6C-6EF72DDA21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B37B14-1992-4F31-AAC0-7FF2368E53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A12285-C691-40CC-AF37-70C648187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3A11796-145F-408F-92F2-AE2F7AB74AC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D42B46D-5CF0-43C3-8EDD-36B6F7180BC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022232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提升企业礼仪培训的科学性</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企业礼仪培训的理论基础</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企业礼仪培训的科学性评估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企业礼仪培训的实施策略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企业礼仪培训的案例分析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企业礼仪培训的重要性</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商业场合中，礼仪是企业形象和文化的重要体现，能够有效提升企业的专业度和信誉。因此，企业礼仪培训是非常重要的，可以帮助员工提升工作效率和客户满意度。提升企业礼仪培训的科学性，能够进一步提高企业的整体形象和竞争力。</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企业礼仪培训对企业形象的影响</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通过规范礼仪行为塑造企业品牌形象</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建立良好的企业形象</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礼貌待客能够更好地满足客户需求</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提升客户满意度</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共同遵守礼仪规范有利于团队合作</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加强员工团队协作</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良好的礼仪素质是职场成功的重要一环</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增加职场竞争力</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企业礼仪培训科学性的定义</a:t>
            </a:r>
            <a:endParaRPr lang="en-US" sz="3500" b="0" strike="noStrike" spc="-1">
              <a:solidFill>
                <a:srgbClr val="000000"/>
              </a:solidFill>
              <a:latin typeface="Arial"/>
            </a:endParaRPr>
          </a:p>
        </p:txBody>
      </p:sp>
      <p:sp>
        <p:nvSpPr>
          <p:cNvPr id="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科学性的企业礼仪培训是指基于科学理论和实践经验，系统地规划和执行企业礼仪培训计划，以提高员工的礼仪素质和企业形象。科学性的企业礼仪培训应包含礼仪行为规范、沟通技巧、形象管理等多个方面，并能够有效评估培训效果，不断优化培训内容和方式。</a:t>
            </a:r>
            <a:endParaRPr lang="en-US" sz="25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形象管理</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仪态举止得体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服饰整洁得体</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有效倾听他人意见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清晰表达自己想法</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职场礼仪</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会议礼仪规范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商务拜访礼节</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科学性的企业礼仪培训要素</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礼仪行为规范</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言行举止得体端庄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尊重他人并保持礼貌</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如何评判企业礼仪培训的科学性</a:t>
            </a:r>
            <a:endParaRPr lang="en-US" sz="3600" b="0" strike="noStrike" spc="-1">
              <a:solidFill>
                <a:schemeClr val="dk1"/>
              </a:solidFill>
              <a:latin typeface="Arial"/>
            </a:endParaRPr>
          </a:p>
        </p:txBody>
      </p:sp>
      <p:sp>
        <p:nvSpPr>
          <p:cNvPr id="10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评判企业礼仪培训的科学性，可从培训内容的专业性、培训方法的有效性、培训评估的科学性等多个方面进行考量。科学性的企业礼仪培训应能够满足员工实际需求，达到提高企业形象和员工素质的目标。只有科学性得到保证的企业礼仪培训，才能真正发挥其价值和作用。</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企业礼仪培训的理论基础</a:t>
            </a:r>
            <a:endParaRPr lang="en-US" sz="3600" b="0" strike="noStrike" spc="-1">
              <a:solidFill>
                <a:schemeClr val="dk1"/>
              </a:solidFill>
              <a:latin typeface="Arial"/>
            </a:endParaRPr>
          </a:p>
        </p:txBody>
      </p:sp>
      <p:sp>
        <p:nvSpPr>
          <p:cNvPr id="11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礼仪文化的重要性</a:t>
            </a:r>
            <a:endParaRPr lang="en-US" sz="3500" b="0" strike="noStrike" spc="-1">
              <a:solidFill>
                <a:srgbClr val="000000"/>
              </a:solidFill>
              <a:latin typeface="Arial"/>
            </a:endParaRPr>
          </a:p>
        </p:txBody>
      </p:sp>
      <p:sp>
        <p:nvSpPr>
          <p:cNvPr id="11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文化是一种国家或组织在长期发展过程中形成的行为准则和价值观念，是社会交往的基本规范。在企业中，良好的礼仪文化可以提升员工素质和企业形象，促进团队合作和发展。因此，将礼仪文化融入企业礼仪培训中是非常重要的。</a:t>
            </a:r>
            <a:endParaRPr lang="en-US" sz="2500" b="0" strike="noStrike" spc="-1">
              <a:solidFill>
                <a:srgbClr val="000000"/>
              </a:solidFill>
              <a:latin typeface="Arial"/>
            </a:endParaRPr>
          </a:p>
        </p:txBody>
      </p:sp>
      <p:sp>
        <p:nvSpPr>
          <p:cNvPr id="1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礼仪传播理论</a:t>
            </a:r>
            <a:endParaRPr lang="en-US" sz="3600" b="0" strike="noStrike" spc="-1">
              <a:solidFill>
                <a:schemeClr val="dk1"/>
              </a:solidFill>
              <a:latin typeface="Arial"/>
            </a:endParaRPr>
          </a:p>
        </p:txBody>
      </p:sp>
      <p:sp>
        <p:nvSpPr>
          <p:cNvPr id="11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礼仪传播理论的核心概念是</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
        <p:nvSpPr>
          <p:cNvPr id="11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基本概念</a:t>
            </a:r>
            <a:endParaRPr lang="en-US" sz="2200" b="0" strike="noStrike" spc="-1">
              <a:solidFill>
                <a:srgbClr val="000000"/>
              </a:solidFill>
              <a:latin typeface="Arial"/>
            </a:endParaRPr>
          </a:p>
        </p:txBody>
      </p:sp>
      <p:sp>
        <p:nvSpPr>
          <p:cNvPr id="12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礼仪传播理论如何指导企业</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
        <p:nvSpPr>
          <p:cNvPr id="12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对企业礼仪培训的启示</a:t>
            </a:r>
            <a:endParaRPr lang="en-US" sz="2200" b="0" strike="noStrike" spc="-1">
              <a:solidFill>
                <a:srgbClr val="000000"/>
              </a:solidFill>
              <a:latin typeface="Arial"/>
            </a:endParaRPr>
          </a:p>
        </p:txBody>
      </p:sp>
      <p:sp>
        <p:nvSpPr>
          <p:cNvPr id="12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如何运用礼仪传播理论提升</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
        <p:nvSpPr>
          <p:cNvPr id="12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提升科学性</a:t>
            </a:r>
            <a:endParaRPr lang="en-US" sz="2200" b="0" strike="noStrike" spc="-1">
              <a:solidFill>
                <a:srgbClr val="000000"/>
              </a:solidFill>
              <a:latin typeface="Arial"/>
            </a:endParaRPr>
          </a:p>
        </p:txBody>
      </p:sp>
      <p:sp>
        <p:nvSpPr>
          <p:cNvPr id="12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礼仪规范的重要性</a:t>
            </a:r>
            <a:endParaRPr lang="en-US" sz="3600" b="0" strike="noStrike" spc="-1">
              <a:solidFill>
                <a:schemeClr val="dk1"/>
              </a:solidFill>
              <a:latin typeface="Arial"/>
            </a:endParaRPr>
          </a:p>
        </p:txBody>
      </p:sp>
      <p:sp>
        <p:nvSpPr>
          <p:cNvPr id="12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礼仪规范是企业社会交往中的</a:t>
            </a:r>
            <a:r>
              <a:rPr lang="en-US" sz="2000" b="0" strike="noStrike" spc="-1">
                <a:solidFill>
                  <a:schemeClr val="dk1"/>
                </a:solidFill>
                <a:latin typeface="Arial"/>
                <a:ea typeface="微软雅黑"/>
              </a:rPr>
              <a:t>...</a:t>
            </a:r>
            <a:endParaRPr lang="en-US" sz="2000" b="0" strike="noStrike" spc="-1">
              <a:solidFill>
                <a:srgbClr val="000000"/>
              </a:solidFill>
              <a:latin typeface="Arial"/>
            </a:endParaRPr>
          </a:p>
        </p:txBody>
      </p:sp>
      <p:sp>
        <p:nvSpPr>
          <p:cNvPr id="12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作用和意义</a:t>
            </a:r>
            <a:endParaRPr lang="en-US" sz="3000" b="0" strike="noStrike" spc="-1">
              <a:solidFill>
                <a:srgbClr val="000000"/>
              </a:solidFill>
              <a:latin typeface="Arial"/>
            </a:endParaRPr>
          </a:p>
        </p:txBody>
      </p:sp>
      <p:sp>
        <p:nvSpPr>
          <p:cNvPr id="12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0"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企业在制定礼仪规范时应</a:t>
            </a:r>
            <a:r>
              <a:rPr lang="en-US" sz="2000" b="0" strike="noStrike" spc="-1">
                <a:solidFill>
                  <a:schemeClr val="dk1">
                    <a:lumMod val="85000"/>
                    <a:lumOff val="15000"/>
                  </a:schemeClr>
                </a:solidFill>
                <a:latin typeface="微软雅黑"/>
                <a:ea typeface="微软雅黑"/>
              </a:rPr>
              <a:t>...</a:t>
            </a:r>
            <a:endParaRPr lang="en-US" sz="2000" b="0" strike="noStrike" spc="-1">
              <a:solidFill>
                <a:srgbClr val="000000"/>
              </a:solidFill>
              <a:latin typeface="Arial"/>
            </a:endParaRPr>
          </a:p>
        </p:txBody>
      </p:sp>
      <p:sp>
        <p:nvSpPr>
          <p:cNvPr id="13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应遵循的规范</a:t>
            </a:r>
            <a:endParaRPr lang="en-US" sz="3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有效管理</a:t>
            </a:r>
            <a:endParaRPr lang="en-US" sz="2200" b="0" strike="noStrike" spc="-1">
              <a:solidFill>
                <a:srgbClr val="000000"/>
              </a:solidFill>
              <a:latin typeface="Arial"/>
            </a:endParaRPr>
          </a:p>
        </p:txBody>
      </p:sp>
      <p:sp>
        <p:nvSpPr>
          <p:cNvPr id="13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明确责任分工</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定期评估改进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激励员工参与</a:t>
            </a:r>
            <a:endParaRPr lang="en-US" sz="1500" b="0" strike="noStrike" spc="-1">
              <a:solidFill>
                <a:srgbClr val="000000"/>
              </a:solidFill>
              <a:latin typeface="Arial"/>
            </a:endParaRPr>
          </a:p>
        </p:txBody>
      </p:sp>
      <p:sp>
        <p:nvSpPr>
          <p:cNvPr id="13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4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成功企业如何设计仪式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管理仪式的经验分享</a:t>
            </a:r>
            <a:endParaRPr lang="en-US" sz="1500" b="0" strike="noStrike" spc="-1">
              <a:solidFill>
                <a:srgbClr val="000000"/>
              </a:solidFill>
              <a:latin typeface="Arial"/>
            </a:endParaRPr>
          </a:p>
        </p:txBody>
      </p:sp>
      <p:sp>
        <p:nvSpPr>
          <p:cNvPr id="14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礼仪仪式的设计与管理</a:t>
            </a:r>
            <a:endParaRPr lang="en-US" sz="3600" b="0" strike="noStrike" spc="-1">
              <a:solidFill>
                <a:schemeClr val="dk1"/>
              </a:solidFill>
              <a:latin typeface="Arial"/>
            </a:endParaRPr>
          </a:p>
        </p:txBody>
      </p:sp>
      <p:sp>
        <p:nvSpPr>
          <p:cNvPr id="14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设计原则</a:t>
            </a:r>
            <a:endParaRPr lang="en-US" sz="2200" b="0" strike="noStrike" spc="-1">
              <a:solidFill>
                <a:srgbClr val="000000"/>
              </a:solidFill>
              <a:latin typeface="Arial"/>
            </a:endParaRPr>
          </a:p>
        </p:txBody>
      </p:sp>
      <p:sp>
        <p:nvSpPr>
          <p:cNvPr id="14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与企业文化相一致</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体现专业性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考虑员工需求</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的科学性需要立足于礼仪文化的重要性，运用礼仪传播理论指导实践，遵循礼仪规范并设计有效的礼仪仪式管理。只有通过理论支持和实践经验的结合，企业礼仪培训才能真正提升其科学性和实效性。</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企业礼仪培训的科学性评估</a:t>
            </a:r>
            <a:endParaRPr lang="en-US" sz="3600" b="0" strike="noStrike" spc="-1">
              <a:solidFill>
                <a:schemeClr val="dk1"/>
              </a:solidFill>
              <a:latin typeface="Arial"/>
            </a:endParaRPr>
          </a:p>
        </p:txBody>
      </p:sp>
      <p:sp>
        <p:nvSpPr>
          <p:cNvPr id="15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企业礼仪培训的科学性评估模型</a:t>
            </a:r>
            <a:endParaRPr lang="en-US" sz="3500" b="0" strike="noStrike" spc="-1">
              <a:solidFill>
                <a:srgbClr val="000000"/>
              </a:solidFill>
              <a:latin typeface="Arial"/>
            </a:endParaRPr>
          </a:p>
        </p:txBody>
      </p:sp>
      <p:sp>
        <p:nvSpPr>
          <p:cNvPr id="15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构建企业礼仪培训科学性评估模型的必要性在于确保培训达到预期效果，构成要素包括培训内容、方法、评估指标等。应用企业礼仪培训科学性评估模型可以帮助企业实现更精准的培训效果评估。</a:t>
            </a:r>
            <a:endParaRPr lang="en-US" sz="2500" b="0" strike="noStrike" spc="-1">
              <a:solidFill>
                <a:srgbClr val="000000"/>
              </a:solidFill>
              <a:latin typeface="Arial"/>
            </a:endParaRPr>
          </a:p>
        </p:txBody>
      </p:sp>
      <p:sp>
        <p:nvSpPr>
          <p:cNvPr id="15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企业礼仪培训效果评估方法</a:t>
            </a:r>
            <a:endParaRPr lang="en-US" sz="3600" b="0" strike="noStrike" spc="-1">
              <a:solidFill>
                <a:schemeClr val="dk1"/>
              </a:solidFill>
              <a:latin typeface="Arial"/>
            </a:endParaRPr>
          </a:p>
        </p:txBody>
      </p:sp>
      <p:sp>
        <p:nvSpPr>
          <p:cNvPr id="15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通过直接观察学员的表现来评估培训效果</a:t>
            </a:r>
            <a:endParaRPr lang="en-US" sz="1500" b="0" strike="noStrike" spc="-1">
              <a:solidFill>
                <a:srgbClr val="000000"/>
              </a:solidFill>
              <a:latin typeface="Arial"/>
            </a:endParaRPr>
          </a:p>
        </p:txBody>
      </p:sp>
      <p:sp>
        <p:nvSpPr>
          <p:cNvPr id="16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观察法</a:t>
            </a:r>
            <a:endParaRPr lang="en-US" sz="2200" b="0" strike="noStrike" spc="-1">
              <a:solidFill>
                <a:srgbClr val="000000"/>
              </a:solidFill>
              <a:latin typeface="Arial"/>
            </a:endParaRPr>
          </a:p>
        </p:txBody>
      </p:sp>
      <p:sp>
        <p:nvSpPr>
          <p:cNvPr id="16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通过学员填写问卷反馈来评估培训效果</a:t>
            </a:r>
            <a:endParaRPr lang="en-US" sz="1500" b="0" strike="noStrike" spc="-1">
              <a:solidFill>
                <a:srgbClr val="000000"/>
              </a:solidFill>
              <a:latin typeface="Arial"/>
            </a:endParaRPr>
          </a:p>
        </p:txBody>
      </p:sp>
      <p:sp>
        <p:nvSpPr>
          <p:cNvPr id="16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问卷调查</a:t>
            </a:r>
            <a:endParaRPr lang="en-US" sz="2200" b="0" strike="noStrike" spc="-1">
              <a:solidFill>
                <a:srgbClr val="000000"/>
              </a:solidFill>
              <a:latin typeface="Arial"/>
            </a:endParaRPr>
          </a:p>
        </p:txBody>
      </p:sp>
      <p:sp>
        <p:nvSpPr>
          <p:cNvPr id="16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结合实际案例分析培训效果</a:t>
            </a:r>
            <a:endParaRPr lang="en-US" sz="1500" b="0" strike="noStrike" spc="-1">
              <a:solidFill>
                <a:srgbClr val="000000"/>
              </a:solidFill>
              <a:latin typeface="Arial"/>
            </a:endParaRPr>
          </a:p>
        </p:txBody>
      </p:sp>
      <p:sp>
        <p:nvSpPr>
          <p:cNvPr id="16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6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企业礼仪培训的反馈与改进</a:t>
            </a:r>
            <a:endParaRPr lang="en-US" sz="3600" b="0" strike="noStrike" spc="-1">
              <a:solidFill>
                <a:schemeClr val="dk1"/>
              </a:solidFill>
              <a:latin typeface="Arial"/>
            </a:endParaRPr>
          </a:p>
        </p:txBody>
      </p:sp>
      <p:sp>
        <p:nvSpPr>
          <p:cNvPr id="16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通过问卷调查、讨论会等方式收集学员反馈</a:t>
            </a:r>
            <a:endParaRPr lang="en-US" sz="2000" b="0" strike="noStrike" spc="-1">
              <a:solidFill>
                <a:srgbClr val="000000"/>
              </a:solidFill>
              <a:latin typeface="Arial"/>
            </a:endParaRPr>
          </a:p>
        </p:txBody>
      </p:sp>
      <p:sp>
        <p:nvSpPr>
          <p:cNvPr id="16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收集学员的反馈信息</a:t>
            </a:r>
            <a:endParaRPr lang="en-US" sz="3000" b="0" strike="noStrike" spc="-1">
              <a:solidFill>
                <a:srgbClr val="000000"/>
              </a:solidFill>
              <a:latin typeface="Arial"/>
            </a:endParaRPr>
          </a:p>
        </p:txBody>
      </p:sp>
      <p:sp>
        <p:nvSpPr>
          <p:cNvPr id="17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1"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定期评估并改进培训方法和策略</a:t>
            </a:r>
            <a:endParaRPr lang="en-US" sz="2000" b="0" strike="noStrike" spc="-1">
              <a:solidFill>
                <a:srgbClr val="000000"/>
              </a:solidFill>
              <a:latin typeface="Arial"/>
            </a:endParaRPr>
          </a:p>
        </p:txBody>
      </p:sp>
      <p:sp>
        <p:nvSpPr>
          <p:cNvPr id="17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持续改进培训方法</a:t>
            </a:r>
            <a:endParaRPr lang="en-US" sz="3000" b="0" strike="noStrike" spc="-1">
              <a:solidFill>
                <a:srgbClr val="000000"/>
              </a:solidFill>
              <a:latin typeface="Arial"/>
            </a:endParaRPr>
          </a:p>
        </p:txBody>
      </p:sp>
      <p:sp>
        <p:nvSpPr>
          <p:cNvPr id="17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根据反馈信息调整培训内容以提升效果</a:t>
            </a:r>
            <a:endParaRPr lang="en-US" sz="2000" b="0" strike="noStrike" spc="-1">
              <a:solidFill>
                <a:srgbClr val="000000"/>
              </a:solidFill>
              <a:latin typeface="Arial"/>
            </a:endParaRPr>
          </a:p>
        </p:txBody>
      </p:sp>
      <p:sp>
        <p:nvSpPr>
          <p:cNvPr id="17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优化培训内容</a:t>
            </a:r>
            <a:endParaRPr lang="en-US" sz="3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问题与解决方案</a:t>
            </a:r>
            <a:endParaRPr lang="en-US" sz="2200" b="0" strike="noStrike" spc="-1">
              <a:solidFill>
                <a:srgbClr val="000000"/>
              </a:solidFill>
              <a:latin typeface="Arial"/>
            </a:endParaRPr>
          </a:p>
        </p:txBody>
      </p:sp>
      <p:sp>
        <p:nvSpPr>
          <p:cNvPr id="17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总结案例中存在的问题并提出解决方案</a:t>
            </a:r>
            <a:endParaRPr lang="en-US" sz="1500" b="0" strike="noStrike" spc="-1">
              <a:solidFill>
                <a:srgbClr val="000000"/>
              </a:solidFill>
              <a:latin typeface="Arial"/>
            </a:endParaRPr>
          </a:p>
        </p:txBody>
      </p:sp>
      <p:sp>
        <p:nvSpPr>
          <p:cNvPr id="18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改进建议</a:t>
            </a:r>
            <a:endParaRPr lang="en-US" sz="2200" b="0" strike="noStrike" spc="-1">
              <a:solidFill>
                <a:srgbClr val="000000"/>
              </a:solidFill>
              <a:latin typeface="Arial"/>
            </a:endParaRPr>
          </a:p>
        </p:txBody>
      </p:sp>
      <p:sp>
        <p:nvSpPr>
          <p:cNvPr id="18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根据经验教训提出改进建议以提升培训质量</a:t>
            </a:r>
            <a:endParaRPr lang="en-US" sz="1500" b="0" strike="noStrike" spc="-1">
              <a:solidFill>
                <a:srgbClr val="000000"/>
              </a:solidFill>
              <a:latin typeface="Arial"/>
            </a:endParaRPr>
          </a:p>
        </p:txBody>
      </p:sp>
      <p:sp>
        <p:nvSpPr>
          <p:cNvPr id="18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企业礼仪培训的科学性评估实例分析</a:t>
            </a:r>
            <a:endParaRPr lang="en-US" sz="3600" b="0" strike="noStrike" spc="-1">
              <a:solidFill>
                <a:schemeClr val="dk1"/>
              </a:solidFill>
              <a:latin typeface="Arial"/>
            </a:endParaRPr>
          </a:p>
        </p:txBody>
      </p:sp>
      <p:sp>
        <p:nvSpPr>
          <p:cNvPr id="18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真实企业案例分析</a:t>
            </a:r>
            <a:endParaRPr lang="en-US" sz="2200" b="0" strike="noStrike" spc="-1">
              <a:solidFill>
                <a:srgbClr val="000000"/>
              </a:solidFill>
              <a:latin typeface="Arial"/>
            </a:endParaRPr>
          </a:p>
        </p:txBody>
      </p:sp>
      <p:sp>
        <p:nvSpPr>
          <p:cNvPr id="18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分析企业礼仪培训的实际效果和问题</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https://d.book118.com/396022232013010104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提升企业礼仪培训的科学性</vt:lpstr>
      <vt:lpstr>目录</vt:lpstr>
      <vt:lpstr>第1章 简介</vt:lpstr>
      <vt:lpstr>企业礼仪培训的重要性</vt:lpstr>
      <vt:lpstr>企业礼仪培训对企业形象的影响</vt:lpstr>
      <vt:lpstr> </vt:lpstr>
      <vt:lpstr>科学性的企业礼仪培训要素</vt:lpstr>
      <vt:lpstr>如何评判企业礼仪培训的科学性</vt:lpstr>
      <vt:lpstr>第2章 企业礼仪培训的理论基础</vt:lpstr>
      <vt:lpstr> </vt:lpstr>
      <vt:lpstr>礼仪传播理论</vt:lpstr>
      <vt:lpstr>礼仪规范的重要性</vt:lpstr>
      <vt:lpstr>礼仪仪式的设计与管理</vt:lpstr>
      <vt:lpstr>总结</vt:lpstr>
      <vt:lpstr>第3章 企业礼仪培训的科学性评估</vt:lpstr>
      <vt:lpstr> </vt:lpstr>
      <vt:lpstr>企业礼仪培训效果评估方法</vt:lpstr>
      <vt:lpstr>企业礼仪培训的反馈与改进</vt:lpstr>
      <vt:lpstr>企业礼仪培训的科学性评估实例分析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2024-09-29T14:54:07.195</cp:lastPrinted>
  <dcterms:created xsi:type="dcterms:W3CDTF">2024-09-29T06:54:07Z</dcterms:created>
  <dcterms:modified xsi:type="dcterms:W3CDTF">2024-09-29T06:54:09Z</dcterms:modified>
</cp:coreProperties>
</file>