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5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C727F-D7C1-46AC-B122-356B8707D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DD9AF-C7AF-48E5-B4E2-3EABF7C27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9D09A-5DD0-436A-AE2C-FBBCEE2F2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2DEB6-21CE-4D98-9738-49D56BB09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B8526A-E160-40D1-83FD-E1AFBE1A6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48AC3C-5742-4A81-96BD-EDAB6F96E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7C0DA9-65BC-4992-AEDB-310D6A103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840F4-A7DF-4817-B16F-DFF072BD0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41E25-6FAE-45A1-963A-4C45A487F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C2A80-C0F3-4A94-8888-C9A397C8A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48DF0-C7E8-4701-9926-DE5D10CAC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4499" r:id="rId2"/>
    <p:sldLayoutId id="2147504500" r:id="rId3"/>
    <p:sldLayoutId id="2147504501" r:id="rId4"/>
    <p:sldLayoutId id="2147504502" r:id="rId5"/>
    <p:sldLayoutId id="2147504503" r:id="rId6"/>
    <p:sldLayoutId id="2147504504" r:id="rId7"/>
    <p:sldLayoutId id="2147504505" r:id="rId8"/>
    <p:sldLayoutId id="2147504506" r:id="rId9"/>
    <p:sldLayoutId id="2147504507" r:id="rId10"/>
    <p:sldLayoutId id="214750450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22" Type="http://schemas.openxmlformats.org/officeDocument/2006/relationships/tags" Target="../tags/tag189.xml" /><Relationship Id="rId23" Type="http://schemas.openxmlformats.org/officeDocument/2006/relationships/tags" Target="../tags/tag190.xml" /><Relationship Id="rId24" Type="http://schemas.openxmlformats.org/officeDocument/2006/relationships/tags" Target="../tags/tag191.xml" /><Relationship Id="rId25" Type="http://schemas.openxmlformats.org/officeDocument/2006/relationships/tags" Target="../tags/tag192.xml" /><Relationship Id="rId26" Type="http://schemas.openxmlformats.org/officeDocument/2006/relationships/tags" Target="../tags/tag193.xml" /><Relationship Id="rId27" Type="http://schemas.openxmlformats.org/officeDocument/2006/relationships/tags" Target="../tags/tag194.xml" /><Relationship Id="rId28" Type="http://schemas.openxmlformats.org/officeDocument/2006/relationships/tags" Target="../tags/tag195.xml" /><Relationship Id="rId29" Type="http://schemas.openxmlformats.org/officeDocument/2006/relationships/tags" Target="../tags/tag196.xml" /><Relationship Id="rId3" Type="http://schemas.openxmlformats.org/officeDocument/2006/relationships/tags" Target="../tags/tag170.xml" /><Relationship Id="rId30" Type="http://schemas.openxmlformats.org/officeDocument/2006/relationships/tags" Target="../tags/tag197.xml" /><Relationship Id="rId31" Type="http://schemas.openxmlformats.org/officeDocument/2006/relationships/tags" Target="../tags/tag198.xml" /><Relationship Id="rId32" Type="http://schemas.openxmlformats.org/officeDocument/2006/relationships/tags" Target="../tags/tag199.xml" /><Relationship Id="rId33" Type="http://schemas.openxmlformats.org/officeDocument/2006/relationships/tags" Target="../tags/tag200.xml" /><Relationship Id="rId34" Type="http://schemas.openxmlformats.org/officeDocument/2006/relationships/tags" Target="../tags/tag201.xml" /><Relationship Id="rId35" Type="http://schemas.openxmlformats.org/officeDocument/2006/relationships/tags" Target="../tags/tag202.xml" /><Relationship Id="rId36" Type="http://schemas.openxmlformats.org/officeDocument/2006/relationships/tags" Target="../tags/tag203.xml" /><Relationship Id="rId37" Type="http://schemas.openxmlformats.org/officeDocument/2006/relationships/tags" Target="../tags/tag204.xml" /><Relationship Id="rId38" Type="http://schemas.openxmlformats.org/officeDocument/2006/relationships/tags" Target="../tags/tag205.xml" /><Relationship Id="rId39" Type="http://schemas.openxmlformats.org/officeDocument/2006/relationships/tags" Target="../tags/tag206.xml" /><Relationship Id="rId4" Type="http://schemas.openxmlformats.org/officeDocument/2006/relationships/tags" Target="../tags/tag171.xml" /><Relationship Id="rId40" Type="http://schemas.openxmlformats.org/officeDocument/2006/relationships/tags" Target="../tags/tag207.xml" /><Relationship Id="rId41" Type="http://schemas.openxmlformats.org/officeDocument/2006/relationships/tags" Target="../tags/tag208.xml" /><Relationship Id="rId42" Type="http://schemas.openxmlformats.org/officeDocument/2006/relationships/tags" Target="../tags/tag209.xml" /><Relationship Id="rId43" Type="http://schemas.openxmlformats.org/officeDocument/2006/relationships/tags" Target="../tags/tag210.xml" /><Relationship Id="rId44" Type="http://schemas.openxmlformats.org/officeDocument/2006/relationships/tags" Target="../tags/tag211.xml" /><Relationship Id="rId45" Type="http://schemas.openxmlformats.org/officeDocument/2006/relationships/tags" Target="../tags/tag212.xml" /><Relationship Id="rId46" Type="http://schemas.openxmlformats.org/officeDocument/2006/relationships/tags" Target="../tags/tag213.xml" /><Relationship Id="rId47" Type="http://schemas.openxmlformats.org/officeDocument/2006/relationships/tags" Target="../tags/tag214.xml" /><Relationship Id="rId48" Type="http://schemas.openxmlformats.org/officeDocument/2006/relationships/tags" Target="../tags/tag215.xml" /><Relationship Id="rId49" Type="http://schemas.openxmlformats.org/officeDocument/2006/relationships/tags" Target="../tags/tag216.xml" /><Relationship Id="rId5" Type="http://schemas.openxmlformats.org/officeDocument/2006/relationships/tags" Target="../tags/tag172.xml" /><Relationship Id="rId50" Type="http://schemas.openxmlformats.org/officeDocument/2006/relationships/tags" Target="../tags/tag217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23111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学校消防课件陈名诚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课件背景介绍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学校消防安全知识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陈名诚的消防经历和贡献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学校消防安全教育的实践与探索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总结与展望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课件背景介绍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课件的来源</a:t>
            </a:r>
            <a:endParaRPr lang="zh-CN" altLang="en-US"/>
          </a:p>
        </p:txBody>
      </p:sp>
      <p:sp>
        <p:nvSpPr>
          <p:cNvPr id="10490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课件由陈名诚老师制作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课件内容基于学校消防安全教育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课件适用于学校内部消防安全培训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6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课件为学校消防安全教育提供了有力支持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课件的目的和意义</a:t>
            </a:r>
            <a:endParaRPr lang="zh-CN" altLang="en-US"/>
          </a:p>
        </p:txBody>
      </p:sp>
      <p:sp>
        <p:nvSpPr>
          <p:cNvPr id="104911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推动社会消防安全教育发展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促进校园安全文化建设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增强师生消防安全技能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提高师生消防安全意识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课件的主要内容</a:t>
            </a:r>
            <a:endParaRPr lang="zh-CN" altLang="en-US"/>
          </a:p>
        </p:txBody>
      </p:sp>
      <p:sp>
        <p:nvSpPr>
          <p:cNvPr id="104918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课件的应用与价值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课件的特色与亮点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课件的主要内容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课件的背景介绍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学校消防安全知识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火灾的危害和预防</a:t>
            </a:r>
            <a:endParaRPr lang="zh-CN" altLang="en-US"/>
          </a:p>
        </p:txBody>
      </p:sp>
      <p:sp>
        <p:nvSpPr>
          <p:cNvPr id="1049330" name="六边形 3"/>
          <p:cNvSpPr/>
          <p:nvPr>
            <p:custDataLst>
              <p:tags r:id="rId2"/>
            </p:custDataLst>
          </p:nvPr>
        </p:nvSpPr>
        <p:spPr>
          <a:xfrm rot="1800000">
            <a:off x="773513" y="1945553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2" name="六边形 5"/>
          <p:cNvSpPr/>
          <p:nvPr>
            <p:custDataLst>
              <p:tags r:id="rId3"/>
            </p:custDataLst>
          </p:nvPr>
        </p:nvSpPr>
        <p:spPr>
          <a:xfrm rot="1800000">
            <a:off x="1450184" y="1490400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六边形 4"/>
          <p:cNvSpPr/>
          <p:nvPr>
            <p:custDataLst>
              <p:tags r:id="rId4"/>
            </p:custDataLst>
          </p:nvPr>
        </p:nvSpPr>
        <p:spPr>
          <a:xfrm rot="1800000">
            <a:off x="1533254" y="1561355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6" name="六边形 6"/>
          <p:cNvSpPr/>
          <p:nvPr>
            <p:custDataLst>
              <p:tags r:id="rId5"/>
            </p:custDataLst>
          </p:nvPr>
        </p:nvSpPr>
        <p:spPr>
          <a:xfrm rot="1800000">
            <a:off x="1706316" y="1734417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标题"/>
          <p:cNvSpPr txBox="1"/>
          <p:nvPr>
            <p:custDataLst>
              <p:tags r:id="rId6"/>
            </p:custDataLst>
          </p:nvPr>
        </p:nvSpPr>
        <p:spPr>
          <a:xfrm>
            <a:off x="1086755" y="2578094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b="1" kern="1200" spc="300">
                <a:solidFill>
                  <a:srgbClr val="FFFFFF"/>
                </a:soli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800" b="1" i="0" u="none" strike="noStrike" kern="1200" cap="none" spc="300" normalizeH="0" baseline="0" noProof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uLnTx/>
                <a:uFillTx/>
                <a:cs typeface="+mn-cs"/>
              </a:rPr>
              <a:t>人员伤亡</a:t>
            </a:r>
            <a:endParaRPr kumimoji="0" lang="zh-CN" altLang="en-US" sz="1800" b="1" i="0" u="none" strike="noStrike" kern="1200" cap="none" spc="300" normalizeH="0" baseline="0" noProof="0">
              <a:ln>
                <a:noFill/>
              </a:ln>
              <a:gradFill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80000"/>
                      <a:lumOff val="20000"/>
                    </a:schemeClr>
                  </a:gs>
                </a:gsLst>
                <a:lin ang="16200000" scaled="1"/>
              </a:gradFill>
              <a:uLnTx/>
              <a:uFillTx/>
              <a:cs typeface="+mn-cs"/>
            </a:endParaRPr>
          </a:p>
        </p:txBody>
      </p:sp>
      <p:sp>
        <p:nvSpPr>
          <p:cNvPr id="1049340" name="正文"/>
          <p:cNvSpPr txBox="1"/>
          <p:nvPr>
            <p:custDataLst>
              <p:tags r:id="rId7"/>
            </p:custDataLst>
          </p:nvPr>
        </p:nvSpPr>
        <p:spPr>
          <a:xfrm>
            <a:off x="1086755" y="3206308"/>
            <a:ext cx="2011333" cy="7127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单击此处输入你的项正文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42" name="序号"/>
          <p:cNvSpPr txBox="1"/>
          <p:nvPr>
            <p:custDataLst>
              <p:tags r:id="rId8"/>
            </p:custDataLst>
          </p:nvPr>
        </p:nvSpPr>
        <p:spPr>
          <a:xfrm>
            <a:off x="1745255" y="1725764"/>
            <a:ext cx="682826" cy="626805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800" b="1" i="0" u="none" strike="noStrike" kern="1200" cap="none" spc="0" normalizeH="0" baseline="0" noProof="0">
              <a:ln>
                <a:noFill/>
              </a:ln>
              <a:gradFill>
                <a:gsLst>
                  <a:gs pos="20000">
                    <a:srgbClr val="FFFFFF"/>
                  </a:gs>
                  <a:gs pos="93000">
                    <a:srgbClr val="FFFFFF"/>
                  </a:gs>
                </a:gsLst>
                <a:lin ang="5400000" scaled="0"/>
              </a:gradFill>
              <a:effectLst>
                <a:outerShdw blurRad="152400" sx="102000" sy="102000" algn="ctr" rotWithShape="0">
                  <a:srgbClr val="F84949">
                    <a:alpha val="2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44" name="六边形 21"/>
          <p:cNvSpPr/>
          <p:nvPr>
            <p:custDataLst>
              <p:tags r:id="rId9"/>
            </p:custDataLst>
          </p:nvPr>
        </p:nvSpPr>
        <p:spPr>
          <a:xfrm rot="1800000">
            <a:off x="3443856" y="1945553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346" name="六边形 23"/>
          <p:cNvSpPr/>
          <p:nvPr>
            <p:custDataLst>
              <p:tags r:id="rId10"/>
            </p:custDataLst>
          </p:nvPr>
        </p:nvSpPr>
        <p:spPr>
          <a:xfrm rot="1800000">
            <a:off x="4121393" y="1490400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348" name="六边形 24"/>
          <p:cNvSpPr/>
          <p:nvPr>
            <p:custDataLst>
              <p:tags r:id="rId11"/>
            </p:custDataLst>
          </p:nvPr>
        </p:nvSpPr>
        <p:spPr>
          <a:xfrm rot="1800000">
            <a:off x="4203598" y="1561355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350" name="六边形 25"/>
          <p:cNvSpPr/>
          <p:nvPr>
            <p:custDataLst>
              <p:tags r:id="rId12"/>
            </p:custDataLst>
          </p:nvPr>
        </p:nvSpPr>
        <p:spPr>
          <a:xfrm rot="1800000">
            <a:off x="4376660" y="1734417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a typeface="微软雅黑" panose="020b0503020204020204" pitchFamily="34" charset="-122"/>
            </a:endParaRPr>
          </a:p>
        </p:txBody>
      </p:sp>
      <p:sp>
        <p:nvSpPr>
          <p:cNvPr id="1049352" name="标题"/>
          <p:cNvSpPr txBox="1"/>
          <p:nvPr>
            <p:custDataLst>
              <p:tags r:id="rId13"/>
            </p:custDataLst>
          </p:nvPr>
        </p:nvSpPr>
        <p:spPr>
          <a:xfrm>
            <a:off x="3757964" y="2578094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8889" lnSpcReduction="20000"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社会影响  预防措施</a:t>
            </a:r>
            <a:endParaRPr lang="zh-CN" altLang="en-US"/>
          </a:p>
        </p:txBody>
      </p:sp>
      <p:sp>
        <p:nvSpPr>
          <p:cNvPr id="1049354" name="正文"/>
          <p:cNvSpPr txBox="1"/>
          <p:nvPr>
            <p:custDataLst>
              <p:tags r:id="rId14"/>
            </p:custDataLst>
          </p:nvPr>
        </p:nvSpPr>
        <p:spPr>
          <a:xfrm>
            <a:off x="3757964" y="3206308"/>
            <a:ext cx="2011333" cy="7127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预防措施</a:t>
            </a:r>
            <a:endParaRPr lang="zh-CN" altLang="en-US"/>
          </a:p>
        </p:txBody>
      </p:sp>
      <p:sp>
        <p:nvSpPr>
          <p:cNvPr id="1049356" name="序号"/>
          <p:cNvSpPr txBox="1"/>
          <p:nvPr>
            <p:custDataLst>
              <p:tags r:id="rId15"/>
            </p:custDataLst>
          </p:nvPr>
        </p:nvSpPr>
        <p:spPr>
          <a:xfrm>
            <a:off x="4415598" y="1725764"/>
            <a:ext cx="682826" cy="626805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1049358" name="六边形 39"/>
          <p:cNvSpPr/>
          <p:nvPr>
            <p:custDataLst>
              <p:tags r:id="rId16"/>
            </p:custDataLst>
          </p:nvPr>
        </p:nvSpPr>
        <p:spPr>
          <a:xfrm rot="1800000">
            <a:off x="6114200" y="1945553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360" name="六边形 41"/>
          <p:cNvSpPr/>
          <p:nvPr>
            <p:custDataLst>
              <p:tags r:id="rId17"/>
            </p:custDataLst>
          </p:nvPr>
        </p:nvSpPr>
        <p:spPr>
          <a:xfrm rot="1800000">
            <a:off x="6791737" y="1490400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362" name="六边形 42"/>
          <p:cNvSpPr/>
          <p:nvPr>
            <p:custDataLst>
              <p:tags r:id="rId18"/>
            </p:custDataLst>
          </p:nvPr>
        </p:nvSpPr>
        <p:spPr>
          <a:xfrm rot="1800000">
            <a:off x="6873942" y="1561355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364" name="六边形 43"/>
          <p:cNvSpPr/>
          <p:nvPr>
            <p:custDataLst>
              <p:tags r:id="rId19"/>
            </p:custDataLst>
          </p:nvPr>
        </p:nvSpPr>
        <p:spPr>
          <a:xfrm rot="1800000">
            <a:off x="7047003" y="1734417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a typeface="微软雅黑" panose="020b0503020204020204" pitchFamily="34" charset="-122"/>
            </a:endParaRPr>
          </a:p>
        </p:txBody>
      </p:sp>
      <p:sp>
        <p:nvSpPr>
          <p:cNvPr id="1049366" name="标题"/>
          <p:cNvSpPr txBox="1"/>
          <p:nvPr>
            <p:custDataLst>
              <p:tags r:id="rId20"/>
            </p:custDataLst>
          </p:nvPr>
        </p:nvSpPr>
        <p:spPr>
          <a:xfrm>
            <a:off x="6428307" y="2578094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禁止乱丢烟蒂</a:t>
            </a:r>
            <a:endParaRPr lang="zh-CN" altLang="en-US"/>
          </a:p>
        </p:txBody>
      </p:sp>
      <p:sp>
        <p:nvSpPr>
          <p:cNvPr id="1049368" name="正文"/>
          <p:cNvSpPr txBox="1"/>
          <p:nvPr>
            <p:custDataLst>
              <p:tags r:id="rId21"/>
            </p:custDataLst>
          </p:nvPr>
        </p:nvSpPr>
        <p:spPr>
          <a:xfrm>
            <a:off x="6428307" y="3206308"/>
            <a:ext cx="2011333" cy="8339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单击此处输入你的项正文</a:t>
            </a:r>
            <a:endParaRPr lang="zh-CN" altLang="en-US"/>
          </a:p>
        </p:txBody>
      </p:sp>
      <p:sp>
        <p:nvSpPr>
          <p:cNvPr id="1049370" name="序号"/>
          <p:cNvSpPr txBox="1"/>
          <p:nvPr>
            <p:custDataLst>
              <p:tags r:id="rId22"/>
            </p:custDataLst>
          </p:nvPr>
        </p:nvSpPr>
        <p:spPr>
          <a:xfrm>
            <a:off x="7086808" y="1725764"/>
            <a:ext cx="682826" cy="626804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1049372" name="六边形 58"/>
          <p:cNvSpPr/>
          <p:nvPr>
            <p:custDataLst>
              <p:tags r:id="rId23"/>
            </p:custDataLst>
          </p:nvPr>
        </p:nvSpPr>
        <p:spPr>
          <a:xfrm rot="1800000">
            <a:off x="8785409" y="1945553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374" name="六边形 59"/>
          <p:cNvSpPr/>
          <p:nvPr>
            <p:custDataLst>
              <p:tags r:id="rId24"/>
            </p:custDataLst>
          </p:nvPr>
        </p:nvSpPr>
        <p:spPr>
          <a:xfrm rot="1800000">
            <a:off x="9462081" y="1490400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376" name="六边形 60"/>
          <p:cNvSpPr/>
          <p:nvPr>
            <p:custDataLst>
              <p:tags r:id="rId25"/>
            </p:custDataLst>
          </p:nvPr>
        </p:nvSpPr>
        <p:spPr>
          <a:xfrm rot="1800000">
            <a:off x="9545151" y="1561355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378" name="六边形 61"/>
          <p:cNvSpPr/>
          <p:nvPr>
            <p:custDataLst>
              <p:tags r:id="rId26"/>
            </p:custDataLst>
          </p:nvPr>
        </p:nvSpPr>
        <p:spPr>
          <a:xfrm rot="1800000">
            <a:off x="9718212" y="1734417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a typeface="微软雅黑" panose="020b0503020204020204" pitchFamily="34" charset="-122"/>
            </a:endParaRPr>
          </a:p>
        </p:txBody>
      </p:sp>
      <p:sp>
        <p:nvSpPr>
          <p:cNvPr id="1049380" name="标题"/>
          <p:cNvSpPr txBox="1"/>
          <p:nvPr>
            <p:custDataLst>
              <p:tags r:id="rId27"/>
            </p:custDataLst>
          </p:nvPr>
        </p:nvSpPr>
        <p:spPr>
          <a:xfrm>
            <a:off x="9098651" y="2578094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8889" lnSpcReduction="20000"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定期进行消防演练</a:t>
            </a:r>
            <a:endParaRPr lang="zh-CN" altLang="en-US"/>
          </a:p>
        </p:txBody>
      </p:sp>
      <p:sp>
        <p:nvSpPr>
          <p:cNvPr id="1049382" name="正文"/>
          <p:cNvSpPr txBox="1"/>
          <p:nvPr>
            <p:custDataLst>
              <p:tags r:id="rId28"/>
            </p:custDataLst>
          </p:nvPr>
        </p:nvSpPr>
        <p:spPr>
          <a:xfrm>
            <a:off x="9098651" y="3206308"/>
            <a:ext cx="2011333" cy="8339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单击此处输入你的项正文</a:t>
            </a:r>
            <a:endParaRPr lang="zh-CN" altLang="en-US"/>
          </a:p>
        </p:txBody>
      </p:sp>
      <p:sp>
        <p:nvSpPr>
          <p:cNvPr id="1049384" name="序号"/>
          <p:cNvSpPr txBox="1"/>
          <p:nvPr>
            <p:custDataLst>
              <p:tags r:id="rId29"/>
            </p:custDataLst>
          </p:nvPr>
        </p:nvSpPr>
        <p:spPr>
          <a:xfrm>
            <a:off x="9757151" y="1725764"/>
            <a:ext cx="682826" cy="626804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049386" name="六边形 13"/>
          <p:cNvSpPr/>
          <p:nvPr>
            <p:custDataLst>
              <p:tags r:id="rId30"/>
            </p:custDataLst>
          </p:nvPr>
        </p:nvSpPr>
        <p:spPr>
          <a:xfrm rot="1800000">
            <a:off x="2108685" y="3985951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4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4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388" name="六边形 15"/>
          <p:cNvSpPr/>
          <p:nvPr>
            <p:custDataLst>
              <p:tags r:id="rId31"/>
            </p:custDataLst>
          </p:nvPr>
        </p:nvSpPr>
        <p:spPr>
          <a:xfrm rot="1800000">
            <a:off x="2786222" y="3529933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390" name="六边形 16"/>
          <p:cNvSpPr/>
          <p:nvPr>
            <p:custDataLst>
              <p:tags r:id="rId32"/>
            </p:custDataLst>
          </p:nvPr>
        </p:nvSpPr>
        <p:spPr>
          <a:xfrm rot="1800000">
            <a:off x="2868426" y="3601754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392" name="六边形 17"/>
          <p:cNvSpPr/>
          <p:nvPr>
            <p:custDataLst>
              <p:tags r:id="rId33"/>
            </p:custDataLst>
          </p:nvPr>
        </p:nvSpPr>
        <p:spPr>
          <a:xfrm rot="1800000">
            <a:off x="3041488" y="3774816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2000">
                <a:schemeClr val="accent4"/>
              </a:gs>
              <a:gs pos="93000">
                <a:schemeClr val="accent4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noFill/>
              <a:ea typeface="微软雅黑" panose="020b0503020204020204" pitchFamily="34" charset="-122"/>
            </a:endParaRPr>
          </a:p>
        </p:txBody>
      </p:sp>
      <p:sp>
        <p:nvSpPr>
          <p:cNvPr id="1049394" name="标题"/>
          <p:cNvSpPr txBox="1"/>
          <p:nvPr>
            <p:custDataLst>
              <p:tags r:id="rId34"/>
            </p:custDataLst>
          </p:nvPr>
        </p:nvSpPr>
        <p:spPr>
          <a:xfrm>
            <a:off x="2422792" y="4617627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4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财产损失</a:t>
            </a:r>
            <a:endParaRPr lang="zh-CN" altLang="en-US"/>
          </a:p>
        </p:txBody>
      </p:sp>
      <p:sp>
        <p:nvSpPr>
          <p:cNvPr id="1049396" name="正文"/>
          <p:cNvSpPr txBox="1"/>
          <p:nvPr>
            <p:custDataLst>
              <p:tags r:id="rId35"/>
            </p:custDataLst>
          </p:nvPr>
        </p:nvSpPr>
        <p:spPr>
          <a:xfrm>
            <a:off x="2422792" y="5245841"/>
            <a:ext cx="2011333" cy="7127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单击此处输入你的项正文</a:t>
            </a:r>
            <a:endParaRPr lang="zh-CN" altLang="en-US"/>
          </a:p>
        </p:txBody>
      </p:sp>
      <p:sp>
        <p:nvSpPr>
          <p:cNvPr id="1049398" name="序号"/>
          <p:cNvSpPr txBox="1"/>
          <p:nvPr>
            <p:custDataLst>
              <p:tags r:id="rId36"/>
            </p:custDataLst>
          </p:nvPr>
        </p:nvSpPr>
        <p:spPr>
          <a:xfrm>
            <a:off x="3080427" y="3765298"/>
            <a:ext cx="682826" cy="626805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chemeClr val="accent4">
                      <a:alpha val="28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</a:t>
            </a:r>
            <a:endParaRPr lang="en-US"/>
          </a:p>
        </p:txBody>
      </p:sp>
      <p:sp>
        <p:nvSpPr>
          <p:cNvPr id="1049400" name="六边形 30"/>
          <p:cNvSpPr/>
          <p:nvPr>
            <p:custDataLst>
              <p:tags r:id="rId37"/>
            </p:custDataLst>
          </p:nvPr>
        </p:nvSpPr>
        <p:spPr>
          <a:xfrm rot="1800000">
            <a:off x="4779028" y="3985951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4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4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402" name="六边形 32"/>
          <p:cNvSpPr/>
          <p:nvPr>
            <p:custDataLst>
              <p:tags r:id="rId38"/>
            </p:custDataLst>
          </p:nvPr>
        </p:nvSpPr>
        <p:spPr>
          <a:xfrm rot="1800000">
            <a:off x="5456565" y="3529933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404" name="六边形 33"/>
          <p:cNvSpPr/>
          <p:nvPr>
            <p:custDataLst>
              <p:tags r:id="rId39"/>
            </p:custDataLst>
          </p:nvPr>
        </p:nvSpPr>
        <p:spPr>
          <a:xfrm rot="1800000">
            <a:off x="5538770" y="3601754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406" name="六边形 34"/>
          <p:cNvSpPr/>
          <p:nvPr>
            <p:custDataLst>
              <p:tags r:id="rId40"/>
            </p:custDataLst>
          </p:nvPr>
        </p:nvSpPr>
        <p:spPr>
          <a:xfrm rot="1800000">
            <a:off x="5711831" y="3774816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2000">
                <a:schemeClr val="accent4"/>
              </a:gs>
              <a:gs pos="93000">
                <a:schemeClr val="accent4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noFill/>
              <a:ea typeface="微软雅黑" panose="020b0503020204020204" pitchFamily="34" charset="-122"/>
            </a:endParaRPr>
          </a:p>
        </p:txBody>
      </p:sp>
      <p:sp>
        <p:nvSpPr>
          <p:cNvPr id="1049408" name="标题"/>
          <p:cNvSpPr txBox="1"/>
          <p:nvPr>
            <p:custDataLst>
              <p:tags r:id="rId41"/>
            </p:custDataLst>
          </p:nvPr>
        </p:nvSpPr>
        <p:spPr>
          <a:xfrm>
            <a:off x="5093135" y="4617627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8889" lnSpcReduction="20000"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4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定期检查电线电器</a:t>
            </a:r>
            <a:endParaRPr lang="zh-CN" altLang="en-US"/>
          </a:p>
        </p:txBody>
      </p:sp>
      <p:sp>
        <p:nvSpPr>
          <p:cNvPr id="1049410" name="正文"/>
          <p:cNvSpPr txBox="1"/>
          <p:nvPr>
            <p:custDataLst>
              <p:tags r:id="rId42"/>
            </p:custDataLst>
          </p:nvPr>
        </p:nvSpPr>
        <p:spPr>
          <a:xfrm>
            <a:off x="5093135" y="5245841"/>
            <a:ext cx="2011333" cy="7127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单击此处输入你的项正文</a:t>
            </a:r>
            <a:endParaRPr lang="zh-CN" altLang="en-US"/>
          </a:p>
        </p:txBody>
      </p:sp>
      <p:sp>
        <p:nvSpPr>
          <p:cNvPr id="1049412" name="序号"/>
          <p:cNvSpPr txBox="1"/>
          <p:nvPr>
            <p:custDataLst>
              <p:tags r:id="rId43"/>
            </p:custDataLst>
          </p:nvPr>
        </p:nvSpPr>
        <p:spPr>
          <a:xfrm>
            <a:off x="5750770" y="3765298"/>
            <a:ext cx="682826" cy="626805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chemeClr val="accent4">
                      <a:alpha val="28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04</a:t>
            </a:r>
            <a:endParaRPr lang="en-US"/>
          </a:p>
        </p:txBody>
      </p:sp>
      <p:sp>
        <p:nvSpPr>
          <p:cNvPr id="1049414" name="六边形 48"/>
          <p:cNvSpPr/>
          <p:nvPr>
            <p:custDataLst>
              <p:tags r:id="rId44"/>
            </p:custDataLst>
          </p:nvPr>
        </p:nvSpPr>
        <p:spPr>
          <a:xfrm rot="1800000">
            <a:off x="7450237" y="3985951"/>
            <a:ext cx="2626847" cy="2264521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4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4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416" name="六边形 50"/>
          <p:cNvSpPr/>
          <p:nvPr>
            <p:custDataLst>
              <p:tags r:id="rId45"/>
            </p:custDataLst>
          </p:nvPr>
        </p:nvSpPr>
        <p:spPr>
          <a:xfrm rot="1800000">
            <a:off x="8126909" y="3529933"/>
            <a:ext cx="1272201" cy="1096724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418" name="六边形 51"/>
          <p:cNvSpPr/>
          <p:nvPr>
            <p:custDataLst>
              <p:tags r:id="rId46"/>
            </p:custDataLst>
          </p:nvPr>
        </p:nvSpPr>
        <p:spPr>
          <a:xfrm rot="1800000">
            <a:off x="8209979" y="3601754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420" name="六边形 52"/>
          <p:cNvSpPr/>
          <p:nvPr>
            <p:custDataLst>
              <p:tags r:id="rId47"/>
            </p:custDataLst>
          </p:nvPr>
        </p:nvSpPr>
        <p:spPr>
          <a:xfrm rot="1800000">
            <a:off x="8383041" y="3774816"/>
            <a:ext cx="1107372" cy="954631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2000">
                <a:schemeClr val="accent4"/>
              </a:gs>
              <a:gs pos="93000">
                <a:schemeClr val="accent4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noFill/>
              <a:ea typeface="微软雅黑" panose="020b0503020204020204" pitchFamily="34" charset="-122"/>
            </a:endParaRPr>
          </a:p>
        </p:txBody>
      </p:sp>
      <p:sp>
        <p:nvSpPr>
          <p:cNvPr id="1049422" name="标题"/>
          <p:cNvSpPr txBox="1"/>
          <p:nvPr>
            <p:custDataLst>
              <p:tags r:id="rId48"/>
            </p:custDataLst>
          </p:nvPr>
        </p:nvSpPr>
        <p:spPr>
          <a:xfrm>
            <a:off x="7763479" y="4617627"/>
            <a:ext cx="2011333" cy="5254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4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安装烟雾报警器</a:t>
            </a:r>
            <a:endParaRPr lang="zh-CN" altLang="en-US"/>
          </a:p>
        </p:txBody>
      </p:sp>
      <p:sp>
        <p:nvSpPr>
          <p:cNvPr id="1049424" name="正文"/>
          <p:cNvSpPr txBox="1"/>
          <p:nvPr>
            <p:custDataLst>
              <p:tags r:id="rId49"/>
            </p:custDataLst>
          </p:nvPr>
        </p:nvSpPr>
        <p:spPr>
          <a:xfrm>
            <a:off x="7763479" y="5245841"/>
            <a:ext cx="2011333" cy="8339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单击此处输入你的项正文</a:t>
            </a:r>
            <a:endParaRPr lang="zh-CN" altLang="en-US"/>
          </a:p>
        </p:txBody>
      </p:sp>
      <p:sp>
        <p:nvSpPr>
          <p:cNvPr id="1049426" name="序号"/>
          <p:cNvSpPr txBox="1"/>
          <p:nvPr>
            <p:custDataLst>
              <p:tags r:id="rId50"/>
            </p:custDataLst>
          </p:nvPr>
        </p:nvSpPr>
        <p:spPr>
          <a:xfrm>
            <a:off x="8421979" y="3765298"/>
            <a:ext cx="682826" cy="626804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chemeClr val="accent4">
                      <a:alpha val="28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06</a:t>
            </a:r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火灾的扑救和逃生</a:t>
            </a:r>
            <a:endParaRPr lang="zh-CN" altLang="en-US"/>
          </a:p>
        </p:txBody>
      </p:sp>
      <p:sp>
        <p:nvSpPr>
          <p:cNvPr id="10494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火灾扑救方法：使用灭火器、灭火毯等设备进行灭火，同时保持冷静，避免惊慌失措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火灾逃生技巧：熟悉逃生路线，掌握正确的逃生方法，如弯腰低姿、用湿毛巾捂住口鼻等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火灾预防措施：定期检查消防设施，不乱丢烟蒂等易燃物品，加强消防安全意识教育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火灾应急处理：在火灾发生时，应迅速报警并组织人员疏散，同时采取必要的应急措施，如使用灭火器等设备进行灭火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消防设施的使用和维护</a:t>
            </a:r>
            <a:endParaRPr lang="zh-CN" altLang="en-US"/>
          </a:p>
        </p:txBody>
      </p:sp>
      <p:sp>
        <p:nvSpPr>
          <p:cNvPr id="104953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3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烟雾报警器的使用方法：了解烟雾报警器的原理和功能，掌握正确的使用方法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应急照明灯的使用方法：了解应急照明灯的结构和功能，掌握正确的使用方法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灭火器的使用方法：了解不同类型的灭火器及其适用范围，掌握正确的使用方法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5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消防栓的使用方法：了解消防栓的结构和功能，掌握正确的使用方法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9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陈名诚的消防经历和贡献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https://d.book118.com/396023111025010031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1_5"/>
  <p:tag name="KSO_WM_UNIT_INDEX" val="1_1_5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1_4"/>
  <p:tag name="KSO_WM_UNIT_INDEX" val="1_1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1_1"/>
  <p:tag name="KSO_WM_UNIT_INDEX" val="1_1_1"/>
  <p:tag name="KSO_WM_UNIT_LAYERLEVEL" val="1_1_1"/>
  <p:tag name="KSO_WM_UNIT_PRESET_TEXT" val="0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3_5"/>
  <p:tag name="KSO_WM_UNIT_INDEX" val="1_3_5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3_4"/>
  <p:tag name="KSO_WM_UNIT_INDEX" val="1_3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3_1"/>
  <p:tag name="KSO_WM_UNIT_INDEX" val="1_3_1"/>
  <p:tag name="KSO_WM_UNIT_LAYERLEVEL" val="1_1_1"/>
  <p:tag name="KSO_WM_UNIT_PRESET_TEXT" val="03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5_2"/>
  <p:tag name="KSO_WM_UNIT_INDEX" val="1_5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5_3"/>
  <p:tag name="KSO_WM_UNIT_INDEX" val="1_5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5_4"/>
  <p:tag name="KSO_WM_UNIT_INDEX" val="1_5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5_5"/>
  <p:tag name="KSO_WM_UNIT_INDEX" val="1_5_5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5_1"/>
  <p:tag name="KSO_WM_UNIT_INDEX" val="1_5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5_1"/>
  <p:tag name="KSO_WM_UNIT_INDEX" val="1_5_1"/>
  <p:tag name="KSO_WM_UNIT_LAYERLEVEL" val="1_1_1"/>
  <p:tag name="KSO_WM_UNIT_PRESET_TEXT" val="05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7_2"/>
  <p:tag name="KSO_WM_UNIT_INDEX" val="1_7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7_3"/>
  <p:tag name="KSO_WM_UNIT_INDEX" val="1_7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7_4"/>
  <p:tag name="KSO_WM_UNIT_INDEX" val="1_7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7_5"/>
  <p:tag name="KSO_WM_UNIT_INDEX" val="1_7_5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7_1"/>
  <p:tag name="KSO_WM_UNIT_INDEX" val="1_7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7_1"/>
  <p:tag name="KSO_WM_UNIT_INDEX" val="1_7_1"/>
  <p:tag name="KSO_WM_UNIT_LAYERLEVEL" val="1_1_1"/>
  <p:tag name="KSO_WM_UNIT_PRESET_TEXT" val="07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8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2_4"/>
  <p:tag name="KSO_WM_UNIT_INDEX" val="1_2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5199999809265137,&quot;transparency&quot;:0},{&quot;brightness&quot;:-0.25,&quot;colorType&quot;:1,&quot;foreColorIndex&quot;:8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2_5"/>
  <p:tag name="KSO_WM_UNIT_INDEX" val="1_2_5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2_1"/>
  <p:tag name="KSO_WM_UNIT_INDEX" val="1_2_1"/>
  <p:tag name="KSO_WM_UNIT_LAYERLEVEL" val="1_1_1"/>
  <p:tag name="KSO_WM_UNIT_PRESET_TEXT" val="02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8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4_5"/>
  <p:tag name="KSO_WM_UNIT_INDEX" val="1_4_5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5199999809265137,&quot;transparency&quot;:0},{&quot;brightness&quot;:-0.25,&quot;colorType&quot;:1,&quot;foreColorIndex&quot;:8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4_4"/>
  <p:tag name="KSO_WM_UNIT_INDEX" val="1_4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4_1"/>
  <p:tag name="KSO_WM_UNIT_INDEX" val="1_4_1"/>
  <p:tag name="KSO_WM_UNIT_LAYERLEVEL" val="1_1_1"/>
  <p:tag name="KSO_WM_UNIT_PRESET_TEXT" val="04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6_2"/>
  <p:tag name="KSO_WM_UNIT_INDEX" val="1_6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8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6_3"/>
  <p:tag name="KSO_WM_UNIT_INDEX" val="1_6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6_5"/>
  <p:tag name="KSO_WM_UNIT_INDEX" val="1_6_5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5199999809265137,&quot;transparency&quot;:0},{&quot;brightness&quot;:-0.25,&quot;colorType&quot;:1,&quot;foreColorIndex&quot;:8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6_4"/>
  <p:tag name="KSO_WM_UNIT_INDEX" val="1_6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6_1"/>
  <p:tag name="KSO_WM_UNIT_INDEX" val="1_6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6_1"/>
  <p:tag name="KSO_WM_UNIT_INDEX" val="1_6_1"/>
  <p:tag name="KSO_WM_UNIT_LAYERLEVEL" val="1_1_1"/>
  <p:tag name="KSO_WM_UNIT_PRESET_TEXT" val="06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学校消防课件陈名诚</vt:lpstr>
      <vt:lpstr>目录</vt:lpstr>
      <vt:lpstr>添加章节标题</vt:lpstr>
      <vt:lpstr>课件背景介绍</vt:lpstr>
      <vt:lpstr>PowerPoint Presentation</vt:lpstr>
      <vt:lpstr>课件的来源</vt:lpstr>
      <vt:lpstr>课件的目的和意义</vt:lpstr>
      <vt:lpstr>课件的主要内容</vt:lpstr>
      <vt:lpstr>学校消防安全知识</vt:lpstr>
      <vt:lpstr>PowerPoint Presentation</vt:lpstr>
      <vt:lpstr>火灾的危害和预防</vt:lpstr>
      <vt:lpstr>火灾的扑救和逃生</vt:lpstr>
      <vt:lpstr>消防设施的使用和维护</vt:lpstr>
      <vt:lpstr>陈名诚的消防经历和贡献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2024-08-29T13:27:52.495</cp:lastPrinted>
  <dcterms:created xsi:type="dcterms:W3CDTF">2024-08-29T05:27:52Z</dcterms:created>
  <dcterms:modified xsi:type="dcterms:W3CDTF">2024-08-29T05:27:55Z</dcterms:modified>
</cp:coreProperties>
</file>