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E5EA887-EB95-455E-A6E4-318629C9D65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9" name="PlaceHolder 1"/>
          <p:cNvSpPr>
            <a:spLocks noGrp="1"/>
          </p:cNvSpPr>
          <p:nvPr>
            <p:ph type="sldImg"/>
          </p:nvPr>
        </p:nvSpPr>
        <p:spPr>
          <a:xfrm>
            <a:off x="685800" y="1143000"/>
            <a:ext cx="5486040" cy="3085920"/>
          </a:xfrm>
          <a:prstGeom prst="rect">
            <a:avLst/>
          </a:prstGeom>
          <a:ln w="0">
            <a:noFill/>
          </a:ln>
        </p:spPr>
      </p:sp>
      <p:sp>
        <p:nvSpPr>
          <p:cNvPr id="70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2" name="PlaceHolder 1"/>
          <p:cNvSpPr>
            <a:spLocks noGrp="1"/>
          </p:cNvSpPr>
          <p:nvPr>
            <p:ph type="sldImg"/>
          </p:nvPr>
        </p:nvSpPr>
        <p:spPr>
          <a:xfrm>
            <a:off x="685800" y="1143000"/>
            <a:ext cx="5486040" cy="3085920"/>
          </a:xfrm>
          <a:prstGeom prst="rect">
            <a:avLst/>
          </a:prstGeom>
          <a:ln w="0">
            <a:noFill/>
          </a:ln>
        </p:spPr>
      </p:sp>
      <p:sp>
        <p:nvSpPr>
          <p:cNvPr id="70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5" name="PlaceHolder 1"/>
          <p:cNvSpPr>
            <a:spLocks noGrp="1"/>
          </p:cNvSpPr>
          <p:nvPr>
            <p:ph type="sldImg"/>
          </p:nvPr>
        </p:nvSpPr>
        <p:spPr>
          <a:xfrm>
            <a:off x="685800" y="1143000"/>
            <a:ext cx="5486040" cy="3085920"/>
          </a:xfrm>
          <a:prstGeom prst="rect">
            <a:avLst/>
          </a:prstGeom>
          <a:ln w="0">
            <a:noFill/>
          </a:ln>
        </p:spPr>
      </p:sp>
      <p:sp>
        <p:nvSpPr>
          <p:cNvPr id="70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8" name="PlaceHolder 1"/>
          <p:cNvSpPr>
            <a:spLocks noGrp="1"/>
          </p:cNvSpPr>
          <p:nvPr>
            <p:ph type="sldImg"/>
          </p:nvPr>
        </p:nvSpPr>
        <p:spPr>
          <a:xfrm>
            <a:off x="685800" y="1143000"/>
            <a:ext cx="5486040" cy="3085920"/>
          </a:xfrm>
          <a:prstGeom prst="rect">
            <a:avLst/>
          </a:prstGeom>
          <a:ln w="0">
            <a:noFill/>
          </a:ln>
        </p:spPr>
      </p:sp>
      <p:sp>
        <p:nvSpPr>
          <p:cNvPr id="70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A68622-247E-45CD-822D-D0BF44B23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727BC-1639-456F-9F22-93A61958D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1C86CB-7D1F-477B-8031-C2DED6610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FC1571-5A21-4CF1-BE9B-D0DDA7D37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2AD1A8-4DD1-438F-8A6A-7D9B3011B1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7A0A81-A346-49A2-91AD-512114F002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A59411-E831-4D12-937B-259576C4BA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E7A073-008A-467B-9C3E-439594445D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089F8-A2E5-462D-8DD5-73E8D1E548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A9D3A2-AC56-4069-A773-9A20A74CC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ABD3BC-5699-4C91-878E-EA79F7A59C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8B578A1-A8CD-4AC8-9366-B69E6C67593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83FC424-3F72-4603-AEAA-6A21444886C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05110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企业礼仪培训从细节打造成功职业形象</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企业礼仪培训的重要性</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礼仪仪容管理</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商务社交礼仪</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团队合作与人际关系</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创造职场成功</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企业礼仪培训的重要性</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企业礼仪培训概述</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企业礼仪培训是指企业为员工提供的关于礼仪规范和职场礼仪的培训课程。通过企业礼仪培训，员工可以学习如何正确表达礼貌、尊重和专业素养，从而塑造出成功的职业形象。</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企业礼仪培训的好处</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展示自信与自律</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提升职业形象和专业能力</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建立团队合作意识</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塑造积极向上的工作态度</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培养良好人际交往技巧</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增强人际关系和团队合作能力</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6" name="组合 5"/>
          <p:cNvGrpSpPr/>
          <p:nvPr/>
        </p:nvGrpSpPr>
        <p:grpSpPr>
          <a:xfrm>
            <a:off x="4655880" y="1123920"/>
            <a:ext cx="6864480" cy="4960080"/>
            <a:chOff x="4655880" y="1123920"/>
            <a:chExt cx="6864480" cy="4960080"/>
          </a:xfrm>
        </p:grpSpPr>
        <p:cxnSp>
          <p:nvCxnSpPr>
            <p:cNvPr id="127"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28" name="iSlide"/>
            <p:cNvGrpSpPr/>
            <p:nvPr/>
          </p:nvGrpSpPr>
          <p:grpSpPr>
            <a:xfrm>
              <a:off x="4835880" y="1432800"/>
              <a:ext cx="6684480" cy="604080"/>
              <a:chOff x="4835880" y="1432800"/>
              <a:chExt cx="6684480" cy="604080"/>
            </a:xfrm>
          </p:grpSpPr>
          <p:cxnSp>
            <p:nvCxnSpPr>
              <p:cNvPr id="129"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30" name="íS1ïdè"/>
              <p:cNvGrpSpPr/>
              <p:nvPr/>
            </p:nvGrpSpPr>
            <p:grpSpPr>
              <a:xfrm>
                <a:off x="4835880" y="1432800"/>
                <a:ext cx="2304360" cy="604080"/>
                <a:chOff x="4835880" y="1432800"/>
                <a:chExt cx="2304360" cy="604080"/>
              </a:xfrm>
            </p:grpSpPr>
            <p:sp>
              <p:nvSpPr>
                <p:cNvPr id="131"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3" name="îṡḻïḓè"/>
            <p:cNvGrpSpPr/>
            <p:nvPr/>
          </p:nvGrpSpPr>
          <p:grpSpPr>
            <a:xfrm>
              <a:off x="4835880" y="2562120"/>
              <a:ext cx="6684480" cy="604080"/>
              <a:chOff x="4835880" y="2562120"/>
              <a:chExt cx="6684480" cy="604080"/>
            </a:xfrm>
          </p:grpSpPr>
          <p:cxnSp>
            <p:nvCxnSpPr>
              <p:cNvPr id="134"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35" name="î$ḻïḓê"/>
              <p:cNvGrpSpPr/>
              <p:nvPr/>
            </p:nvGrpSpPr>
            <p:grpSpPr>
              <a:xfrm>
                <a:off x="4835880" y="2562120"/>
                <a:ext cx="2304360" cy="604080"/>
                <a:chOff x="4835880" y="2562120"/>
                <a:chExt cx="2304360" cy="604080"/>
              </a:xfrm>
            </p:grpSpPr>
            <p:sp>
              <p:nvSpPr>
                <p:cNvPr id="136"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7"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8" name="ïṥḻíḑé"/>
            <p:cNvGrpSpPr/>
            <p:nvPr/>
          </p:nvGrpSpPr>
          <p:grpSpPr>
            <a:xfrm>
              <a:off x="4835880" y="3691440"/>
              <a:ext cx="6684480" cy="604080"/>
              <a:chOff x="4835880" y="3691440"/>
              <a:chExt cx="6684480" cy="604080"/>
            </a:xfrm>
          </p:grpSpPr>
          <p:cxnSp>
            <p:nvCxnSpPr>
              <p:cNvPr id="139"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40" name="ïṡlíḋê"/>
              <p:cNvGrpSpPr/>
              <p:nvPr/>
            </p:nvGrpSpPr>
            <p:grpSpPr>
              <a:xfrm>
                <a:off x="4835880" y="3691440"/>
                <a:ext cx="2304360" cy="604080"/>
                <a:chOff x="4835880" y="3691440"/>
                <a:chExt cx="2304360" cy="604080"/>
              </a:xfrm>
            </p:grpSpPr>
            <p:sp>
              <p:nvSpPr>
                <p:cNvPr id="141"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43" name="ïṩḻiḑè"/>
            <p:cNvGrpSpPr/>
            <p:nvPr/>
          </p:nvGrpSpPr>
          <p:grpSpPr>
            <a:xfrm>
              <a:off x="4835880" y="4820760"/>
              <a:ext cx="6684480" cy="604080"/>
              <a:chOff x="4835880" y="4820760"/>
              <a:chExt cx="6684480" cy="604080"/>
            </a:xfrm>
          </p:grpSpPr>
          <p:cxnSp>
            <p:nvCxnSpPr>
              <p:cNvPr id="144"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45" name="íŝľíḋê"/>
              <p:cNvGrpSpPr/>
              <p:nvPr/>
            </p:nvGrpSpPr>
            <p:grpSpPr>
              <a:xfrm>
                <a:off x="4835880" y="4820760"/>
                <a:ext cx="2304360" cy="604080"/>
                <a:chOff x="4835880" y="4820760"/>
                <a:chExt cx="2304360" cy="604080"/>
              </a:xfrm>
            </p:grpSpPr>
            <p:sp>
              <p:nvSpPr>
                <p:cNvPr id="146"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7"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48"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企业礼仪培训的内容</a:t>
            </a:r>
            <a:endParaRPr lang="en-US" sz="3600" b="0" strike="noStrike" spc="-1">
              <a:solidFill>
                <a:schemeClr val="dk1"/>
              </a:solidFill>
              <a:latin typeface="Arial"/>
            </a:endParaRPr>
          </a:p>
        </p:txBody>
      </p:sp>
      <p:sp>
        <p:nvSpPr>
          <p:cNvPr id="149"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尊重礼仪、言行规范</a:t>
            </a:r>
            <a:endParaRPr lang="en-US" sz="1400" b="0" strike="noStrike" spc="-1">
              <a:solidFill>
                <a:srgbClr val="000000"/>
              </a:solidFill>
              <a:latin typeface="Arial"/>
            </a:endParaRPr>
          </a:p>
        </p:txBody>
      </p:sp>
      <p:sp>
        <p:nvSpPr>
          <p:cNvPr id="150"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礼仪常识及基本规范</a:t>
            </a:r>
            <a:endParaRPr lang="en-US" sz="1400" b="0" strike="noStrike" spc="-1">
              <a:solidFill>
                <a:srgbClr val="000000"/>
              </a:solidFill>
              <a:latin typeface="Arial"/>
            </a:endParaRPr>
          </a:p>
        </p:txBody>
      </p:sp>
      <p:sp>
        <p:nvSpPr>
          <p:cNvPr id="151"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有效沟通、商务社交</a:t>
            </a:r>
            <a:endParaRPr lang="en-US" sz="1400" b="0" strike="noStrike" spc="-1">
              <a:solidFill>
                <a:srgbClr val="000000"/>
              </a:solidFill>
              <a:latin typeface="Arial"/>
            </a:endParaRPr>
          </a:p>
        </p:txBody>
      </p:sp>
      <p:sp>
        <p:nvSpPr>
          <p:cNvPr id="152"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商务礼仪和沟通技巧</a:t>
            </a:r>
            <a:endParaRPr lang="en-US" sz="1400" b="0" strike="noStrike" spc="-1">
              <a:solidFill>
                <a:srgbClr val="000000"/>
              </a:solidFill>
              <a:latin typeface="Arial"/>
            </a:endParaRPr>
          </a:p>
        </p:txBody>
      </p:sp>
      <p:sp>
        <p:nvSpPr>
          <p:cNvPr id="153"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外表形象、仪态举止</a:t>
            </a:r>
            <a:endParaRPr lang="en-US" sz="1400" b="0" strike="noStrike" spc="-1">
              <a:solidFill>
                <a:srgbClr val="000000"/>
              </a:solidFill>
              <a:latin typeface="Arial"/>
            </a:endParaRPr>
          </a:p>
        </p:txBody>
      </p:sp>
      <p:sp>
        <p:nvSpPr>
          <p:cNvPr id="154"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礼仪仪容管理与形象塑造</a:t>
            </a:r>
            <a:endParaRPr lang="en-US" sz="1400" b="0" strike="noStrike" spc="-1">
              <a:solidFill>
                <a:srgbClr val="000000"/>
              </a:solidFill>
              <a:latin typeface="Arial"/>
            </a:endParaRPr>
          </a:p>
        </p:txBody>
      </p:sp>
      <p:sp>
        <p:nvSpPr>
          <p:cNvPr id="155"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6"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26"/>
                                        </p:tgtEl>
                                        <p:attrNameLst>
                                          <p:attrName>style.visibility</p:attrName>
                                        </p:attrNameLst>
                                      </p:cBhvr>
                                      <p:to>
                                        <p:strVal val="visible"/>
                                      </p:to>
                                    </p:set>
                                    <p:anim calcmode="lin" valueType="num">
                                      <p:cBhvr additive="repl">
                                        <p:cTn id="7" dur="500" fill="hold"/>
                                        <p:tgtEl>
                                          <p:spTgt spid="126"/>
                                        </p:tgtEl>
                                        <p:attrNameLst>
                                          <p:attrName>ppt_x</p:attrName>
                                        </p:attrNameLst>
                                      </p:cBhvr>
                                      <p:tavLst>
                                        <p:tav tm="0">
                                          <p:val>
                                            <p:strVal val="#ppt_x"/>
                                          </p:val>
                                        </p:tav>
                                        <p:tav tm="100000">
                                          <p:val>
                                            <p:strVal val="#ppt_x"/>
                                          </p:val>
                                        </p:tav>
                                      </p:tavLst>
                                    </p:anim>
                                    <p:anim calcmode="lin" valueType="num">
                                      <p:cBhvr additive="repl">
                                        <p:cTn id="8" dur="500" fill="hold"/>
                                        <p:tgtEl>
                                          <p:spTgt spid="1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7" name="组合 5"/>
          <p:cNvGrpSpPr/>
          <p:nvPr/>
        </p:nvGrpSpPr>
        <p:grpSpPr>
          <a:xfrm>
            <a:off x="4655880" y="1123920"/>
            <a:ext cx="6864480" cy="4960080"/>
            <a:chOff x="4655880" y="1123920"/>
            <a:chExt cx="6864480" cy="4960080"/>
          </a:xfrm>
        </p:grpSpPr>
        <p:cxnSp>
          <p:nvCxnSpPr>
            <p:cNvPr id="158"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59" name="iSlide"/>
            <p:cNvGrpSpPr/>
            <p:nvPr/>
          </p:nvGrpSpPr>
          <p:grpSpPr>
            <a:xfrm>
              <a:off x="4835880" y="1432800"/>
              <a:ext cx="6684480" cy="604080"/>
              <a:chOff x="4835880" y="1432800"/>
              <a:chExt cx="6684480" cy="604080"/>
            </a:xfrm>
          </p:grpSpPr>
          <p:cxnSp>
            <p:nvCxnSpPr>
              <p:cNvPr id="160"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61" name="íS1ïdè"/>
              <p:cNvGrpSpPr/>
              <p:nvPr/>
            </p:nvGrpSpPr>
            <p:grpSpPr>
              <a:xfrm>
                <a:off x="4835880" y="1432800"/>
                <a:ext cx="2304360" cy="604080"/>
                <a:chOff x="4835880" y="1432800"/>
                <a:chExt cx="2304360" cy="604080"/>
              </a:xfrm>
            </p:grpSpPr>
            <p:sp>
              <p:nvSpPr>
                <p:cNvPr id="162"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3"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64" name="îṡḻïḓè"/>
            <p:cNvGrpSpPr/>
            <p:nvPr/>
          </p:nvGrpSpPr>
          <p:grpSpPr>
            <a:xfrm>
              <a:off x="4835880" y="2562120"/>
              <a:ext cx="6684480" cy="604080"/>
              <a:chOff x="4835880" y="2562120"/>
              <a:chExt cx="6684480" cy="604080"/>
            </a:xfrm>
          </p:grpSpPr>
          <p:cxnSp>
            <p:nvCxnSpPr>
              <p:cNvPr id="165"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66" name="î$ḻïḓê"/>
              <p:cNvGrpSpPr/>
              <p:nvPr/>
            </p:nvGrpSpPr>
            <p:grpSpPr>
              <a:xfrm>
                <a:off x="4835880" y="2562120"/>
                <a:ext cx="2304360" cy="604080"/>
                <a:chOff x="4835880" y="2562120"/>
                <a:chExt cx="2304360" cy="604080"/>
              </a:xfrm>
            </p:grpSpPr>
            <p:sp>
              <p:nvSpPr>
                <p:cNvPr id="167"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8"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69" name="ïṥḻíḑé"/>
            <p:cNvGrpSpPr/>
            <p:nvPr/>
          </p:nvGrpSpPr>
          <p:grpSpPr>
            <a:xfrm>
              <a:off x="4835880" y="3691440"/>
              <a:ext cx="6684480" cy="604080"/>
              <a:chOff x="4835880" y="3691440"/>
              <a:chExt cx="6684480" cy="604080"/>
            </a:xfrm>
          </p:grpSpPr>
          <p:cxnSp>
            <p:nvCxnSpPr>
              <p:cNvPr id="170"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71" name="ïṡlíḋê"/>
              <p:cNvGrpSpPr/>
              <p:nvPr/>
            </p:nvGrpSpPr>
            <p:grpSpPr>
              <a:xfrm>
                <a:off x="4835880" y="3691440"/>
                <a:ext cx="2304360" cy="604080"/>
                <a:chOff x="4835880" y="3691440"/>
                <a:chExt cx="2304360" cy="604080"/>
              </a:xfrm>
            </p:grpSpPr>
            <p:sp>
              <p:nvSpPr>
                <p:cNvPr id="172"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3"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74" name="ïṩḻiḑè"/>
            <p:cNvGrpSpPr/>
            <p:nvPr/>
          </p:nvGrpSpPr>
          <p:grpSpPr>
            <a:xfrm>
              <a:off x="4835880" y="4820760"/>
              <a:ext cx="6684480" cy="604080"/>
              <a:chOff x="4835880" y="4820760"/>
              <a:chExt cx="6684480" cy="604080"/>
            </a:xfrm>
          </p:grpSpPr>
          <p:cxnSp>
            <p:nvCxnSpPr>
              <p:cNvPr id="175"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76" name="íŝľíḋê"/>
              <p:cNvGrpSpPr/>
              <p:nvPr/>
            </p:nvGrpSpPr>
            <p:grpSpPr>
              <a:xfrm>
                <a:off x="4835880" y="4820760"/>
                <a:ext cx="2304360" cy="604080"/>
                <a:chOff x="4835880" y="4820760"/>
                <a:chExt cx="2304360" cy="604080"/>
              </a:xfrm>
            </p:grpSpPr>
            <p:sp>
              <p:nvSpPr>
                <p:cNvPr id="177"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8"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79"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企业礼仪培训的实施方式</a:t>
            </a:r>
            <a:endParaRPr lang="en-US" sz="3600" b="0" strike="noStrike" spc="-1">
              <a:solidFill>
                <a:schemeClr val="dk1"/>
              </a:solidFill>
              <a:latin typeface="Arial"/>
            </a:endParaRPr>
          </a:p>
        </p:txBody>
      </p:sp>
      <p:sp>
        <p:nvSpPr>
          <p:cNvPr id="180"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灵活学习、远程培训</a:t>
            </a:r>
            <a:endParaRPr lang="en-US" sz="1400" b="0" strike="noStrike" spc="-1">
              <a:solidFill>
                <a:srgbClr val="000000"/>
              </a:solidFill>
              <a:latin typeface="Arial"/>
            </a:endParaRPr>
          </a:p>
        </p:txBody>
      </p:sp>
      <p:sp>
        <p:nvSpPr>
          <p:cNvPr id="181"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线上课程和网络培训</a:t>
            </a:r>
            <a:endParaRPr lang="en-US" sz="1400" b="0" strike="noStrike" spc="-1">
              <a:solidFill>
                <a:srgbClr val="000000"/>
              </a:solidFill>
              <a:latin typeface="Arial"/>
            </a:endParaRPr>
          </a:p>
        </p:txBody>
      </p:sp>
      <p:sp>
        <p:nvSpPr>
          <p:cNvPr id="182"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面对面交流、实践培训</a:t>
            </a:r>
            <a:endParaRPr lang="en-US" sz="1400" b="0" strike="noStrike" spc="-1">
              <a:solidFill>
                <a:srgbClr val="000000"/>
              </a:solidFill>
              <a:latin typeface="Arial"/>
            </a:endParaRPr>
          </a:p>
        </p:txBody>
      </p:sp>
      <p:sp>
        <p:nvSpPr>
          <p:cNvPr id="183"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线下讲座和训练营</a:t>
            </a:r>
            <a:endParaRPr lang="en-US" sz="1400" b="0" strike="noStrike" spc="-1">
              <a:solidFill>
                <a:srgbClr val="000000"/>
              </a:solidFill>
              <a:latin typeface="Arial"/>
            </a:endParaRPr>
          </a:p>
        </p:txBody>
      </p:sp>
      <p:sp>
        <p:nvSpPr>
          <p:cNvPr id="184"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根据需求量身定制、精准培训</a:t>
            </a:r>
            <a:endParaRPr lang="en-US" sz="1400" b="0" strike="noStrike" spc="-1">
              <a:solidFill>
                <a:srgbClr val="000000"/>
              </a:solidFill>
              <a:latin typeface="Arial"/>
            </a:endParaRPr>
          </a:p>
        </p:txBody>
      </p:sp>
      <p:sp>
        <p:nvSpPr>
          <p:cNvPr id="185"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培训课程内容的定制化和针对性</a:t>
            </a:r>
            <a:endParaRPr lang="en-US" sz="1400" b="0" strike="noStrike" spc="-1">
              <a:solidFill>
                <a:srgbClr val="000000"/>
              </a:solidFill>
              <a:latin typeface="Arial"/>
            </a:endParaRPr>
          </a:p>
        </p:txBody>
      </p:sp>
      <p:sp>
        <p:nvSpPr>
          <p:cNvPr id="186"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7"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 calcmode="lin" valueType="num">
                                      <p:cBhvr additive="repl">
                                        <p:cTn id="7" dur="500" fill="hold"/>
                                        <p:tgtEl>
                                          <p:spTgt spid="157"/>
                                        </p:tgtEl>
                                        <p:attrNameLst>
                                          <p:attrName>ppt_x</p:attrName>
                                        </p:attrNameLst>
                                      </p:cBhvr>
                                      <p:tavLst>
                                        <p:tav tm="0">
                                          <p:val>
                                            <p:strVal val="#ppt_x"/>
                                          </p:val>
                                        </p:tav>
                                        <p:tav tm="100000">
                                          <p:val>
                                            <p:strVal val="#ppt_x"/>
                                          </p:val>
                                        </p:tav>
                                      </p:tavLst>
                                    </p:anim>
                                    <p:anim calcmode="lin" valueType="num">
                                      <p:cBhvr additive="repl">
                                        <p:cTn id="8" dur="500" fill="hold"/>
                                        <p:tgtEl>
                                          <p:spTgt spid="1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企业礼仪培训案例分析</a:t>
            </a:r>
            <a:endParaRPr lang="en-US" sz="3600" b="0" strike="noStrike" spc="-1">
              <a:solidFill>
                <a:schemeClr val="dk1"/>
              </a:solidFill>
              <a:latin typeface="Arial"/>
            </a:endParaRPr>
          </a:p>
        </p:txBody>
      </p:sp>
      <p:sp>
        <p:nvSpPr>
          <p:cNvPr id="18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提升员工形象，客户反馈良好</a:t>
            </a:r>
            <a:endParaRPr lang="en-US" sz="1400" b="0" strike="noStrike" spc="-1">
              <a:solidFill>
                <a:srgbClr val="000000"/>
              </a:solidFill>
              <a:latin typeface="Arial"/>
            </a:endParaRPr>
          </a:p>
        </p:txBody>
      </p:sp>
      <p:sp>
        <p:nvSpPr>
          <p:cNvPr id="19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A</a:t>
            </a:r>
            <a:r>
              <a:rPr lang="zh-CN" sz="2000" b="1" strike="noStrike" spc="-1">
                <a:solidFill>
                  <a:schemeClr val="accent1"/>
                </a:solidFill>
                <a:latin typeface="微软雅黑"/>
                <a:ea typeface="微软雅黑"/>
              </a:rPr>
              <a:t>的培训效果</a:t>
            </a:r>
            <a:endParaRPr lang="en-US" sz="2000" b="0" strike="noStrike" spc="-1">
              <a:solidFill>
                <a:srgbClr val="000000"/>
              </a:solidFill>
              <a:latin typeface="Arial"/>
            </a:endParaRPr>
          </a:p>
        </p:txBody>
      </p:sp>
      <p:sp>
        <p:nvSpPr>
          <p:cNvPr id="19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企业文化更加浓厚，员工忠诚度提升</a:t>
            </a:r>
            <a:endParaRPr lang="en-US" sz="1400" b="0" strike="noStrike" spc="-1">
              <a:solidFill>
                <a:srgbClr val="000000"/>
              </a:solidFill>
              <a:latin typeface="Arial"/>
            </a:endParaRPr>
          </a:p>
        </p:txBody>
      </p:sp>
      <p:sp>
        <p:nvSpPr>
          <p:cNvPr id="19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C</a:t>
            </a:r>
            <a:r>
              <a:rPr lang="zh-CN" sz="2000" b="1" strike="noStrike" spc="-1">
                <a:solidFill>
                  <a:schemeClr val="accent1"/>
                </a:solidFill>
                <a:latin typeface="微软雅黑"/>
                <a:ea typeface="微软雅黑"/>
              </a:rPr>
              <a:t>的成功经验</a:t>
            </a:r>
            <a:endParaRPr lang="en-US" sz="2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团队合作更加密切，工作效率提高</a:t>
            </a:r>
            <a:endParaRPr lang="en-US" sz="1400" b="0" strike="noStrike" spc="-1">
              <a:solidFill>
                <a:srgbClr val="000000"/>
              </a:solidFill>
              <a:latin typeface="Arial"/>
            </a:endParaRPr>
          </a:p>
        </p:txBody>
      </p:sp>
      <p:sp>
        <p:nvSpPr>
          <p:cNvPr id="19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公司</a:t>
            </a:r>
            <a:r>
              <a:rPr lang="en-US" sz="2000" b="1" strike="noStrike" spc="-1">
                <a:solidFill>
                  <a:schemeClr val="accent1"/>
                </a:solidFill>
                <a:latin typeface="微软雅黑"/>
                <a:ea typeface="微软雅黑"/>
              </a:rPr>
              <a:t>B</a:t>
            </a:r>
            <a:r>
              <a:rPr lang="zh-CN" sz="2000" b="1" strike="noStrike" spc="-1">
                <a:solidFill>
                  <a:schemeClr val="accent1"/>
                </a:solidFill>
                <a:latin typeface="微软雅黑"/>
                <a:ea typeface="微软雅黑"/>
              </a:rPr>
              <a:t>的培训成果</a:t>
            </a:r>
            <a:endParaRPr lang="en-US" sz="2000" b="0" strike="noStrike" spc="-1">
              <a:solidFill>
                <a:srgbClr val="000000"/>
              </a:solidFill>
              <a:latin typeface="Arial"/>
            </a:endParaRPr>
          </a:p>
        </p:txBody>
      </p:sp>
      <p:grpSp>
        <p:nvGrpSpPr>
          <p:cNvPr id="198" name="组合 1"/>
          <p:cNvGrpSpPr/>
          <p:nvPr/>
        </p:nvGrpSpPr>
        <p:grpSpPr>
          <a:xfrm>
            <a:off x="7400520" y="1547280"/>
            <a:ext cx="4089960" cy="3641760"/>
            <a:chOff x="7400520" y="1547280"/>
            <a:chExt cx="4089960" cy="3641760"/>
          </a:xfrm>
        </p:grpSpPr>
        <p:sp>
          <p:nvSpPr>
            <p:cNvPr id="199"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0"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01"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02"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03" name="íś1ïḍè"/>
            <p:cNvGrpSpPr/>
            <p:nvPr/>
          </p:nvGrpSpPr>
          <p:grpSpPr>
            <a:xfrm>
              <a:off x="8902800" y="3224880"/>
              <a:ext cx="1090080" cy="699120"/>
              <a:chOff x="8902800" y="3224880"/>
              <a:chExt cx="1090080" cy="699120"/>
            </a:xfrm>
          </p:grpSpPr>
          <p:sp>
            <p:nvSpPr>
              <p:cNvPr id="204"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05"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wipe(down)">
                                      <p:cBhvr additive="repl">
                                        <p:cTn id="7" dur="500"/>
                                        <p:tgtEl>
                                          <p:spTgt spid="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个性化课程设计</a:t>
            </a:r>
            <a:endParaRPr lang="en-US" sz="1800" b="0" strike="noStrike" spc="-1">
              <a:solidFill>
                <a:srgbClr val="000000"/>
              </a:solidFill>
              <a:latin typeface="Arial"/>
            </a:endParaRPr>
          </a:p>
        </p:txBody>
      </p:sp>
      <p:sp>
        <p:nvSpPr>
          <p:cNvPr id="208"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根据员工需求定制</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灵活多样的学习方式</a:t>
            </a:r>
            <a:endParaRPr lang="en-US" sz="1200" b="0" strike="noStrike" spc="-1">
              <a:solidFill>
                <a:srgbClr val="000000"/>
              </a:solidFill>
              <a:latin typeface="Arial"/>
            </a:endParaRPr>
          </a:p>
        </p:txBody>
      </p:sp>
      <p:sp>
        <p:nvSpPr>
          <p:cNvPr id="2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实战演练机会</a:t>
            </a:r>
            <a:endParaRPr lang="en-US" sz="1800" b="0" strike="noStrike" spc="-1">
              <a:solidFill>
                <a:srgbClr val="000000"/>
              </a:solidFill>
              <a:latin typeface="Arial"/>
            </a:endParaRPr>
          </a:p>
        </p:txBody>
      </p:sp>
      <p:sp>
        <p:nvSpPr>
          <p:cNvPr id="211"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模拟职场场景</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提供实际操作指导</a:t>
            </a:r>
            <a:endParaRPr lang="en-US" sz="1200" b="0" strike="noStrike" spc="-1">
              <a:solidFill>
                <a:srgbClr val="000000"/>
              </a:solidFill>
              <a:latin typeface="Arial"/>
            </a:endParaRPr>
          </a:p>
        </p:txBody>
      </p:sp>
      <p:sp>
        <p:nvSpPr>
          <p:cNvPr id="2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持续跟踪与反馈</a:t>
            </a:r>
            <a:endParaRPr lang="en-US" sz="1800" b="0" strike="noStrike" spc="-1">
              <a:solidFill>
                <a:srgbClr val="000000"/>
              </a:solidFill>
              <a:latin typeface="Arial"/>
            </a:endParaRPr>
          </a:p>
        </p:txBody>
      </p:sp>
      <p:sp>
        <p:nvSpPr>
          <p:cNvPr id="214"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定期评估培训效果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及时调整改进</a:t>
            </a:r>
            <a:endParaRPr lang="en-US" sz="1200" b="0" strike="noStrike" spc="-1">
              <a:solidFill>
                <a:srgbClr val="000000"/>
              </a:solidFill>
              <a:latin typeface="Arial"/>
            </a:endParaRPr>
          </a:p>
        </p:txBody>
      </p:sp>
      <p:sp>
        <p:nvSpPr>
          <p:cNvPr id="2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企业礼仪培训的关键要点</a:t>
            </a:r>
            <a:endParaRPr lang="en-US" sz="3600" b="0" strike="noStrike" spc="-1">
              <a:solidFill>
                <a:schemeClr val="dk1"/>
              </a:solidFill>
              <a:latin typeface="Arial"/>
            </a:endParaRPr>
          </a:p>
        </p:txBody>
      </p:sp>
      <p:sp>
        <p:nvSpPr>
          <p:cNvPr id="2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专业培训师</a:t>
            </a:r>
            <a:endParaRPr lang="en-US" sz="1800" b="0" strike="noStrike" spc="-1">
              <a:solidFill>
                <a:srgbClr val="000000"/>
              </a:solidFill>
              <a:latin typeface="Arial"/>
            </a:endParaRPr>
          </a:p>
        </p:txBody>
      </p:sp>
      <p:sp>
        <p:nvSpPr>
          <p:cNvPr id="218"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具备丰富经验</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授课生动有趣</a:t>
            </a:r>
            <a:endParaRPr lang="en-US" sz="1200" b="0" strike="noStrike" spc="-1">
              <a:solidFill>
                <a:srgbClr val="000000"/>
              </a:solidFill>
              <a:latin typeface="Arial"/>
            </a:endParaRPr>
          </a:p>
        </p:txBody>
      </p:sp>
      <p:grpSp>
        <p:nvGrpSpPr>
          <p:cNvPr id="219" name="组合 4"/>
          <p:cNvGrpSpPr/>
          <p:nvPr/>
        </p:nvGrpSpPr>
        <p:grpSpPr>
          <a:xfrm>
            <a:off x="3839400" y="2049840"/>
            <a:ext cx="3803400" cy="3803400"/>
            <a:chOff x="3839400" y="2049840"/>
            <a:chExt cx="3803400" cy="3803400"/>
          </a:xfrm>
        </p:grpSpPr>
        <p:sp>
          <p:nvSpPr>
            <p:cNvPr id="220"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1"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2"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3"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4"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25"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26"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27"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28"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29"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19"/>
                                        </p:tgtEl>
                                        <p:attrNameLst>
                                          <p:attrName>style.visibility</p:attrName>
                                        </p:attrNameLst>
                                      </p:cBhvr>
                                      <p:to>
                                        <p:strVal val="visible"/>
                                      </p:to>
                                    </p:set>
                                    <p:animEffect transition="in" filter="wheel(1)">
                                      <p:cBhvr additive="repl">
                                        <p:cTn id="7" dur="2000"/>
                                        <p:tgtEl>
                                          <p:spTgt spid="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0"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1"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2"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3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礼仪仪容管理</a:t>
            </a:r>
            <a:endParaRPr lang="en-US" sz="3600" b="0" strike="noStrike" spc="-1">
              <a:solidFill>
                <a:schemeClr val="dk1"/>
              </a:solidFill>
              <a:latin typeface="Arial"/>
            </a:endParaRPr>
          </a:p>
        </p:txBody>
      </p:sp>
      <p:sp>
        <p:nvSpPr>
          <p:cNvPr id="23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32"/>
                                        </p:tgtEl>
                                        <p:attrNameLst>
                                          <p:attrName>style.visibility</p:attrName>
                                        </p:attrNameLst>
                                      </p:cBhvr>
                                      <p:to>
                                        <p:strVal val="visible"/>
                                      </p:to>
                                    </p:set>
                                    <p:anim calcmode="lin" valueType="num">
                                      <p:cBhvr additive="repl">
                                        <p:cTn id="7" dur="500" fill="hold"/>
                                        <p:tgtEl>
                                          <p:spTgt spid="232"/>
                                        </p:tgtEl>
                                        <p:attrNameLst>
                                          <p:attrName>ppt_x</p:attrName>
                                        </p:attrNameLst>
                                      </p:cBhvr>
                                      <p:tavLst>
                                        <p:tav tm="0">
                                          <p:val>
                                            <p:strVal val="#ppt_x"/>
                                          </p:val>
                                        </p:tav>
                                        <p:tav tm="100000">
                                          <p:val>
                                            <p:strVal val="#ppt_x"/>
                                          </p:val>
                                        </p:tav>
                                      </p:tavLst>
                                    </p:anim>
                                    <p:anim calcmode="lin" valueType="num">
                                      <p:cBhvr additive="repl">
                                        <p:cTn id="8" dur="500" fill="hold"/>
                                        <p:tgtEl>
                                          <p:spTgt spid="232"/>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31"/>
                                        </p:tgtEl>
                                        <p:attrNameLst>
                                          <p:attrName>style.visibility</p:attrName>
                                        </p:attrNameLst>
                                      </p:cBhvr>
                                      <p:to>
                                        <p:strVal val="visible"/>
                                      </p:to>
                                    </p:set>
                                    <p:anim calcmode="lin" valueType="num">
                                      <p:cBhvr additive="repl">
                                        <p:cTn id="13" dur="500" fill="hold"/>
                                        <p:tgtEl>
                                          <p:spTgt spid="231"/>
                                        </p:tgtEl>
                                        <p:attrNameLst>
                                          <p:attrName>ppt_x</p:attrName>
                                        </p:attrNameLst>
                                      </p:cBhvr>
                                      <p:tavLst>
                                        <p:tav tm="0">
                                          <p:val>
                                            <p:strVal val="0-#ppt_w/2"/>
                                          </p:val>
                                        </p:tav>
                                        <p:tav tm="100000">
                                          <p:val>
                                            <p:strVal val="#ppt_x"/>
                                          </p:val>
                                        </p:tav>
                                      </p:tavLst>
                                    </p:anim>
                                    <p:anim calcmode="lin" valueType="num">
                                      <p:cBhvr additive="repl">
                                        <p:cTn id="14" dur="500" fill="hold"/>
                                        <p:tgtEl>
                                          <p:spTgt spid="231"/>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30"/>
                                        </p:tgtEl>
                                        <p:attrNameLst>
                                          <p:attrName>style.visibility</p:attrName>
                                        </p:attrNameLst>
                                      </p:cBhvr>
                                      <p:to>
                                        <p:strVal val="visible"/>
                                      </p:to>
                                    </p:set>
                                    <p:anim calcmode="lin" valueType="num">
                                      <p:cBhvr additive="repl">
                                        <p:cTn id="17" dur="500" fill="hold"/>
                                        <p:tgtEl>
                                          <p:spTgt spid="230"/>
                                        </p:tgtEl>
                                        <p:attrNameLst>
                                          <p:attrName>ppt_x</p:attrName>
                                        </p:attrNameLst>
                                      </p:cBhvr>
                                      <p:tavLst>
                                        <p:tav tm="0">
                                          <p:val>
                                            <p:strVal val="1+#ppt_w/2"/>
                                          </p:val>
                                        </p:tav>
                                        <p:tav tm="100000">
                                          <p:val>
                                            <p:strVal val="#ppt_x"/>
                                          </p:val>
                                        </p:tav>
                                      </p:tavLst>
                                    </p:anim>
                                    <p:anim calcmode="lin" valueType="num">
                                      <p:cBhvr additive="repl">
                                        <p:cTn id="18" dur="500" fill="hold"/>
                                        <p:tgtEl>
                                          <p:spTgt spid="2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6" name="组合 12"/>
          <p:cNvGrpSpPr/>
          <p:nvPr/>
        </p:nvGrpSpPr>
        <p:grpSpPr>
          <a:xfrm>
            <a:off x="-720" y="396720"/>
            <a:ext cx="12191760" cy="1449720"/>
            <a:chOff x="-720" y="396720"/>
            <a:chExt cx="12191760" cy="1449720"/>
          </a:xfrm>
        </p:grpSpPr>
        <p:sp>
          <p:nvSpPr>
            <p:cNvPr id="237"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8"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39"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40"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1"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打造整洁得体的职业形象</a:t>
            </a:r>
            <a:endParaRPr lang="en-US" sz="2200" b="0" strike="noStrike" spc="-1">
              <a:solidFill>
                <a:srgbClr val="000000"/>
              </a:solidFill>
              <a:latin typeface="Arial"/>
            </a:endParaRPr>
          </a:p>
        </p:txBody>
      </p:sp>
      <p:sp>
        <p:nvSpPr>
          <p:cNvPr id="242"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在工作场合，穿着得体的服装搭配至关重要。我们应该注意个人卫生和仪表仪容，精心打理发型和化妆细节。这些细节能够帮助我们树立积极的职业形象，展现出专业和自信。</a:t>
            </a:r>
            <a:endParaRPr lang="en-US" sz="1400" b="0" strike="noStrike" spc="-1">
              <a:solidFill>
                <a:srgbClr val="000000"/>
              </a:solidFill>
              <a:latin typeface="Arial"/>
            </a:endParaRPr>
          </a:p>
        </p:txBody>
      </p:sp>
      <p:sp>
        <p:nvSpPr>
          <p:cNvPr id="243"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36"/>
                                        </p:tgtEl>
                                        <p:attrNameLst>
                                          <p:attrName>style.visibility</p:attrName>
                                        </p:attrNameLst>
                                      </p:cBhvr>
                                      <p:to>
                                        <p:strVal val="visible"/>
                                      </p:to>
                                    </p:set>
                                    <p:animEffect transition="in" filter="fade">
                                      <p:cBhvr additive="repl">
                                        <p:cTn id="7" dur="500"/>
                                        <p:tgtEl>
                                          <p:spTgt spid="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4" name="组合 5"/>
          <p:cNvGrpSpPr/>
          <p:nvPr/>
        </p:nvGrpSpPr>
        <p:grpSpPr>
          <a:xfrm>
            <a:off x="4655880" y="1123920"/>
            <a:ext cx="6864480" cy="4960080"/>
            <a:chOff x="4655880" y="1123920"/>
            <a:chExt cx="6864480" cy="4960080"/>
          </a:xfrm>
        </p:grpSpPr>
        <p:cxnSp>
          <p:nvCxnSpPr>
            <p:cNvPr id="245"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46" name="iSlide"/>
            <p:cNvGrpSpPr/>
            <p:nvPr/>
          </p:nvGrpSpPr>
          <p:grpSpPr>
            <a:xfrm>
              <a:off x="4835880" y="1432800"/>
              <a:ext cx="6684480" cy="604080"/>
              <a:chOff x="4835880" y="1432800"/>
              <a:chExt cx="6684480" cy="604080"/>
            </a:xfrm>
          </p:grpSpPr>
          <p:cxnSp>
            <p:nvCxnSpPr>
              <p:cNvPr id="247"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48" name="íS1ïdè"/>
              <p:cNvGrpSpPr/>
              <p:nvPr/>
            </p:nvGrpSpPr>
            <p:grpSpPr>
              <a:xfrm>
                <a:off x="4835880" y="1432800"/>
                <a:ext cx="2304360" cy="604080"/>
                <a:chOff x="4835880" y="1432800"/>
                <a:chExt cx="2304360" cy="604080"/>
              </a:xfrm>
            </p:grpSpPr>
            <p:sp>
              <p:nvSpPr>
                <p:cNvPr id="249"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0"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51" name="îṡḻïḓè"/>
            <p:cNvGrpSpPr/>
            <p:nvPr/>
          </p:nvGrpSpPr>
          <p:grpSpPr>
            <a:xfrm>
              <a:off x="4835880" y="2562120"/>
              <a:ext cx="6684480" cy="604080"/>
              <a:chOff x="4835880" y="2562120"/>
              <a:chExt cx="6684480" cy="604080"/>
            </a:xfrm>
          </p:grpSpPr>
          <p:cxnSp>
            <p:nvCxnSpPr>
              <p:cNvPr id="252"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53" name="î$ḻïḓê"/>
              <p:cNvGrpSpPr/>
              <p:nvPr/>
            </p:nvGrpSpPr>
            <p:grpSpPr>
              <a:xfrm>
                <a:off x="4835880" y="2562120"/>
                <a:ext cx="2304360" cy="604080"/>
                <a:chOff x="4835880" y="2562120"/>
                <a:chExt cx="2304360" cy="604080"/>
              </a:xfrm>
            </p:grpSpPr>
            <p:sp>
              <p:nvSpPr>
                <p:cNvPr id="254"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5"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56" name="ïṥḻíḑé"/>
            <p:cNvGrpSpPr/>
            <p:nvPr/>
          </p:nvGrpSpPr>
          <p:grpSpPr>
            <a:xfrm>
              <a:off x="4835880" y="3691440"/>
              <a:ext cx="6684480" cy="604080"/>
              <a:chOff x="4835880" y="3691440"/>
              <a:chExt cx="6684480" cy="604080"/>
            </a:xfrm>
          </p:grpSpPr>
          <p:cxnSp>
            <p:nvCxnSpPr>
              <p:cNvPr id="257"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58" name="ïṡlíḋê"/>
              <p:cNvGrpSpPr/>
              <p:nvPr/>
            </p:nvGrpSpPr>
            <p:grpSpPr>
              <a:xfrm>
                <a:off x="4835880" y="3691440"/>
                <a:ext cx="2304360" cy="604080"/>
                <a:chOff x="4835880" y="3691440"/>
                <a:chExt cx="2304360" cy="604080"/>
              </a:xfrm>
            </p:grpSpPr>
            <p:sp>
              <p:nvSpPr>
                <p:cNvPr id="259"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0"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61" name="ïṩḻiḑè"/>
            <p:cNvGrpSpPr/>
            <p:nvPr/>
          </p:nvGrpSpPr>
          <p:grpSpPr>
            <a:xfrm>
              <a:off x="4835880" y="4820760"/>
              <a:ext cx="6684480" cy="604080"/>
              <a:chOff x="4835880" y="4820760"/>
              <a:chExt cx="6684480" cy="604080"/>
            </a:xfrm>
          </p:grpSpPr>
          <p:cxnSp>
            <p:nvCxnSpPr>
              <p:cNvPr id="262"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63" name="íŝľíḋê"/>
              <p:cNvGrpSpPr/>
              <p:nvPr/>
            </p:nvGrpSpPr>
            <p:grpSpPr>
              <a:xfrm>
                <a:off x="4835880" y="4820760"/>
                <a:ext cx="2304360" cy="604080"/>
                <a:chOff x="4835880" y="4820760"/>
                <a:chExt cx="2304360" cy="604080"/>
              </a:xfrm>
            </p:grpSpPr>
            <p:sp>
              <p:nvSpPr>
                <p:cNvPr id="264"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5"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66"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姿势和言谈的影响</a:t>
            </a:r>
            <a:endParaRPr lang="en-US" sz="3600" b="0" strike="noStrike" spc="-1">
              <a:solidFill>
                <a:schemeClr val="dk1"/>
              </a:solidFill>
              <a:latin typeface="Arial"/>
            </a:endParaRPr>
          </a:p>
        </p:txBody>
      </p:sp>
      <p:sp>
        <p:nvSpPr>
          <p:cNvPr id="267"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姿势端正</a:t>
            </a:r>
            <a:endParaRPr lang="en-US" sz="1400" b="0" strike="noStrike" spc="-1">
              <a:solidFill>
                <a:srgbClr val="000000"/>
              </a:solidFill>
              <a:latin typeface="Arial"/>
            </a:endParaRPr>
          </a:p>
        </p:txBody>
      </p:sp>
      <p:sp>
        <p:nvSpPr>
          <p:cNvPr id="268"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注意坐姿站姿的优雅</a:t>
            </a:r>
            <a:endParaRPr lang="en-US" sz="1400" b="0" strike="noStrike" spc="-1">
              <a:solidFill>
                <a:srgbClr val="000000"/>
              </a:solidFill>
              <a:latin typeface="Arial"/>
            </a:endParaRPr>
          </a:p>
        </p:txBody>
      </p:sp>
      <p:sp>
        <p:nvSpPr>
          <p:cNvPr id="269"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避免粗话</a:t>
            </a:r>
            <a:endParaRPr lang="en-US" sz="1400" b="0" strike="noStrike" spc="-1">
              <a:solidFill>
                <a:srgbClr val="000000"/>
              </a:solidFill>
              <a:latin typeface="Arial"/>
            </a:endParaRPr>
          </a:p>
        </p:txBody>
      </p:sp>
      <p:sp>
        <p:nvSpPr>
          <p:cNvPr id="270"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言谈举止得体</a:t>
            </a:r>
            <a:endParaRPr lang="en-US" sz="1400" b="0" strike="noStrike" spc="-1">
              <a:solidFill>
                <a:srgbClr val="000000"/>
              </a:solidFill>
              <a:latin typeface="Arial"/>
            </a:endParaRPr>
          </a:p>
        </p:txBody>
      </p:sp>
      <p:sp>
        <p:nvSpPr>
          <p:cNvPr id="271"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言辞得体</a:t>
            </a:r>
            <a:endParaRPr lang="en-US" sz="1400" b="0" strike="noStrike" spc="-1">
              <a:solidFill>
                <a:srgbClr val="000000"/>
              </a:solidFill>
              <a:latin typeface="Arial"/>
            </a:endParaRPr>
          </a:p>
        </p:txBody>
      </p:sp>
      <p:sp>
        <p:nvSpPr>
          <p:cNvPr id="272"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礼貌用语和声音语调的重要性</a:t>
            </a:r>
            <a:endParaRPr lang="en-US" sz="1400" b="0" strike="noStrike" spc="-1">
              <a:solidFill>
                <a:srgbClr val="000000"/>
              </a:solidFill>
              <a:latin typeface="Arial"/>
            </a:endParaRPr>
          </a:p>
        </p:txBody>
      </p:sp>
      <p:sp>
        <p:nvSpPr>
          <p:cNvPr id="273"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74"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44"/>
                                        </p:tgtEl>
                                        <p:attrNameLst>
                                          <p:attrName>style.visibility</p:attrName>
                                        </p:attrNameLst>
                                      </p:cBhvr>
                                      <p:to>
                                        <p:strVal val="visible"/>
                                      </p:to>
                                    </p:set>
                                    <p:anim calcmode="lin" valueType="num">
                                      <p:cBhvr additive="repl">
                                        <p:cTn id="7" dur="500" fill="hold"/>
                                        <p:tgtEl>
                                          <p:spTgt spid="244"/>
                                        </p:tgtEl>
                                        <p:attrNameLst>
                                          <p:attrName>ppt_x</p:attrName>
                                        </p:attrNameLst>
                                      </p:cBhvr>
                                      <p:tavLst>
                                        <p:tav tm="0">
                                          <p:val>
                                            <p:strVal val="#ppt_x"/>
                                          </p:val>
                                        </p:tav>
                                        <p:tav tm="100000">
                                          <p:val>
                                            <p:strVal val="#ppt_x"/>
                                          </p:val>
                                        </p:tav>
                                      </p:tavLst>
                                    </p:anim>
                                    <p:anim calcmode="lin" valueType="num">
                                      <p:cBhvr additive="repl">
                                        <p:cTn id="8" dur="500" fill="hold"/>
                                        <p:tgtEl>
                                          <p:spTgt spid="2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6"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注意用餐礼仪和社交礼仪</a:t>
            </a:r>
            <a:endParaRPr lang="en-US" sz="1800" b="0" strike="noStrike" spc="-1">
              <a:solidFill>
                <a:srgbClr val="000000"/>
              </a:solidFill>
              <a:latin typeface="Arial"/>
            </a:endParaRPr>
          </a:p>
        </p:txBody>
      </p:sp>
      <p:sp>
        <p:nvSpPr>
          <p:cNvPr id="277"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不大声喧哗</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文明用餐</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尊重他人观点</a:t>
            </a:r>
            <a:endParaRPr lang="en-US" sz="1200" b="0" strike="noStrike" spc="-1">
              <a:solidFill>
                <a:srgbClr val="000000"/>
              </a:solidFill>
              <a:latin typeface="Arial"/>
            </a:endParaRPr>
          </a:p>
        </p:txBody>
      </p:sp>
      <p:sp>
        <p:nvSpPr>
          <p:cNvPr id="2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9"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注意电话和邮件礼仪的规范</a:t>
            </a:r>
            <a:endParaRPr lang="en-US" sz="1800" b="0" strike="noStrike" spc="-1">
              <a:solidFill>
                <a:srgbClr val="000000"/>
              </a:solidFill>
              <a:latin typeface="Arial"/>
            </a:endParaRPr>
          </a:p>
        </p:txBody>
      </p:sp>
      <p:sp>
        <p:nvSpPr>
          <p:cNvPr id="280"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回复及时</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用语规范</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注意礼貌用语</a:t>
            </a:r>
            <a:endParaRPr lang="en-US" sz="1200" b="0" strike="noStrike" spc="-1">
              <a:solidFill>
                <a:srgbClr val="000000"/>
              </a:solidFill>
              <a:latin typeface="Arial"/>
            </a:endParaRPr>
          </a:p>
        </p:txBody>
      </p:sp>
      <p:sp>
        <p:nvSpPr>
          <p:cNvPr id="2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2"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重视细节</a:t>
            </a:r>
            <a:endParaRPr lang="en-US" sz="1800" b="0" strike="noStrike" spc="-1">
              <a:solidFill>
                <a:srgbClr val="000000"/>
              </a:solidFill>
              <a:latin typeface="Arial"/>
            </a:endParaRPr>
          </a:p>
        </p:txBody>
      </p:sp>
      <p:sp>
        <p:nvSpPr>
          <p:cNvPr id="283"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细节决定成败</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注意礼貌细节</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注意个人形象细节</a:t>
            </a:r>
            <a:endParaRPr lang="en-US" sz="1200" b="0" strike="noStrike" spc="-1">
              <a:solidFill>
                <a:srgbClr val="000000"/>
              </a:solidFill>
              <a:latin typeface="Arial"/>
            </a:endParaRPr>
          </a:p>
        </p:txBody>
      </p:sp>
      <p:sp>
        <p:nvSpPr>
          <p:cNvPr id="2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礼仪的细节决定成败</a:t>
            </a:r>
            <a:endParaRPr lang="en-US" sz="3600" b="0" strike="noStrike" spc="-1">
              <a:solidFill>
                <a:schemeClr val="dk1"/>
              </a:solidFill>
              <a:latin typeface="Arial"/>
            </a:endParaRPr>
          </a:p>
        </p:txBody>
      </p:sp>
      <p:sp>
        <p:nvSpPr>
          <p:cNvPr id="2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6"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注意行为举止中的细节</a:t>
            </a:r>
            <a:endParaRPr lang="en-US" sz="1800" b="0" strike="noStrike" spc="-1">
              <a:solidFill>
                <a:srgbClr val="000000"/>
              </a:solidFill>
              <a:latin typeface="Arial"/>
            </a:endParaRPr>
          </a:p>
        </p:txBody>
      </p:sp>
      <p:sp>
        <p:nvSpPr>
          <p:cNvPr id="287"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细心谦和</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尊重他人</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保持礼貌</a:t>
            </a:r>
            <a:endParaRPr lang="en-US" sz="1200" b="0" strike="noStrike" spc="-1">
              <a:solidFill>
                <a:srgbClr val="000000"/>
              </a:solidFill>
              <a:latin typeface="Arial"/>
            </a:endParaRPr>
          </a:p>
        </p:txBody>
      </p:sp>
      <p:grpSp>
        <p:nvGrpSpPr>
          <p:cNvPr id="288" name="组合 4"/>
          <p:cNvGrpSpPr/>
          <p:nvPr/>
        </p:nvGrpSpPr>
        <p:grpSpPr>
          <a:xfrm>
            <a:off x="3839400" y="2049840"/>
            <a:ext cx="3803400" cy="3803400"/>
            <a:chOff x="3839400" y="2049840"/>
            <a:chExt cx="3803400" cy="3803400"/>
          </a:xfrm>
        </p:grpSpPr>
        <p:sp>
          <p:nvSpPr>
            <p:cNvPr id="289"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90"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91"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92"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93"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94"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95"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96"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97"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98"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88"/>
                                        </p:tgtEl>
                                        <p:attrNameLst>
                                          <p:attrName>style.visibility</p:attrName>
                                        </p:attrNameLst>
                                      </p:cBhvr>
                                      <p:to>
                                        <p:strVal val="visible"/>
                                      </p:to>
                                    </p:set>
                                    <p:animEffect transition="in" filter="wheel(1)">
                                      <p:cBhvr additive="repl">
                                        <p:cTn id="7" dur="2000"/>
                                        <p:tgtEl>
                                          <p:spTgt spid="2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形象管理与品牌塑造</a:t>
            </a:r>
            <a:endParaRPr lang="en-US" sz="3600" b="0" strike="noStrike" spc="-1">
              <a:solidFill>
                <a:schemeClr val="dk1"/>
              </a:solidFill>
              <a:latin typeface="Arial"/>
            </a:endParaRPr>
          </a:p>
        </p:txBody>
      </p:sp>
      <p:sp>
        <p:nvSpPr>
          <p:cNvPr id="30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重视个人形象</a:t>
            </a:r>
            <a:endParaRPr lang="en-US" sz="1400" b="0" strike="noStrike" spc="-1">
              <a:solidFill>
                <a:srgbClr val="000000"/>
              </a:solidFill>
              <a:latin typeface="Arial"/>
            </a:endParaRPr>
          </a:p>
        </p:txBody>
      </p:sp>
      <p:sp>
        <p:nvSpPr>
          <p:cNvPr id="30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通过形象管理塑造个人品牌</a:t>
            </a:r>
            <a:endParaRPr lang="en-US" sz="2000" b="0" strike="noStrike" spc="-1">
              <a:solidFill>
                <a:srgbClr val="000000"/>
              </a:solidFill>
              <a:latin typeface="Arial"/>
            </a:endParaRPr>
          </a:p>
        </p:txBody>
      </p:sp>
      <p:sp>
        <p:nvSpPr>
          <p:cNvPr id="30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0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0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形象塑造重要性</a:t>
            </a:r>
            <a:endParaRPr lang="en-US" sz="1400" b="0" strike="noStrike" spc="-1">
              <a:solidFill>
                <a:srgbClr val="000000"/>
              </a:solidFill>
              <a:latin typeface="Arial"/>
            </a:endParaRPr>
          </a:p>
        </p:txBody>
      </p:sp>
      <p:sp>
        <p:nvSpPr>
          <p:cNvPr id="30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建立积极的职业形象与企业形象</a:t>
            </a:r>
            <a:endParaRPr lang="en-US" sz="2000" b="0" strike="noStrike" spc="-1">
              <a:solidFill>
                <a:srgbClr val="000000"/>
              </a:solidFill>
              <a:latin typeface="Arial"/>
            </a:endParaRPr>
          </a:p>
        </p:txBody>
      </p:sp>
      <p:sp>
        <p:nvSpPr>
          <p:cNvPr id="3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0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注意言行举止</a:t>
            </a:r>
            <a:endParaRPr lang="en-US" sz="1400" b="0" strike="noStrike" spc="-1">
              <a:solidFill>
                <a:srgbClr val="000000"/>
              </a:solidFill>
              <a:latin typeface="Arial"/>
            </a:endParaRPr>
          </a:p>
        </p:txBody>
      </p:sp>
      <p:sp>
        <p:nvSpPr>
          <p:cNvPr id="30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管理社交媒体形象</a:t>
            </a:r>
            <a:endParaRPr lang="en-US" sz="2000" b="0" strike="noStrike" spc="-1">
              <a:solidFill>
                <a:srgbClr val="000000"/>
              </a:solidFill>
              <a:latin typeface="Arial"/>
            </a:endParaRPr>
          </a:p>
        </p:txBody>
      </p:sp>
      <p:grpSp>
        <p:nvGrpSpPr>
          <p:cNvPr id="309" name="组合 1"/>
          <p:cNvGrpSpPr/>
          <p:nvPr/>
        </p:nvGrpSpPr>
        <p:grpSpPr>
          <a:xfrm>
            <a:off x="7400520" y="1547280"/>
            <a:ext cx="4089960" cy="3641760"/>
            <a:chOff x="7400520" y="1547280"/>
            <a:chExt cx="4089960" cy="3641760"/>
          </a:xfrm>
        </p:grpSpPr>
        <p:sp>
          <p:nvSpPr>
            <p:cNvPr id="310"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1"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12"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13"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14" name="íś1ïḍè"/>
            <p:cNvGrpSpPr/>
            <p:nvPr/>
          </p:nvGrpSpPr>
          <p:grpSpPr>
            <a:xfrm>
              <a:off x="8902800" y="3224880"/>
              <a:ext cx="1090080" cy="699120"/>
              <a:chOff x="8902800" y="3224880"/>
              <a:chExt cx="1090080" cy="699120"/>
            </a:xfrm>
          </p:grpSpPr>
          <p:sp>
            <p:nvSpPr>
              <p:cNvPr id="315"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16"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09"/>
                                        </p:tgtEl>
                                        <p:attrNameLst>
                                          <p:attrName>style.visibility</p:attrName>
                                        </p:attrNameLst>
                                      </p:cBhvr>
                                      <p:to>
                                        <p:strVal val="visible"/>
                                      </p:to>
                                    </p:set>
                                    <p:animEffect transition="in" filter="wipe(down)">
                                      <p:cBhvr additive="repl">
                                        <p:cTn id="7" dur="500"/>
                                        <p:tgtEl>
                                          <p:spTgt spid="3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8"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19"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商务社交礼仪</a:t>
            </a:r>
            <a:endParaRPr lang="en-US" sz="3600" b="0" strike="noStrike" spc="-1">
              <a:solidFill>
                <a:schemeClr val="dk1"/>
              </a:solidFill>
              <a:latin typeface="Arial"/>
            </a:endParaRPr>
          </a:p>
        </p:txBody>
      </p:sp>
      <p:sp>
        <p:nvSpPr>
          <p:cNvPr id="3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319"/>
                                        </p:tgtEl>
                                        <p:attrNameLst>
                                          <p:attrName>style.visibility</p:attrName>
                                        </p:attrNameLst>
                                      </p:cBhvr>
                                      <p:to>
                                        <p:strVal val="visible"/>
                                      </p:to>
                                    </p:set>
                                    <p:anim calcmode="lin" valueType="num">
                                      <p:cBhvr additive="repl">
                                        <p:cTn id="7" dur="500" fill="hold"/>
                                        <p:tgtEl>
                                          <p:spTgt spid="319"/>
                                        </p:tgtEl>
                                        <p:attrNameLst>
                                          <p:attrName>ppt_x</p:attrName>
                                        </p:attrNameLst>
                                      </p:cBhvr>
                                      <p:tavLst>
                                        <p:tav tm="0">
                                          <p:val>
                                            <p:strVal val="#ppt_x"/>
                                          </p:val>
                                        </p:tav>
                                        <p:tav tm="100000">
                                          <p:val>
                                            <p:strVal val="#ppt_x"/>
                                          </p:val>
                                        </p:tav>
                                      </p:tavLst>
                                    </p:anim>
                                    <p:anim calcmode="lin" valueType="num">
                                      <p:cBhvr additive="repl">
                                        <p:cTn id="8" dur="500" fill="hold"/>
                                        <p:tgtEl>
                                          <p:spTgt spid="319"/>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318"/>
                                        </p:tgtEl>
                                        <p:attrNameLst>
                                          <p:attrName>style.visibility</p:attrName>
                                        </p:attrNameLst>
                                      </p:cBhvr>
                                      <p:to>
                                        <p:strVal val="visible"/>
                                      </p:to>
                                    </p:set>
                                    <p:anim calcmode="lin" valueType="num">
                                      <p:cBhvr additive="repl">
                                        <p:cTn id="13" dur="500" fill="hold"/>
                                        <p:tgtEl>
                                          <p:spTgt spid="318"/>
                                        </p:tgtEl>
                                        <p:attrNameLst>
                                          <p:attrName>ppt_x</p:attrName>
                                        </p:attrNameLst>
                                      </p:cBhvr>
                                      <p:tavLst>
                                        <p:tav tm="0">
                                          <p:val>
                                            <p:strVal val="0-#ppt_w/2"/>
                                          </p:val>
                                        </p:tav>
                                        <p:tav tm="100000">
                                          <p:val>
                                            <p:strVal val="#ppt_x"/>
                                          </p:val>
                                        </p:tav>
                                      </p:tavLst>
                                    </p:anim>
                                    <p:anim calcmode="lin" valueType="num">
                                      <p:cBhvr additive="repl">
                                        <p:cTn id="14" dur="500" fill="hold"/>
                                        <p:tgtEl>
                                          <p:spTgt spid="318"/>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317"/>
                                        </p:tgtEl>
                                        <p:attrNameLst>
                                          <p:attrName>style.visibility</p:attrName>
                                        </p:attrNameLst>
                                      </p:cBhvr>
                                      <p:to>
                                        <p:strVal val="visible"/>
                                      </p:to>
                                    </p:set>
                                    <p:anim calcmode="lin" valueType="num">
                                      <p:cBhvr additive="repl">
                                        <p:cTn id="17" dur="500" fill="hold"/>
                                        <p:tgtEl>
                                          <p:spTgt spid="317"/>
                                        </p:tgtEl>
                                        <p:attrNameLst>
                                          <p:attrName>ppt_x</p:attrName>
                                        </p:attrNameLst>
                                      </p:cBhvr>
                                      <p:tavLst>
                                        <p:tav tm="0">
                                          <p:val>
                                            <p:strVal val="1+#ppt_w/2"/>
                                          </p:val>
                                        </p:tav>
                                        <p:tav tm="100000">
                                          <p:val>
                                            <p:strVal val="#ppt_x"/>
                                          </p:val>
                                        </p:tav>
                                      </p:tavLst>
                                    </p:anim>
                                    <p:anim calcmode="lin" valueType="num">
                                      <p:cBhvr additive="repl">
                                        <p:cTn id="18" dur="500" fill="hold"/>
                                        <p:tgtEl>
                                          <p:spTgt spid="3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商务社交场合的礼仪要点</a:t>
            </a:r>
            <a:endParaRPr lang="en-US" sz="3600" b="0" strike="noStrike" spc="-1">
              <a:solidFill>
                <a:schemeClr val="dk1"/>
              </a:solidFill>
              <a:latin typeface="Arial"/>
            </a:endParaRPr>
          </a:p>
        </p:txBody>
      </p:sp>
      <p:sp>
        <p:nvSpPr>
          <p:cNvPr id="32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包括言行举止等</a:t>
            </a:r>
            <a:endParaRPr lang="en-US" sz="1400" b="0" strike="noStrike" spc="-1">
              <a:solidFill>
                <a:srgbClr val="000000"/>
              </a:solidFill>
              <a:latin typeface="Arial"/>
            </a:endParaRPr>
          </a:p>
        </p:txBody>
      </p:sp>
      <p:sp>
        <p:nvSpPr>
          <p:cNvPr id="32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了解基本礼仪规范</a:t>
            </a:r>
            <a:endParaRPr lang="en-US" sz="2000" b="0" strike="noStrike" spc="-1">
              <a:solidFill>
                <a:srgbClr val="000000"/>
              </a:solidFill>
              <a:latin typeface="Arial"/>
            </a:endParaRPr>
          </a:p>
        </p:txBody>
      </p:sp>
      <p:sp>
        <p:nvSpPr>
          <p:cNvPr id="32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2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2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如何得体处理突发情况</a:t>
            </a:r>
            <a:endParaRPr lang="en-US" sz="1400" b="0" strike="noStrike" spc="-1">
              <a:solidFill>
                <a:srgbClr val="000000"/>
              </a:solidFill>
              <a:latin typeface="Arial"/>
            </a:endParaRPr>
          </a:p>
        </p:txBody>
      </p:sp>
      <p:sp>
        <p:nvSpPr>
          <p:cNvPr id="32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处理尴尬和冲突</a:t>
            </a:r>
            <a:endParaRPr lang="en-US" sz="2000" b="0" strike="noStrike" spc="-1">
              <a:solidFill>
                <a:srgbClr val="000000"/>
              </a:solidFill>
              <a:latin typeface="Arial"/>
            </a:endParaRPr>
          </a:p>
        </p:txBody>
      </p:sp>
      <p:sp>
        <p:nvSpPr>
          <p:cNvPr id="3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3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与同事、上级、客户沟通</a:t>
            </a:r>
            <a:endParaRPr lang="en-US" sz="1400" b="0" strike="noStrike" spc="-1">
              <a:solidFill>
                <a:srgbClr val="000000"/>
              </a:solidFill>
              <a:latin typeface="Arial"/>
            </a:endParaRPr>
          </a:p>
        </p:txBody>
      </p:sp>
      <p:sp>
        <p:nvSpPr>
          <p:cNvPr id="33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有效沟通技巧</a:t>
            </a:r>
            <a:endParaRPr lang="en-US" sz="2000" b="0" strike="noStrike" spc="-1">
              <a:solidFill>
                <a:srgbClr val="000000"/>
              </a:solidFill>
              <a:latin typeface="Arial"/>
            </a:endParaRPr>
          </a:p>
        </p:txBody>
      </p:sp>
      <p:grpSp>
        <p:nvGrpSpPr>
          <p:cNvPr id="333" name="组合 1"/>
          <p:cNvGrpSpPr/>
          <p:nvPr/>
        </p:nvGrpSpPr>
        <p:grpSpPr>
          <a:xfrm>
            <a:off x="7400520" y="1547280"/>
            <a:ext cx="4089960" cy="3641760"/>
            <a:chOff x="7400520" y="1547280"/>
            <a:chExt cx="4089960" cy="3641760"/>
          </a:xfrm>
        </p:grpSpPr>
        <p:sp>
          <p:nvSpPr>
            <p:cNvPr id="334"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5"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36"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37"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38" name="íś1ïḍè"/>
            <p:cNvGrpSpPr/>
            <p:nvPr/>
          </p:nvGrpSpPr>
          <p:grpSpPr>
            <a:xfrm>
              <a:off x="8902800" y="3224880"/>
              <a:ext cx="1090080" cy="699120"/>
              <a:chOff x="8902800" y="3224880"/>
              <a:chExt cx="1090080" cy="699120"/>
            </a:xfrm>
          </p:grpSpPr>
          <p:sp>
            <p:nvSpPr>
              <p:cNvPr id="339"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40"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33"/>
                                        </p:tgtEl>
                                        <p:attrNameLst>
                                          <p:attrName>style.visibility</p:attrName>
                                        </p:attrNameLst>
                                      </p:cBhvr>
                                      <p:to>
                                        <p:strVal val="visible"/>
                                      </p:to>
                                    </p:set>
                                    <p:animEffect transition="in" filter="wipe(down)">
                                      <p:cBhvr additive="repl">
                                        <p:cTn id="7" dur="500"/>
                                        <p:tgtEl>
                                          <p:spTgt spid="3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2"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使用餐具和点菜</a:t>
            </a:r>
            <a:endParaRPr lang="en-US" sz="1800" b="0" strike="noStrike" spc="-1">
              <a:solidFill>
                <a:srgbClr val="000000"/>
              </a:solidFill>
              <a:latin typeface="Arial"/>
            </a:endParaRPr>
          </a:p>
        </p:txBody>
      </p:sp>
      <p:sp>
        <p:nvSpPr>
          <p:cNvPr id="343"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刀叉使用方法</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点菜技巧</a:t>
            </a:r>
            <a:endParaRPr lang="en-US" sz="1200" b="0" strike="noStrike" spc="-1">
              <a:solidFill>
                <a:srgbClr val="000000"/>
              </a:solidFill>
              <a:latin typeface="Arial"/>
            </a:endParaRPr>
          </a:p>
        </p:txBody>
      </p:sp>
      <p:sp>
        <p:nvSpPr>
          <p:cNvPr id="3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5"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与客户共进晚餐</a:t>
            </a:r>
            <a:endParaRPr lang="en-US" sz="1800" b="0" strike="noStrike" spc="-1">
              <a:solidFill>
                <a:srgbClr val="000000"/>
              </a:solidFill>
              <a:latin typeface="Arial"/>
            </a:endParaRPr>
          </a:p>
        </p:txBody>
      </p:sp>
      <p:sp>
        <p:nvSpPr>
          <p:cNvPr id="346"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礼貌待客</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分享谈笑</a:t>
            </a:r>
            <a:endParaRPr lang="en-US" sz="1200" b="0" strike="noStrike" spc="-1">
              <a:solidFill>
                <a:srgbClr val="000000"/>
              </a:solidFill>
              <a:latin typeface="Arial"/>
            </a:endParaRPr>
          </a:p>
        </p:txBody>
      </p:sp>
      <p:sp>
        <p:nvSpPr>
          <p:cNvPr id="3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8"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49"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商务餐桌礼仪</a:t>
            </a:r>
            <a:endParaRPr lang="en-US" sz="3600" b="0" strike="noStrike" spc="-1">
              <a:solidFill>
                <a:schemeClr val="dk1"/>
              </a:solidFill>
              <a:latin typeface="Arial"/>
            </a:endParaRPr>
          </a:p>
        </p:txBody>
      </p:sp>
      <p:sp>
        <p:nvSpPr>
          <p:cNvPr id="3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2"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餐桌礼仪基本规则</a:t>
            </a:r>
            <a:endParaRPr lang="en-US" sz="1800" b="0" strike="noStrike" spc="-1">
              <a:solidFill>
                <a:srgbClr val="000000"/>
              </a:solidFill>
              <a:latin typeface="Arial"/>
            </a:endParaRPr>
          </a:p>
        </p:txBody>
      </p:sp>
      <p:sp>
        <p:nvSpPr>
          <p:cNvPr id="353"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入席顺序</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用餐姿势</a:t>
            </a:r>
            <a:endParaRPr lang="en-US" sz="1200" b="0" strike="noStrike" spc="-1">
              <a:solidFill>
                <a:srgbClr val="000000"/>
              </a:solidFill>
              <a:latin typeface="Arial"/>
            </a:endParaRPr>
          </a:p>
        </p:txBody>
      </p:sp>
      <p:grpSp>
        <p:nvGrpSpPr>
          <p:cNvPr id="354" name="组合 4"/>
          <p:cNvGrpSpPr/>
          <p:nvPr/>
        </p:nvGrpSpPr>
        <p:grpSpPr>
          <a:xfrm>
            <a:off x="3839400" y="2049840"/>
            <a:ext cx="3803400" cy="3803400"/>
            <a:chOff x="3839400" y="2049840"/>
            <a:chExt cx="3803400" cy="3803400"/>
          </a:xfrm>
        </p:grpSpPr>
        <p:sp>
          <p:nvSpPr>
            <p:cNvPr id="355"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6"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7"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8"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9"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60"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61"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62"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63"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64"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54"/>
                                        </p:tgtEl>
                                        <p:attrNameLst>
                                          <p:attrName>style.visibility</p:attrName>
                                        </p:attrNameLst>
                                      </p:cBhvr>
                                      <p:to>
                                        <p:strVal val="visible"/>
                                      </p:to>
                                    </p:set>
                                    <p:animEffect transition="in" filter="wheel(1)">
                                      <p:cBhvr additive="repl">
                                        <p:cTn id="7" dur="2000"/>
                                        <p:tgtEl>
                                          <p:spTgt spid="3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5" name="组合 12"/>
          <p:cNvGrpSpPr/>
          <p:nvPr/>
        </p:nvGrpSpPr>
        <p:grpSpPr>
          <a:xfrm>
            <a:off x="-720" y="396720"/>
            <a:ext cx="12191760" cy="1449720"/>
            <a:chOff x="-720" y="396720"/>
            <a:chExt cx="12191760" cy="1449720"/>
          </a:xfrm>
        </p:grpSpPr>
        <p:sp>
          <p:nvSpPr>
            <p:cNvPr id="366"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7"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68"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69"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0"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商务场合着装指南</a:t>
            </a:r>
            <a:endParaRPr lang="en-US" sz="2200" b="0" strike="noStrike" spc="-1">
              <a:solidFill>
                <a:srgbClr val="000000"/>
              </a:solidFill>
              <a:latin typeface="Arial"/>
            </a:endParaRPr>
          </a:p>
        </p:txBody>
      </p:sp>
      <p:sp>
        <p:nvSpPr>
          <p:cNvPr id="371"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男士和女士在商务场合的着装至关重要。不同场合和季节需要灵活搭配服装，展现专业和时尚形象。</a:t>
            </a:r>
            <a:endParaRPr lang="en-US" sz="1400" b="0" strike="noStrike" spc="-1">
              <a:solidFill>
                <a:srgbClr val="000000"/>
              </a:solidFill>
              <a:latin typeface="Arial"/>
            </a:endParaRPr>
          </a:p>
        </p:txBody>
      </p:sp>
      <p:sp>
        <p:nvSpPr>
          <p:cNvPr id="372"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65"/>
                                        </p:tgtEl>
                                        <p:attrNameLst>
                                          <p:attrName>style.visibility</p:attrName>
                                        </p:attrNameLst>
                                      </p:cBhvr>
                                      <p:to>
                                        <p:strVal val="visible"/>
                                      </p:to>
                                    </p:set>
                                    <p:animEffect transition="in" filter="fade">
                                      <p:cBhvr additive="repl">
                                        <p:cTn id="7" dur="500"/>
                                        <p:tgtEl>
                                          <p:spTgt spid="3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https://d.book118.com/396051104012010104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173</Paragraphs>
  <Slides>19</Slides>
  <Notes>4</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微软雅黑</vt:lpstr>
      <vt:lpstr>Times New Roman</vt:lpstr>
      <vt:lpstr>Wingdings</vt:lpstr>
      <vt:lpstr>Symbol</vt:lpstr>
      <vt:lpstr>DejaVu Sans</vt:lpstr>
      <vt:lpstr>Impact</vt:lpstr>
      <vt:lpstr>Office Theme</vt:lpstr>
      <vt:lpstr>企业礼仪培训从细节打造成功职业形象</vt:lpstr>
      <vt:lpstr>目录</vt:lpstr>
      <vt:lpstr>第1章 企业礼仪培训的重要性</vt:lpstr>
      <vt:lpstr> </vt:lpstr>
      <vt:lpstr>企业礼仪培训的好处</vt:lpstr>
      <vt:lpstr>企业礼仪培训的内容</vt:lpstr>
      <vt:lpstr>企业礼仪培训的实施方式</vt:lpstr>
      <vt:lpstr>企业礼仪培训案例分析</vt:lpstr>
      <vt:lpstr>企业礼仪培训的关键要点</vt:lpstr>
      <vt:lpstr>第2章 礼仪仪容管理</vt:lpstr>
      <vt:lpstr> </vt:lpstr>
      <vt:lpstr>姿势和言谈的影响</vt:lpstr>
      <vt:lpstr>礼仪的细节决定成败</vt:lpstr>
      <vt:lpstr>形象管理与品牌塑造</vt:lpstr>
      <vt:lpstr>第3章 商务社交礼仪</vt:lpstr>
      <vt:lpstr>商务社交场合的礼仪要点</vt:lpstr>
      <vt:lpstr>商务餐桌礼仪</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2024-09-29T14:08:09.147</cp:lastPrinted>
  <dcterms:created xsi:type="dcterms:W3CDTF">2024-09-29T06:08:09Z</dcterms:created>
  <dcterms:modified xsi:type="dcterms:W3CDTF">2024-09-29T06:08:11Z</dcterms:modified>
</cp:coreProperties>
</file>