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B03B80-C105-48B3-8370-F36375019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6FA6A-71A6-490B-9D78-C614BAF93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09C773-BD8A-4CDE-9BED-C2BB1401B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0C3195-CD90-4A36-817E-083AF0E21E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947851-0D64-4FBB-BCE7-60E5F793AB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A97288-3AD6-44DC-9F14-DBB0133B55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726E06-216A-4935-8C95-0723E42EE9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1F8357-459B-4484-AAFC-02AD4223A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92C0A2-C0BE-4B90-A0C9-0DD399005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AC7AA8-4865-4A4A-B076-6930D09CA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60FD7-B163-4A7A-82C4-E8301B655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30220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物质代谢的相互联系和代谢调节\n## 1.物质代谢的基本概念及其重要性\n### 1.1物质代谢的定义及其分类\n### 1.2物质代谢在生物体内的作用\n### 1.3物质代谢与生物体生存和发展的关系\n## 2.物质代谢的相互联系\n### 2.1能量代谢与物质代谢的关系\n### 2.2合成代谢与分解代谢的相互关系\n### 2.3物质代谢途径的相互联系与调控\n## 3.代谢调节的基本原理和方法\n### 3.1代谢调节的概念及其重要性\n### 3.2酶的调节在代谢调节中的作用\n### 3.3基因调控在代谢调节中的作用\n## 4.物质代谢的失调与疾病\n### 4.1物质代谢失调的原因及影响因素\n### 4.2物质代谢失调与代谢疾病的关系\n### 4.3代谢疾病的预防与治疗策略\n## 5.研究物质代谢的方法与技术\n### 5.1同位素技术在物质代谢研究中的应用\n### 5.2光谱技术在物质代谢研究中的应用\n### 5.3生物技术在物质代谢研究中的应用\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5100"/>
              <a:t>物质代谢的相互联系和代谢调节</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descr="{&quot;isTemplate&quot;:true,&quot;type&quot;:2}"/>
        <p:cNvGrpSpPr/>
        <p:nvPr/>
      </p:nvGrpSpPr>
      <p:grpSpPr>
        <a:xfrm>
          <a:off x="0" y="0"/>
          <a:ext cx="0" cy="0"/>
        </a:xfrm>
      </p:grpSpPr>
      <p:sp>
        <p:nvSpPr>
          <p:cNvPr id="124"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物质代谢的基本概念及其重要性</a:t>
            </a:r>
            <a:endParaRPr/>
          </a:p>
        </p:txBody>
      </p:sp>
      <p:sp>
        <p:nvSpPr>
          <p:cNvPr id="125"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26"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descr="{&quot;isTemplate&quot;:true,&quot;type&quot;:3}"/>
        <p:cNvGrpSpPr/>
        <p:nvPr/>
      </p:nvGrpSpPr>
      <p:grpSpPr>
        <a:xfrm>
          <a:off x="0" y="0"/>
          <a:ext cx="0" cy="0"/>
        </a:xfrm>
      </p:grpSpPr>
      <p:cxnSp>
        <p:nvCxnSpPr>
          <p:cNvPr id="152" name="Connector 2"/>
          <p:cNvCxnSpPr/>
          <p:nvPr/>
        </p:nvCxnSpPr>
        <p:spPr>
          <a:xfrm flipH="1">
            <a:off x="1209188" y="1653698"/>
            <a:ext cx="0" cy="52504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3" name="AutoShape 4"/>
          <p:cNvSpPr/>
          <p:nvPr/>
        </p:nvSpPr>
        <p:spPr>
          <a:xfrm>
            <a:off x="988282" y="1447432"/>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154" name="Group 700" descr="{&quot;isTemplate&quot;:true,&quot;type&quot;:&quot;list&quot;,&quot;alignment&quot;:&quot;left&quot;,&quot;alignmentVertical&quot;:&quot;top&quot;,&quot;canOmit&quot;:false,&quot;scalable&quot;:false,&quot;minItemsCount&quot;:-1}"/>
          <p:cNvGrpSpPr/>
          <p:nvPr/>
        </p:nvGrpSpPr>
        <p:grpSpPr>
          <a:xfrm>
            <a:off x="2152036" y="1278744"/>
            <a:ext cx="9189734" cy="5185757"/>
            <a:chOff x="2152036" y="1278744"/>
            <a:chExt cx="9189734" cy="5185757"/>
          </a:xfrm>
        </p:grpSpPr>
        <p:grpSp>
          <p:nvGrpSpPr>
            <p:cNvPr id="155" name="Group 701"/>
            <p:cNvGrpSpPr/>
            <p:nvPr/>
          </p:nvGrpSpPr>
          <p:grpSpPr>
            <a:xfrm>
              <a:off x="2152036" y="1278744"/>
              <a:ext cx="9189734" cy="1690603"/>
              <a:chOff x="2152036" y="1278765"/>
              <a:chExt cx="9189734" cy="1690603"/>
            </a:xfrm>
          </p:grpSpPr>
          <p:sp>
            <p:nvSpPr>
              <p:cNvPr id="156" name="AutoShape 5"/>
              <p:cNvSpPr/>
              <p:nvPr/>
            </p:nvSpPr>
            <p:spPr>
              <a:xfrm>
                <a:off x="2152036" y="1308906"/>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57" name="TextBox 11" descr="{&quot;isTemplate&quot;:true,&quot;type&quot;:&quot;title&quot;,&quot;canOmit&quot;:false,&quot;range&quot;:0}"/>
              <p:cNvSpPr txBox="1"/>
              <p:nvPr/>
            </p:nvSpPr>
            <p:spPr>
              <a:xfrm>
                <a:off x="2373184" y="1278765"/>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物质代谢是指生物体内物质的合成与分解过程</a:t>
                </a:r>
                <a:endParaRPr/>
              </a:p>
            </p:txBody>
          </p:sp>
          <p:sp>
            <p:nvSpPr>
              <p:cNvPr id="158" name="TextBox 12" descr="{&quot;isTemplate&quot;:true,&quot;type&quot;:&quot;content&quot;,&quot;canOmit&quot;:false,&quot;range&quot;:0}"/>
              <p:cNvSpPr txBox="1"/>
              <p:nvPr/>
            </p:nvSpPr>
            <p:spPr>
              <a:xfrm>
                <a:off x="2272823" y="2048316"/>
                <a:ext cx="89725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合成代谢：生物体内将较小的分子结合成较大的分子，如蛋白质、核酸等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分解代谢：生物体内将较大的分子分解成较小的分子，如糖、脂肪、氨基酸等</a:t>
                </a:r>
                <a:endParaRPr/>
              </a:p>
            </p:txBody>
          </p:sp>
        </p:grpSp>
        <p:grpSp>
          <p:nvGrpSpPr>
            <p:cNvPr id="159" name="Group 706"/>
            <p:cNvGrpSpPr/>
            <p:nvPr/>
          </p:nvGrpSpPr>
          <p:grpSpPr>
            <a:xfrm>
              <a:off x="2152036" y="3040683"/>
              <a:ext cx="9189734" cy="1665398"/>
              <a:chOff x="2152036" y="3040683"/>
              <a:chExt cx="9189734" cy="1665398"/>
            </a:xfrm>
          </p:grpSpPr>
          <p:sp>
            <p:nvSpPr>
              <p:cNvPr id="160" name="AutoShape 7"/>
              <p:cNvSpPr/>
              <p:nvPr/>
            </p:nvSpPr>
            <p:spPr>
              <a:xfrm>
                <a:off x="2152036" y="306732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1" name="TextBox 13" descr="{&quot;isTemplate&quot;:true,&quot;type&quot;:&quot;title&quot;,&quot;canOmit&quot;:false,&quot;range&quot;:0}"/>
              <p:cNvSpPr txBox="1"/>
              <p:nvPr/>
            </p:nvSpPr>
            <p:spPr>
              <a:xfrm>
                <a:off x="2393609" y="3040683"/>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物质代谢可分为合成代谢和分解代谢两大类</a:t>
                </a:r>
                <a:endParaRPr/>
              </a:p>
            </p:txBody>
          </p:sp>
          <p:sp>
            <p:nvSpPr>
              <p:cNvPr id="162" name="TextBox 14" descr="{&quot;isTemplate&quot;:true,&quot;type&quot;:&quot;content&quot;,&quot;canOmit&quot;:false,&quot;range&quot;:0}"/>
              <p:cNvSpPr txBox="1"/>
              <p:nvPr/>
            </p:nvSpPr>
            <p:spPr>
              <a:xfrm>
                <a:off x="2272823" y="3785029"/>
                <a:ext cx="89471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合成代谢：生物体内将较小的分子结合成较大的分子，如蛋白质、核酸等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分解代谢：生物体内将较大的分子分解成较小的分子，如糖、脂肪、氨基酸等</a:t>
                </a:r>
                <a:endParaRPr/>
              </a:p>
            </p:txBody>
          </p:sp>
        </p:grpSp>
        <p:grpSp>
          <p:nvGrpSpPr>
            <p:cNvPr id="163" name="Group 711"/>
            <p:cNvGrpSpPr/>
            <p:nvPr/>
          </p:nvGrpSpPr>
          <p:grpSpPr>
            <a:xfrm>
              <a:off x="2152036" y="4805681"/>
              <a:ext cx="9189734" cy="1658820"/>
              <a:chOff x="2152036" y="4805681"/>
              <a:chExt cx="9189734" cy="1658820"/>
            </a:xfrm>
          </p:grpSpPr>
          <p:sp>
            <p:nvSpPr>
              <p:cNvPr id="164" name="AutoShape 9"/>
              <p:cNvSpPr/>
              <p:nvPr/>
            </p:nvSpPr>
            <p:spPr>
              <a:xfrm>
                <a:off x="2152036" y="482574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5" name="TextBox 15" descr="{&quot;isTemplate&quot;:true,&quot;type&quot;:&quot;title&quot;,&quot;canOmit&quot;:false,&quot;range&quot;:0}"/>
              <p:cNvSpPr txBox="1"/>
              <p:nvPr/>
            </p:nvSpPr>
            <p:spPr>
              <a:xfrm>
                <a:off x="2430185" y="4805681"/>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物质代谢还涉及能量代谢和代谢产物的转化与排泄</a:t>
                </a:r>
                <a:endParaRPr/>
              </a:p>
            </p:txBody>
          </p:sp>
          <p:sp>
            <p:nvSpPr>
              <p:cNvPr id="166" name="TextBox 16" descr="{&quot;isTemplate&quot;:true,&quot;type&quot;:&quot;content&quot;,&quot;canOmit&quot;:false,&quot;range&quot;:0}"/>
              <p:cNvSpPr txBox="1"/>
              <p:nvPr/>
            </p:nvSpPr>
            <p:spPr>
              <a:xfrm>
                <a:off x="2291111" y="5543449"/>
                <a:ext cx="891540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能量代谢：生物体内能量的摄入、储存和释放过程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代谢产物：生物体内合成与分解过程中产生的废物和有害物质</a:t>
                </a:r>
                <a:endParaRPr/>
              </a:p>
            </p:txBody>
          </p:sp>
        </p:grpSp>
      </p:grpSp>
      <p:sp>
        <p:nvSpPr>
          <p:cNvPr id="167" name="AutoShape 18"/>
          <p:cNvSpPr/>
          <p:nvPr/>
        </p:nvSpPr>
        <p:spPr>
          <a:xfrm>
            <a:off x="988282" y="318241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8" name="AutoShape 20"/>
          <p:cNvSpPr/>
          <p:nvPr/>
        </p:nvSpPr>
        <p:spPr>
          <a:xfrm>
            <a:off x="988282" y="494083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物质代谢的定义及其分类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0" name="" descr="{&quot;isTemplate&quot;:true,&quot;type&quot;:3}"/>
        <p:cNvGrpSpPr/>
        <p:nvPr/>
      </p:nvGrpSpPr>
      <p:grpSpPr>
        <a:xfrm>
          <a:off x="0" y="0"/>
          <a:ext cx="0" cy="0"/>
        </a:xfrm>
      </p:grpSpPr>
      <p:grpSp>
        <p:nvGrpSpPr>
          <p:cNvPr id="17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72" name=""/>
            <p:cNvGrpSpPr/>
            <p:nvPr/>
          </p:nvGrpSpPr>
          <p:grpSpPr>
            <a:xfrm>
              <a:off x="4252327" y="1207692"/>
              <a:ext cx="8485777" cy="1440001"/>
              <a:chOff x="4252327" y="1207692"/>
              <a:chExt cx="8485777" cy="1440001"/>
            </a:xfrm>
          </p:grpSpPr>
          <p:sp>
            <p:nvSpPr>
              <p:cNvPr id="17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物质代谢是生物体生长发育和繁殖的基础</a:t>
                </a:r>
                <a:endParaRPr lang="en-US" altLang="zh-CN" sz="2000" b="1">
                  <a:latin typeface="Microsoft YaHei" panose="020b0503020204020204" pitchFamily="34" charset="-122"/>
                  <a:ea typeface="Microsoft YaHei" panose="020b0503020204020204" pitchFamily="34" charset="-122"/>
                </a:endParaRPr>
              </a:p>
            </p:txBody>
          </p:sp>
          <p:sp>
            <p:nvSpPr>
              <p:cNvPr id="17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生物体需要合成大量的蛋白质、核酸等大分子物质来支持其生长和发育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生物体需要合成能量物质（如糖、脂肪）来提供能量支持其繁殖和生命活动</a:t>
                </a:r>
                <a:endParaRPr/>
              </a:p>
            </p:txBody>
          </p:sp>
          <p:pic>
            <p:nvPicPr>
              <p:cNvPr id="17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77" name=""/>
            <p:cNvGrpSpPr/>
            <p:nvPr/>
          </p:nvGrpSpPr>
          <p:grpSpPr>
            <a:xfrm>
              <a:off x="4252325" y="2998393"/>
              <a:ext cx="8485779" cy="1440000"/>
              <a:chOff x="4252325" y="2998393"/>
              <a:chExt cx="8485779" cy="1440000"/>
            </a:xfrm>
          </p:grpSpPr>
          <p:sp>
            <p:nvSpPr>
              <p:cNvPr id="17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物质代谢是生物体适应环境和抵抗疾病的关键</a:t>
                </a:r>
                <a:endParaRPr lang="en-US" altLang="zh-CN" sz="2000" b="1">
                  <a:latin typeface="Microsoft YaHei" panose="020b0503020204020204" pitchFamily="34" charset="-122"/>
                  <a:ea typeface="Microsoft YaHei" panose="020b0503020204020204" pitchFamily="34" charset="-122"/>
                </a:endParaRPr>
              </a:p>
            </p:txBody>
          </p:sp>
          <p:sp>
            <p:nvSpPr>
              <p:cNvPr id="18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生物体需要合成保护性物质（如酶、抗氧化剂）来应对环境中的有害物质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生物体需要调节代谢过程来抵抗病原微生物和其他疾病</a:t>
                </a:r>
                <a:endParaRPr/>
              </a:p>
            </p:txBody>
          </p:sp>
          <p:pic>
            <p:nvPicPr>
              <p:cNvPr id="18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82" name=""/>
            <p:cNvGrpSpPr/>
            <p:nvPr/>
          </p:nvGrpSpPr>
          <p:grpSpPr>
            <a:xfrm>
              <a:off x="4252323" y="4789093"/>
              <a:ext cx="8485781" cy="1440002"/>
              <a:chOff x="4252323" y="4789093"/>
              <a:chExt cx="8485781" cy="1440002"/>
            </a:xfrm>
          </p:grpSpPr>
          <p:sp>
            <p:nvSpPr>
              <p:cNvPr id="18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物质代谢是生物体衰老和死亡的因素之一</a:t>
                </a:r>
                <a:endParaRPr lang="en-US" altLang="zh-CN" sz="2000" b="1">
                  <a:latin typeface="Microsoft YaHei" panose="020b0503020204020204" pitchFamily="34" charset="-122"/>
                  <a:ea typeface="Microsoft YaHei" panose="020b0503020204020204" pitchFamily="34" charset="-122"/>
                </a:endParaRPr>
              </a:p>
            </p:txBody>
          </p:sp>
          <p:sp>
            <p:nvSpPr>
              <p:cNvPr id="18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随着生物体的衰老，代谢过程的紊乱可能导致有害物质积累和细胞功能受损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某些疾病（如代谢疾病）可能导致生物体物质代谢严重失调，进而影响生命活动</a:t>
                </a:r>
                <a:endParaRPr/>
              </a:p>
            </p:txBody>
          </p:sp>
          <p:pic>
            <p:nvPicPr>
              <p:cNvPr id="186"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8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物质代谢在生物体内的作用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grpSp>
        <p:nvGrpSpPr>
          <p:cNvPr id="189"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90" name=""/>
            <p:cNvGrpSpPr/>
            <p:nvPr/>
          </p:nvGrpSpPr>
          <p:grpSpPr>
            <a:xfrm>
              <a:off x="4252327" y="1207692"/>
              <a:ext cx="8485777" cy="1440001"/>
              <a:chOff x="4252327" y="1207692"/>
              <a:chExt cx="8485777" cy="1440001"/>
            </a:xfrm>
          </p:grpSpPr>
          <p:sp>
            <p:nvSpPr>
              <p:cNvPr id="191"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2"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物质代谢是生物体生存的基本条件</a:t>
                </a:r>
                <a:endParaRPr lang="en-US" altLang="zh-CN" sz="2000" b="1">
                  <a:latin typeface="Microsoft YaHei" panose="020b0503020204020204" pitchFamily="34" charset="-122"/>
                  <a:ea typeface="Microsoft YaHei" panose="020b0503020204020204" pitchFamily="34" charset="-122"/>
                </a:endParaRPr>
              </a:p>
            </p:txBody>
          </p:sp>
          <p:sp>
            <p:nvSpPr>
              <p:cNvPr id="193"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生物体需要合成能量物质和生物大分子来维持生命活动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生物体需要分解代谢产物来排除废物和有害物质，保持内环境稳定</a:t>
                </a:r>
                <a:endParaRPr/>
              </a:p>
            </p:txBody>
          </p:sp>
          <p:pic>
            <p:nvPicPr>
              <p:cNvPr id="19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95" name=""/>
            <p:cNvGrpSpPr/>
            <p:nvPr/>
          </p:nvGrpSpPr>
          <p:grpSpPr>
            <a:xfrm>
              <a:off x="4252325" y="2998393"/>
              <a:ext cx="8485779" cy="1440000"/>
              <a:chOff x="4252325" y="2998393"/>
              <a:chExt cx="8485779" cy="1440000"/>
            </a:xfrm>
          </p:grpSpPr>
          <p:sp>
            <p:nvSpPr>
              <p:cNvPr id="19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物质代谢是生物体发展和进化的基础</a:t>
                </a:r>
                <a:endParaRPr lang="en-US" altLang="zh-CN" sz="2000" b="1">
                  <a:latin typeface="Microsoft YaHei" panose="020b0503020204020204" pitchFamily="34" charset="-122"/>
                  <a:ea typeface="Microsoft YaHei" panose="020b0503020204020204" pitchFamily="34" charset="-122"/>
                </a:endParaRPr>
              </a:p>
            </p:txBody>
          </p:sp>
          <p:sp>
            <p:nvSpPr>
              <p:cNvPr id="198"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生物体需要合成各种物质来支持其生长、发育和繁殖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生物体需要不断调节代谢过程来适应环境变化和抵抗疾病</a:t>
                </a:r>
                <a:endParaRPr/>
              </a:p>
            </p:txBody>
          </p:sp>
          <p:pic>
            <p:nvPicPr>
              <p:cNvPr id="199"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00" name=""/>
            <p:cNvGrpSpPr/>
            <p:nvPr/>
          </p:nvGrpSpPr>
          <p:grpSpPr>
            <a:xfrm>
              <a:off x="4252323" y="4789093"/>
              <a:ext cx="8485781" cy="1440002"/>
              <a:chOff x="4252323" y="4789093"/>
              <a:chExt cx="8485781" cy="1440002"/>
            </a:xfrm>
          </p:grpSpPr>
          <p:sp>
            <p:nvSpPr>
              <p:cNvPr id="201"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2"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物质代谢与生物体适应性和生物多样性密切相关</a:t>
                </a:r>
                <a:endParaRPr lang="en-US" altLang="zh-CN" sz="2000" b="1">
                  <a:latin typeface="Microsoft YaHei" panose="020b0503020204020204" pitchFamily="34" charset="-122"/>
                  <a:ea typeface="Microsoft YaHei" panose="020b0503020204020204" pitchFamily="34" charset="-122"/>
                </a:endParaRPr>
              </a:p>
            </p:txBody>
          </p:sp>
          <p:sp>
            <p:nvSpPr>
              <p:cNvPr id="203"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不同生物体的代谢过程和特点反映了其对环境的适应能力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物质代谢的多样性是生物体多样性的重要来源之一</a:t>
                </a:r>
                <a:endParaRPr/>
              </a:p>
            </p:txBody>
          </p:sp>
          <p:pic>
            <p:nvPicPr>
              <p:cNvPr id="204"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05"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物质代谢与生物体生存和发展的关系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2}"/>
        <p:cNvGrpSpPr/>
        <p:nvPr/>
      </p:nvGrpSpPr>
      <p:grpSpPr>
        <a:xfrm>
          <a:off x="0" y="0"/>
          <a:ext cx="0" cy="0"/>
        </a:xfrm>
      </p:grpSpPr>
      <p:sp>
        <p:nvSpPr>
          <p:cNvPr id="20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物质代谢的相互联系</a:t>
            </a:r>
            <a:endParaRPr/>
          </a:p>
        </p:txBody>
      </p:sp>
      <p:sp>
        <p:nvSpPr>
          <p:cNvPr id="20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20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sp>
        <p:nvSpPr>
          <p:cNvPr id="21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21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13" name="Group 474"/>
            <p:cNvGrpSpPr/>
            <p:nvPr/>
          </p:nvGrpSpPr>
          <p:grpSpPr>
            <a:xfrm>
              <a:off x="454962" y="1575832"/>
              <a:ext cx="5829300" cy="1489352"/>
              <a:chOff x="454963" y="1575832"/>
              <a:chExt cx="5829300" cy="1489352"/>
            </a:xfrm>
          </p:grpSpPr>
          <p:sp>
            <p:nvSpPr>
              <p:cNvPr id="21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生物体需要能量来合成和分解物质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能量代谢过程中产生的代谢产物（如ATP）是物质代谢的原料</a:t>
                </a:r>
                <a:endParaRPr/>
              </a:p>
            </p:txBody>
          </p:sp>
          <p:sp>
            <p:nvSpPr>
              <p:cNvPr id="21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能量代谢是物质代谢的基础</a:t>
                </a:r>
                <a:endParaRPr/>
              </a:p>
            </p:txBody>
          </p:sp>
        </p:grpSp>
        <p:grpSp>
          <p:nvGrpSpPr>
            <p:cNvPr id="216" name="Group 477"/>
            <p:cNvGrpSpPr/>
            <p:nvPr/>
          </p:nvGrpSpPr>
          <p:grpSpPr>
            <a:xfrm>
              <a:off x="454962" y="3071702"/>
              <a:ext cx="5829300" cy="1489351"/>
              <a:chOff x="454963" y="3071702"/>
              <a:chExt cx="5829300" cy="1489351"/>
            </a:xfrm>
          </p:grpSpPr>
          <p:sp>
            <p:nvSpPr>
              <p:cNvPr id="21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生物体合成和分解物质的过程需要消耗能量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物质代谢过程中产生的能量释放是能量代谢的产物</a:t>
                </a:r>
                <a:endParaRPr/>
              </a:p>
            </p:txBody>
          </p:sp>
          <p:sp>
            <p:nvSpPr>
              <p:cNvPr id="21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物质代谢是能量代谢的体现</a:t>
                </a:r>
                <a:endParaRPr/>
              </a:p>
            </p:txBody>
          </p:sp>
        </p:grpSp>
        <p:grpSp>
          <p:nvGrpSpPr>
            <p:cNvPr id="219" name="Group 480"/>
            <p:cNvGrpSpPr/>
            <p:nvPr/>
          </p:nvGrpSpPr>
          <p:grpSpPr>
            <a:xfrm>
              <a:off x="454962" y="4660638"/>
              <a:ext cx="6019800" cy="1489352"/>
              <a:chOff x="454963" y="4660638"/>
              <a:chExt cx="6019800" cy="1489352"/>
            </a:xfrm>
          </p:grpSpPr>
          <p:sp>
            <p:nvSpPr>
              <p:cNvPr id="22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能量代谢的紊乱可能导致物质代谢的失调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物质代谢的失调可能影响能量代谢的过程</a:t>
                </a:r>
                <a:endParaRPr/>
              </a:p>
            </p:txBody>
          </p:sp>
          <p:sp>
            <p:nvSpPr>
              <p:cNvPr id="22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能量代谢与物质代谢相互影响</a:t>
                </a:r>
                <a:endParaRPr/>
              </a:p>
            </p:txBody>
          </p:sp>
        </p:grpSp>
      </p:grpSp>
      <p:pic>
        <p:nvPicPr>
          <p:cNvPr id="22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2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能量代谢与物质代谢的关系</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grpSp>
        <p:nvGrpSpPr>
          <p:cNvPr id="228"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29" name="Group 9"/>
            <p:cNvGrpSpPr/>
            <p:nvPr/>
          </p:nvGrpSpPr>
          <p:grpSpPr>
            <a:xfrm>
              <a:off x="5982796" y="1521950"/>
              <a:ext cx="5687135" cy="1523479"/>
              <a:chOff x="5982796" y="1521950"/>
              <a:chExt cx="5687135" cy="1523479"/>
            </a:xfrm>
          </p:grpSpPr>
          <p:sp>
            <p:nvSpPr>
              <p:cNvPr id="230"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合成代谢与分解代谢是物质代谢的两个方面</a:t>
                </a:r>
                <a:endParaRPr/>
              </a:p>
            </p:txBody>
          </p:sp>
          <p:sp>
            <p:nvSpPr>
              <p:cNvPr id="231"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合成代谢是生物体内将较小分子结合成较大分子的过程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分解代谢是生物体内将较大分子分解成较小分子的过程</a:t>
                </a:r>
                <a:endParaRPr/>
              </a:p>
            </p:txBody>
          </p:sp>
        </p:grpSp>
        <p:grpSp>
          <p:nvGrpSpPr>
            <p:cNvPr id="232" name="Group 2"/>
            <p:cNvGrpSpPr/>
            <p:nvPr/>
          </p:nvGrpSpPr>
          <p:grpSpPr>
            <a:xfrm>
              <a:off x="5982796" y="3170591"/>
              <a:ext cx="5783287" cy="1523479"/>
              <a:chOff x="5982796" y="3170591"/>
              <a:chExt cx="5783287" cy="1523479"/>
            </a:xfrm>
          </p:grpSpPr>
          <p:sp>
            <p:nvSpPr>
              <p:cNvPr id="233"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合成代谢与分解代谢相互依赖</a:t>
                </a:r>
                <a:endParaRPr/>
              </a:p>
            </p:txBody>
          </p:sp>
          <p:sp>
            <p:nvSpPr>
              <p:cNvPr id="234"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合成代谢需要分解代谢提供的能量和前体物质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分解代谢需要合成代谢产生的代谢产物来维持平衡</a:t>
                </a:r>
                <a:endParaRPr/>
              </a:p>
            </p:txBody>
          </p:sp>
        </p:grpSp>
        <p:grpSp>
          <p:nvGrpSpPr>
            <p:cNvPr id="235" name="Group 5"/>
            <p:cNvGrpSpPr/>
            <p:nvPr/>
          </p:nvGrpSpPr>
          <p:grpSpPr>
            <a:xfrm>
              <a:off x="5982796" y="4823246"/>
              <a:ext cx="5783287" cy="1523479"/>
              <a:chOff x="5982796" y="4823246"/>
              <a:chExt cx="5783287" cy="1523479"/>
            </a:xfrm>
          </p:grpSpPr>
          <p:sp>
            <p:nvSpPr>
              <p:cNvPr id="236"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合成代谢与分解代谢相互调节</a:t>
                </a:r>
                <a:endParaRPr/>
              </a:p>
            </p:txBody>
          </p:sp>
          <p:sp>
            <p:nvSpPr>
              <p:cNvPr id="237"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生物体通过调节合成代谢和分解代谢的过程来维持内环境稳定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合成代谢和分解代谢的失调可能导致生物体的病理状态</a:t>
                </a:r>
                <a:endParaRPr/>
              </a:p>
            </p:txBody>
          </p:sp>
        </p:grpSp>
      </p:grpSp>
      <p:pic>
        <p:nvPicPr>
          <p:cNvPr id="238"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3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合成代谢与分解代谢的相互关系</a:t>
            </a:r>
            <a:endParaRPr lang="en-US" altLang="zh-CN" sz="2800" b="1">
              <a:latin typeface="+mj-ea"/>
              <a:ea typeface="+mj-ea"/>
            </a:endParaRPr>
          </a:p>
        </p:txBody>
      </p:sp>
      <p:sp>
        <p:nvSpPr>
          <p:cNvPr id="240"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1"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2"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45"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46" name="Group 2"/>
            <p:cNvGrpSpPr/>
            <p:nvPr/>
          </p:nvGrpSpPr>
          <p:grpSpPr>
            <a:xfrm>
              <a:off x="5982796" y="3116804"/>
              <a:ext cx="5783287" cy="1610798"/>
              <a:chOff x="5982796" y="3116804"/>
              <a:chExt cx="5783287" cy="1610798"/>
            </a:xfrm>
          </p:grpSpPr>
          <p:sp>
            <p:nvSpPr>
              <p:cNvPr id="247"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物质代谢途径之间存在相互联系</a:t>
                </a:r>
                <a:endParaRPr/>
              </a:p>
            </p:txBody>
          </p:sp>
          <p:sp>
            <p:nvSpPr>
              <p:cNvPr id="248"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生物体内不同的物质代谢途径可以相互转化和补充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物质代谢途径之间的产物可以相互调控和影响</a:t>
                </a:r>
                <a:endParaRPr/>
              </a:p>
            </p:txBody>
          </p:sp>
        </p:grpSp>
        <p:grpSp>
          <p:nvGrpSpPr>
            <p:cNvPr id="249" name="Group 5"/>
            <p:cNvGrpSpPr/>
            <p:nvPr/>
          </p:nvGrpSpPr>
          <p:grpSpPr>
            <a:xfrm>
              <a:off x="5982796" y="4769459"/>
              <a:ext cx="5783287" cy="1610798"/>
              <a:chOff x="5982796" y="4769459"/>
              <a:chExt cx="5783287" cy="1610798"/>
            </a:xfrm>
          </p:grpSpPr>
          <p:sp>
            <p:nvSpPr>
              <p:cNvPr id="250"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生物体通过调控物质代谢途径来维持内环境稳定</a:t>
                </a:r>
                <a:endParaRPr/>
              </a:p>
            </p:txBody>
          </p:sp>
          <p:sp>
            <p:nvSpPr>
              <p:cNvPr id="251"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生物体可以通过调节酶的活性和基因表达来调控物质代谢途径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生物体可以通过信号传导和激素调节来协调不同物质代谢途径的活性</a:t>
                </a:r>
                <a:endParaRPr/>
              </a:p>
            </p:txBody>
          </p:sp>
        </p:grpSp>
        <p:grpSp>
          <p:nvGrpSpPr>
            <p:cNvPr id="252" name="Group 407"/>
            <p:cNvGrpSpPr/>
            <p:nvPr/>
          </p:nvGrpSpPr>
          <p:grpSpPr>
            <a:xfrm>
              <a:off x="5982796" y="1468163"/>
              <a:ext cx="5700871" cy="1610798"/>
              <a:chOff x="5982796" y="1468163"/>
              <a:chExt cx="5700871" cy="1610798"/>
            </a:xfrm>
          </p:grpSpPr>
          <p:sp>
            <p:nvSpPr>
              <p:cNvPr id="253"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物质代谢途径的失调可能导致生物体的病理状态</a:t>
                </a:r>
                <a:endParaRPr/>
              </a:p>
            </p:txBody>
          </p:sp>
          <p:sp>
            <p:nvSpPr>
              <p:cNvPr id="254"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某些疾病（如代谢疾病）可能导致物质代谢途径的严重失调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物质代谢途径的失调可能影响生物体的生长、发育和繁殖</a:t>
                </a:r>
                <a:endParaRPr/>
              </a:p>
            </p:txBody>
          </p:sp>
        </p:grpSp>
      </p:grpSp>
      <p:sp>
        <p:nvSpPr>
          <p:cNvPr id="25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物质代谢途径的相互联系与调控</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代谢调节的基本原理和方法</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2" name=""/>
            <p:cNvGrpSpPr/>
            <p:nvPr/>
          </p:nvGrpSpPr>
          <p:grpSpPr>
            <a:xfrm>
              <a:off x="685801" y="3146904"/>
              <a:ext cx="4207178" cy="3287791"/>
              <a:chOff x="685801" y="3146904"/>
              <a:chExt cx="4207178" cy="3287791"/>
            </a:xfrm>
          </p:grpSpPr>
          <p:sp>
            <p:nvSpPr>
              <p:cNvPr id="1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代谢调节是指生物体对物质代谢过程的调控</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生物体通过调节酶的活性和基因表达来调控物质代谢过程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生物体通过信号传导和激素调节来协调不同物质代谢过程的活性</a:t>
                </a:r>
                <a:endParaRPr/>
              </a:p>
            </p:txBody>
          </p:sp>
        </p:grpSp>
        <p:grpSp>
          <p:nvGrpSpPr>
            <p:cNvPr id="15" name=""/>
            <p:cNvGrpSpPr/>
            <p:nvPr/>
          </p:nvGrpSpPr>
          <p:grpSpPr>
            <a:xfrm>
              <a:off x="4408278" y="3146904"/>
              <a:ext cx="3798485" cy="3287791"/>
              <a:chOff x="4408278" y="3146904"/>
              <a:chExt cx="3798485" cy="3287791"/>
            </a:xfrm>
          </p:grpSpPr>
          <p:sp>
            <p:nvSpPr>
              <p:cNvPr id="1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代谢调节在生物体内具有重要意义</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代谢调节是生物体维持内环境稳定的关键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代谢调节是生物体适应环境变化和抵抗疾病的基础</a:t>
                </a:r>
                <a:endParaRPr/>
              </a:p>
            </p:txBody>
          </p:sp>
        </p:grpSp>
        <p:grpSp>
          <p:nvGrpSpPr>
            <p:cNvPr id="18" name=""/>
            <p:cNvGrpSpPr/>
            <p:nvPr/>
          </p:nvGrpSpPr>
          <p:grpSpPr>
            <a:xfrm>
              <a:off x="7707715" y="3146904"/>
              <a:ext cx="3798485" cy="3287791"/>
              <a:chOff x="7707715" y="3146904"/>
              <a:chExt cx="3798485" cy="3287791"/>
            </a:xfrm>
          </p:grpSpPr>
          <p:sp>
            <p:nvSpPr>
              <p:cNvPr id="19"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代谢调节的研究有助于理解生物体的生理功能和疾病发生机制</a:t>
                </a:r>
                <a:endParaRPr kumimoji="1" lang="en-US" altLang="zh-CN" sz="1800" b="1">
                  <a:solidFill>
                    <a:schemeClr val="bg1"/>
                  </a:solidFill>
                  <a:latin typeface="+mj-ea"/>
                  <a:ea typeface="+mj-ea"/>
                </a:endParaRPr>
              </a:p>
            </p:txBody>
          </p:sp>
          <p:sp>
            <p:nvSpPr>
              <p:cNvPr id="20"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研究代谢调节可以揭示生物体生长发育、繁殖和适应环境的生物学过程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研究代谢调节有助于寻找治疗代谢疾病和其他疾病的方法和策略</a:t>
                </a:r>
                <a:endParaRPr/>
              </a:p>
            </p:txBody>
          </p:sp>
        </p:grpSp>
      </p:grpSp>
      <p:sp>
        <p:nvSpPr>
          <p:cNvPr id="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代谢调节的概念及其重要性</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https://d.book118.com/396130220003010054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物质代谢的相互联系和代谢调节</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2024-09-20T22:58:50.574</cp:lastPrinted>
  <dcterms:created xsi:type="dcterms:W3CDTF">2024-09-20T14:58:50Z</dcterms:created>
  <dcterms:modified xsi:type="dcterms:W3CDTF">2024-09-20T14:58:52Z</dcterms:modified>
</cp:coreProperties>
</file>