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D418DA-3744-4FC1-8AE8-7612DFF840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99518C-9DB7-47CB-BF18-E94EF8292C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70F3B5-3DFB-463E-822B-18313AB021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8DAE95-E9E2-45C2-B77D-2D938DEF6C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18A793C-B55D-4F38-A632-3AAA5BF2D4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B8177E5-E1D5-4DF7-93FD-9CCD9734A5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61B2186-9672-4587-BCAA-BDD48689E5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60A113-4F4B-4C4D-BD88-078BCFB23C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1491D2-AB14-42CE-9D15-405B320777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E15D11-2D51-4319-8597-23C9B0B08A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3F041C-CA94-4F46-B7B9-C9A5F2E118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96142204011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9816" y="1127918"/>
            <a:ext cx="9829800" cy="21050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月嫂护理月子课件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月子期间产妇护理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月嫂职责与技能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月子期间常见问题及解决方案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实践操作与案例分享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6469" r="26469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随着社会发展和生活水平的提高，越来越多的家庭选择请月嫂来照顾产妇和新生儿。月嫂在月子期间扮演着重要的角色，提供专业的护理和照顾，帮助产妇恢复身体和调整心理状态，同时照顾新生儿的日常需求。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月嫂的工作涉及到许多专业的护理知识和技能，包括产妇的饮食起居、哺乳指导、新生儿护理等。为了提高月嫂的服务质量和专业水平，需要对其进行系统的培训和教育。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821867" y="3896294"/>
            <a:ext cx="2573020" cy="2567940"/>
          </a:xfrm>
          <a:custGeom>
            <a:rect l="l" t="t" r="r" b="b"/>
            <a:pathLst>
              <a:path w="110" h="110">
                <a:moveTo>
                  <a:pt x="56" y="0"/>
                </a:moveTo>
                <a:cubicBezTo>
                  <a:pt x="71" y="0"/>
                  <a:pt x="85" y="6"/>
                  <a:pt x="95" y="16"/>
                </a:cubicBezTo>
                <a:cubicBezTo>
                  <a:pt x="105" y="26"/>
                  <a:pt x="111" y="40"/>
                  <a:pt x="111" y="55"/>
                </a:cubicBezTo>
                <a:cubicBezTo>
                  <a:pt x="111" y="71"/>
                  <a:pt x="105" y="84"/>
                  <a:pt x="95" y="94"/>
                </a:cubicBezTo>
                <a:cubicBezTo>
                  <a:pt x="85" y="104"/>
                  <a:pt x="71" y="111"/>
                  <a:pt x="56" y="111"/>
                </a:cubicBezTo>
                <a:cubicBezTo>
                  <a:pt x="40" y="111"/>
                  <a:pt x="27" y="104"/>
                  <a:pt x="16" y="94"/>
                </a:cubicBezTo>
                <a:cubicBezTo>
                  <a:pt x="6" y="84"/>
                  <a:pt x="0" y="71"/>
                  <a:pt x="0" y="55"/>
                </a:cubicBezTo>
                <a:cubicBezTo>
                  <a:pt x="0" y="40"/>
                  <a:pt x="6" y="26"/>
                  <a:pt x="16" y="16"/>
                </a:cubicBezTo>
                <a:cubicBezTo>
                  <a:pt x="27" y="6"/>
                  <a:pt x="40" y="0"/>
                  <a:pt x="56" y="0"/>
                </a:cubicBezTo>
                <a:close/>
                <a:moveTo>
                  <a:pt x="51" y="100"/>
                </a:moveTo>
                <a:cubicBezTo>
                  <a:pt x="51" y="87"/>
                  <a:pt x="51" y="87"/>
                  <a:pt x="51" y="87"/>
                </a:cubicBezTo>
                <a:cubicBezTo>
                  <a:pt x="47" y="87"/>
                  <a:pt x="42" y="86"/>
                  <a:pt x="38" y="85"/>
                </a:cubicBezTo>
                <a:cubicBezTo>
                  <a:pt x="39" y="87"/>
                  <a:pt x="40" y="88"/>
                  <a:pt x="40" y="89"/>
                </a:cubicBezTo>
                <a:cubicBezTo>
                  <a:pt x="43" y="94"/>
                  <a:pt x="47" y="98"/>
                  <a:pt x="51" y="100"/>
                </a:cubicBezTo>
                <a:close/>
                <a:moveTo>
                  <a:pt x="51" y="77"/>
                </a:moveTo>
                <a:cubicBezTo>
                  <a:pt x="51" y="60"/>
                  <a:pt x="51" y="60"/>
                  <a:pt x="51" y="60"/>
                </a:cubicBezTo>
                <a:cubicBezTo>
                  <a:pt x="33" y="60"/>
                  <a:pt x="33" y="60"/>
                  <a:pt x="33" y="60"/>
                </a:cubicBezTo>
                <a:cubicBezTo>
                  <a:pt x="33" y="65"/>
                  <a:pt x="34" y="70"/>
                  <a:pt x="35" y="75"/>
                </a:cubicBezTo>
                <a:cubicBezTo>
                  <a:pt x="40" y="76"/>
                  <a:pt x="45" y="77"/>
                  <a:pt x="51" y="77"/>
                </a:cubicBezTo>
                <a:close/>
                <a:moveTo>
                  <a:pt x="51" y="50"/>
                </a:moveTo>
                <a:cubicBezTo>
                  <a:pt x="51" y="33"/>
                  <a:pt x="51" y="33"/>
                  <a:pt x="51" y="33"/>
                </a:cubicBezTo>
                <a:cubicBezTo>
                  <a:pt x="45" y="34"/>
                  <a:pt x="40" y="34"/>
                  <a:pt x="35" y="36"/>
                </a:cubicBezTo>
                <a:cubicBezTo>
                  <a:pt x="34" y="40"/>
                  <a:pt x="33" y="45"/>
                  <a:pt x="33" y="50"/>
                </a:cubicBezTo>
                <a:cubicBezTo>
                  <a:pt x="51" y="50"/>
                  <a:pt x="51" y="50"/>
                  <a:pt x="51" y="50"/>
                </a:cubicBezTo>
                <a:close/>
                <a:moveTo>
                  <a:pt x="51" y="24"/>
                </a:moveTo>
                <a:cubicBezTo>
                  <a:pt x="51" y="10"/>
                  <a:pt x="51" y="10"/>
                  <a:pt x="51" y="10"/>
                </a:cubicBezTo>
                <a:cubicBezTo>
                  <a:pt x="47" y="12"/>
                  <a:pt x="43" y="16"/>
                  <a:pt x="40" y="22"/>
                </a:cubicBezTo>
                <a:cubicBezTo>
                  <a:pt x="40" y="23"/>
                  <a:pt x="39" y="24"/>
                  <a:pt x="38" y="25"/>
                </a:cubicBezTo>
                <a:cubicBezTo>
                  <a:pt x="42" y="24"/>
                  <a:pt x="47" y="24"/>
                  <a:pt x="51" y="24"/>
                </a:cubicBezTo>
                <a:close/>
                <a:moveTo>
                  <a:pt x="61" y="10"/>
                </a:moveTo>
                <a:cubicBezTo>
                  <a:pt x="61" y="24"/>
                  <a:pt x="61" y="24"/>
                  <a:pt x="61" y="24"/>
                </a:cubicBezTo>
                <a:cubicBezTo>
                  <a:pt x="65" y="24"/>
                  <a:pt x="69" y="24"/>
                  <a:pt x="73" y="25"/>
                </a:cubicBezTo>
                <a:cubicBezTo>
                  <a:pt x="72" y="24"/>
                  <a:pt x="72" y="23"/>
                  <a:pt x="71" y="22"/>
                </a:cubicBezTo>
                <a:cubicBezTo>
                  <a:pt x="68" y="16"/>
                  <a:pt x="65" y="12"/>
                  <a:pt x="61" y="10"/>
                </a:cubicBezTo>
                <a:close/>
                <a:moveTo>
                  <a:pt x="61" y="33"/>
                </a:moveTo>
                <a:cubicBezTo>
                  <a:pt x="61" y="50"/>
                  <a:pt x="61" y="50"/>
                  <a:pt x="61" y="50"/>
                </a:cubicBezTo>
                <a:cubicBezTo>
                  <a:pt x="79" y="50"/>
                  <a:pt x="79" y="50"/>
                  <a:pt x="79" y="50"/>
                </a:cubicBezTo>
                <a:cubicBezTo>
                  <a:pt x="78" y="45"/>
                  <a:pt x="78" y="40"/>
                  <a:pt x="77" y="36"/>
                </a:cubicBezTo>
                <a:cubicBezTo>
                  <a:pt x="72" y="34"/>
                  <a:pt x="66" y="34"/>
                  <a:pt x="61" y="33"/>
                </a:cubicBezTo>
                <a:close/>
                <a:moveTo>
                  <a:pt x="61" y="60"/>
                </a:moveTo>
                <a:cubicBezTo>
                  <a:pt x="61" y="77"/>
                  <a:pt x="61" y="77"/>
                  <a:pt x="61" y="77"/>
                </a:cubicBezTo>
                <a:cubicBezTo>
                  <a:pt x="66" y="77"/>
                  <a:pt x="72" y="76"/>
                  <a:pt x="77" y="75"/>
                </a:cubicBezTo>
                <a:cubicBezTo>
                  <a:pt x="78" y="70"/>
                  <a:pt x="78" y="65"/>
                  <a:pt x="79" y="60"/>
                </a:cubicBezTo>
                <a:cubicBezTo>
                  <a:pt x="61" y="60"/>
                  <a:pt x="61" y="60"/>
                  <a:pt x="61" y="60"/>
                </a:cubicBezTo>
                <a:close/>
                <a:moveTo>
                  <a:pt x="61" y="87"/>
                </a:moveTo>
                <a:cubicBezTo>
                  <a:pt x="61" y="100"/>
                  <a:pt x="61" y="100"/>
                  <a:pt x="61" y="100"/>
                </a:cubicBezTo>
                <a:cubicBezTo>
                  <a:pt x="65" y="98"/>
                  <a:pt x="68" y="94"/>
                  <a:pt x="71" y="89"/>
                </a:cubicBezTo>
                <a:cubicBezTo>
                  <a:pt x="72" y="88"/>
                  <a:pt x="72" y="87"/>
                  <a:pt x="73" y="85"/>
                </a:cubicBezTo>
                <a:cubicBezTo>
                  <a:pt x="69" y="86"/>
                  <a:pt x="65" y="87"/>
                  <a:pt x="61" y="87"/>
                </a:cubicBezTo>
                <a:close/>
                <a:moveTo>
                  <a:pt x="11" y="50"/>
                </a:moveTo>
                <a:cubicBezTo>
                  <a:pt x="23" y="50"/>
                  <a:pt x="23" y="50"/>
                  <a:pt x="23" y="50"/>
                </a:cubicBezTo>
                <a:cubicBezTo>
                  <a:pt x="23" y="47"/>
                  <a:pt x="24" y="43"/>
                  <a:pt x="24" y="39"/>
                </a:cubicBezTo>
                <a:cubicBezTo>
                  <a:pt x="24" y="40"/>
                  <a:pt x="23" y="40"/>
                  <a:pt x="22" y="40"/>
                </a:cubicBezTo>
                <a:cubicBezTo>
                  <a:pt x="17" y="43"/>
                  <a:pt x="13" y="47"/>
                  <a:pt x="11" y="50"/>
                </a:cubicBezTo>
                <a:close/>
                <a:moveTo>
                  <a:pt x="88" y="50"/>
                </a:moveTo>
                <a:cubicBezTo>
                  <a:pt x="100" y="50"/>
                  <a:pt x="100" y="50"/>
                  <a:pt x="100" y="50"/>
                </a:cubicBezTo>
                <a:cubicBezTo>
                  <a:pt x="99" y="47"/>
                  <a:pt x="95" y="43"/>
                  <a:pt x="89" y="40"/>
                </a:cubicBezTo>
                <a:cubicBezTo>
                  <a:pt x="89" y="40"/>
                  <a:pt x="88" y="40"/>
                  <a:pt x="87" y="39"/>
                </a:cubicBezTo>
                <a:cubicBezTo>
                  <a:pt x="88" y="43"/>
                  <a:pt x="88" y="47"/>
                  <a:pt x="88" y="50"/>
                </a:cubicBezTo>
                <a:close/>
                <a:moveTo>
                  <a:pt x="100" y="60"/>
                </a:moveTo>
                <a:cubicBezTo>
                  <a:pt x="88" y="60"/>
                  <a:pt x="88" y="60"/>
                  <a:pt x="88" y="60"/>
                </a:cubicBezTo>
                <a:cubicBezTo>
                  <a:pt x="88" y="64"/>
                  <a:pt x="88" y="67"/>
                  <a:pt x="87" y="71"/>
                </a:cubicBezTo>
                <a:cubicBezTo>
                  <a:pt x="88" y="71"/>
                  <a:pt x="89" y="70"/>
                  <a:pt x="89" y="70"/>
                </a:cubicBezTo>
                <a:cubicBezTo>
                  <a:pt x="95" y="67"/>
                  <a:pt x="99" y="64"/>
                  <a:pt x="100" y="60"/>
                </a:cubicBezTo>
                <a:close/>
                <a:moveTo>
                  <a:pt x="23" y="60"/>
                </a:moveTo>
                <a:cubicBezTo>
                  <a:pt x="11" y="60"/>
                  <a:pt x="11" y="60"/>
                  <a:pt x="11" y="60"/>
                </a:cubicBezTo>
                <a:cubicBezTo>
                  <a:pt x="13" y="64"/>
                  <a:pt x="17" y="67"/>
                  <a:pt x="22" y="70"/>
                </a:cubicBezTo>
                <a:cubicBezTo>
                  <a:pt x="23" y="70"/>
                  <a:pt x="24" y="71"/>
                  <a:pt x="24" y="71"/>
                </a:cubicBezTo>
                <a:cubicBezTo>
                  <a:pt x="24" y="67"/>
                  <a:pt x="23" y="64"/>
                  <a:pt x="23" y="60"/>
                </a:cubicBezTo>
                <a:close/>
                <a:moveTo>
                  <a:pt x="96" y="77"/>
                </a:moveTo>
                <a:cubicBezTo>
                  <a:pt x="95" y="78"/>
                  <a:pt x="95" y="78"/>
                  <a:pt x="94" y="78"/>
                </a:cubicBezTo>
                <a:cubicBezTo>
                  <a:pt x="91" y="80"/>
                  <a:pt x="88" y="81"/>
                  <a:pt x="84" y="82"/>
                </a:cubicBezTo>
                <a:cubicBezTo>
                  <a:pt x="83" y="86"/>
                  <a:pt x="81" y="90"/>
                  <a:pt x="80" y="93"/>
                </a:cubicBezTo>
                <a:cubicBezTo>
                  <a:pt x="79" y="94"/>
                  <a:pt x="79" y="94"/>
                  <a:pt x="79" y="95"/>
                </a:cubicBezTo>
                <a:cubicBezTo>
                  <a:pt x="82" y="93"/>
                  <a:pt x="85" y="90"/>
                  <a:pt x="88" y="88"/>
                </a:cubicBezTo>
                <a:cubicBezTo>
                  <a:pt x="91" y="85"/>
                  <a:pt x="94" y="81"/>
                  <a:pt x="96" y="77"/>
                </a:cubicBezTo>
                <a:close/>
                <a:moveTo>
                  <a:pt x="27" y="82"/>
                </a:moveTo>
                <a:cubicBezTo>
                  <a:pt x="24" y="81"/>
                  <a:pt x="20" y="80"/>
                  <a:pt x="18" y="78"/>
                </a:cubicBezTo>
                <a:cubicBezTo>
                  <a:pt x="17" y="78"/>
                  <a:pt x="16" y="78"/>
                  <a:pt x="15" y="77"/>
                </a:cubicBezTo>
                <a:cubicBezTo>
                  <a:pt x="18" y="81"/>
                  <a:pt x="20" y="85"/>
                  <a:pt x="23" y="88"/>
                </a:cubicBezTo>
                <a:cubicBezTo>
                  <a:pt x="26" y="90"/>
                  <a:pt x="29" y="93"/>
                  <a:pt x="33" y="95"/>
                </a:cubicBezTo>
                <a:cubicBezTo>
                  <a:pt x="32" y="94"/>
                  <a:pt x="32" y="94"/>
                  <a:pt x="32" y="93"/>
                </a:cubicBezTo>
                <a:cubicBezTo>
                  <a:pt x="30" y="90"/>
                  <a:pt x="28" y="86"/>
                  <a:pt x="27" y="82"/>
                </a:cubicBezTo>
                <a:close/>
                <a:moveTo>
                  <a:pt x="15" y="33"/>
                </a:moveTo>
                <a:cubicBezTo>
                  <a:pt x="16" y="33"/>
                  <a:pt x="17" y="32"/>
                  <a:pt x="18" y="32"/>
                </a:cubicBezTo>
                <a:cubicBezTo>
                  <a:pt x="20" y="30"/>
                  <a:pt x="24" y="29"/>
                  <a:pt x="27" y="28"/>
                </a:cubicBezTo>
                <a:cubicBezTo>
                  <a:pt x="28" y="24"/>
                  <a:pt x="30" y="20"/>
                  <a:pt x="32" y="17"/>
                </a:cubicBezTo>
                <a:cubicBezTo>
                  <a:pt x="32" y="17"/>
                  <a:pt x="32" y="16"/>
                  <a:pt x="33" y="16"/>
                </a:cubicBezTo>
                <a:cubicBezTo>
                  <a:pt x="29" y="18"/>
                  <a:pt x="26" y="20"/>
                  <a:pt x="23" y="23"/>
                </a:cubicBezTo>
                <a:cubicBezTo>
                  <a:pt x="20" y="26"/>
                  <a:pt x="18" y="29"/>
                  <a:pt x="15" y="33"/>
                </a:cubicBezTo>
                <a:close/>
                <a:moveTo>
                  <a:pt x="84" y="28"/>
                </a:moveTo>
                <a:cubicBezTo>
                  <a:pt x="88" y="29"/>
                  <a:pt x="91" y="30"/>
                  <a:pt x="94" y="32"/>
                </a:cubicBezTo>
                <a:cubicBezTo>
                  <a:pt x="95" y="32"/>
                  <a:pt x="95" y="33"/>
                  <a:pt x="96" y="33"/>
                </a:cubicBezTo>
                <a:cubicBezTo>
                  <a:pt x="94" y="29"/>
                  <a:pt x="91" y="26"/>
                  <a:pt x="88" y="23"/>
                </a:cubicBezTo>
                <a:cubicBezTo>
                  <a:pt x="85" y="20"/>
                  <a:pt x="82" y="18"/>
                  <a:pt x="79" y="16"/>
                </a:cubicBezTo>
                <a:cubicBezTo>
                  <a:pt x="79" y="16"/>
                  <a:pt x="79" y="17"/>
                  <a:pt x="80" y="17"/>
                </a:cubicBezTo>
                <a:cubicBezTo>
                  <a:pt x="81" y="20"/>
                  <a:pt x="83" y="24"/>
                  <a:pt x="84" y="28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4362496" y="5185660"/>
            <a:ext cx="908728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6118543" y="5185660"/>
            <a:ext cx="1756048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 flipV="1">
            <a:off x="6101402" y="3472461"/>
            <a:ext cx="0" cy="654844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H="1" flipV="1">
            <a:off x="4912508" y="3912538"/>
            <a:ext cx="494998" cy="363089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V="1">
            <a:off x="6740069" y="3998248"/>
            <a:ext cx="501771" cy="242369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3160139" y="4638125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820875" y="292107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594450" y="226884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192587" y="292107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339" y="4638125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378325" y="4638125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学习新生儿日常护理技巧，包括洗澡、穿衣、脐带护理等。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1766" y="2377910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学习科学的饮食搭配和营养补充方法，为产妇提供合理的膳食建议。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07262" y="1101076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掌握月子期间产妇和新生儿的生理特点和需求，了解常见问题的处理方法。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445647" y="2446258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掌握正确的哺乳姿势和方法，解决常见的哺乳问题。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210378" y="4554638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提高月嫂的沟通能力、服务态度和职业道德，提升客户满意度。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课程目标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5654863" y="251761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272801" y="316984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901089" y="316984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3240353" y="4886894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8077553" y="4886894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月子期间产妇护理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9465" r="19465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t="18587" b="18587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产后恢复注意事项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保证充足的休息时间，根据身体状况逐渐增加活动量，有助于促进产后恢复。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对于剖宫产或会阴侧切的产妇，应保持伤口清洁干燥，避免感染。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注意观察恶露的量、颜色和气味，如出现异常应及时就医。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适当进行盆底肌肉锻炼，有助于改善盆底功能。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休息与活动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伤口护理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恶露观察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盆底肌肉锻炼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保证食物的多样性，摄入充足的蛋白质、脂肪、碳水化合物、维生素和矿物质。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营养均衡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避免食用生冷食物，以免影响消化功能。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避免生冷食物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适量增加汤水摄入，有助于提高母乳质量。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适量增加汤水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控制盐分和糖分的摄入，以降低水肿和肥胖的风险。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控制盐分和糖分摄入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产后饮食调理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情绪管理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家庭支持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睡眠质量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寻求专业帮助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产后心理调适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0300" b="10300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2413" r="12413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786" r="786"/>
          <a:stretch>
            <a:fillRect/>
          </a:stretch>
        </p:blipFill>
        <p:spPr>
          <a:xfrm>
            <a:off x="6248978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学会调节情绪，保持乐观心态，减轻焦虑和抑郁情绪。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家人应给予产妇关心和支持，共同度过产后的适应期。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保证充足的睡眠时间，有助于改善情绪状态。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如出现严重心理问题，应及时寻求专业心理咨询或治疗。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新生儿护理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https://d.book118.com/396142204011010103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2024-09-28T04:08:28.517</cp:lastPrinted>
  <dcterms:created xsi:type="dcterms:W3CDTF">2024-09-27T20:08:28Z</dcterms:created>
  <dcterms:modified xsi:type="dcterms:W3CDTF">2024-09-27T20:08:30Z</dcterms:modified>
</cp:coreProperties>
</file>