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9144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49FEA3-827D-432F-B768-C709D483D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775686-1E48-424E-A1DC-CD0CAFE6E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CB1CA4-E1A0-4D5A-AF2F-55623F18C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5E411A-8800-4572-8993-B5DE70F43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B38153-FAFA-4A60-84A7-35E117427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CF431E-238F-411D-8066-27FBF0325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478376-F49C-4BCD-AB04-186667D07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EB86FB-0D91-4115-91A7-7342755BB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1D3915-65DC-4B54-8BEC-90F50227F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F4EA5A-45FD-4F93-A06D-F55069263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3A46FD-6DBB-4190-8686-CF65938DC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8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358899" y="299085"/>
            <a:ext cx="6426200" cy="11226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35940" y="1566724"/>
            <a:ext cx="7835900" cy="419989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15304003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58800" y="573405"/>
            <a:ext cx="80264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612265"/>
              </a:tabLst>
            </a:pPr>
            <a:r>
              <a:rPr>
                <a:solidFill>
                  <a:srgbClr val="FFC000"/>
                </a:solidFill>
              </a:rPr>
              <a:t>第六</a:t>
            </a:r>
            <a:r>
              <a:rPr spc="-50">
                <a:solidFill>
                  <a:srgbClr val="FFC000"/>
                </a:solidFill>
              </a:rPr>
              <a:t>章</a:t>
            </a:r>
            <a:r>
              <a:rPr>
                <a:solidFill>
                  <a:srgbClr val="FFC000"/>
                </a:solidFill>
              </a:rPr>
              <a:t>	广播电视谈话节目的策划与编</a:t>
            </a:r>
            <a:r>
              <a:rPr spc="-50">
                <a:solidFill>
                  <a:srgbClr val="FFC000"/>
                </a:solidFill>
              </a:rPr>
              <a:t>导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56137"/>
            <a:ext cx="1587500" cy="4115435"/>
          </a:xfrm>
          <a:prstGeom prst="rect">
            <a:avLst/>
          </a:prstGeom>
        </p:spPr>
        <p:txBody>
          <a:bodyPr vert="horz" wrap="square" lIns="0" tIns="10223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805"/>
              </a:spcBef>
              <a:buSzPct val="101562"/>
              <a:buFont typeface="Arial"/>
              <a:buChar char="•"/>
              <a:tabLst>
                <a:tab pos="355600"/>
              </a:tabLst>
            </a:pPr>
            <a:r>
              <a:rPr sz="3200" b="1" spc="-20">
                <a:solidFill>
                  <a:srgbClr val="FFFFFF"/>
                </a:solidFill>
                <a:latin typeface="Microsoft JhengHei"/>
                <a:cs typeface="Microsoft JhengHei"/>
              </a:rPr>
              <a:t>第一节</a:t>
            </a:r>
            <a:endParaRPr sz="32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770"/>
              </a:spcBef>
              <a:buSzPct val="101562"/>
              <a:buFont typeface="Arial"/>
              <a:buChar char="•"/>
              <a:tabLst>
                <a:tab pos="355600"/>
              </a:tabLst>
            </a:pPr>
            <a:r>
              <a:rPr sz="3200" b="1" spc="-20">
                <a:solidFill>
                  <a:srgbClr val="FFFFFF"/>
                </a:solidFill>
                <a:latin typeface="Microsoft JhengHei"/>
                <a:cs typeface="Microsoft JhengHei"/>
              </a:rPr>
              <a:t>第二节</a:t>
            </a:r>
            <a:endParaRPr sz="32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765"/>
              </a:spcBef>
              <a:buSzPct val="101562"/>
              <a:buFont typeface="Arial"/>
              <a:buChar char="•"/>
              <a:tabLst>
                <a:tab pos="355600"/>
              </a:tabLst>
            </a:pPr>
            <a:r>
              <a:rPr sz="3200" b="1" spc="-20">
                <a:solidFill>
                  <a:srgbClr val="FFFFFF"/>
                </a:solidFill>
                <a:latin typeface="Microsoft JhengHei"/>
                <a:cs typeface="Microsoft JhengHei"/>
              </a:rPr>
              <a:t>第三节</a:t>
            </a:r>
            <a:endParaRPr sz="32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770"/>
              </a:spcBef>
              <a:buSzPct val="101562"/>
              <a:buFont typeface="Arial"/>
              <a:buChar char="•"/>
              <a:tabLst>
                <a:tab pos="355600"/>
              </a:tabLst>
            </a:pPr>
            <a:r>
              <a:rPr sz="3200" b="1" spc="-20">
                <a:solidFill>
                  <a:srgbClr val="FFFFFF"/>
                </a:solidFill>
                <a:latin typeface="Microsoft JhengHei"/>
                <a:cs typeface="Microsoft JhengHei"/>
              </a:rPr>
              <a:t>第四节</a:t>
            </a:r>
            <a:endParaRPr sz="32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765"/>
              </a:spcBef>
              <a:buSzPct val="101562"/>
              <a:buFont typeface="Arial"/>
              <a:buChar char="•"/>
              <a:tabLst>
                <a:tab pos="355600"/>
              </a:tabLst>
            </a:pPr>
            <a:r>
              <a:rPr sz="3200" b="1" spc="-20">
                <a:solidFill>
                  <a:srgbClr val="FFFFFF"/>
                </a:solidFill>
                <a:latin typeface="Microsoft JhengHei"/>
                <a:cs typeface="Microsoft JhengHei"/>
              </a:rPr>
              <a:t>第五节</a:t>
            </a:r>
            <a:endParaRPr sz="32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770"/>
              </a:spcBef>
              <a:buSzPct val="101562"/>
              <a:buFont typeface="Arial"/>
              <a:buChar char="•"/>
              <a:tabLst>
                <a:tab pos="355600"/>
              </a:tabLst>
            </a:pPr>
            <a:r>
              <a:rPr sz="3200" b="1" spc="-20">
                <a:solidFill>
                  <a:srgbClr val="FFFFFF"/>
                </a:solidFill>
                <a:latin typeface="Microsoft JhengHei"/>
                <a:cs typeface="Microsoft JhengHei"/>
              </a:rPr>
              <a:t>第六节</a:t>
            </a:r>
            <a:endParaRPr sz="32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770"/>
              </a:spcBef>
              <a:buSzPct val="101562"/>
              <a:buFont typeface="Arial"/>
              <a:buChar char="•"/>
              <a:tabLst>
                <a:tab pos="355600"/>
              </a:tabLst>
            </a:pPr>
            <a:r>
              <a:rPr sz="3200" b="1" spc="-20">
                <a:solidFill>
                  <a:srgbClr val="FFFFFF"/>
                </a:solidFill>
                <a:latin typeface="Microsoft JhengHei"/>
                <a:cs typeface="Microsoft JhengHei"/>
              </a:rPr>
              <a:t>第七节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707640" y="1548384"/>
            <a:ext cx="6121400" cy="4122420"/>
          </a:xfrm>
          <a:prstGeom prst="rect">
            <a:avLst/>
          </a:prstGeom>
        </p:spPr>
        <p:txBody>
          <a:bodyPr vert="horz" wrap="square" lIns="0" tIns="1098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65"/>
              </a:spcBef>
            </a:pPr>
            <a:r>
              <a:rPr sz="3200" b="1" spc="-10">
                <a:solidFill>
                  <a:srgbClr val="FFFFFF"/>
                </a:solidFill>
                <a:latin typeface="Microsoft JhengHei"/>
                <a:cs typeface="Microsoft JhengHei"/>
              </a:rPr>
              <a:t>广播谈话节目概述</a:t>
            </a:r>
            <a:endParaRPr sz="3200">
              <a:latin typeface="Microsoft JhengHei"/>
              <a:cs typeface="Microsoft JhengHei"/>
            </a:endParaRPr>
          </a:p>
          <a:p>
            <a:pPr marL="12700" marR="1224280">
              <a:lnSpc>
                <a:spcPct val="120000"/>
              </a:lnSpc>
            </a:pPr>
            <a:r>
              <a:rPr sz="3200" b="1" spc="-5">
                <a:solidFill>
                  <a:srgbClr val="FFFFFF"/>
                </a:solidFill>
                <a:latin typeface="Microsoft JhengHei"/>
                <a:cs typeface="Microsoft JhengHei"/>
              </a:rPr>
              <a:t>广播谈话节目的策划与编导</a:t>
            </a:r>
            <a:r>
              <a:rPr sz="3200" b="1" spc="-10">
                <a:solidFill>
                  <a:srgbClr val="FFFFFF"/>
                </a:solidFill>
                <a:latin typeface="Microsoft JhengHei"/>
                <a:cs typeface="Microsoft JhengHei"/>
              </a:rPr>
              <a:t>电视谈话节目概述</a:t>
            </a:r>
            <a:endParaRPr sz="3200">
              <a:latin typeface="Microsoft JhengHei"/>
              <a:cs typeface="Microsoft JhengHei"/>
            </a:endParaRPr>
          </a:p>
          <a:p>
            <a:pPr marL="12700" marR="5080">
              <a:lnSpc>
                <a:spcPct val="120000"/>
              </a:lnSpc>
            </a:pPr>
            <a:r>
              <a:rPr sz="3200" b="1" spc="-5">
                <a:solidFill>
                  <a:srgbClr val="FFFFFF"/>
                </a:solidFill>
                <a:latin typeface="Microsoft JhengHei"/>
                <a:cs typeface="Microsoft JhengHei"/>
              </a:rPr>
              <a:t>新闻类电视谈话节目的策划与编导人文类电视谈话节目的策划编导</a:t>
            </a:r>
            <a:r>
              <a:rPr sz="3200" b="1" spc="-50">
                <a:solidFill>
                  <a:srgbClr val="FFFFFF"/>
                </a:solidFill>
                <a:latin typeface="Microsoft JhengHei"/>
                <a:cs typeface="Microsoft JhengHei"/>
              </a:rPr>
              <a:t> </a:t>
            </a:r>
            <a:r>
              <a:rPr sz="3200" b="1" spc="-5">
                <a:solidFill>
                  <a:srgbClr val="FFFFFF"/>
                </a:solidFill>
                <a:latin typeface="Microsoft JhengHei"/>
                <a:cs typeface="Microsoft JhengHei"/>
              </a:rPr>
              <a:t>财经类电视谈话节目的策划编导</a:t>
            </a:r>
            <a:r>
              <a:rPr sz="3200" b="1" spc="-50">
                <a:solidFill>
                  <a:srgbClr val="FFFFFF"/>
                </a:solidFill>
                <a:latin typeface="Microsoft JhengHei"/>
                <a:cs typeface="Microsoft JhengHei"/>
              </a:rPr>
              <a:t> </a:t>
            </a:r>
            <a:r>
              <a:rPr sz="3200" b="1" spc="-5">
                <a:solidFill>
                  <a:srgbClr val="FFFFFF"/>
                </a:solidFill>
                <a:latin typeface="Microsoft JhengHei"/>
                <a:cs typeface="Microsoft JhengHei"/>
              </a:rPr>
              <a:t>娱乐类电视谈话节目的策划编导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044700" y="573405"/>
            <a:ext cx="50546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b="0" spc="-5">
                <a:latin typeface="宋体"/>
                <a:cs typeface="宋体"/>
              </a:rPr>
              <a:t>第一节广播谈话节目概述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47052" y="1882636"/>
            <a:ext cx="6769100" cy="2067560"/>
          </a:xfrm>
          <a:prstGeom prst="rect">
            <a:avLst/>
          </a:prstGeom>
        </p:spPr>
        <p:txBody>
          <a:bodyPr vert="horz" wrap="square" lIns="0" tIns="9017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710"/>
              </a:spcBef>
              <a:buSzPct val="101785"/>
              <a:buChar char="•"/>
              <a:tabLst>
                <a:tab pos="355600"/>
              </a:tabLst>
            </a:pPr>
            <a:r>
              <a:rPr sz="2800" spc="-5">
                <a:latin typeface="宋体"/>
                <a:cs typeface="宋体"/>
              </a:rPr>
              <a:t>一、广播谈话节目的定义</a:t>
            </a:r>
            <a:endParaRPr sz="28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670"/>
              </a:spcBef>
              <a:buSzPct val="101785"/>
              <a:buChar char="•"/>
              <a:tabLst>
                <a:tab pos="355600"/>
              </a:tabLst>
            </a:pPr>
            <a:r>
              <a:rPr sz="2800" spc="-5">
                <a:latin typeface="宋体"/>
                <a:cs typeface="宋体"/>
              </a:rPr>
              <a:t>二、我国广播谈话节目产生的社会背景</a:t>
            </a:r>
            <a:endParaRPr sz="28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675"/>
              </a:spcBef>
              <a:buSzPct val="101785"/>
              <a:buChar char="•"/>
              <a:tabLst>
                <a:tab pos="355600"/>
              </a:tabLst>
            </a:pPr>
            <a:r>
              <a:rPr sz="2800" spc="-5">
                <a:latin typeface="宋体"/>
                <a:cs typeface="宋体"/>
              </a:rPr>
              <a:t>三、我国广播谈话节目的发展及特点</a:t>
            </a:r>
            <a:endParaRPr sz="28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670"/>
              </a:spcBef>
              <a:buSzPct val="101785"/>
              <a:buChar char="•"/>
              <a:tabLst>
                <a:tab pos="355600"/>
              </a:tabLst>
            </a:pPr>
            <a:r>
              <a:rPr sz="2800" spc="-5">
                <a:latin typeface="宋体"/>
                <a:cs typeface="宋体"/>
              </a:rPr>
              <a:t>四、我国广播谈话节目发展中存在的问题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30300" y="573405"/>
            <a:ext cx="68834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第二节广播谈话节目的策划与编导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66724"/>
            <a:ext cx="6057900" cy="2579370"/>
          </a:xfrm>
          <a:prstGeom prst="rect">
            <a:avLst/>
          </a:prstGeom>
        </p:spPr>
        <p:txBody>
          <a:bodyPr vert="horz" wrap="square" lIns="0" tIns="9017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710"/>
              </a:spcBef>
              <a:buSzPct val="101785"/>
              <a:buFont typeface="Arial"/>
              <a:buChar char="•"/>
              <a:tabLst>
                <a:tab pos="355600"/>
              </a:tabLst>
            </a:pPr>
            <a:r>
              <a:rPr sz="2800" b="1" spc="-5">
                <a:latin typeface="Microsoft JhengHei"/>
                <a:cs typeface="Microsoft JhengHei"/>
              </a:rPr>
              <a:t>一、新闻广播谈话节目的策划与编导</a:t>
            </a:r>
            <a:endParaRPr sz="28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670"/>
              </a:spcBef>
              <a:buSzPct val="101785"/>
              <a:buFont typeface="Arial"/>
              <a:buChar char="•"/>
              <a:tabLst>
                <a:tab pos="355600"/>
              </a:tabLst>
            </a:pPr>
            <a:r>
              <a:rPr sz="2800" b="1">
                <a:latin typeface="Microsoft JhengHei"/>
                <a:cs typeface="Microsoft JhengHei"/>
              </a:rPr>
              <a:t>（一）</a:t>
            </a:r>
            <a:r>
              <a:rPr sz="2800" b="1" spc="-5">
                <a:latin typeface="Microsoft JhengHei"/>
                <a:cs typeface="Microsoft JhengHei"/>
              </a:rPr>
              <a:t>新闻广播谈话节目的策划意识</a:t>
            </a:r>
            <a:endParaRPr sz="28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675"/>
              </a:spcBef>
              <a:buSzPct val="101785"/>
              <a:buChar char="•"/>
              <a:tabLst>
                <a:tab pos="355600"/>
              </a:tabLst>
            </a:pPr>
            <a:r>
              <a:rPr sz="2800" spc="-10">
                <a:latin typeface="宋体"/>
                <a:cs typeface="宋体"/>
              </a:rPr>
              <a:t>精选节目话题</a:t>
            </a:r>
            <a:endParaRPr sz="28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670"/>
              </a:spcBef>
              <a:buSzPct val="101785"/>
              <a:buChar char="•"/>
              <a:tabLst>
                <a:tab pos="355600"/>
              </a:tabLst>
            </a:pPr>
            <a:r>
              <a:rPr sz="2800" spc="-10">
                <a:latin typeface="宋体"/>
                <a:cs typeface="宋体"/>
              </a:rPr>
              <a:t>精选节目嘉宾</a:t>
            </a:r>
            <a:endParaRPr sz="28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675"/>
              </a:spcBef>
              <a:buSzPct val="101785"/>
              <a:buChar char="•"/>
              <a:tabLst>
                <a:tab pos="355600"/>
              </a:tabLst>
            </a:pPr>
            <a:r>
              <a:rPr sz="2800" spc="-15">
                <a:latin typeface="宋体"/>
                <a:cs typeface="宋体"/>
              </a:rPr>
              <a:t>谋篇布局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5940" y="1566724"/>
            <a:ext cx="7124700" cy="1555750"/>
          </a:xfrm>
          <a:prstGeom prst="rect">
            <a:avLst/>
          </a:prstGeom>
        </p:spPr>
        <p:txBody>
          <a:bodyPr vert="horz" wrap="square" lIns="0" tIns="9017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710"/>
              </a:spcBef>
              <a:buSzPct val="101785"/>
              <a:buFont typeface="Arial"/>
              <a:buChar char="•"/>
              <a:tabLst>
                <a:tab pos="355600"/>
              </a:tabLst>
            </a:pPr>
            <a:r>
              <a:rPr sz="2800" b="1">
                <a:latin typeface="Microsoft JhengHei"/>
                <a:cs typeface="Microsoft JhengHei"/>
              </a:rPr>
              <a:t>（二）</a:t>
            </a:r>
            <a:r>
              <a:rPr sz="2800" b="1" spc="-5">
                <a:latin typeface="Microsoft JhengHei"/>
                <a:cs typeface="Microsoft JhengHei"/>
              </a:rPr>
              <a:t>新闻广播谈话节目主持人的编导能力</a:t>
            </a:r>
            <a:endParaRPr sz="28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670"/>
              </a:spcBef>
              <a:buSzPct val="101785"/>
              <a:buChar char="•"/>
              <a:tabLst>
                <a:tab pos="355600"/>
              </a:tabLst>
            </a:pPr>
            <a:r>
              <a:rPr sz="2800" spc="-5">
                <a:latin typeface="宋体"/>
                <a:cs typeface="宋体"/>
              </a:rPr>
              <a:t>对话题切入方式进行设计并执行</a:t>
            </a:r>
            <a:endParaRPr sz="28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675"/>
              </a:spcBef>
              <a:buSzPct val="101785"/>
              <a:buChar char="•"/>
              <a:tabLst>
                <a:tab pos="355600"/>
              </a:tabLst>
            </a:pPr>
            <a:r>
              <a:rPr sz="2800" spc="-5">
                <a:latin typeface="宋体"/>
                <a:cs typeface="宋体"/>
              </a:rPr>
              <a:t>对节目中的提问方式及问题进行设计并执行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47052" y="1163499"/>
            <a:ext cx="7835900" cy="3517265"/>
          </a:xfrm>
          <a:prstGeom prst="rect">
            <a:avLst/>
          </a:prstGeom>
        </p:spPr>
        <p:txBody>
          <a:bodyPr vert="horz" wrap="square" lIns="0" tIns="9017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710"/>
              </a:spcBef>
              <a:buSzPct val="101785"/>
              <a:buFont typeface="Arial"/>
              <a:buChar char="•"/>
              <a:tabLst>
                <a:tab pos="355600"/>
              </a:tabLst>
            </a:pPr>
            <a:r>
              <a:rPr sz="2800" b="1" spc="-5">
                <a:latin typeface="Microsoft JhengHei"/>
                <a:cs typeface="Microsoft JhengHei"/>
              </a:rPr>
              <a:t>二、情感广播谈话节目的策划与编导</a:t>
            </a:r>
            <a:endParaRPr sz="28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670"/>
              </a:spcBef>
              <a:buSzPct val="101785"/>
              <a:buFont typeface="Arial"/>
              <a:buChar char="•"/>
              <a:tabLst>
                <a:tab pos="355600"/>
              </a:tabLst>
            </a:pPr>
            <a:r>
              <a:rPr sz="2800" b="1">
                <a:latin typeface="Microsoft JhengHei"/>
                <a:cs typeface="Microsoft JhengHei"/>
              </a:rPr>
              <a:t>（一）</a:t>
            </a:r>
            <a:r>
              <a:rPr sz="2800" b="1" spc="-5">
                <a:latin typeface="Microsoft JhengHei"/>
                <a:cs typeface="Microsoft JhengHei"/>
              </a:rPr>
              <a:t>话题性情感广播谈话节目的策划意识</a:t>
            </a:r>
            <a:endParaRPr sz="28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675"/>
              </a:spcBef>
              <a:buSzPct val="101785"/>
              <a:buChar char="•"/>
              <a:tabLst>
                <a:tab pos="355600"/>
              </a:tabLst>
            </a:pPr>
            <a:r>
              <a:rPr sz="2800" spc="-5">
                <a:latin typeface="宋体"/>
                <a:cs typeface="宋体"/>
              </a:rPr>
              <a:t>从节目定位出发完成节目选题</a:t>
            </a:r>
            <a:endParaRPr sz="28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670"/>
              </a:spcBef>
              <a:buSzPct val="101785"/>
              <a:buChar char="•"/>
              <a:tabLst>
                <a:tab pos="355600"/>
              </a:tabLst>
            </a:pPr>
            <a:r>
              <a:rPr sz="2800" spc="-5">
                <a:latin typeface="宋体"/>
                <a:cs typeface="宋体"/>
              </a:rPr>
              <a:t>决定话题交流是否需要嘉宾，需要怎样的嘉宾</a:t>
            </a:r>
            <a:endParaRPr sz="28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675"/>
              </a:spcBef>
              <a:buSzPct val="101785"/>
              <a:buChar char="•"/>
              <a:tabLst>
                <a:tab pos="355600"/>
              </a:tabLst>
            </a:pPr>
            <a:r>
              <a:rPr sz="2800" spc="-10">
                <a:latin typeface="宋体"/>
                <a:cs typeface="宋体"/>
              </a:rPr>
              <a:t>考虑如何切入话题</a:t>
            </a:r>
            <a:endParaRPr sz="2800">
              <a:latin typeface="宋体"/>
              <a:cs typeface="宋体"/>
            </a:endParaRPr>
          </a:p>
          <a:p>
            <a:pPr marL="355600" marR="5080" indent="-342900">
              <a:lnSpc>
                <a:spcPct val="100000"/>
              </a:lnSpc>
              <a:spcBef>
                <a:spcPts val="670"/>
              </a:spcBef>
              <a:buSzPct val="101785"/>
              <a:buChar char="•"/>
              <a:tabLst>
                <a:tab pos="355600"/>
              </a:tabLst>
            </a:pPr>
            <a:r>
              <a:rPr sz="2800" spc="-5">
                <a:latin typeface="宋体"/>
                <a:cs typeface="宋体"/>
              </a:rPr>
              <a:t>对热线电话中听众可能发表的意见进行预期和必</a:t>
            </a:r>
            <a:r>
              <a:rPr sz="2800" spc="-20">
                <a:latin typeface="宋体"/>
                <a:cs typeface="宋体"/>
              </a:rPr>
              <a:t>要准备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5940" y="1566724"/>
            <a:ext cx="7480300" cy="1555750"/>
          </a:xfrm>
          <a:prstGeom prst="rect">
            <a:avLst/>
          </a:prstGeom>
        </p:spPr>
        <p:txBody>
          <a:bodyPr vert="horz" wrap="square" lIns="0" tIns="9017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710"/>
              </a:spcBef>
              <a:buSzPct val="101785"/>
              <a:buFont typeface="Arial"/>
              <a:buChar char="•"/>
              <a:tabLst>
                <a:tab pos="355600"/>
              </a:tabLst>
            </a:pPr>
            <a:r>
              <a:rPr sz="2800" b="1">
                <a:latin typeface="Microsoft JhengHei"/>
                <a:cs typeface="Microsoft JhengHei"/>
              </a:rPr>
              <a:t>（二）</a:t>
            </a:r>
            <a:r>
              <a:rPr sz="2800" b="1" spc="-5">
                <a:latin typeface="Microsoft JhengHei"/>
                <a:cs typeface="Microsoft JhengHei"/>
              </a:rPr>
              <a:t>话题性情感广播谈话节目的编导意识</a:t>
            </a:r>
            <a:endParaRPr sz="28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670"/>
              </a:spcBef>
              <a:buSzPct val="101785"/>
              <a:buChar char="•"/>
              <a:tabLst>
                <a:tab pos="355600"/>
              </a:tabLst>
            </a:pPr>
            <a:r>
              <a:rPr sz="2800" spc="-5">
                <a:latin typeface="宋体"/>
                <a:cs typeface="宋体"/>
              </a:rPr>
              <a:t>如何使谈话节目呈现高潮，增强节目的可听性</a:t>
            </a:r>
            <a:endParaRPr sz="28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675"/>
              </a:spcBef>
              <a:buSzPct val="101785"/>
              <a:buChar char="•"/>
              <a:tabLst>
                <a:tab pos="355600"/>
              </a:tabLst>
            </a:pPr>
            <a:r>
              <a:rPr sz="2800" spc="-5">
                <a:latin typeface="宋体"/>
                <a:cs typeface="宋体"/>
              </a:rPr>
              <a:t>如何达到预期目的，包括应对与引导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5940" y="1566724"/>
            <a:ext cx="7124700" cy="1555750"/>
          </a:xfrm>
          <a:prstGeom prst="rect">
            <a:avLst/>
          </a:prstGeom>
        </p:spPr>
        <p:txBody>
          <a:bodyPr vert="horz" wrap="square" lIns="0" tIns="9017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710"/>
              </a:spcBef>
              <a:buSzPct val="101785"/>
              <a:buFont typeface="Arial"/>
              <a:buChar char="•"/>
              <a:tabLst>
                <a:tab pos="355600"/>
              </a:tabLst>
            </a:pPr>
            <a:r>
              <a:rPr sz="2800" b="1">
                <a:latin typeface="Microsoft JhengHei"/>
                <a:cs typeface="Microsoft JhengHei"/>
              </a:rPr>
              <a:t>（三）</a:t>
            </a:r>
            <a:r>
              <a:rPr sz="2800" b="1" spc="-5">
                <a:latin typeface="Microsoft JhengHei"/>
                <a:cs typeface="Microsoft JhengHei"/>
              </a:rPr>
              <a:t>无话题情感广播谈话节目的策划意识</a:t>
            </a:r>
            <a:endParaRPr sz="28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670"/>
              </a:spcBef>
              <a:buSzPct val="101785"/>
              <a:buChar char="•"/>
              <a:tabLst>
                <a:tab pos="355600"/>
              </a:tabLst>
            </a:pPr>
            <a:r>
              <a:rPr sz="2800" spc="-5">
                <a:latin typeface="宋体"/>
                <a:cs typeface="宋体"/>
              </a:rPr>
              <a:t>对节目定位的准确把握</a:t>
            </a:r>
            <a:endParaRPr sz="28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675"/>
              </a:spcBef>
              <a:buSzPct val="101785"/>
              <a:buChar char="•"/>
              <a:tabLst>
                <a:tab pos="355600"/>
              </a:tabLst>
            </a:pPr>
            <a:r>
              <a:rPr sz="2800" spc="-5">
                <a:latin typeface="宋体"/>
                <a:cs typeface="宋体"/>
              </a:rPr>
              <a:t>对舆论导向、价值取向的正确引导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5940" y="1566724"/>
            <a:ext cx="7835900" cy="3091815"/>
          </a:xfrm>
          <a:prstGeom prst="rect">
            <a:avLst/>
          </a:prstGeom>
        </p:spPr>
        <p:txBody>
          <a:bodyPr vert="horz" wrap="square" lIns="0" tIns="9017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710"/>
              </a:spcBef>
              <a:buSzPct val="101785"/>
              <a:buFont typeface="Arial"/>
              <a:buChar char="•"/>
              <a:tabLst>
                <a:tab pos="355600"/>
              </a:tabLst>
            </a:pPr>
            <a:r>
              <a:rPr sz="2800" b="1">
                <a:latin typeface="Microsoft JhengHei"/>
                <a:cs typeface="Microsoft JhengHei"/>
              </a:rPr>
              <a:t>（四）</a:t>
            </a:r>
            <a:r>
              <a:rPr sz="2800" b="1" spc="-5">
                <a:latin typeface="Microsoft JhengHei"/>
                <a:cs typeface="Microsoft JhengHei"/>
              </a:rPr>
              <a:t>无话题情感广播谈话节目的策划意识</a:t>
            </a:r>
            <a:endParaRPr sz="28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670"/>
              </a:spcBef>
              <a:buSzPct val="101785"/>
              <a:buChar char="•"/>
              <a:tabLst>
                <a:tab pos="355600"/>
              </a:tabLst>
            </a:pPr>
            <a:r>
              <a:rPr sz="2800" spc="-5">
                <a:latin typeface="宋体"/>
                <a:cs typeface="宋体"/>
              </a:rPr>
              <a:t>与听众交流时真诚而负责任的态度</a:t>
            </a:r>
            <a:endParaRPr sz="28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675"/>
              </a:spcBef>
              <a:buSzPct val="101785"/>
              <a:buChar char="•"/>
              <a:tabLst>
                <a:tab pos="355600"/>
              </a:tabLst>
            </a:pPr>
            <a:r>
              <a:rPr sz="2800" spc="-5">
                <a:latin typeface="宋体"/>
                <a:cs typeface="宋体"/>
              </a:rPr>
              <a:t>对热线电话核心问题的快速准确提炼</a:t>
            </a:r>
            <a:endParaRPr sz="28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670"/>
              </a:spcBef>
              <a:buSzPct val="101785"/>
              <a:buChar char="•"/>
              <a:tabLst>
                <a:tab pos="355600"/>
              </a:tabLst>
            </a:pPr>
            <a:r>
              <a:rPr sz="2800" spc="-5">
                <a:latin typeface="宋体"/>
                <a:cs typeface="宋体"/>
              </a:rPr>
              <a:t>对交流节奏的有效控制</a:t>
            </a:r>
            <a:endParaRPr sz="28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675"/>
              </a:spcBef>
              <a:buSzPct val="101785"/>
              <a:buChar char="•"/>
              <a:tabLst>
                <a:tab pos="355600"/>
              </a:tabLst>
            </a:pPr>
            <a:r>
              <a:rPr sz="2800" spc="-5">
                <a:latin typeface="宋体"/>
                <a:cs typeface="宋体"/>
              </a:rPr>
              <a:t>对问题入情入理的深入分析和建设性意见的表达</a:t>
            </a:r>
            <a:endParaRPr sz="28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670"/>
              </a:spcBef>
              <a:buSzPct val="101785"/>
              <a:buChar char="•"/>
              <a:tabLst>
                <a:tab pos="355600"/>
              </a:tabLst>
            </a:pPr>
            <a:r>
              <a:rPr sz="2800" spc="-5">
                <a:latin typeface="宋体"/>
                <a:cs typeface="宋体"/>
              </a:rPr>
              <a:t>正确舆论导向和价值取向的传播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5940" y="1566724"/>
            <a:ext cx="6413500" cy="2067560"/>
          </a:xfrm>
          <a:prstGeom prst="rect">
            <a:avLst/>
          </a:prstGeom>
        </p:spPr>
        <p:txBody>
          <a:bodyPr vert="horz" wrap="square" lIns="0" tIns="9017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710"/>
              </a:spcBef>
              <a:buSzPct val="101785"/>
              <a:buFont typeface="Arial"/>
              <a:buChar char="•"/>
              <a:tabLst>
                <a:tab pos="355600"/>
              </a:tabLst>
            </a:pPr>
            <a:r>
              <a:rPr sz="2800" b="1">
                <a:latin typeface="Microsoft JhengHei"/>
                <a:cs typeface="Microsoft JhengHei"/>
              </a:rPr>
              <a:t>（五）</a:t>
            </a:r>
            <a:r>
              <a:rPr sz="2800" b="1" spc="-10">
                <a:latin typeface="Microsoft JhengHei"/>
                <a:cs typeface="Microsoft JhengHei"/>
              </a:rPr>
              <a:t>代表性节目</a:t>
            </a:r>
            <a:endParaRPr sz="28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670"/>
              </a:spcBef>
              <a:buSzPct val="101785"/>
              <a:buChar char="•"/>
              <a:tabLst>
                <a:tab pos="355600"/>
              </a:tabLst>
            </a:pPr>
            <a:r>
              <a:rPr sz="2800">
                <a:latin typeface="宋体"/>
                <a:cs typeface="宋体"/>
              </a:rPr>
              <a:t>《夜空不寂寞》（深圳人民广播电台</a:t>
            </a:r>
            <a:r>
              <a:rPr sz="2800" spc="-50">
                <a:latin typeface="宋体"/>
                <a:cs typeface="宋体"/>
              </a:rPr>
              <a:t>）</a:t>
            </a:r>
            <a:endParaRPr sz="28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675"/>
              </a:spcBef>
              <a:buSzPct val="101785"/>
              <a:buChar char="•"/>
              <a:tabLst>
                <a:tab pos="355600"/>
              </a:tabLst>
            </a:pPr>
            <a:r>
              <a:rPr sz="2800">
                <a:latin typeface="宋体"/>
                <a:cs typeface="宋体"/>
              </a:rPr>
              <a:t>《神州夜航》（中央人民广播电台</a:t>
            </a:r>
            <a:r>
              <a:rPr sz="2800" spc="-50">
                <a:latin typeface="宋体"/>
                <a:cs typeface="宋体"/>
              </a:rPr>
              <a:t>）</a:t>
            </a:r>
            <a:endParaRPr sz="28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670"/>
              </a:spcBef>
              <a:buSzPct val="101785"/>
              <a:buChar char="•"/>
              <a:tabLst>
                <a:tab pos="355600"/>
              </a:tabLst>
            </a:pPr>
            <a:r>
              <a:rPr sz="2800">
                <a:latin typeface="宋体"/>
                <a:cs typeface="宋体"/>
              </a:rPr>
              <a:t>《长安夜话》（陕西人民广播电台</a:t>
            </a:r>
            <a:r>
              <a:rPr sz="2800" spc="-50">
                <a:latin typeface="宋体"/>
                <a:cs typeface="宋体"/>
              </a:rPr>
              <a:t>）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044700" y="573405"/>
            <a:ext cx="50546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第三节电视谈话节目概述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66724"/>
            <a:ext cx="6769100" cy="2579370"/>
          </a:xfrm>
          <a:prstGeom prst="rect">
            <a:avLst/>
          </a:prstGeom>
        </p:spPr>
        <p:txBody>
          <a:bodyPr vert="horz" wrap="square" lIns="0" tIns="9017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710"/>
              </a:spcBef>
              <a:buSzPct val="101785"/>
              <a:buChar char="•"/>
              <a:tabLst>
                <a:tab pos="355600"/>
              </a:tabLst>
            </a:pPr>
            <a:r>
              <a:rPr sz="2800" spc="-5">
                <a:latin typeface="宋体"/>
                <a:cs typeface="宋体"/>
              </a:rPr>
              <a:t>一、电视谈话节目的定义</a:t>
            </a:r>
            <a:endParaRPr sz="28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670"/>
              </a:spcBef>
              <a:buSzPct val="101785"/>
              <a:buChar char="•"/>
              <a:tabLst>
                <a:tab pos="355600"/>
              </a:tabLst>
            </a:pPr>
            <a:r>
              <a:rPr sz="2800" spc="-5">
                <a:latin typeface="宋体"/>
                <a:cs typeface="宋体"/>
              </a:rPr>
              <a:t>二、我国电视谈话节目产生的社会背景</a:t>
            </a:r>
            <a:endParaRPr sz="28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675"/>
              </a:spcBef>
              <a:buSzPct val="101785"/>
              <a:buChar char="•"/>
              <a:tabLst>
                <a:tab pos="355600"/>
              </a:tabLst>
            </a:pPr>
            <a:r>
              <a:rPr sz="2800" spc="-5">
                <a:latin typeface="宋体"/>
                <a:cs typeface="宋体"/>
              </a:rPr>
              <a:t>三、我国电视谈话节目的发展及特点</a:t>
            </a:r>
            <a:endParaRPr sz="28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670"/>
              </a:spcBef>
              <a:buSzPct val="101785"/>
              <a:buChar char="•"/>
              <a:tabLst>
                <a:tab pos="355600"/>
              </a:tabLst>
            </a:pPr>
            <a:r>
              <a:rPr sz="2800" spc="-5">
                <a:latin typeface="宋体"/>
                <a:cs typeface="宋体"/>
              </a:rPr>
              <a:t>四、电视谈话节目的类型</a:t>
            </a:r>
            <a:endParaRPr sz="28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675"/>
              </a:spcBef>
              <a:buSzPct val="101785"/>
              <a:buChar char="•"/>
              <a:tabLst>
                <a:tab pos="355600"/>
              </a:tabLst>
            </a:pPr>
            <a:r>
              <a:rPr sz="2800" spc="-5">
                <a:latin typeface="宋体"/>
                <a:cs typeface="宋体"/>
              </a:rPr>
              <a:t>五、我国电视谈话节目发展中存在的问题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73100" y="299085"/>
            <a:ext cx="779780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669665" marR="5080" indent="-3657600">
              <a:lnSpc>
                <a:spcPct val="100000"/>
              </a:lnSpc>
              <a:spcBef>
                <a:spcPts val="100"/>
              </a:spcBef>
            </a:pPr>
            <a:r>
              <a:rPr spc="-5"/>
              <a:t>第四节新闻类电视谈话节目的策划与编</a:t>
            </a:r>
            <a:r>
              <a:rPr spc="-50"/>
              <a:t>导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18490" y="2242999"/>
            <a:ext cx="6413500" cy="2067560"/>
          </a:xfrm>
          <a:prstGeom prst="rect">
            <a:avLst/>
          </a:prstGeom>
        </p:spPr>
        <p:txBody>
          <a:bodyPr vert="horz" wrap="square" lIns="0" tIns="9017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710"/>
              </a:spcBef>
              <a:buSzPct val="101785"/>
              <a:buChar char="•"/>
              <a:tabLst>
                <a:tab pos="355600"/>
              </a:tabLst>
            </a:pPr>
            <a:r>
              <a:rPr sz="2800" spc="-5">
                <a:latin typeface="宋体"/>
                <a:cs typeface="宋体"/>
              </a:rPr>
              <a:t>一、新闻类电视谈话节目的定义</a:t>
            </a:r>
            <a:endParaRPr sz="28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670"/>
              </a:spcBef>
              <a:buSzPct val="101785"/>
              <a:buChar char="•"/>
              <a:tabLst>
                <a:tab pos="355600"/>
              </a:tabLst>
            </a:pPr>
            <a:r>
              <a:rPr sz="2800" spc="-5">
                <a:latin typeface="宋体"/>
                <a:cs typeface="宋体"/>
              </a:rPr>
              <a:t>二、新闻类电视谈话节目的代表性节目</a:t>
            </a:r>
            <a:endParaRPr sz="28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675"/>
              </a:spcBef>
              <a:buSzPct val="101785"/>
              <a:buChar char="•"/>
              <a:tabLst>
                <a:tab pos="355600"/>
              </a:tabLst>
            </a:pPr>
            <a:r>
              <a:rPr sz="2800" spc="-5">
                <a:latin typeface="宋体"/>
                <a:cs typeface="宋体"/>
              </a:rPr>
              <a:t>三、新闻类电视谈话节目的策划</a:t>
            </a:r>
            <a:endParaRPr sz="28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670"/>
              </a:spcBef>
              <a:buSzPct val="101785"/>
              <a:buChar char="•"/>
              <a:tabLst>
                <a:tab pos="355600"/>
              </a:tabLst>
            </a:pPr>
            <a:r>
              <a:rPr sz="2800" spc="-5">
                <a:latin typeface="宋体"/>
                <a:cs typeface="宋体"/>
              </a:rPr>
              <a:t>四、新闻类电视谈话节目的编导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587500" y="573405"/>
            <a:ext cx="59690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b="0" spc="-5">
                <a:latin typeface="宋体"/>
                <a:cs typeface="宋体"/>
              </a:rPr>
              <a:t>一、新闻类电视谈话节目含义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644332"/>
            <a:ext cx="8191500" cy="38658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80" indent="-342900">
              <a:lnSpc>
                <a:spcPct val="100000"/>
              </a:lnSpc>
              <a:spcBef>
                <a:spcPts val="100"/>
              </a:spcBef>
              <a:buSzPct val="101785"/>
              <a:buChar char="•"/>
              <a:tabLst>
                <a:tab pos="355600"/>
              </a:tabLst>
            </a:pPr>
            <a:r>
              <a:rPr sz="2800" spc="-5">
                <a:latin typeface="宋体"/>
                <a:cs typeface="宋体"/>
              </a:rPr>
              <a:t>新闻类电视谈话节目是指依托新近发生的新闻事</a:t>
            </a:r>
            <a:r>
              <a:rPr sz="2800" spc="-50">
                <a:latin typeface="宋体"/>
                <a:cs typeface="宋体"/>
              </a:rPr>
              <a:t> </a:t>
            </a:r>
            <a:r>
              <a:rPr sz="2800" spc="-5">
                <a:latin typeface="宋体"/>
                <a:cs typeface="宋体"/>
              </a:rPr>
              <a:t>件或社会热点提炼话题，主持人依照策划编导文</a:t>
            </a:r>
            <a:r>
              <a:rPr sz="2800" spc="-50">
                <a:latin typeface="宋体"/>
                <a:cs typeface="宋体"/>
              </a:rPr>
              <a:t> </a:t>
            </a:r>
            <a:r>
              <a:rPr sz="2800" spc="-5">
                <a:latin typeface="宋体"/>
                <a:cs typeface="宋体"/>
              </a:rPr>
              <a:t>案或即兴围绕话题对邀请嘉宾进行采访或与其进</a:t>
            </a:r>
            <a:r>
              <a:rPr sz="2800" spc="-50">
                <a:latin typeface="宋体"/>
                <a:cs typeface="宋体"/>
              </a:rPr>
              <a:t> </a:t>
            </a:r>
            <a:r>
              <a:rPr sz="2800" spc="-5">
                <a:latin typeface="宋体"/>
                <a:cs typeface="宋体"/>
              </a:rPr>
              <a:t>行讨论。在这一过程中现场观众有一定的发表观点点的机会，场外观众有时可以通过网络表达意见</a:t>
            </a:r>
            <a:r>
              <a:rPr sz="2800" spc="-50">
                <a:latin typeface="宋体"/>
                <a:cs typeface="宋体"/>
              </a:rPr>
              <a:t> </a:t>
            </a:r>
            <a:r>
              <a:rPr sz="2800" spc="-5">
                <a:latin typeface="宋体"/>
                <a:cs typeface="宋体"/>
              </a:rPr>
              <a:t>和观点。节目内容一般会涉及新闻背景介绍、新</a:t>
            </a:r>
            <a:r>
              <a:rPr sz="2800" spc="-50">
                <a:latin typeface="宋体"/>
                <a:cs typeface="宋体"/>
              </a:rPr>
              <a:t> </a:t>
            </a:r>
            <a:r>
              <a:rPr sz="2800" spc="-5">
                <a:latin typeface="宋体"/>
                <a:cs typeface="宋体"/>
              </a:rPr>
              <a:t>闻事件分析、公众意见反映等问题。其主要社会</a:t>
            </a:r>
            <a:r>
              <a:rPr sz="2800" spc="-50">
                <a:latin typeface="宋体"/>
                <a:cs typeface="宋体"/>
              </a:rPr>
              <a:t> </a:t>
            </a:r>
            <a:r>
              <a:rPr sz="2800" spc="-5">
                <a:latin typeface="宋体"/>
                <a:cs typeface="宋体"/>
              </a:rPr>
              <a:t>功能是沟通交流、释疑解惑，分享经验，引导舆论</a:t>
            </a:r>
            <a:r>
              <a:rPr sz="2800" spc="-25">
                <a:latin typeface="宋体"/>
                <a:cs typeface="宋体"/>
              </a:rPr>
              <a:t>论。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511300" y="602298"/>
            <a:ext cx="61214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0" spc="-5">
                <a:latin typeface="宋体"/>
                <a:cs typeface="宋体"/>
              </a:rPr>
              <a:t>二、新闻类电视谈话节目品牌节目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058351" y="1804733"/>
            <a:ext cx="4457700" cy="1562100"/>
          </a:xfrm>
          <a:prstGeom prst="rect">
            <a:avLst/>
          </a:prstGeom>
        </p:spPr>
        <p:txBody>
          <a:bodyPr vert="horz" wrap="square" lIns="0" tIns="9652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760"/>
              </a:spcBef>
              <a:buSzPct val="101785"/>
              <a:buChar char="•"/>
              <a:tabLst>
                <a:tab pos="355600"/>
              </a:tabLst>
            </a:pPr>
            <a:r>
              <a:rPr sz="2800">
                <a:latin typeface="宋体"/>
                <a:cs typeface="宋体"/>
              </a:rPr>
              <a:t>《实话实说》</a:t>
            </a:r>
            <a:r>
              <a:rPr sz="2800" spc="-10">
                <a:latin typeface="宋体"/>
                <a:cs typeface="宋体"/>
              </a:rPr>
              <a:t>1996.3.16</a:t>
            </a:r>
            <a:endParaRPr sz="28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675"/>
              </a:spcBef>
              <a:buSzPct val="101785"/>
              <a:buChar char="•"/>
              <a:tabLst>
                <a:tab pos="355600"/>
              </a:tabLst>
            </a:pPr>
            <a:r>
              <a:rPr sz="2800">
                <a:latin typeface="宋体"/>
                <a:cs typeface="宋体"/>
              </a:rPr>
              <a:t>《新闻辩论会》</a:t>
            </a:r>
            <a:r>
              <a:rPr sz="2800" spc="-10">
                <a:latin typeface="宋体"/>
                <a:cs typeface="宋体"/>
              </a:rPr>
              <a:t>2003.3.3</a:t>
            </a:r>
            <a:endParaRPr sz="28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670"/>
              </a:spcBef>
              <a:buSzPct val="101785"/>
              <a:buChar char="•"/>
              <a:tabLst>
                <a:tab pos="355600"/>
              </a:tabLst>
            </a:pPr>
            <a:r>
              <a:rPr sz="2800">
                <a:latin typeface="宋体"/>
                <a:cs typeface="宋体"/>
              </a:rPr>
              <a:t>《一虎一席谈》</a:t>
            </a:r>
            <a:r>
              <a:rPr sz="2800" spc="-10">
                <a:latin typeface="宋体"/>
                <a:cs typeface="宋体"/>
              </a:rPr>
              <a:t>2006.1.1.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714500" y="602298"/>
            <a:ext cx="57150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0" spc="-5">
                <a:latin typeface="宋体"/>
                <a:cs typeface="宋体"/>
              </a:rPr>
              <a:t>三、新闻类电视谈话节目的策划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266190" y="2100124"/>
            <a:ext cx="7124700" cy="1555750"/>
          </a:xfrm>
          <a:prstGeom prst="rect">
            <a:avLst/>
          </a:prstGeom>
        </p:spPr>
        <p:txBody>
          <a:bodyPr vert="horz" wrap="square" lIns="0" tIns="9017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710"/>
              </a:spcBef>
              <a:buSzPct val="101785"/>
              <a:buChar char="•"/>
              <a:tabLst>
                <a:tab pos="355600"/>
              </a:tabLst>
            </a:pPr>
            <a:r>
              <a:rPr sz="2800" spc="-5">
                <a:latin typeface="宋体"/>
                <a:cs typeface="宋体"/>
              </a:rPr>
              <a:t>新闻电视谈话节目策划内容包括:</a:t>
            </a:r>
            <a:endParaRPr sz="28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670"/>
              </a:spcBef>
              <a:buSzPct val="101785"/>
              <a:buChar char="•"/>
              <a:tabLst>
                <a:tab pos="355600"/>
              </a:tabLst>
            </a:pPr>
            <a:r>
              <a:rPr sz="2800" spc="-10">
                <a:latin typeface="宋体"/>
                <a:cs typeface="宋体"/>
              </a:rPr>
              <a:t>第一、遴选话题</a:t>
            </a:r>
            <a:endParaRPr sz="28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675"/>
              </a:spcBef>
              <a:buSzPct val="101785"/>
              <a:buChar char="•"/>
              <a:tabLst>
                <a:tab pos="355600"/>
              </a:tabLst>
            </a:pPr>
            <a:r>
              <a:rPr sz="2800" spc="-5">
                <a:latin typeface="宋体"/>
                <a:cs typeface="宋体"/>
              </a:rPr>
              <a:t>第二、确定话题讨论的价值取向和意义提升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714500" y="602298"/>
            <a:ext cx="57150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0" spc="-5">
                <a:latin typeface="宋体"/>
                <a:cs typeface="宋体"/>
              </a:rPr>
              <a:t>四、新闻类电视谈话节目的编导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35940" y="1566724"/>
            <a:ext cx="6591300" cy="3091815"/>
          </a:xfrm>
          <a:prstGeom prst="rect">
            <a:avLst/>
          </a:prstGeom>
        </p:spPr>
        <p:txBody>
          <a:bodyPr vert="horz" wrap="square" lIns="0" tIns="9017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710"/>
              </a:spcBef>
              <a:buSzPct val="101785"/>
              <a:buChar char="•"/>
              <a:tabLst>
                <a:tab pos="355600"/>
              </a:tabLst>
            </a:pPr>
            <a:r>
              <a:rPr sz="2800" spc="-5">
                <a:latin typeface="宋体"/>
                <a:cs typeface="宋体"/>
              </a:rPr>
              <a:t>新闻电视谈话节目的编导文案内容包括:</a:t>
            </a:r>
            <a:endParaRPr sz="28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670"/>
              </a:spcBef>
              <a:buSzPct val="101785"/>
              <a:buChar char="•"/>
              <a:tabLst>
                <a:tab pos="355600"/>
              </a:tabLst>
            </a:pPr>
            <a:r>
              <a:rPr sz="2800" spc="-5">
                <a:latin typeface="宋体"/>
                <a:cs typeface="宋体"/>
              </a:rPr>
              <a:t>第一、选择确定谈话嘉宾</a:t>
            </a:r>
            <a:endParaRPr sz="28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675"/>
              </a:spcBef>
              <a:buSzPct val="101785"/>
              <a:buChar char="•"/>
              <a:tabLst>
                <a:tab pos="355600"/>
              </a:tabLst>
            </a:pPr>
            <a:r>
              <a:rPr sz="2800" spc="-5">
                <a:latin typeface="宋体"/>
                <a:cs typeface="宋体"/>
              </a:rPr>
              <a:t>第二、选择确定现场参与的观众</a:t>
            </a:r>
            <a:endParaRPr sz="28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670"/>
              </a:spcBef>
              <a:buSzPct val="101785"/>
              <a:buChar char="•"/>
              <a:tabLst>
                <a:tab pos="355600"/>
              </a:tabLst>
            </a:pPr>
            <a:r>
              <a:rPr sz="2800" spc="-10">
                <a:latin typeface="宋体"/>
                <a:cs typeface="宋体"/>
              </a:rPr>
              <a:t>第三、谈话路径设计</a:t>
            </a:r>
            <a:endParaRPr sz="28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675"/>
              </a:spcBef>
              <a:buSzPct val="101785"/>
              <a:buChar char="•"/>
              <a:tabLst>
                <a:tab pos="355600"/>
              </a:tabLst>
            </a:pPr>
            <a:r>
              <a:rPr sz="2800" spc="-10">
                <a:latin typeface="宋体"/>
                <a:cs typeface="宋体"/>
              </a:rPr>
              <a:t>第四、谈话现场设计</a:t>
            </a:r>
            <a:endParaRPr sz="28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670"/>
              </a:spcBef>
              <a:buSzPct val="101785"/>
              <a:buChar char="•"/>
              <a:tabLst>
                <a:tab pos="355600"/>
              </a:tabLst>
            </a:pPr>
            <a:r>
              <a:rPr sz="2800" spc="-5">
                <a:latin typeface="宋体"/>
                <a:cs typeface="宋体"/>
              </a:rPr>
              <a:t>第五、对不确定性的应对方案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298065" marR="5080" indent="-2286000">
              <a:lnSpc>
                <a:spcPct val="100000"/>
              </a:lnSpc>
              <a:spcBef>
                <a:spcPts val="100"/>
              </a:spcBef>
            </a:pPr>
            <a:r>
              <a:rPr spc="-5"/>
              <a:t>第五节、人文类电视谈话节目的</a:t>
            </a:r>
            <a:r>
              <a:rPr spc="-15"/>
              <a:t>策划编导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https://d.book118.com/396153040034010051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JhengHei</vt:lpstr>
      <vt:lpstr>宋体</vt:lpstr>
      <vt:lpstr>Office Theme</vt:lpstr>
      <vt:lpstr>第六章	广播电视谈话节目的策划与编导</vt:lpstr>
      <vt:lpstr>第一节广播谈话节目概述</vt:lpstr>
      <vt:lpstr>第二节广播谈话节目的策划与编导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第三节电视谈话节目概述</vt:lpstr>
      <vt:lpstr>第四节新闻类电视谈话节目的策划与编导</vt:lpstr>
      <vt:lpstr>一、新闻类电视谈话节目含义</vt:lpstr>
      <vt:lpstr>二、新闻类电视谈话节目品牌节目</vt:lpstr>
      <vt:lpstr>三、新闻类电视谈话节目的策划</vt:lpstr>
      <vt:lpstr>四、新闻类电视谈话节目的编导</vt:lpstr>
      <vt:lpstr>第五节、人文类电视谈话节目的策划编导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2024-09-16T22:12:23.941</cp:lastPrinted>
  <dcterms:created xsi:type="dcterms:W3CDTF">2024-09-16T14:12:23Z</dcterms:created>
  <dcterms:modified xsi:type="dcterms:W3CDTF">2024-09-16T14:12:25Z</dcterms:modified>
</cp:coreProperties>
</file>