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40247-67D6-4775-8DAA-615F42C9D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45E34-805B-4381-ADA3-988124987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F6E43-0715-4703-A8B8-7D7FF0E80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68F4B-616B-4E47-8ABD-0AE50FC16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38C94-B52E-4653-96EC-B28CCA9E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64C3A-0C8B-48DF-A397-901A71BF9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81C5C-014B-4D90-BB12-641BA50A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5AEAD-E87F-4C04-BC03-1F8B13C0C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E2AEE-128B-45DC-AE88-D3B6C0A52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CC522-4417-458C-AFDE-C8982A35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2E86-FCC3-4A98-B465-3613A8E2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5304312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735297" y="1948238"/>
            <a:ext cx="5275579" cy="1617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6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核电供应链风险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  <a:p>
            <a:pPr marL="14671" algn="l" rtl="0" eaLnBrk="0">
              <a:lnSpc>
                <a:spcPts val="7395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807"/>
            <a:ext cx="3565525" cy="255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供应链风险应对策略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120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18010" y="465116"/>
            <a:ext cx="6188709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5"/>
              </a:lnSpc>
            </a:pPr>
            <a:endParaRPr lang="Arial" altLang="Arial" sz="100"/>
          </a:p>
          <a:p>
            <a:pPr marL="506117" algn="l" rtl="0" eaLnBrk="0">
              <a:lnSpc>
                <a:spcPct val="86000"/>
              </a:lnSpc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6281314" y="1247318"/>
            <a:ext cx="4955537" cy="4778362"/>
            <a:chExt cx="4955537" cy="4778362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4955537" cy="4778362"/>
            </a:xfrm>
            <a:custGeom>
              <a:rect l="0" t="0" r="0" b="0"/>
              <a:pathLst>
                <a:path w="7802" h="7524">
                  <a:moveTo>
                    <a:pt x="0" y="1254"/>
                  </a:moveTo>
                  <a:cubicBezTo>
                    <a:pt x="0" y="561"/>
                    <a:pt x="561" y="0"/>
                    <a:pt x="1254" y="0"/>
                  </a:cubicBezTo>
                  <a:lnTo>
                    <a:pt x="1254" y="0"/>
                  </a:lnTo>
                  <a:lnTo>
                    <a:pt x="6549" y="0"/>
                  </a:lnTo>
                  <a:lnTo>
                    <a:pt x="6549" y="0"/>
                  </a:lnTo>
                  <a:lnTo>
                    <a:pt x="6549" y="0"/>
                  </a:lnTo>
                  <a:cubicBezTo>
                    <a:pt x="7242" y="0"/>
                    <a:pt x="7803" y="561"/>
                    <a:pt x="7803" y="1254"/>
                  </a:cubicBezTo>
                  <a:lnTo>
                    <a:pt x="7803" y="1254"/>
                  </a:lnTo>
                  <a:cubicBezTo>
                    <a:pt x="7803" y="1254"/>
                    <a:pt x="7803" y="1254"/>
                    <a:pt x="7803" y="1254"/>
                  </a:cubicBezTo>
                  <a:lnTo>
                    <a:pt x="7803" y="1254"/>
                  </a:lnTo>
                  <a:lnTo>
                    <a:pt x="7803" y="6270"/>
                  </a:lnTo>
                  <a:lnTo>
                    <a:pt x="7803" y="6270"/>
                  </a:lnTo>
                  <a:lnTo>
                    <a:pt x="7803" y="6270"/>
                  </a:lnTo>
                  <a:cubicBezTo>
                    <a:pt x="7803" y="6963"/>
                    <a:pt x="7242" y="7524"/>
                    <a:pt x="6549" y="7524"/>
                  </a:cubicBezTo>
                  <a:lnTo>
                    <a:pt x="6549" y="7524"/>
                  </a:lnTo>
                  <a:lnTo>
                    <a:pt x="1254" y="7524"/>
                  </a:lnTo>
                  <a:lnTo>
                    <a:pt x="1254" y="7524"/>
                  </a:lnTo>
                  <a:cubicBezTo>
                    <a:pt x="561" y="7524"/>
                    <a:pt x="0" y="6963"/>
                    <a:pt x="0" y="6270"/>
                  </a:cubicBezTo>
                  <a:lnTo>
                    <a:pt x="0" y="1254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textbox 15"/>
            <p:cNvSpPr/>
            <p:nvPr/>
          </p:nvSpPr>
          <p:spPr>
            <a:xfrm>
              <a:off x="443339" y="564874"/>
              <a:ext cx="3968115" cy="34036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482"/>
                </a:lnSpc>
              </a:pPr>
              <a:endParaRPr lang="Arial" altLang="Arial" sz="100"/>
            </a:p>
            <a:p>
              <a:pPr marL="17624" algn="l" rtl="0" eaLnBrk="0">
                <a:lnSpc>
                  <a:spcPct val="91000"/>
                </a:lnSpc>
              </a:pP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  <a:endParaRPr lang="Microsoft YaHei" altLang="Microsoft YaHei" sz="23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22472" algn="l" rtl="0" eaLnBrk="0">
                <a:lnSpc>
                  <a:spcPct val="94000"/>
                </a:lnSpc>
                <a:spcBef>
                  <a:spcPts val="396"/>
                </a:spcBef>
              </a:pPr>
              <a:r>
                <a:rPr sz="1300" spc="5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随着核能在全球能源结构中的地位日益重要，核</a:t>
              </a:r>
              <a:r>
                <a:rPr sz="1300" spc="1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</a:t>
              </a:r>
              <a:r>
                <a:rPr sz="1300" spc="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</a:t>
              </a:r>
              <a:endParaRPr lang="Microsoft YaHei" altLang="Microsoft YaHei" sz="1300"/>
            </a:p>
            <a:p>
              <a:pPr marL="12700" algn="l" rtl="0" eaLnBrk="0">
                <a:lnSpc>
                  <a:spcPct val="94000"/>
                </a:lnSpc>
                <a:spcBef>
                  <a:spcPts val="963"/>
                </a:spcBef>
              </a:pPr>
              <a:r>
                <a:rPr sz="1300" spc="5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应链的安全与稳定运行对于保障能源供应、促进经</a:t>
              </a:r>
              <a:r>
                <a:rPr sz="1300" spc="4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济</a:t>
              </a:r>
              <a:endParaRPr lang="Microsoft YaHei" altLang="Microsoft YaHei" sz="1300"/>
            </a:p>
            <a:p>
              <a:pPr marL="14071" algn="l" rtl="0" eaLnBrk="0">
                <a:lnSpc>
                  <a:spcPct val="95000"/>
                </a:lnSpc>
                <a:spcBef>
                  <a:spcPts val="948"/>
                </a:spcBef>
              </a:pPr>
              <a:r>
                <a:rPr sz="1300" spc="5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发展和维护国家安全具有重要意义。然而，核电供</a:t>
              </a:r>
              <a:r>
                <a:rPr sz="1300" spc="3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</a:t>
              </a:r>
              <a:endParaRPr lang="Microsoft YaHei" altLang="Microsoft YaHei" sz="1300"/>
            </a:p>
            <a:p>
              <a:pPr marL="14757" algn="l" rtl="0" eaLnBrk="0">
                <a:lnSpc>
                  <a:spcPct val="95000"/>
                </a:lnSpc>
                <a:spcBef>
                  <a:spcPts val="948"/>
                </a:spcBef>
              </a:pPr>
              <a:r>
                <a:rPr sz="1300" spc="5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链在运行过程中面临着诸多风险，如设备故障、人</a:t>
              </a:r>
              <a:r>
                <a:rPr sz="1300" spc="2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</a:t>
              </a:r>
              <a:endParaRPr lang="Microsoft YaHei" altLang="Microsoft YaHei" sz="1300"/>
            </a:p>
            <a:p>
              <a:pPr marL="13557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操作失误、自然灾害等，这些风险可能对核电站的</a:t>
              </a:r>
              <a:r>
                <a:rPr sz="1300" spc="3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</a:t>
              </a:r>
              <a:endParaRPr lang="Microsoft YaHei" altLang="Microsoft YaHei" sz="1300"/>
            </a:p>
            <a:p>
              <a:pPr marL="14242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全和稳定运行造成严重影响。因此，对核电供应链</a:t>
              </a:r>
              <a:r>
                <a:rPr sz="1300" spc="3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</a:t>
              </a:r>
              <a:endParaRPr lang="Microsoft YaHei" altLang="Microsoft YaHei" sz="1300"/>
            </a:p>
            <a:p>
              <a:pPr marL="14757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行风险分析，并采取有效的应对措施，对于保障核</a:t>
              </a:r>
              <a:r>
                <a:rPr sz="1300" spc="2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</a:t>
              </a:r>
              <a:endParaRPr lang="Microsoft YaHei" altLang="Microsoft YaHe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14585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300" spc="-1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站的安全和稳定运行具有重要意义</a:t>
              </a:r>
              <a:r>
                <a:rPr sz="1300" spc="0">
                  <a:solidFill>
                    <a:srgbClr val="005B8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927122" y="1247318"/>
            <a:ext cx="4955536" cy="4778362"/>
            <a:chExt cx="4955536" cy="4778362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4955536" cy="4778362"/>
            </a:xfrm>
            <a:custGeom>
              <a:rect l="0" t="0" r="0" b="0"/>
              <a:pathLst>
                <a:path w="7802" h="7524">
                  <a:moveTo>
                    <a:pt x="0" y="1254"/>
                  </a:moveTo>
                  <a:cubicBezTo>
                    <a:pt x="0" y="561"/>
                    <a:pt x="561" y="0"/>
                    <a:pt x="1254" y="0"/>
                  </a:cubicBezTo>
                  <a:lnTo>
                    <a:pt x="1254" y="0"/>
                  </a:lnTo>
                  <a:lnTo>
                    <a:pt x="6549" y="0"/>
                  </a:lnTo>
                  <a:lnTo>
                    <a:pt x="6549" y="0"/>
                  </a:lnTo>
                  <a:lnTo>
                    <a:pt x="6549" y="0"/>
                  </a:lnTo>
                  <a:cubicBezTo>
                    <a:pt x="7242" y="0"/>
                    <a:pt x="7803" y="561"/>
                    <a:pt x="7803" y="1254"/>
                  </a:cubicBezTo>
                  <a:lnTo>
                    <a:pt x="7803" y="1254"/>
                  </a:lnTo>
                  <a:cubicBezTo>
                    <a:pt x="7803" y="1254"/>
                    <a:pt x="7803" y="1254"/>
                    <a:pt x="7803" y="1254"/>
                  </a:cubicBezTo>
                  <a:lnTo>
                    <a:pt x="7803" y="1254"/>
                  </a:lnTo>
                  <a:lnTo>
                    <a:pt x="7803" y="6270"/>
                  </a:lnTo>
                  <a:lnTo>
                    <a:pt x="7803" y="6270"/>
                  </a:lnTo>
                  <a:lnTo>
                    <a:pt x="7803" y="6270"/>
                  </a:lnTo>
                  <a:cubicBezTo>
                    <a:pt x="7803" y="6963"/>
                    <a:pt x="7242" y="7524"/>
                    <a:pt x="6549" y="7524"/>
                  </a:cubicBezTo>
                  <a:lnTo>
                    <a:pt x="6549" y="7524"/>
                  </a:lnTo>
                  <a:lnTo>
                    <a:pt x="1254" y="7524"/>
                  </a:lnTo>
                  <a:lnTo>
                    <a:pt x="1254" y="7524"/>
                  </a:lnTo>
                  <a:lnTo>
                    <a:pt x="1254" y="7524"/>
                  </a:lnTo>
                  <a:cubicBezTo>
                    <a:pt x="561" y="7524"/>
                    <a:pt x="0" y="6963"/>
                    <a:pt x="0" y="6270"/>
                  </a:cubicBezTo>
                  <a:lnTo>
                    <a:pt x="0" y="1254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textbox 17"/>
            <p:cNvSpPr/>
            <p:nvPr/>
          </p:nvSpPr>
          <p:spPr>
            <a:xfrm>
              <a:off x="467773" y="564874"/>
              <a:ext cx="4107179" cy="15519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587"/>
                </a:lnSpc>
              </a:pPr>
              <a:endParaRPr lang="Arial" altLang="Arial" sz="100"/>
            </a:p>
            <a:p>
              <a:pPr marL="45971" algn="l" rtl="0" eaLnBrk="0">
                <a:lnSpc>
                  <a:spcPct val="92000"/>
                </a:lnSpc>
              </a:pPr>
              <a:r>
                <a:rPr sz="2300" spc="-6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2300" spc="-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endParaRPr lang="Microsoft YaHei" altLang="Microsoft YaHei" sz="23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14757" algn="l" rtl="0" eaLnBrk="0">
                <a:lnSpc>
                  <a:spcPct val="94000"/>
                </a:lnSpc>
                <a:spcBef>
                  <a:spcPts val="402"/>
                </a:spcBef>
              </a:pPr>
              <a:r>
                <a:rPr sz="13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本报告旨在分析核电供应链中存在的风险，并提出</a:t>
              </a:r>
              <a:r>
                <a:rPr sz="130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</a:t>
              </a:r>
              <a:endParaRPr lang="Microsoft YaHei" altLang="Microsoft YaHei" sz="1300"/>
            </a:p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algn="l" rtl="0" eaLnBrk="0">
                <a:lnSpc>
                  <a:spcPct val="619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5000"/>
                </a:lnSpc>
              </a:pPr>
              <a:r>
                <a:rPr sz="130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应的应对措施，以提高核电供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应链的可靠性和安全性。</a:t>
              </a:r>
              <a:endParaRPr lang="Microsoft YaHei" altLang="Microsoft YaHei" sz="1300"/>
            </a:p>
          </p:txBody>
        </p:sp>
      </p:grpSp>
      <p:sp>
        <p:nvSpPr>
          <p:cNvPr id="18" name="textbox 18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86600" y="1587500"/>
            <a:ext cx="4305846" cy="4305845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1107555" y="3304352"/>
            <a:ext cx="5510529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核电供应链涉及多个环节，包括设备制造、材料采购、技术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持、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等，这些环节相互关联、相互影响，任何一个环节出现问题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都可能对整个供应链的运行造成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500"/>
          </a:p>
        </p:txBody>
      </p:sp>
      <p:sp>
        <p:nvSpPr>
          <p:cNvPr id="44" name="textbox 44"/>
          <p:cNvSpPr/>
          <p:nvPr/>
        </p:nvSpPr>
        <p:spPr>
          <a:xfrm>
            <a:off x="1107745" y="4823292"/>
            <a:ext cx="551052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42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06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核电供应链的特点包括高技术含量、高安全标准、长生命周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这些特点要求核电供应链必须具备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高度的可靠性和稳定性。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1107364" y="1785413"/>
            <a:ext cx="53574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54"/>
              </a:lnSpc>
            </a:pPr>
            <a:endParaRPr lang="Arial" altLang="Arial" sz="100"/>
          </a:p>
          <a:p>
            <a:pPr marL="12700" indent="761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应链是指为核电站提供设备、材料、技术支持和服务的一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系列企业、组织和个人的集合。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应链概述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7" name="rect"/>
          <p:cNvSpPr/>
          <p:nvPr/>
        </p:nvSpPr>
        <p:spPr>
          <a:xfrm>
            <a:off x="811828" y="1585714"/>
            <a:ext cx="98307" cy="1200172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rect"/>
          <p:cNvSpPr/>
          <p:nvPr/>
        </p:nvSpPr>
        <p:spPr>
          <a:xfrm>
            <a:off x="811828" y="3104652"/>
            <a:ext cx="98307" cy="1200172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rect"/>
          <p:cNvSpPr/>
          <p:nvPr/>
        </p:nvSpPr>
        <p:spPr>
          <a:xfrm>
            <a:off x="811828" y="4623591"/>
            <a:ext cx="98307" cy="1200172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1" name="textbox 71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3903141" y="3551011"/>
            <a:ext cx="43916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0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核电供应链风险识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</a:t>
            </a:r>
            <a:endParaRPr lang="Microsoft YaHei" altLang="Microsoft YaHei" sz="38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77" name="table 77"/>
          <p:cNvGraphicFramePr>
            <a:graphicFrameLocks noGrp="1"/>
          </p:cNvGraphicFramePr>
          <p:nvPr/>
        </p:nvGraphicFramePr>
        <p:xfrm>
          <a:off x="977900" y="1574799"/>
          <a:ext cx="10189209" cy="4290060"/>
        </p:xfrm>
        <a:graphic>
          <a:graphicData uri="http://schemas.openxmlformats.org/drawingml/2006/table">
            <a:tbl>
              <a:tblPr/>
              <a:tblGrid>
                <a:gridCol w="3433445"/>
                <a:gridCol w="3335654"/>
                <a:gridCol w="3420109"/>
              </a:tblGrid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34"/>
                        </a:lnSpc>
                      </a:pPr>
                      <a:endParaRPr lang="Arial" altLang="Arial" sz="100"/>
                    </a:p>
                    <a:p>
                      <a:pPr marL="828859" algn="l" rtl="0" eaLnBrk="0">
                        <a:lnSpc>
                          <a:spcPct val="92000"/>
                        </a:lnSpc>
                      </a:pPr>
                      <a:r>
                        <a:rPr sz="17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供应商破产</a:t>
                      </a: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或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转产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957878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17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原材料供应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不足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2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234464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核电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设备供应商可能因经营不善或市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255261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核电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设备生产所需的特殊原材料可能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2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34654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场变化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而破产或转产，导致设备供应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54689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存在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供应不足的情况，影响设备生产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247418" algn="l" rtl="0" eaLnBrk="0">
                        <a:lnSpc>
                          <a:spcPts val="1607"/>
                        </a:lnSpc>
                      </a:pPr>
                      <a:r>
                        <a:rPr sz="13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中断。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25488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4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和交付。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25"/>
                        </a:lnSpc>
                      </a:pPr>
                      <a:endParaRPr lang="Arial" altLang="Arial" sz="100"/>
                    </a:p>
                    <a:p>
                      <a:pPr marL="680872" algn="l" rtl="0" eaLnBrk="0">
                        <a:lnSpc>
                          <a:spcPct val="92000"/>
                        </a:lnSpc>
                      </a:pPr>
                      <a:r>
                        <a:rPr sz="17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供应商技术能</a:t>
                      </a:r>
                      <a:r>
                        <a:rPr sz="17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力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不足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08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0"/>
                    </a:p>
                    <a:p>
                      <a:pPr marL="19411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供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应商可能不具备生产高质量核电设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24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193919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的专业技术能力，导致设备性能不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0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36"/>
                        </a:lnSpc>
                      </a:pPr>
                      <a:endParaRPr lang="Arial" altLang="Arial" sz="100"/>
                    </a:p>
                    <a:p>
                      <a:pPr marL="195824" algn="l" rtl="0" eaLnBrk="0">
                        <a:lnSpc>
                          <a:spcPct val="97000"/>
                        </a:lnSpc>
                      </a:pPr>
                      <a:r>
                        <a:rPr sz="14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符合要求。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8" name="textbox 78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供应风险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00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9" name="textbox 109"/>
          <p:cNvSpPr/>
          <p:nvPr/>
        </p:nvSpPr>
        <p:spPr>
          <a:xfrm>
            <a:off x="4821213" y="1754173"/>
            <a:ext cx="283845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8005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需求变更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3842" indent="-1142" algn="l" rtl="0" eaLnBrk="0">
              <a:lnSpc>
                <a:spcPct val="141000"/>
              </a:lnSpc>
            </a:pPr>
            <a:r>
              <a:rPr sz="15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核电项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目业主可能频繁变更设备   </a:t>
            </a:r>
            <a:r>
              <a:rPr sz="15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需求，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导致供应商生产计划被打   </a:t>
            </a:r>
            <a:r>
              <a:rPr sz="1500" spc="-8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乱。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8339875" y="1754173"/>
            <a:ext cx="2765425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8177" algn="l" rtl="0" eaLnBrk="0">
              <a:lnSpc>
                <a:spcPct val="91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紧急采购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761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目业主可能因突发事件需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急采购设备，给供应商带来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额外压力。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1283631" y="1752420"/>
            <a:ext cx="2690495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8576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571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目业主可能无法准确预测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核电设备的需求量，导致采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购计划不合理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2" name="textbox 112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613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3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36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9" name="textbox 139"/>
          <p:cNvSpPr/>
          <p:nvPr/>
        </p:nvSpPr>
        <p:spPr>
          <a:xfrm>
            <a:off x="1175591" y="1650806"/>
            <a:ext cx="4404995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7"/>
              </a:lnSpc>
            </a:pPr>
            <a:endParaRPr lang="Arial" altLang="Arial" sz="100"/>
          </a:p>
          <a:p>
            <a:pPr marL="12967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传递延迟</a:t>
            </a:r>
            <a:endParaRPr lang="Microsoft YaHei" altLang="Microsoft YaHei" sz="1800"/>
          </a:p>
          <a:p>
            <a:pPr marL="12890" algn="l" rtl="0" eaLnBrk="0">
              <a:lnSpc>
                <a:spcPct val="123000"/>
              </a:lnSpc>
              <a:spcBef>
                <a:spcPts val="120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应链中信息传递可能存在延迟，导致供应商无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法及时了解项目进展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967" algn="l" rtl="0" eaLnBrk="0">
              <a:lnSpc>
                <a:spcPct val="91000"/>
              </a:lnSpc>
              <a:spcBef>
                <a:spcPts val="540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失真</a:t>
            </a:r>
            <a:endParaRPr lang="Microsoft YaHei" altLang="Microsoft YaHei" sz="1800"/>
          </a:p>
          <a:p>
            <a:pPr marL="14033" indent="-1333" algn="l" rtl="0" eaLnBrk="0">
              <a:lnSpc>
                <a:spcPct val="122000"/>
              </a:lnSpc>
              <a:spcBef>
                <a:spcPts val="125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在传递过程中可能发生失真，导致供应商对项目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需求理解不准确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967" algn="l" rtl="0" eaLnBrk="0">
              <a:lnSpc>
                <a:spcPct val="91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保密不力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0891" indent="-8000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目业主和供应商之间涉及商业机密和知识产权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的信息可能存在保密不力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情况。</a:t>
            </a:r>
            <a:endParaRPr lang="Microsoft YaHei" altLang="Microsoft YaHei" sz="1500"/>
          </a:p>
        </p:txBody>
      </p:sp>
      <p:sp>
        <p:nvSpPr>
          <p:cNvPr id="140" name="textbox 140"/>
          <p:cNvSpPr/>
          <p:nvPr/>
        </p:nvSpPr>
        <p:spPr>
          <a:xfrm>
            <a:off x="1210539" y="378266"/>
            <a:ext cx="1544955" cy="44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4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5" name="picture 1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1098421" y="379028"/>
            <a:ext cx="4176395" cy="5501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10"/>
              </a:lnSpc>
            </a:pPr>
            <a:endParaRPr lang="Arial" altLang="Arial" sz="100"/>
          </a:p>
          <a:p>
            <a:pPr marL="125579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物流风险</a:t>
            </a:r>
            <a:endParaRPr lang="Microsoft YaHei" altLang="Microsoft YaHei" sz="3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4062" algn="l" rtl="0" eaLnBrk="0">
              <a:lnSpc>
                <a:spcPct val="92000"/>
              </a:lnSpc>
              <a:spcBef>
                <a:spcPts val="692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</a:t>
            </a:r>
            <a:endParaRPr lang="Microsoft YaHei" altLang="Microsoft YaHei" sz="2300"/>
          </a:p>
          <a:p>
            <a:pPr marL="12700" indent="190" algn="l" rtl="0" eaLnBrk="0">
              <a:lnSpc>
                <a:spcPct val="122000"/>
              </a:lnSpc>
              <a:spcBef>
                <a:spcPts val="1199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核电设备在运输过程中可能因各种原因导致延误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影响项目进度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4062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运输损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坏</a:t>
            </a:r>
            <a:endParaRPr lang="Microsoft YaHei" altLang="Microsoft YaHei" sz="2300"/>
          </a:p>
          <a:p>
            <a:pPr marL="13461" indent="762" algn="l" rtl="0" eaLnBrk="0">
              <a:lnSpc>
                <a:spcPct val="123000"/>
              </a:lnSpc>
              <a:spcBef>
                <a:spcPts val="116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设备在运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输过程中可能发生损坏，导致性能受损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或无法正常使用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3176" algn="l" rtl="0" eaLnBrk="0">
              <a:lnSpc>
                <a:spcPct val="92000"/>
              </a:lnSpc>
              <a:spcBef>
                <a:spcPts val="695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marL="13461" indent="762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设备在仓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储过程中可能存在管理不善的问题，导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致设备损坏或丢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失。</a:t>
            </a:r>
            <a:endParaRPr lang="Microsoft YaHei" altLang="Microsoft YaHei" sz="1500"/>
          </a:p>
        </p:txBody>
      </p:sp>
      <p:sp>
        <p:nvSpPr>
          <p:cNvPr id="167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1" name="textbox 191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92" name="picture 1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93" name="textbox 193"/>
          <p:cNvSpPr/>
          <p:nvPr/>
        </p:nvSpPr>
        <p:spPr>
          <a:xfrm>
            <a:off x="3903141" y="3551011"/>
            <a:ext cx="43916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0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核电供应链风险评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3800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9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textbox 197"/>
            <p:cNvSpPr/>
            <p:nvPr/>
          </p:nvSpPr>
          <p:spPr>
            <a:xfrm>
              <a:off x="372601" y="385824"/>
              <a:ext cx="2689860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774"/>
                </a:lnSpc>
              </a:pPr>
              <a:endParaRPr lang="Arial" altLang="Arial" sz="100"/>
            </a:p>
            <a:p>
              <a:pPr marL="538198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供应商多元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3461" indent="-761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应商的多元化程度，避免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单一供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应商的风险，确保供应链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的稳定性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98" name="picture 19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9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textbox 200"/>
            <p:cNvSpPr/>
            <p:nvPr/>
          </p:nvSpPr>
          <p:spPr>
            <a:xfrm>
              <a:off x="371648" y="385824"/>
              <a:ext cx="269049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318"/>
                </a:lnSpc>
              </a:pPr>
              <a:endParaRPr lang="Arial" altLang="Arial" sz="100"/>
            </a:p>
            <a:p>
              <a:pPr marL="686788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供应商能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52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应商的生产能力、技术水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质量管理等方面的实力，确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保供应商具备足够的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应能力。</a:t>
              </a:r>
              <a:endParaRPr lang="Microsoft YaHei" altLang="Microsoft YaHei" sz="1500"/>
            </a:p>
          </p:txBody>
        </p:sp>
        <p:pic>
          <p:nvPicPr>
            <p:cNvPr id="201" name="picture 20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8" name="group 3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02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405D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textbox 203"/>
            <p:cNvSpPr/>
            <p:nvPr/>
          </p:nvSpPr>
          <p:spPr>
            <a:xfrm>
              <a:off x="370314" y="385528"/>
              <a:ext cx="2691764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891"/>
                </a:lnSpc>
              </a:pPr>
              <a:endParaRPr lang="Arial" altLang="Arial" sz="100"/>
            </a:p>
            <a:p>
              <a:pPr marL="54048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供应商可靠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761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供应商的历史表现、交货准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率、产品质量等方面，评估供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应商的可靠性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04" name="picture 20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05" name="textbox 205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供应风险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https://d.book118.com/396153043121010101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2024-09-25T23:33:47.902</cp:lastPrinted>
  <dcterms:created xsi:type="dcterms:W3CDTF">2024-09-25T15:33:47Z</dcterms:created>
  <dcterms:modified xsi:type="dcterms:W3CDTF">2024-09-25T15:33:49Z</dcterms:modified>
</cp:coreProperties>
</file>