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FAE50-128A-49CD-8215-916B5F4A4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B6195-55F1-4ACD-8546-BA5DEEAA7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1835C-9DFD-46A2-8D75-1A20517B0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DB1E4-BB69-48EC-9829-D09916E80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750BFA-0306-44D3-B53F-9BC592582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EF992F-5F27-4A4C-9742-B3FA052B8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329EE0-8680-415B-816A-1EA055905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75C847-D22F-4591-A632-9861BCE3A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D1EA38-14A6-4598-BFE5-5E9EEE11F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955A2-8C76-446F-8539-6C6CAB921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5DD22-55F4-4194-8CEF-55DAA76B1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20505511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国际证券市场课件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国际证券市场概述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国际证券市场的参与者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国际证券市场的产品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国际证券市场的交易机制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国际证券市场的监管与法规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国际证券市场的投资策略与风险管理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国际证券市场概述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80" b="24980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国际证券市场是指不同国家和地区之间进行证券交易的市场，包括股票、债券、基金等各类证券产品。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国际证券市场具有全球性、多样性、风险与机会并存等特征，为投资者提供了更广阔的投资空间和机会。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国际证券市场起源于18世纪的欧洲，最初是股票交易，后来逐渐发展成为全球性的证券交易市场。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随着全球经济一体化的加速，国际证券市场得到了快速发展，交易品种和规模不断扩大，市场结构和监管体系也日益完善。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284" r="2128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是全球最大的证券交易所之一，上市的公司涵盖各个行业，市值和交易量巨大。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纽约证券交易所（NYSE）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是欧洲最大的证券交易所，拥有悠久的历史和成熟的监管体系，上市的公司涵盖各个领域。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伦敦证券交易所（LSE）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是日本最大的证券交易所，上市的公司以大企业为主，市值和交易量较大。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东京证券交易所（TSE）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是亚洲重要的证券交易所之一，上市的公司涵盖各个行业，包括许多中国内地和香港的企业。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香港证券交易所（HKEX）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全球主要证券市场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国际证券市场的参与者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197" r="9197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585" r="14585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发行人是指在国际证券市场上发行证券的企业或政府机构。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发行人需要具备一定的资质和信誉，并经过相关监管机构的审核和批准。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发行人通过发行证券来筹集资金，用于自身的经营和发展。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发行人的证券发行活动需要遵守相关法律法规和监管要求，确保信息披露的准确性和完整性。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发行人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投资者是指在国际证券市场上购买和持有证券的个人或机构。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投资者可以通过证券交易市场进行买卖操作，实现资产的增值和保值。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投资者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投资者需要具备一定的投资经验和风险承受能力，并了解相关证券的风险和收益特性。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投资者的投资活动需要遵守相关法律法规和监管要求，确保投资行为的合规性和合法性。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924526" y="2519839"/>
            <a:ext cx="1044607" cy="1047369"/>
            <a:chOff x="1924526" y="2519839"/>
            <a:chExt cx="1044607" cy="1047369"/>
          </a:xfrm>
        </p:grpSpPr>
        <p:sp>
          <p:nvSpPr>
            <p:cNvPr id="12" name="AutoShape 12"/>
            <p:cNvSpPr/>
            <p:nvPr/>
          </p:nvSpPr>
          <p:spPr>
            <a:xfrm>
              <a:off x="1924526" y="2519839"/>
              <a:ext cx="1044607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65985" y="2636329"/>
              <a:ext cx="577596" cy="786956"/>
            </a:xfrm>
            <a:custGeom>
              <a:rect l="l" t="t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47577" y="3946970"/>
            <a:ext cx="1044607" cy="1047369"/>
            <a:chOff x="1947577" y="3946970"/>
            <a:chExt cx="1044607" cy="1047369"/>
          </a:xfrm>
        </p:grpSpPr>
        <p:sp>
          <p:nvSpPr>
            <p:cNvPr id="15" name="AutoShape 15"/>
            <p:cNvSpPr/>
            <p:nvPr/>
          </p:nvSpPr>
          <p:spPr>
            <a:xfrm>
              <a:off x="1947577" y="3946970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91798" y="4100989"/>
              <a:ext cx="510064" cy="694849"/>
            </a:xfrm>
            <a:custGeom>
              <a:rect l="l" t="t" r="r" b="b"/>
              <a:pathLst>
                <a:path w="625" h="852">
                  <a:moveTo>
                    <a:pt x="48" y="224"/>
                  </a:moveTo>
                  <a:cubicBezTo>
                    <a:pt x="48" y="200"/>
                    <a:pt x="59" y="188"/>
                    <a:pt x="82" y="188"/>
                  </a:cubicBezTo>
                  <a:lnTo>
                    <a:pt x="82" y="138"/>
                  </a:lnTo>
                  <a:cubicBezTo>
                    <a:pt x="39" y="139"/>
                    <a:pt x="0" y="167"/>
                    <a:pt x="0" y="209"/>
                  </a:cubicBezTo>
                  <a:lnTo>
                    <a:pt x="0" y="783"/>
                  </a:lnTo>
                  <a:cubicBezTo>
                    <a:pt x="0" y="818"/>
                    <a:pt x="34" y="852"/>
                    <a:pt x="69" y="852"/>
                  </a:cubicBezTo>
                  <a:lnTo>
                    <a:pt x="556" y="852"/>
                  </a:lnTo>
                  <a:cubicBezTo>
                    <a:pt x="591" y="852"/>
                    <a:pt x="625" y="818"/>
                    <a:pt x="625" y="783"/>
                  </a:cubicBezTo>
                  <a:lnTo>
                    <a:pt x="625" y="209"/>
                  </a:lnTo>
                  <a:cubicBezTo>
                    <a:pt x="625" y="167"/>
                    <a:pt x="586" y="139"/>
                    <a:pt x="543" y="138"/>
                  </a:cubicBezTo>
                  <a:lnTo>
                    <a:pt x="543" y="188"/>
                  </a:lnTo>
                  <a:cubicBezTo>
                    <a:pt x="566" y="188"/>
                    <a:pt x="577" y="200"/>
                    <a:pt x="577" y="224"/>
                  </a:cubicBezTo>
                  <a:lnTo>
                    <a:pt x="577" y="768"/>
                  </a:lnTo>
                  <a:cubicBezTo>
                    <a:pt x="577" y="785"/>
                    <a:pt x="570" y="803"/>
                    <a:pt x="554" y="803"/>
                  </a:cubicBezTo>
                  <a:lnTo>
                    <a:pt x="71" y="803"/>
                  </a:lnTo>
                  <a:cubicBezTo>
                    <a:pt x="53" y="803"/>
                    <a:pt x="48" y="783"/>
                    <a:pt x="48" y="764"/>
                  </a:cubicBezTo>
                  <a:lnTo>
                    <a:pt x="48" y="224"/>
                  </a:lnTo>
                  <a:close/>
                  <a:moveTo>
                    <a:pt x="270" y="91"/>
                  </a:moveTo>
                  <a:cubicBezTo>
                    <a:pt x="270" y="71"/>
                    <a:pt x="289" y="52"/>
                    <a:pt x="309" y="52"/>
                  </a:cubicBezTo>
                  <a:lnTo>
                    <a:pt x="316" y="52"/>
                  </a:lnTo>
                  <a:cubicBezTo>
                    <a:pt x="336" y="52"/>
                    <a:pt x="355" y="71"/>
                    <a:pt x="355" y="91"/>
                  </a:cubicBezTo>
                  <a:lnTo>
                    <a:pt x="355" y="95"/>
                  </a:lnTo>
                  <a:cubicBezTo>
                    <a:pt x="355" y="117"/>
                    <a:pt x="336" y="136"/>
                    <a:pt x="314" y="136"/>
                  </a:cubicBezTo>
                  <a:lnTo>
                    <a:pt x="311" y="136"/>
                  </a:lnTo>
                  <a:cubicBezTo>
                    <a:pt x="289" y="136"/>
                    <a:pt x="270" y="117"/>
                    <a:pt x="270" y="95"/>
                  </a:cubicBezTo>
                  <a:lnTo>
                    <a:pt x="270" y="91"/>
                  </a:lnTo>
                  <a:close/>
                  <a:moveTo>
                    <a:pt x="218" y="93"/>
                  </a:moveTo>
                  <a:lnTo>
                    <a:pt x="149" y="93"/>
                  </a:lnTo>
                  <a:cubicBezTo>
                    <a:pt x="126" y="93"/>
                    <a:pt x="115" y="104"/>
                    <a:pt x="115" y="127"/>
                  </a:cubicBezTo>
                  <a:lnTo>
                    <a:pt x="115" y="216"/>
                  </a:lnTo>
                  <a:cubicBezTo>
                    <a:pt x="115" y="231"/>
                    <a:pt x="124" y="246"/>
                    <a:pt x="138" y="246"/>
                  </a:cubicBezTo>
                  <a:lnTo>
                    <a:pt x="487" y="246"/>
                  </a:lnTo>
                  <a:cubicBezTo>
                    <a:pt x="501" y="246"/>
                    <a:pt x="510" y="231"/>
                    <a:pt x="510" y="216"/>
                  </a:cubicBezTo>
                  <a:lnTo>
                    <a:pt x="510" y="127"/>
                  </a:lnTo>
                  <a:cubicBezTo>
                    <a:pt x="510" y="104"/>
                    <a:pt x="499" y="93"/>
                    <a:pt x="476" y="93"/>
                  </a:cubicBezTo>
                  <a:lnTo>
                    <a:pt x="407" y="93"/>
                  </a:lnTo>
                  <a:cubicBezTo>
                    <a:pt x="407" y="45"/>
                    <a:pt x="366" y="0"/>
                    <a:pt x="320" y="0"/>
                  </a:cubicBezTo>
                  <a:lnTo>
                    <a:pt x="305" y="0"/>
                  </a:lnTo>
                  <a:cubicBezTo>
                    <a:pt x="259" y="0"/>
                    <a:pt x="218" y="45"/>
                    <a:pt x="218" y="93"/>
                  </a:cubicBezTo>
                  <a:close/>
                  <a:moveTo>
                    <a:pt x="132" y="654"/>
                  </a:moveTo>
                  <a:cubicBezTo>
                    <a:pt x="132" y="649"/>
                    <a:pt x="133" y="647"/>
                    <a:pt x="138" y="647"/>
                  </a:cubicBezTo>
                  <a:lnTo>
                    <a:pt x="221" y="647"/>
                  </a:lnTo>
                  <a:lnTo>
                    <a:pt x="221" y="654"/>
                  </a:lnTo>
                  <a:cubicBezTo>
                    <a:pt x="221" y="661"/>
                    <a:pt x="186" y="680"/>
                    <a:pt x="180" y="684"/>
                  </a:cubicBezTo>
                  <a:cubicBezTo>
                    <a:pt x="174" y="679"/>
                    <a:pt x="161" y="667"/>
                    <a:pt x="151" y="667"/>
                  </a:cubicBezTo>
                  <a:lnTo>
                    <a:pt x="149" y="667"/>
                  </a:lnTo>
                  <a:cubicBezTo>
                    <a:pt x="144" y="667"/>
                    <a:pt x="136" y="675"/>
                    <a:pt x="136" y="680"/>
                  </a:cubicBezTo>
                  <a:lnTo>
                    <a:pt x="136" y="682"/>
                  </a:lnTo>
                  <a:cubicBezTo>
                    <a:pt x="136" y="688"/>
                    <a:pt x="167" y="721"/>
                    <a:pt x="173" y="721"/>
                  </a:cubicBezTo>
                  <a:lnTo>
                    <a:pt x="175" y="721"/>
                  </a:lnTo>
                  <a:cubicBezTo>
                    <a:pt x="180" y="721"/>
                    <a:pt x="214" y="693"/>
                    <a:pt x="221" y="688"/>
                  </a:cubicBezTo>
                  <a:cubicBezTo>
                    <a:pt x="221" y="700"/>
                    <a:pt x="225" y="738"/>
                    <a:pt x="214" y="738"/>
                  </a:cubicBezTo>
                  <a:lnTo>
                    <a:pt x="138" y="738"/>
                  </a:lnTo>
                  <a:cubicBezTo>
                    <a:pt x="133" y="738"/>
                    <a:pt x="132" y="737"/>
                    <a:pt x="132" y="732"/>
                  </a:cubicBezTo>
                  <a:lnTo>
                    <a:pt x="132" y="654"/>
                  </a:lnTo>
                  <a:close/>
                  <a:moveTo>
                    <a:pt x="214" y="760"/>
                  </a:moveTo>
                  <a:cubicBezTo>
                    <a:pt x="255" y="760"/>
                    <a:pt x="240" y="715"/>
                    <a:pt x="242" y="678"/>
                  </a:cubicBezTo>
                  <a:cubicBezTo>
                    <a:pt x="243" y="658"/>
                    <a:pt x="292" y="642"/>
                    <a:pt x="296" y="624"/>
                  </a:cubicBezTo>
                  <a:lnTo>
                    <a:pt x="290" y="624"/>
                  </a:lnTo>
                  <a:cubicBezTo>
                    <a:pt x="275" y="624"/>
                    <a:pt x="253" y="637"/>
                    <a:pt x="242" y="643"/>
                  </a:cubicBezTo>
                  <a:cubicBezTo>
                    <a:pt x="237" y="635"/>
                    <a:pt x="232" y="626"/>
                    <a:pt x="218" y="626"/>
                  </a:cubicBezTo>
                  <a:lnTo>
                    <a:pt x="134" y="626"/>
                  </a:lnTo>
                  <a:cubicBezTo>
                    <a:pt x="122" y="626"/>
                    <a:pt x="110" y="637"/>
                    <a:pt x="110" y="650"/>
                  </a:cubicBezTo>
                  <a:lnTo>
                    <a:pt x="110" y="736"/>
                  </a:lnTo>
                  <a:cubicBezTo>
                    <a:pt x="110" y="750"/>
                    <a:pt x="123" y="760"/>
                    <a:pt x="138" y="760"/>
                  </a:cubicBezTo>
                  <a:lnTo>
                    <a:pt x="214" y="760"/>
                  </a:lnTo>
                  <a:close/>
                  <a:moveTo>
                    <a:pt x="132" y="341"/>
                  </a:moveTo>
                  <a:cubicBezTo>
                    <a:pt x="132" y="336"/>
                    <a:pt x="133" y="335"/>
                    <a:pt x="138" y="335"/>
                  </a:cubicBezTo>
                  <a:lnTo>
                    <a:pt x="214" y="335"/>
                  </a:lnTo>
                  <a:cubicBezTo>
                    <a:pt x="219" y="335"/>
                    <a:pt x="221" y="336"/>
                    <a:pt x="221" y="341"/>
                  </a:cubicBezTo>
                  <a:cubicBezTo>
                    <a:pt x="221" y="346"/>
                    <a:pt x="184" y="371"/>
                    <a:pt x="180" y="371"/>
                  </a:cubicBezTo>
                  <a:cubicBezTo>
                    <a:pt x="175" y="371"/>
                    <a:pt x="164" y="354"/>
                    <a:pt x="151" y="354"/>
                  </a:cubicBezTo>
                  <a:cubicBezTo>
                    <a:pt x="145" y="354"/>
                    <a:pt x="136" y="361"/>
                    <a:pt x="136" y="367"/>
                  </a:cubicBezTo>
                  <a:lnTo>
                    <a:pt x="136" y="369"/>
                  </a:lnTo>
                  <a:cubicBezTo>
                    <a:pt x="136" y="378"/>
                    <a:pt x="166" y="406"/>
                    <a:pt x="173" y="410"/>
                  </a:cubicBezTo>
                  <a:lnTo>
                    <a:pt x="221" y="376"/>
                  </a:lnTo>
                  <a:lnTo>
                    <a:pt x="221" y="425"/>
                  </a:lnTo>
                  <a:lnTo>
                    <a:pt x="132" y="425"/>
                  </a:lnTo>
                  <a:lnTo>
                    <a:pt x="132" y="341"/>
                  </a:lnTo>
                  <a:close/>
                  <a:moveTo>
                    <a:pt x="240" y="330"/>
                  </a:moveTo>
                  <a:cubicBezTo>
                    <a:pt x="237" y="319"/>
                    <a:pt x="228" y="313"/>
                    <a:pt x="214" y="313"/>
                  </a:cubicBezTo>
                  <a:lnTo>
                    <a:pt x="138" y="313"/>
                  </a:lnTo>
                  <a:cubicBezTo>
                    <a:pt x="123" y="313"/>
                    <a:pt x="110" y="322"/>
                    <a:pt x="110" y="337"/>
                  </a:cubicBezTo>
                  <a:lnTo>
                    <a:pt x="110" y="423"/>
                  </a:lnTo>
                  <a:cubicBezTo>
                    <a:pt x="110" y="436"/>
                    <a:pt x="122" y="447"/>
                    <a:pt x="134" y="447"/>
                  </a:cubicBezTo>
                  <a:lnTo>
                    <a:pt x="218" y="447"/>
                  </a:lnTo>
                  <a:cubicBezTo>
                    <a:pt x="252" y="447"/>
                    <a:pt x="242" y="393"/>
                    <a:pt x="241" y="359"/>
                  </a:cubicBezTo>
                  <a:lnTo>
                    <a:pt x="296" y="313"/>
                  </a:lnTo>
                  <a:cubicBezTo>
                    <a:pt x="296" y="313"/>
                    <a:pt x="292" y="311"/>
                    <a:pt x="292" y="311"/>
                  </a:cubicBezTo>
                  <a:cubicBezTo>
                    <a:pt x="271" y="311"/>
                    <a:pt x="253" y="329"/>
                    <a:pt x="240" y="330"/>
                  </a:cubicBezTo>
                  <a:close/>
                  <a:moveTo>
                    <a:pt x="132" y="492"/>
                  </a:moveTo>
                  <a:lnTo>
                    <a:pt x="221" y="492"/>
                  </a:lnTo>
                  <a:lnTo>
                    <a:pt x="221" y="503"/>
                  </a:lnTo>
                  <a:lnTo>
                    <a:pt x="180" y="529"/>
                  </a:lnTo>
                  <a:lnTo>
                    <a:pt x="152" y="508"/>
                  </a:lnTo>
                  <a:cubicBezTo>
                    <a:pt x="145" y="513"/>
                    <a:pt x="136" y="515"/>
                    <a:pt x="136" y="524"/>
                  </a:cubicBezTo>
                  <a:cubicBezTo>
                    <a:pt x="136" y="531"/>
                    <a:pt x="167" y="565"/>
                    <a:pt x="173" y="565"/>
                  </a:cubicBezTo>
                  <a:cubicBezTo>
                    <a:pt x="183" y="565"/>
                    <a:pt x="209" y="536"/>
                    <a:pt x="221" y="533"/>
                  </a:cubicBezTo>
                  <a:lnTo>
                    <a:pt x="221" y="581"/>
                  </a:lnTo>
                  <a:lnTo>
                    <a:pt x="132" y="581"/>
                  </a:lnTo>
                  <a:lnTo>
                    <a:pt x="132" y="492"/>
                  </a:lnTo>
                  <a:close/>
                  <a:moveTo>
                    <a:pt x="242" y="487"/>
                  </a:moveTo>
                  <a:cubicBezTo>
                    <a:pt x="238" y="480"/>
                    <a:pt x="233" y="470"/>
                    <a:pt x="221" y="470"/>
                  </a:cubicBezTo>
                  <a:lnTo>
                    <a:pt x="132" y="470"/>
                  </a:lnTo>
                  <a:cubicBezTo>
                    <a:pt x="121" y="470"/>
                    <a:pt x="110" y="481"/>
                    <a:pt x="110" y="492"/>
                  </a:cubicBezTo>
                  <a:lnTo>
                    <a:pt x="110" y="581"/>
                  </a:lnTo>
                  <a:cubicBezTo>
                    <a:pt x="110" y="591"/>
                    <a:pt x="121" y="602"/>
                    <a:pt x="132" y="602"/>
                  </a:cubicBezTo>
                  <a:lnTo>
                    <a:pt x="221" y="602"/>
                  </a:lnTo>
                  <a:cubicBezTo>
                    <a:pt x="252" y="602"/>
                    <a:pt x="242" y="547"/>
                    <a:pt x="242" y="515"/>
                  </a:cubicBezTo>
                  <a:lnTo>
                    <a:pt x="296" y="469"/>
                  </a:lnTo>
                  <a:lnTo>
                    <a:pt x="289" y="465"/>
                  </a:lnTo>
                  <a:lnTo>
                    <a:pt x="242" y="487"/>
                  </a:lnTo>
                  <a:close/>
                  <a:moveTo>
                    <a:pt x="320" y="716"/>
                  </a:moveTo>
                  <a:cubicBezTo>
                    <a:pt x="320" y="721"/>
                    <a:pt x="322" y="723"/>
                    <a:pt x="327" y="723"/>
                  </a:cubicBezTo>
                  <a:lnTo>
                    <a:pt x="495" y="723"/>
                  </a:lnTo>
                  <a:cubicBezTo>
                    <a:pt x="500" y="723"/>
                    <a:pt x="502" y="721"/>
                    <a:pt x="502" y="716"/>
                  </a:cubicBezTo>
                  <a:lnTo>
                    <a:pt x="502" y="669"/>
                  </a:lnTo>
                  <a:cubicBezTo>
                    <a:pt x="502" y="664"/>
                    <a:pt x="500" y="663"/>
                    <a:pt x="495" y="663"/>
                  </a:cubicBezTo>
                  <a:lnTo>
                    <a:pt x="320" y="663"/>
                  </a:lnTo>
                  <a:lnTo>
                    <a:pt x="320" y="716"/>
                  </a:lnTo>
                  <a:close/>
                  <a:moveTo>
                    <a:pt x="320" y="565"/>
                  </a:moveTo>
                  <a:lnTo>
                    <a:pt x="502" y="565"/>
                  </a:lnTo>
                  <a:lnTo>
                    <a:pt x="502" y="507"/>
                  </a:lnTo>
                  <a:lnTo>
                    <a:pt x="320" y="507"/>
                  </a:lnTo>
                  <a:lnTo>
                    <a:pt x="320" y="565"/>
                  </a:lnTo>
                  <a:close/>
                  <a:moveTo>
                    <a:pt x="320" y="410"/>
                  </a:moveTo>
                  <a:lnTo>
                    <a:pt x="452" y="410"/>
                  </a:lnTo>
                  <a:lnTo>
                    <a:pt x="452" y="352"/>
                  </a:lnTo>
                  <a:lnTo>
                    <a:pt x="320" y="352"/>
                  </a:lnTo>
                  <a:lnTo>
                    <a:pt x="320" y="4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37428" y="2548604"/>
            <a:ext cx="1046035" cy="1047369"/>
            <a:chOff x="9137428" y="2548604"/>
            <a:chExt cx="1046035" cy="1047369"/>
          </a:xfrm>
        </p:grpSpPr>
        <p:sp>
          <p:nvSpPr>
            <p:cNvPr id="18" name="AutoShape 18"/>
            <p:cNvSpPr/>
            <p:nvPr/>
          </p:nvSpPr>
          <p:spPr>
            <a:xfrm>
              <a:off x="9137428" y="2548604"/>
              <a:ext cx="1046035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374505" y="2745677"/>
              <a:ext cx="645128" cy="635889"/>
            </a:xfrm>
            <a:custGeom>
              <a:rect l="l" t="t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180481" y="3974306"/>
            <a:ext cx="1044607" cy="1047369"/>
            <a:chOff x="9180481" y="3974306"/>
            <a:chExt cx="1044607" cy="1047369"/>
          </a:xfrm>
        </p:grpSpPr>
        <p:sp>
          <p:nvSpPr>
            <p:cNvPr id="21" name="AutoShape 21"/>
            <p:cNvSpPr/>
            <p:nvPr/>
          </p:nvSpPr>
          <p:spPr>
            <a:xfrm>
              <a:off x="9180481" y="3974306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423273" y="4204526"/>
              <a:ext cx="596265" cy="591312"/>
            </a:xfrm>
            <a:custGeom>
              <a:rect l="l" t="t" r="r" b="b"/>
              <a:pathLst>
                <a:path w="732" h="724">
                  <a:moveTo>
                    <a:pt x="623" y="586"/>
                  </a:moveTo>
                  <a:cubicBezTo>
                    <a:pt x="644" y="586"/>
                    <a:pt x="661" y="603"/>
                    <a:pt x="661" y="624"/>
                  </a:cubicBezTo>
                  <a:cubicBezTo>
                    <a:pt x="661" y="645"/>
                    <a:pt x="644" y="662"/>
                    <a:pt x="623" y="662"/>
                  </a:cubicBezTo>
                  <a:cubicBezTo>
                    <a:pt x="602" y="662"/>
                    <a:pt x="585" y="645"/>
                    <a:pt x="585" y="624"/>
                  </a:cubicBezTo>
                  <a:cubicBezTo>
                    <a:pt x="585" y="603"/>
                    <a:pt x="602" y="586"/>
                    <a:pt x="623" y="586"/>
                  </a:cubicBezTo>
                  <a:close/>
                  <a:moveTo>
                    <a:pt x="479" y="421"/>
                  </a:moveTo>
                  <a:lnTo>
                    <a:pt x="489" y="441"/>
                  </a:lnTo>
                  <a:lnTo>
                    <a:pt x="468" y="461"/>
                  </a:lnTo>
                  <a:lnTo>
                    <a:pt x="449" y="480"/>
                  </a:lnTo>
                  <a:cubicBezTo>
                    <a:pt x="438" y="491"/>
                    <a:pt x="425" y="500"/>
                    <a:pt x="410" y="505"/>
                  </a:cubicBezTo>
                  <a:lnTo>
                    <a:pt x="539" y="633"/>
                  </a:lnTo>
                  <a:lnTo>
                    <a:pt x="600" y="715"/>
                  </a:lnTo>
                  <a:lnTo>
                    <a:pt x="632" y="724"/>
                  </a:lnTo>
                  <a:lnTo>
                    <a:pt x="722" y="633"/>
                  </a:lnTo>
                  <a:lnTo>
                    <a:pt x="713" y="600"/>
                  </a:lnTo>
                  <a:lnTo>
                    <a:pt x="632" y="540"/>
                  </a:lnTo>
                  <a:lnTo>
                    <a:pt x="511" y="419"/>
                  </a:lnTo>
                  <a:lnTo>
                    <a:pt x="499" y="431"/>
                  </a:lnTo>
                  <a:lnTo>
                    <a:pt x="479" y="421"/>
                  </a:lnTo>
                  <a:close/>
                  <a:moveTo>
                    <a:pt x="264" y="257"/>
                  </a:moveTo>
                  <a:lnTo>
                    <a:pt x="285" y="237"/>
                  </a:lnTo>
                  <a:lnTo>
                    <a:pt x="304" y="246"/>
                  </a:lnTo>
                  <a:lnTo>
                    <a:pt x="294" y="227"/>
                  </a:lnTo>
                  <a:lnTo>
                    <a:pt x="315" y="207"/>
                  </a:lnTo>
                  <a:lnTo>
                    <a:pt x="317" y="205"/>
                  </a:lnTo>
                  <a:cubicBezTo>
                    <a:pt x="322" y="193"/>
                    <a:pt x="325" y="181"/>
                    <a:pt x="325" y="170"/>
                  </a:cubicBezTo>
                  <a:cubicBezTo>
                    <a:pt x="325" y="84"/>
                    <a:pt x="242" y="0"/>
                    <a:pt x="156" y="1"/>
                  </a:cubicBezTo>
                  <a:cubicBezTo>
                    <a:pt x="156" y="1"/>
                    <a:pt x="146" y="11"/>
                    <a:pt x="141" y="16"/>
                  </a:cubicBezTo>
                  <a:cubicBezTo>
                    <a:pt x="210" y="85"/>
                    <a:pt x="204" y="74"/>
                    <a:pt x="204" y="116"/>
                  </a:cubicBezTo>
                  <a:cubicBezTo>
                    <a:pt x="204" y="151"/>
                    <a:pt x="149" y="205"/>
                    <a:pt x="116" y="205"/>
                  </a:cubicBezTo>
                  <a:cubicBezTo>
                    <a:pt x="72" y="205"/>
                    <a:pt x="86" y="212"/>
                    <a:pt x="16" y="142"/>
                  </a:cubicBezTo>
                  <a:cubicBezTo>
                    <a:pt x="10" y="147"/>
                    <a:pt x="1" y="157"/>
                    <a:pt x="1" y="157"/>
                  </a:cubicBezTo>
                  <a:cubicBezTo>
                    <a:pt x="2" y="243"/>
                    <a:pt x="83" y="325"/>
                    <a:pt x="169" y="325"/>
                  </a:cubicBezTo>
                  <a:cubicBezTo>
                    <a:pt x="185" y="325"/>
                    <a:pt x="201" y="320"/>
                    <a:pt x="218" y="312"/>
                  </a:cubicBezTo>
                  <a:lnTo>
                    <a:pt x="221" y="315"/>
                  </a:lnTo>
                  <a:cubicBezTo>
                    <a:pt x="226" y="301"/>
                    <a:pt x="234" y="288"/>
                    <a:pt x="246" y="276"/>
                  </a:cubicBezTo>
                  <a:lnTo>
                    <a:pt x="264" y="257"/>
                  </a:lnTo>
                  <a:close/>
                  <a:moveTo>
                    <a:pt x="705" y="71"/>
                  </a:moveTo>
                  <a:lnTo>
                    <a:pt x="655" y="20"/>
                  </a:lnTo>
                  <a:cubicBezTo>
                    <a:pt x="642" y="7"/>
                    <a:pt x="624" y="0"/>
                    <a:pt x="607" y="0"/>
                  </a:cubicBezTo>
                  <a:cubicBezTo>
                    <a:pt x="589" y="0"/>
                    <a:pt x="572" y="7"/>
                    <a:pt x="558" y="20"/>
                  </a:cubicBezTo>
                  <a:lnTo>
                    <a:pt x="344" y="235"/>
                  </a:lnTo>
                  <a:cubicBezTo>
                    <a:pt x="350" y="248"/>
                    <a:pt x="345" y="267"/>
                    <a:pt x="335" y="277"/>
                  </a:cubicBezTo>
                  <a:cubicBezTo>
                    <a:pt x="328" y="284"/>
                    <a:pt x="317" y="289"/>
                    <a:pt x="306" y="289"/>
                  </a:cubicBezTo>
                  <a:cubicBezTo>
                    <a:pt x="302" y="289"/>
                    <a:pt x="297" y="288"/>
                    <a:pt x="293" y="286"/>
                  </a:cubicBezTo>
                  <a:lnTo>
                    <a:pt x="274" y="305"/>
                  </a:lnTo>
                  <a:cubicBezTo>
                    <a:pt x="247" y="331"/>
                    <a:pt x="247" y="375"/>
                    <a:pt x="274" y="401"/>
                  </a:cubicBezTo>
                  <a:lnTo>
                    <a:pt x="278" y="405"/>
                  </a:lnTo>
                  <a:lnTo>
                    <a:pt x="110" y="572"/>
                  </a:lnTo>
                  <a:lnTo>
                    <a:pt x="65" y="589"/>
                  </a:lnTo>
                  <a:lnTo>
                    <a:pt x="0" y="682"/>
                  </a:lnTo>
                  <a:lnTo>
                    <a:pt x="42" y="724"/>
                  </a:lnTo>
                  <a:lnTo>
                    <a:pt x="135" y="659"/>
                  </a:lnTo>
                  <a:lnTo>
                    <a:pt x="152" y="614"/>
                  </a:lnTo>
                  <a:lnTo>
                    <a:pt x="319" y="447"/>
                  </a:lnTo>
                  <a:lnTo>
                    <a:pt x="324" y="451"/>
                  </a:lnTo>
                  <a:cubicBezTo>
                    <a:pt x="338" y="465"/>
                    <a:pt x="355" y="471"/>
                    <a:pt x="373" y="471"/>
                  </a:cubicBezTo>
                  <a:cubicBezTo>
                    <a:pt x="390" y="471"/>
                    <a:pt x="408" y="465"/>
                    <a:pt x="421" y="451"/>
                  </a:cubicBezTo>
                  <a:lnTo>
                    <a:pt x="440" y="433"/>
                  </a:lnTo>
                  <a:cubicBezTo>
                    <a:pt x="434" y="420"/>
                    <a:pt x="438" y="401"/>
                    <a:pt x="449" y="391"/>
                  </a:cubicBezTo>
                  <a:cubicBezTo>
                    <a:pt x="456" y="384"/>
                    <a:pt x="467" y="379"/>
                    <a:pt x="477" y="379"/>
                  </a:cubicBezTo>
                  <a:cubicBezTo>
                    <a:pt x="482" y="379"/>
                    <a:pt x="487" y="380"/>
                    <a:pt x="490" y="382"/>
                  </a:cubicBezTo>
                  <a:lnTo>
                    <a:pt x="705" y="167"/>
                  </a:lnTo>
                  <a:cubicBezTo>
                    <a:pt x="732" y="140"/>
                    <a:pt x="732" y="97"/>
                    <a:pt x="705" y="7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交易商是指在国际证券市场上从事证券买卖交易的机构或个人。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经纪商是指在国际证券市场上为投资者提供经纪服务的机构或个人。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交易商和经纪商需要具备相应的交易资格和业务能力，并遵守相关法律法规和监管要求。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交易商和经纪商通过提供交易服务和经纪服务，促进国际证券市场的交易活动和流动性。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交易商与经纪商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https://d.book118.com/396205055110010031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2024-08-29T22:13:45.480</cp:lastPrinted>
  <dcterms:created xsi:type="dcterms:W3CDTF">2024-08-29T14:13:45Z</dcterms:created>
  <dcterms:modified xsi:type="dcterms:W3CDTF">2024-08-29T14:13:47Z</dcterms:modified>
</cp:coreProperties>
</file>