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1960E0-5CD6-4856-AF91-58E9F82987F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401BA-8191-47C8-ABFE-3D0EE2A49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765298F-9CBE-4B75-9E29-FE51A43721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43AEFB8-75EF-4B3C-8AC0-B09A3DBB7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4563B6-B143-4CC8-BCB8-AEDA46EED1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4305D12-8D31-4EFB-A5F0-937528BE958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A64EB43-4E5D-4592-BF27-262A1EC5880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7B1BE4-2807-477A-A60C-0DFE142F76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37C44A-12E0-4EEE-8E8A-2892BCAFCE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8D2B59-F2E2-45AD-BB9F-F95716850D7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2A166B-E7D5-4190-92DA-D44106D5531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2/3/2024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2/3/2024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2/3/2024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2/3/2024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2/3/2024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2/3/2024</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97000153143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alpha val="100000"/>
                  </a:schemeClr>
                </a:solidFill>
                <a:latin typeface="Microsoft Yahei"/>
                <a:ea typeface="Microsoft Yahei"/>
                <a:cs typeface="Microsoft Yahei"/>
              </a:rPr>
              <a:t>美国量管理体制</a:t>
            </a:r>
          </a:p>
        </p:txBody>
      </p:sp>
      <p:sp>
        <p:nvSpPr>
          <p:cNvPr id="3" name="AutoShape 3"/>
          <p:cNvSpPr/>
          <p:nvPr/>
        </p:nvSpPr>
        <p:spPr>
          <a:xfrm>
            <a:off x="878191" y="4363593"/>
            <a:ext cx="2414501"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汇报人：AA</a:t>
            </a:r>
            <a:endParaRPr lang="en-US" sz="1100"/>
          </a:p>
        </p:txBody>
      </p:sp>
      <p:sp>
        <p:nvSpPr>
          <p:cNvPr id="4" name="AutoShape 4"/>
          <p:cNvSpPr/>
          <p:nvPr/>
        </p:nvSpPr>
        <p:spPr>
          <a:xfrm>
            <a:off x="3539184" y="4354068"/>
            <a:ext cx="235091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800">
                <a:solidFill>
                  <a:schemeClr val="accent1">
                    <a:alpha val="100000"/>
                  </a:schemeClr>
                </a:solidFill>
                <a:latin typeface="Microsoft Yahei"/>
                <a:ea typeface="Microsoft Yahei"/>
                <a:cs typeface="Microsoft Yahei"/>
              </a:rPr>
              <a:t>2024-01-13</a:t>
            </a:r>
            <a:endParaRPr lang="en-US" sz="1100"/>
          </a:p>
        </p:txBody>
      </p:sp>
      <p:sp>
        <p:nvSpPr>
          <p:cNvPr id="5" name="AutoShape 5"/>
          <p:cNvSpPr/>
          <p:nvPr/>
        </p:nvSpPr>
        <p:spPr>
          <a:xfrm>
            <a:off x="836022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200">
                <a:solidFill>
                  <a:schemeClr val="lt1">
                    <a:alpha val="100000"/>
                  </a:schemeClr>
                </a:solidFill>
                <a:latin typeface="Microsoft Yahei"/>
                <a:ea typeface="Microsoft Yahei"/>
                <a:cs typeface="Microsoft Yahei"/>
              </a:rPr>
              <a:t>AA</a:t>
            </a:r>
            <a:endParaRPr lang="en-US" sz="1100"/>
          </a:p>
        </p:txBody>
      </p:sp>
      <p:sp>
        <p:nvSpPr>
          <p:cNvPr id="6" name="TextBox 6"/>
          <p:cNvSpPr txBox="1"/>
          <p:nvPr/>
        </p:nvSpPr>
        <p:spPr>
          <a:xfrm>
            <a:off x="689387" y="6072206"/>
            <a:ext cx="2297430" cy="291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200">
                <a:solidFill>
                  <a:srgbClr val="FFFFFF">
                    <a:alpha val="100000"/>
                  </a:srgbClr>
                </a:solidFill>
                <a:latin typeface="Microsoft Yahei"/>
                <a:ea typeface="Microsoft Yahei"/>
                <a:cs typeface="Microsoft Yahei"/>
              </a:rPr>
              <a:t>REPORTING</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9001074" y="877515"/>
            <a:ext cx="2792730" cy="777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36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4473390" y="1191132"/>
            <a:ext cx="6278486" cy="532671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美国量管理体制概述</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美国量管理体制的核心内容</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美国量管理体制的实施与运作</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美国量管理体制的成效与影响</a:t>
            </a:r>
          </a:p>
          <a:p>
            <a:pPr marL="203200" lvl="0" indent="-203200">
              <a:lnSpc>
                <a:spcPct val="150000"/>
              </a:lnSpc>
              <a:spcBef>
                <a:spcPct val="0"/>
              </a:spcBef>
              <a:buFont typeface="Arial"/>
              <a:buChar char="•"/>
            </a:pPr>
            <a:r>
              <a:rPr lang="en-US" sz="2400" b="1">
                <a:solidFill>
                  <a:schemeClr val="accent1">
                    <a:alpha val="100000"/>
                  </a:schemeClr>
                </a:solidFill>
                <a:latin typeface="Microsoft Yahei"/>
                <a:ea typeface="Microsoft Yahei"/>
                <a:cs typeface="Microsoft Yahei"/>
              </a:rPr>
              <a:t>美国量管理体制的挑战与未来发展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量管理体制的重要性</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阐述量管理体制在现代工业、科技、贸易等领域中的不可或缺的作用，以及针对不同行业、领域的特殊性和复杂性，建立科学合理的量管理体制的必要性。</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美国量管理体制的发展历程</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简要回顾美国量管理体制的历史沿革和发展脉络，包括相关法律法规的制定、管理机构的设立、技术标准的制定和实施等方面的内容。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937" r="21937"/>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本报告的研究范围</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明确本报告所研究的美国量管理体制的具体范围和重点，包括管理机构、法律法规、技术标准、实施效果等方面的内容。</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相关术语和定义</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对报告中涉及的量管理体制、计量、标准化、认证认可等相关术语进行解释和定义，以便读者更好地理解和把握报告内容。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02</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美国量管理体制概述</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美国量管理体制是指在美国经济中，政府、企业和市场共同参与，通过一系列法律、法规、标准和制度等手段，对经济活动进行计量、监测、评估和管理的一种体系。</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美国量管理体制具有法制化、标准化、市场化和多元化等特点。它强调法律法规的约束作用，注重标准化和规范化管理，发挥市场机制在资源配置中的决定性作用，并鼓励多元主体参与管理。</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美国量管理体制经历了自由放任、政府干预和混合管理等多个阶段。在自由放任阶段，经济活动主要由市场自发调节；政府干预阶段则强调政府在经济管理中的主导作用；混合管理阶段则注重政府与市场相结合，共同推动经济发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美国量管理体制已经形成了较为完善的法律法规体系、标准化体系和市场化运作机制。政府通过制定和实施相关法律法规，对经济活动进行规范和引导；企业通过参与制定和实施标准，提高自身竞争力和市场地位；市场则通过价格机制和竞争机制，实现资源配置的优化和经济效益的提高。</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发展历程及现状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与欧洲国家比较</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欧洲国家的量管理体制注重政府干预和社会参与，强调环境保护和社会公平。相比之下，美国的量管理体制更加注重市场机制和企业自主管理，强调经济效益和创新能力。</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8" name="Picture 8"/>
          <p:cNvPicPr>
            <a:picLocks noChangeAspect="1"/>
          </p:cNvPicPr>
          <p:nvPr/>
        </p:nvPicPr>
        <p:blipFill>
          <a:blip r:embed="rId2">
            <a:alphaModFix/>
          </a:blip>
          <a:srcRect l="10042" r="10042"/>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与亚洲国家比较</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亚洲国家的量管理体制通常由政府主导，注重政策引导和行政干预。而美国的量管理体制则更加注重法律法规的约束作用和市场机制的调节作用，强调企业的自主管理和市场竞争力。</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与其他国家比较的优势</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美国的量管理体制具有法制化、标准化和市场化等优势，能够为企业提供良好的营商环境和创新氛围。同时，美国拥有世界上最发达的市场经济体系之一，具备强大的科技实力和创新能力，这也为其量管理体制的发展提供了有力支撑。</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与其他国家量管理体制比较</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354301" y="1481613"/>
            <a:ext cx="1849755"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2298115" y="1481613"/>
            <a:ext cx="2922600"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03</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美国量管理体制的核心内容</a:t>
            </a:r>
          </a:p>
        </p:txBody>
      </p:sp>
      <p:sp>
        <p:nvSpPr>
          <p:cNvPr id="5" name="AutoShape 5"/>
          <p:cNvSpPr/>
          <p:nvPr/>
        </p:nvSpPr>
        <p:spPr>
          <a:xfrm>
            <a:off x="-186355" y="5615640"/>
            <a:ext cx="2473866" cy="612893"/>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
        <p:nvSpPr>
          <p:cNvPr id="6" name="AutoShape 6"/>
          <p:cNvSpPr/>
          <p:nvPr/>
        </p:nvSpPr>
        <p:spPr>
          <a:xfrm>
            <a:off x="8226875" y="302442"/>
            <a:ext cx="3351690"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200">
                <a:solidFill>
                  <a:schemeClr val="lt1">
                    <a:alpha val="100000"/>
                  </a:schemeClr>
                </a:solidFill>
                <a:latin typeface="Microsoft Yahei"/>
                <a:ea typeface="Microsoft Yahei"/>
                <a:cs typeface="Microsoft Yahei"/>
              </a:rPr>
              <a:t>AA</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主要法律法规</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《国家计量法》、《国家计量程序法》等，这些法律法规为美国量管理体制提供了基本的法律框架。</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法规的执行与监管</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通过联邦和各州的计量监管机构来执行相关法规，确保计量活动的合法性和公正性。</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宪法中的相关规定</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美国宪法规定了联邦政府有权制定统一的度量衡标准。</a:t>
            </a:r>
          </a:p>
        </p:txBody>
      </p:sp>
      <p:pic>
        <p:nvPicPr>
          <p:cNvPr id="10" name="Picture 10"/>
          <p:cNvPicPr>
            <a:picLocks noChangeAspect="1"/>
          </p:cNvPicPr>
          <p:nvPr/>
        </p:nvPicPr>
        <p:blipFill>
          <a:blip r:embed="rId2"/>
          <a:srcRect l="13792" r="13792"/>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法律法规体系</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pic>
        <p:nvPicPr>
          <p:cNvPr id="3" name="Picture 3"/>
          <p:cNvPicPr>
            <a:picLocks noChangeAspect="1"/>
          </p:cNvPicPr>
          <p:nvPr/>
        </p:nvPicPr>
        <p:blipFill>
          <a:blip r:embed="rId2">
            <a:alphaModFix/>
          </a:blip>
          <a:srcRect l="15381" r="15381"/>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监管机构的协作与协调</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联邦和各州监管机构之间保持密切合作，共同维护国家计量体系的统一和准确。</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联邦层面的监管机构</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美国国家计量院（NIST）是联邦层面的主要计量监管机构，负责研究和制定计量标准、提供技术指导和支持等。</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地方层面的监管机构</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各州政府设立自己的计量监管机构，负责在本州范围内执行计量法规、监管计量活动等。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监管机构及职责</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美国采用国际单位制（SI）作为法定计量单位，包括米、千克、秒等基本单位和导出单位。</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法定计量单位</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NIST负责制定和维护国家的计量标准，确保量值的准确可靠。同时，NIST还与国际计量组织合作，参与国际计量标准的制定和修订。</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计量标准的制定</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各州计量监管机构负责在本州范围内推广和实施法定计量单位和国家计量标准，确保计量活动的准确性和一致性。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计量标准的实施与推广</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计量单位与标准</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计量器具的合格评定</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在美国，计量器具需要经过合格评定才能投入使用。评定程序包括型式批准、检定和校准等环节，确保计量器具的准确性和可靠性。</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合格评定机构的要求</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合格评定机构需要具备相应的资质和能力，经过认可才能开展合格评定工作。同时，合格评定机构需要遵守相关的法律法规和标准要求，确保评定结果的公正性和准确性。</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合格评定结果的监督与管理</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各级监管机构负责对合格评定结果进行监督和管理，确保评定结果的有效性和可信度。对于不合格的计量器具或评定结果，监管机构将采取相应的措施进行处理和追溯。</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合格评定程序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https://d.book118.com/397000153143006040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41400"/>
      </a:dk1>
      <a:lt1>
        <a:srgbClr val="F0FFD9"/>
      </a:lt1>
      <a:dk2>
        <a:srgbClr val="000000"/>
      </a:dk2>
      <a:lt2>
        <a:srgbClr val="FFFFFF"/>
      </a:lt2>
      <a:accent1>
        <a:srgbClr val="2C4A1E"/>
      </a:accent1>
      <a:accent2>
        <a:srgbClr val="29701D"/>
      </a:accent2>
      <a:accent3>
        <a:srgbClr val="6FBD2F"/>
      </a:accent3>
      <a:accent4>
        <a:srgbClr val="93BD42"/>
      </a:accent4>
      <a:accent5>
        <a:srgbClr val="B6C431"/>
      </a:accent5>
      <a:accent6>
        <a:srgbClr val="C8E06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2024-09-13T07:18:29.011</cp:lastPrinted>
  <dcterms:created xsi:type="dcterms:W3CDTF">2024-09-12T23:18:29Z</dcterms:created>
  <dcterms:modified xsi:type="dcterms:W3CDTF">2024-09-12T23:18:31Z</dcterms:modified>
</cp:coreProperties>
</file>