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96" r:id="rId3"/>
    <p:sldMasterId id="2147483732" r:id="rId4"/>
    <p:sldMasterId id="2147483744" r:id="rId5"/>
    <p:sldMasterId id="2147483756" r:id="rId6"/>
    <p:sldMasterId id="2147483768" r:id="rId7"/>
    <p:sldMasterId id="2147483780" r:id="rId8"/>
  </p:sldMasterIdLst>
  <p:sldIdLst>
    <p:sldId id="259" r:id="rId9"/>
    <p:sldId id="262" r:id="rId10"/>
    <p:sldId id="265" r:id="rId11"/>
    <p:sldId id="268" r:id="rId12"/>
    <p:sldId id="271" r:id="rId13"/>
    <p:sldId id="274" r:id="rId14"/>
    <p:sldId id="277" r:id="rId15"/>
    <p:sldId id="280" r:id="rId16"/>
    <p:sldId id="283" r:id="rId17"/>
    <p:sldId id="286" r:id="rId18"/>
    <p:sldId id="289" r:id="rId19"/>
    <p:sldId id="292" r:id="rId20"/>
    <p:sldId id="295" r:id="rId21"/>
    <p:sldId id="298" r:id="rId22"/>
    <p:sldId id="301" r:id="rId23"/>
    <p:sldId id="304" r:id="rId24"/>
    <p:sldId id="307" r:id="rId25"/>
    <p:sldId id="310" r:id="rId26"/>
    <p:sldId id="313" r:id="rId27"/>
    <p:sldId id="315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Relationship Id="rId28" Type="http://schemas.openxmlformats.org/officeDocument/2006/relationships/slide" Target="slides/slide20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" Target="slides/slide1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6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_rels/slideLayout8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82B44-FB41-492F-9604-4E4A31A68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50412-EDC0-4310-99EA-04EC08E52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9531E-2B1C-4A5F-876F-221FE6AD4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34832D-3A07-4826-862B-D182E7059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89081D-DC06-4BB9-9C61-A148E518C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8667A9-2A40-45D8-BD3D-30D88CF27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AB8436-A036-4B32-B61B-518E86361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D473B-F656-4233-BC60-ED3337E53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F2F553-13D9-40D6-971D-7B624F4C0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3B33B-EDDC-48EE-ADC6-B886C1EF8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582BF-7381-4332-AA6D-08C2EB3B1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19460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9461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9462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2FA2864-18D1-440B-A6F2-622E1529B6D5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048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AD98D597-4154-4FE6-A77C-F6120B7032D9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21508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1509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1510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D41A646C-F370-4F2A-94E3-9C322B73DBF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253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253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253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1212F76-84A4-40B5-9DDC-2F4799E50ED3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355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78E1BE66-378B-4F88-8521-69D8342BADBE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24580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4581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4582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4B24F81B-EB80-4131-8ED7-1DFDA570FFA4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560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560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1C8879E5-C0DD-4C1F-90CA-81BE5299BCDE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26628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6629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6630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8F75938C-4855-4129-9494-927624E2AA9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2765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765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765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3D64A0A7-0889-41F1-8F0A-86E2F3AA564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867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4A3A19C8-8F2F-495F-BC98-95634005F7FE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>
  <p:cSld name="竖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9700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CD019B3-BC31-4495-9425-AA2933D61A88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5325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7AD45871-A271-4FA9-80D1-40E8C1741107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427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427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427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44BE18D-8FDB-4E88-9006-C9280B317BF0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5300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5301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5302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3D6BF806-E7B7-4855-8E16-A5E5B0891A75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632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632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632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AED7984-7788-4F17-8938-54EFC10BECF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7348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7349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7350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973D5B9D-952D-4253-84D8-936334461467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5837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837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837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951442B5-8B9D-48A4-9C94-E19586C6CCE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939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939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939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A8E53CF-B26B-4FAB-B396-D000446C4911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0420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0421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0422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7887F108-3E2E-4412-A54D-16AA01F07669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144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44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44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BCFC3B36-0532-46A4-B452-0DCCAFB67977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2468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2469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2470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120D46D0-B230-4EFF-B21A-46C94D83C333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>
  <p:cSld name="竖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349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349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349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AB06D7C9-A920-4599-8709-3E21BD8D7C78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8196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7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8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2884EB3F-7BEB-4D4D-9967-32327C45E702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9220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221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222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6221BEEB-F13A-4B01-8970-B1369C7963A2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0244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45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4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1A9BF7EF-6ED7-4E0D-BE50-3616BA0FBEB4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1268" name="日期占位符 4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269" name="页脚占位符 5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270" name="灯片编号占位符 6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EDE0D46-F1CC-412A-9C16-E5D986B76A39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292" name="日期占位符 6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293" name="页脚占位符 7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294" name="灯片编号占位符 8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41C79E26-E05D-4968-989C-D6072A63E1DF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3316" name="日期占位符 2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7" name="页脚占位符 3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8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886B7BD7-8904-4B91-B306-39156EB27D58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40" name="日期占位符 1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4341" name="页脚占位符 2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4342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CD7189A7-79EB-41E1-BBD1-A7DDED9911DD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5364" name="日期占位符 4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65" name="页脚占位符 5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66" name="灯片编号占位符 6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3FDF4687-A1FD-478C-B6DA-C0494E287CD3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6388" name="日期占位符 4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389" name="页脚占位符 5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390" name="灯片编号占位符 6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355D57DC-FAF4-499B-BA47-90D3DBBC5736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7412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413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414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85660D45-92AC-41C1-9392-22B98AAB6A4A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>
  <p:cSld name="垂直排列标题与 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8436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437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438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AD293179-006E-4991-B798-3CC76813A7D2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30724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0725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0726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5CCE7828-233A-468F-9F3F-46C8F36DE448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1748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1749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1750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D5C66025-455D-4B38-8370-4976AD60D919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节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32772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2773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2774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4889E2BB-EDA7-47E6-883F-014022BA15F5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3796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3797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3798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9308938-3678-426F-AC92-8CD76315429F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比较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4820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4821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4822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1FEB128-CE68-47E4-87C5-21B3D97196B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5844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5846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EE03F6A-C124-4A6A-81B1-EC1ACF10BF04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6868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6869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6870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117A6D92-123C-4BFE-9F0C-A9D9B0BD16F1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内容与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37892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7893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7894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FE6CD05-C196-4854-AA29-CC83CC985796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>
  <p:cSld name="图片与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38916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8917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8918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9A027735-5189-4A2D-96B9-9D53850FC64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>
  <p:cSld name="标题和竖排文字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9940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EA82021-AC45-4F2E-8582-EFB637CC557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>
  <p:cSld name="垂直排列标题与文本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0964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0965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0966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C5957545-32A7-49EA-B373-84F76571A5D8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1988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989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990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345AC629-D876-4593-9371-2C08654E30C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3012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3013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3014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84192AD8-35B9-4B1E-95D1-0A89FAA9C493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节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4036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4037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4038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2437D6DE-DC8D-492B-B3E6-D0678E275457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5060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5061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5062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05ED0AF4-3FFD-450F-AEC0-E1197078E41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比较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6084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6085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6086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69DDDC7B-E2E1-4BE1-9ABD-E3F17300EEF7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47108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7109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7110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C07510AC-3ACF-4D43-916D-2735089AB70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8132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8133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8134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D5790C4B-F317-4649-B3F7-7817B13EB29E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内容与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9156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9157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BAC22728-AC1E-4253-B420-277BEB6C2CE1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>
  <p:cSld name="图片与标题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0180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1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2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99F4CB7-863C-49F7-B900-6A783D2DF388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>
  <p:cSld name="标题和竖排文字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1204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05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06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4B9512D8-F137-4499-93DB-621D68AD3B5F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>
  <p:cSld name="垂直排列标题与文本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2228" name="日期占位符 10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页脚占位符 10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2230" name="灯片编号占位符 10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fld id="{F4C2C650-E8B9-44BA-B65C-68BB0C9E0F4B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10" Type="http://schemas.openxmlformats.org/officeDocument/2006/relationships/slideLayout" Target="../slideLayouts/slideLayout43.xml" /><Relationship Id="rId11" Type="http://schemas.openxmlformats.org/officeDocument/2006/relationships/slideLayout" Target="../slideLayouts/slideLayout44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4.xml" /><Relationship Id="rId2" Type="http://schemas.openxmlformats.org/officeDocument/2006/relationships/slideLayout" Target="../slideLayouts/slideLayout35.xml" /><Relationship Id="rId3" Type="http://schemas.openxmlformats.org/officeDocument/2006/relationships/slideLayout" Target="../slideLayouts/slideLayout36.xml" /><Relationship Id="rId4" Type="http://schemas.openxmlformats.org/officeDocument/2006/relationships/slideLayout" Target="../slideLayouts/slideLayout37.xml" /><Relationship Id="rId5" Type="http://schemas.openxmlformats.org/officeDocument/2006/relationships/slideLayout" Target="../slideLayouts/slideLayout38.xml" /><Relationship Id="rId6" Type="http://schemas.openxmlformats.org/officeDocument/2006/relationships/slideLayout" Target="../slideLayouts/slideLayout39.xml" /><Relationship Id="rId7" Type="http://schemas.openxmlformats.org/officeDocument/2006/relationships/slideLayout" Target="../slideLayouts/slideLayout40.xml" /><Relationship Id="rId8" Type="http://schemas.openxmlformats.org/officeDocument/2006/relationships/slideLayout" Target="../slideLayouts/slideLayout41.xml" /><Relationship Id="rId9" Type="http://schemas.openxmlformats.org/officeDocument/2006/relationships/slideLayout" Target="../slideLayouts/slideLayout42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5.xml" /><Relationship Id="rId10" Type="http://schemas.openxmlformats.org/officeDocument/2006/relationships/slideLayout" Target="../slideLayouts/slideLayout54.xml" /><Relationship Id="rId11" Type="http://schemas.openxmlformats.org/officeDocument/2006/relationships/slideLayout" Target="../slideLayouts/slideLayout55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5.xml" /><Relationship Id="rId2" Type="http://schemas.openxmlformats.org/officeDocument/2006/relationships/slideLayout" Target="../slideLayouts/slideLayout46.xml" /><Relationship Id="rId3" Type="http://schemas.openxmlformats.org/officeDocument/2006/relationships/slideLayout" Target="../slideLayouts/slideLayout47.xml" /><Relationship Id="rId4" Type="http://schemas.openxmlformats.org/officeDocument/2006/relationships/slideLayout" Target="../slideLayouts/slideLayout48.xml" /><Relationship Id="rId5" Type="http://schemas.openxmlformats.org/officeDocument/2006/relationships/slideLayout" Target="../slideLayouts/slideLayout49.xml" /><Relationship Id="rId6" Type="http://schemas.openxmlformats.org/officeDocument/2006/relationships/slideLayout" Target="../slideLayouts/slideLayout50.xml" /><Relationship Id="rId7" Type="http://schemas.openxmlformats.org/officeDocument/2006/relationships/slideLayout" Target="../slideLayouts/slideLayout51.xml" /><Relationship Id="rId8" Type="http://schemas.openxmlformats.org/officeDocument/2006/relationships/slideLayout" Target="../slideLayouts/slideLayout52.xml" /><Relationship Id="rId9" Type="http://schemas.openxmlformats.org/officeDocument/2006/relationships/slideLayout" Target="../slideLayouts/slideLayout53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10" Type="http://schemas.openxmlformats.org/officeDocument/2006/relationships/slideLayout" Target="../slideLayouts/slideLayout65.xml" /><Relationship Id="rId11" Type="http://schemas.openxmlformats.org/officeDocument/2006/relationships/slideLayout" Target="../slideLayouts/slideLayout66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jpeg" /><Relationship Id="rId15" Type="http://schemas.openxmlformats.org/officeDocument/2006/relationships/theme" Target="../theme/theme6.xml" /><Relationship Id="rId2" Type="http://schemas.openxmlformats.org/officeDocument/2006/relationships/slideLayout" Target="../slideLayouts/slideLayout57.xml" /><Relationship Id="rId3" Type="http://schemas.openxmlformats.org/officeDocument/2006/relationships/slideLayout" Target="../slideLayouts/slideLayout58.xml" /><Relationship Id="rId4" Type="http://schemas.openxmlformats.org/officeDocument/2006/relationships/slideLayout" Target="../slideLayouts/slideLayout59.xml" /><Relationship Id="rId5" Type="http://schemas.openxmlformats.org/officeDocument/2006/relationships/slideLayout" Target="../slideLayouts/slideLayout60.xml" /><Relationship Id="rId6" Type="http://schemas.openxmlformats.org/officeDocument/2006/relationships/slideLayout" Target="../slideLayouts/slideLayout61.xml" /><Relationship Id="rId7" Type="http://schemas.openxmlformats.org/officeDocument/2006/relationships/slideLayout" Target="../slideLayouts/slideLayout62.xml" /><Relationship Id="rId8" Type="http://schemas.openxmlformats.org/officeDocument/2006/relationships/slideLayout" Target="../slideLayouts/slideLayout63.xml" /><Relationship Id="rId9" Type="http://schemas.openxmlformats.org/officeDocument/2006/relationships/slideLayout" Target="../slideLayouts/slideLayout64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7.xml" /><Relationship Id="rId10" Type="http://schemas.openxmlformats.org/officeDocument/2006/relationships/slideLayout" Target="../slideLayouts/slideLayout76.xml" /><Relationship Id="rId11" Type="http://schemas.openxmlformats.org/officeDocument/2006/relationships/slideLayout" Target="../slideLayouts/slideLayout77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7.xml" /><Relationship Id="rId2" Type="http://schemas.openxmlformats.org/officeDocument/2006/relationships/slideLayout" Target="../slideLayouts/slideLayout68.xml" /><Relationship Id="rId3" Type="http://schemas.openxmlformats.org/officeDocument/2006/relationships/slideLayout" Target="../slideLayouts/slideLayout69.xml" /><Relationship Id="rId4" Type="http://schemas.openxmlformats.org/officeDocument/2006/relationships/slideLayout" Target="../slideLayouts/slideLayout70.xml" /><Relationship Id="rId5" Type="http://schemas.openxmlformats.org/officeDocument/2006/relationships/slideLayout" Target="../slideLayouts/slideLayout71.xml" /><Relationship Id="rId6" Type="http://schemas.openxmlformats.org/officeDocument/2006/relationships/slideLayout" Target="../slideLayouts/slideLayout72.xml" /><Relationship Id="rId7" Type="http://schemas.openxmlformats.org/officeDocument/2006/relationships/slideLayout" Target="../slideLayouts/slideLayout73.xml" /><Relationship Id="rId8" Type="http://schemas.openxmlformats.org/officeDocument/2006/relationships/slideLayout" Target="../slideLayouts/slideLayout74.xml" /><Relationship Id="rId9" Type="http://schemas.openxmlformats.org/officeDocument/2006/relationships/slideLayout" Target="../slideLayouts/slideLayout75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8.xml" /><Relationship Id="rId10" Type="http://schemas.openxmlformats.org/officeDocument/2006/relationships/slideLayout" Target="../slideLayouts/slideLayout87.xml" /><Relationship Id="rId11" Type="http://schemas.openxmlformats.org/officeDocument/2006/relationships/slideLayout" Target="../slideLayouts/slideLayout88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jpeg" /><Relationship Id="rId15" Type="http://schemas.openxmlformats.org/officeDocument/2006/relationships/theme" Target="../theme/theme8.xml" /><Relationship Id="rId2" Type="http://schemas.openxmlformats.org/officeDocument/2006/relationships/slideLayout" Target="../slideLayouts/slideLayout79.xml" /><Relationship Id="rId3" Type="http://schemas.openxmlformats.org/officeDocument/2006/relationships/slideLayout" Target="../slideLayouts/slideLayout80.xml" /><Relationship Id="rId4" Type="http://schemas.openxmlformats.org/officeDocument/2006/relationships/slideLayout" Target="../slideLayouts/slideLayout81.xml" /><Relationship Id="rId5" Type="http://schemas.openxmlformats.org/officeDocument/2006/relationships/slideLayout" Target="../slideLayouts/slideLayout82.xml" /><Relationship Id="rId6" Type="http://schemas.openxmlformats.org/officeDocument/2006/relationships/slideLayout" Target="../slideLayouts/slideLayout83.xml" /><Relationship Id="rId7" Type="http://schemas.openxmlformats.org/officeDocument/2006/relationships/slideLayout" Target="../slideLayouts/slideLayout84.xml" /><Relationship Id="rId8" Type="http://schemas.openxmlformats.org/officeDocument/2006/relationships/slideLayout" Target="../slideLayouts/slideLayout85.xml" /><Relationship Id="rId9" Type="http://schemas.openxmlformats.org/officeDocument/2006/relationships/slideLayout" Target="../slideLayouts/slideLayout8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BE7605BF-639D-4DEA-8AA6-FF5652C263F5}" type="slidenum">
              <a:rPr lang="en-US" altLang="zh-CN" sz="1400"/>
              <a:t/>
            </a:fld>
            <a:endParaRPr lang="en-US" altLang="zh-CN" sz="1400"/>
          </a:p>
        </p:txBody>
      </p:sp>
      <p:pic>
        <p:nvPicPr>
          <p:cNvPr id="1031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025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4099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4100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02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6F05C4E2-E99B-47BB-A47B-7FB49AD165ED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4103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标题 1025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7171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7172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173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174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5AEBE9AF-F5E6-410F-AC8C-7D6B0E1DBE49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7175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10D82858-8BCA-4B14-961A-7FDF2964C992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/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3079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 1025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5123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1143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</a:defRPr>
            </a:lvl2pPr>
            <a:lvl3pPr marL="742950" indent="1714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143000" indent="2286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1600200" indent="2286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0574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5146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29718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4290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5124" name="日期占位符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 typeface="Arial"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页脚占位符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 typeface="Arial"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6" name="灯片编号占位符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 typeface="Arial"/>
            </a:pPr>
            <a:fld id="{3283D3FF-DD42-4EA1-88A6-DC98592D3BA9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127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timing/>
  <p:txStyles>
    <p:titleStyle>
      <a:lvl1pPr marL="0" indent="0" algn="ctr" defTabSz="914400" rtl="0" eaLnBrk="0" fontAlgn="base" latinLnBrk="1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>
          <a:solidFill>
            <a:schemeClr val="tx2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1143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</a:defRPr>
      </a:lvl2pPr>
      <a:lvl3pPr marL="742950" indent="17145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143000" indent="2286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1600200" indent="2286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0574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5146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29718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4290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endParaRPr lang="en-US" altLang="zh-CN" sz="1400">
              <a:latin typeface="Arial" pitchFamily="34" charset="0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400" b="0" i="0" u="none" baseline="0" noProof="1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A28CA39D-71E3-4433-8391-F66D6AD94D97}" type="slidenum">
              <a:rPr lang="en-US" altLang="zh-CN" sz="1400">
                <a:latin typeface="Arial" pitchFamily="34" charset="0"/>
              </a:rPr>
              <a:t/>
            </a:fld>
            <a:endParaRPr lang="en-US" altLang="zh-CN" sz="1400">
              <a:latin typeface="Arial" pitchFamily="34" charset="0"/>
            </a:endParaRPr>
          </a:p>
        </p:txBody>
      </p:sp>
      <p:pic>
        <p:nvPicPr>
          <p:cNvPr id="2055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146" name="标题 1025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614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1143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</a:defRPr>
            </a:lvl2pPr>
            <a:lvl3pPr marL="742950" indent="1714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143000" indent="2286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1600200" indent="2286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0574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5146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29718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429000" indent="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48" name="日期占位符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ClrTx/>
              <a:buFont typeface="Arial"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49" name="页脚占位符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 typeface="Arial"/>
            </a:pPr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50" name="灯片编号占位符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400" b="0" i="0" u="none" baseline="0" noProof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 typeface="Arial"/>
            </a:pPr>
            <a:fld id="{89E70753-1B76-4D24-9C19-AD5D08D0CCFF}" type="slidenum"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/>
            </a:fld>
            <a:endParaRPr lang="zh-CN" altLang="en-US" sz="1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6151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/>
  <p:txStyles>
    <p:titleStyle>
      <a:lvl1pPr marL="0" indent="0" algn="ctr" defTabSz="914400" rtl="0" eaLnBrk="0" fontAlgn="base" latinLnBrk="1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>
          <a:solidFill>
            <a:schemeClr val="tx2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1143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>
          <a:solidFill>
            <a:schemeClr val="tx1"/>
          </a:solidFill>
          <a:latin typeface="+mn-lt"/>
        </a:defRPr>
      </a:lvl2pPr>
      <a:lvl3pPr marL="742950" indent="17145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143000" indent="2286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1600200" indent="228600" algn="l" defTabSz="914400" rtl="0" eaLnBrk="0" fontAlgn="base" latinLnBrk="1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0574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5146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29718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429000" indent="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8.png" /><Relationship Id="rId4" Type="http://schemas.openxmlformats.org/officeDocument/2006/relationships/vmlDrawing" Target="../drawings/vmlDrawing1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audio" Target="NUL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3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Relationship Id="rId2" Type="http://schemas.openxmlformats.org/officeDocument/2006/relationships/image" Target="../media/image1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00105504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4513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1371600"/>
            <a:ext cx="8496300" cy="5308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4514" name="文本框 1"/>
          <p:cNvSpPr txBox="1"/>
          <p:nvPr/>
        </p:nvSpPr>
        <p:spPr>
          <a:xfrm>
            <a:off x="3200400" y="541338"/>
            <a:ext cx="6896100" cy="830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800" b="1">
                <a:solidFill>
                  <a:srgbClr val="0000FF"/>
                </a:solidFill>
                <a:latin typeface="华文隶书" pitchFamily="2" charset="-122"/>
                <a:ea typeface="华文隶书" pitchFamily="2" charset="-122"/>
              </a:rPr>
              <a:t>为啥要学语文、文言文？</a:t>
            </a:r>
            <a:endParaRPr lang="zh-CN" altLang="en-US" sz="4800" b="1">
              <a:solidFill>
                <a:srgbClr val="0000FF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7" name="标题 3073"/>
          <p:cNvSpPr>
            <a:spLocks noGrp="1"/>
          </p:cNvSpPr>
          <p:nvPr>
            <p:ph type="ctrTitle"/>
          </p:nvPr>
        </p:nvSpPr>
        <p:spPr>
          <a:xfrm>
            <a:off x="2209800" y="2130425"/>
            <a:ext cx="7772400" cy="1470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/>
            <a:r>
              <a:rPr lang="zh-CN" altLang="en-US"/>
              <a:t>高中</a:t>
            </a:r>
            <a:r>
              <a:rPr lang="zh-CN" altLang="zh-CN"/>
              <a:t>文言文基础</a:t>
            </a:r>
            <a:endParaRPr lang="zh-CN" altLang="zh-CN"/>
          </a:p>
        </p:txBody>
      </p:sp>
      <p:sp>
        <p:nvSpPr>
          <p:cNvPr id="65538" name="副标题 3074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miter lim="800000"/>
          </a:ln>
        </p:spPr>
        <p:txBody>
          <a:bodyPr wrap="square" lIns="91440" tIns="45720" rIns="91440" bIns="45720" anchor="t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buNone/>
            </a:pPr>
            <a:endParaRPr lang="zh-CN" altLang="zh-CN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eaLnBrk="1" hangingPunct="1"/>
            <a:endParaRPr lang="zh-CN" altLang="en-US"/>
          </a:p>
        </p:txBody>
      </p:sp>
      <p:pic>
        <p:nvPicPr>
          <p:cNvPr id="66562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75" y="341313"/>
            <a:ext cx="7781925" cy="5837237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5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eaLnBrk="1" hangingPunct="1"/>
            <a:endParaRPr lang="zh-CN" altLang="en-US"/>
          </a:p>
        </p:txBody>
      </p:sp>
      <p:pic>
        <p:nvPicPr>
          <p:cNvPr id="67586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488" y="446088"/>
            <a:ext cx="7334250" cy="550227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09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eaLnBrk="1" hangingPunct="1"/>
            <a:endParaRPr lang="zh-CN" altLang="en-US"/>
          </a:p>
        </p:txBody>
      </p:sp>
      <p:pic>
        <p:nvPicPr>
          <p:cNvPr id="68610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4250" y="377825"/>
            <a:ext cx="7516813" cy="57753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3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eaLnBrk="1" hangingPunct="1"/>
            <a:endParaRPr lang="zh-CN" altLang="en-US"/>
          </a:p>
        </p:txBody>
      </p:sp>
      <p:pic>
        <p:nvPicPr>
          <p:cNvPr id="6963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9013" y="506413"/>
            <a:ext cx="7440612" cy="56261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0657" name="Object 2"/>
          <p:cNvGraphicFramePr>
            <a:graphicFrameLocks noChangeAspect="1"/>
          </p:cNvGraphicFramePr>
          <p:nvPr/>
        </p:nvGraphicFramePr>
        <p:xfrm>
          <a:off x="1524000" y="-146050"/>
          <a:ext cx="9144000" cy="70040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5038725" imgH="1733550" progId="Paint.Picture">
                  <p:embed/>
                </p:oleObj>
              </mc:Choice>
              <mc:Fallback>
                <p:oleObj r:id="rId2" imgW="5038725" imgH="17335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lum bright="12000"/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-146050"/>
                        <a:ext cx="9144000" cy="7004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8" name="Text Box 3"/>
          <p:cNvSpPr txBox="1">
            <a:spLocks noChangeArrowheads="1"/>
          </p:cNvSpPr>
          <p:nvPr/>
        </p:nvSpPr>
        <p:spPr bwMode="auto">
          <a:xfrm>
            <a:off x="6970713" y="3043238"/>
            <a:ext cx="2517775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hangingPunct="0">
              <a:spcBef>
                <a:spcPct val="50000"/>
              </a:spcBef>
              <a:buClrTx/>
              <a:buFontTx/>
            </a:pPr>
            <a:r>
              <a:rPr lang="en-US" altLang="zh-CN" sz="44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《</a:t>
            </a:r>
            <a:r>
              <a:rPr lang="zh-CN" altLang="en-US" sz="44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荀子</a:t>
            </a:r>
            <a:r>
              <a:rPr lang="en-US" altLang="zh-CN" sz="44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》</a:t>
            </a:r>
            <a:endParaRPr lang="en-US" altLang="zh-CN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3792538" y="0"/>
            <a:ext cx="2895600" cy="1568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hangingPunct="0">
              <a:spcBef>
                <a:spcPct val="50000"/>
              </a:spcBef>
              <a:buClrTx/>
              <a:buFontTx/>
            </a:pPr>
            <a:r>
              <a:rPr lang="zh-CN" altLang="en-US" sz="9600" b="1" spc="0">
                <a:effectLst>
                  <a:outerShdw blurRad="38100" dist="38100" dir="2700000" algn="tl">
                    <a:srgbClr val="FFFFFF"/>
                  </a:outerShdw>
                </a:effectLst>
                <a:latin typeface="Webdings" panose="05030102010509060703" pitchFamily="18" charset="2"/>
                <a:ea typeface="隶书" panose="02010509060101010101" pitchFamily="49" charset="-122"/>
              </a:rPr>
              <a:t>劝学</a:t>
            </a:r>
            <a:endParaRPr lang="zh-CN" altLang="en-US" sz="9600" b="1">
              <a:effectLst>
                <a:outerShdw blurRad="38100" dist="38100" dir="2700000" algn="tl">
                  <a:srgbClr val="FFFFFF"/>
                </a:outerShdw>
              </a:effectLst>
              <a:latin typeface="Webdings" panose="05030102010509060703" pitchFamily="18" charset="2"/>
              <a:ea typeface="隶书" panose="02010509060101010101" pitchFamily="49" charset="-122"/>
            </a:endParaRPr>
          </a:p>
        </p:txBody>
      </p:sp>
      <p:sp>
        <p:nvSpPr>
          <p:cNvPr id="70660" name="Text Box 5"/>
          <p:cNvSpPr txBox="1"/>
          <p:nvPr/>
        </p:nvSpPr>
        <p:spPr>
          <a:xfrm>
            <a:off x="9356725" y="2154238"/>
            <a:ext cx="309563" cy="830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en-US" altLang="zh-CN" sz="2400">
              <a:latin typeface="Times New Roman" panose="02020603050405020304" pitchFamily="18" charset="0"/>
            </a:endParaRPr>
          </a:p>
          <a:p>
            <a:pPr lvl="0"/>
            <a:endParaRPr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70661" name="Text Box 6"/>
          <p:cNvSpPr txBox="1"/>
          <p:nvPr/>
        </p:nvSpPr>
        <p:spPr>
          <a:xfrm>
            <a:off x="9455150" y="1371600"/>
            <a:ext cx="552450" cy="198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zh-CN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dur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1" name="文本框 1"/>
          <p:cNvSpPr txBox="1"/>
          <p:nvPr/>
        </p:nvSpPr>
        <p:spPr>
          <a:xfrm>
            <a:off x="4953000" y="2667000"/>
            <a:ext cx="2225675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第一课时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5" name="文本框 1"/>
          <p:cNvSpPr txBox="1">
            <a:spLocks noChangeArrowheads="1"/>
          </p:cNvSpPr>
          <p:nvPr/>
        </p:nvSpPr>
        <p:spPr bwMode="auto">
          <a:xfrm>
            <a:off x="1684338" y="1143000"/>
            <a:ext cx="899160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3600" b="1" spc="0"/>
              <a:t>学习目标</a:t>
            </a:r>
            <a:endParaRPr lang="zh-CN" altLang="en-US" sz="3600" b="1"/>
          </a:p>
          <a:p>
            <a:pPr marL="0" lvl="0" indent="0" eaLnBrk="0" hangingPunct="0">
              <a:spcBef>
                <a:spcPct val="20000"/>
              </a:spcBef>
              <a:spcAft>
                <a:spcPct val="0"/>
              </a:spcAft>
              <a:buClrTx/>
              <a:buFontTx/>
            </a:pPr>
            <a:r>
              <a:rPr lang="en-US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．积累重要文言实词和虚词的意义和用法。</a:t>
            </a:r>
            <a:endParaRPr lang="zh-CN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eaLnBrk="0" hangingPunct="0">
              <a:spcBef>
                <a:spcPct val="20000"/>
              </a:spcBef>
              <a:spcAft>
                <a:spcPct val="0"/>
              </a:spcAft>
              <a:buClrTx/>
              <a:buFontTx/>
            </a:pPr>
            <a:r>
              <a:rPr lang="en-US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．掌握文本比喻论证和对比论证的方法。</a:t>
            </a:r>
            <a:endParaRPr lang="zh-CN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eaLnBrk="0" hangingPunct="0">
              <a:spcBef>
                <a:spcPct val="20000"/>
              </a:spcBef>
              <a:spcAft>
                <a:spcPct val="0"/>
              </a:spcAft>
              <a:buClrTx/>
              <a:buFontTx/>
            </a:pPr>
            <a:r>
              <a:rPr lang="en-US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3200" b="1" spc="0">
                <a:latin typeface="楷体" panose="02010609060101010101" pitchFamily="49" charset="-122"/>
                <a:ea typeface="楷体" panose="02010609060101010101" pitchFamily="49" charset="-122"/>
              </a:rPr>
              <a:t>．学习生动有力的说理和严密的逻辑论证。</a:t>
            </a:r>
            <a:endParaRPr lang="zh-CN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29" name="文本框 3"/>
          <p:cNvSpPr txBox="1"/>
          <p:nvPr/>
        </p:nvSpPr>
        <p:spPr>
          <a:xfrm>
            <a:off x="4572000" y="228600"/>
            <a:ext cx="2632075" cy="830263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800" b="1" u="sng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初识作者</a:t>
            </a:r>
            <a:endParaRPr lang="zh-CN" altLang="en-US" sz="4800" b="1" u="sng">
              <a:solidFill>
                <a:srgbClr val="FF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3730" name="矩形 1"/>
          <p:cNvSpPr>
            <a:spLocks noChangeArrowheads="1"/>
          </p:cNvSpPr>
          <p:nvPr/>
        </p:nvSpPr>
        <p:spPr bwMode="auto">
          <a:xfrm>
            <a:off x="1676400" y="1524000"/>
            <a:ext cx="8990013" cy="5140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lvl="0" indent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</a:pPr>
            <a:r>
              <a:rPr lang="zh-CN" altLang="en-US" sz="2800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000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荀子（约公元前</a:t>
            </a:r>
            <a:r>
              <a:rPr lang="en-US" altLang="zh-CN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313—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</a:t>
            </a:r>
            <a:r>
              <a:rPr lang="en-US" altLang="zh-CN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238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），名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况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，字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卿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战国末期赵国人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，当时人们尊重他，称他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荀卿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。曾两度到当时齐国的文化中心稷下（今山东临淄）游学，任过列大夫的祭酒（学宫领袖），还到过秦国，拜见秦昭王，后来到楚国，任兰陵（今山东枣庄东南）令。公元前238年失官，居家著书，死后葬于兰陵。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韩非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李斯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都是他的学生。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</a:pP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荀子是我国古代的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思想家</a:t>
            </a:r>
            <a:r>
              <a:rPr lang="zh-CN" altLang="en-US" sz="3200" b="1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教育家</a:t>
            </a:r>
            <a:r>
              <a:rPr lang="zh-CN" altLang="en-US" sz="3200" b="1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b="1" u="sng" spc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朴素唯物主义思想</a:t>
            </a:r>
            <a:r>
              <a:rPr lang="zh-CN" altLang="en-US" sz="3200" b="1" spc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集大成者。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3" name="矩形 1"/>
          <p:cNvSpPr/>
          <p:nvPr/>
        </p:nvSpPr>
        <p:spPr>
          <a:xfrm>
            <a:off x="2209800" y="838200"/>
            <a:ext cx="8001000" cy="5259388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荀子的著作有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荀子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》20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卷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收文章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篇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。内容涉及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哲学思想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政治问题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治学方法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立身处世之道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学术辩论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等方面。其中绝大多数是他的作品，小部分是他门人的著作。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荀子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说理透彻，语言质朴，多作排比，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善用比喻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。这些在《劝学》中有所体现。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0" hangingPunct="0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劝学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荀子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的第一篇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，是荀子教学思想的专论，比较全面而系统地论述了他对教育和学习的一系列观点和主张。 本文是原文前几段的节录。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5777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5778" name="Rectangle 2"/>
          <p:cNvSpPr/>
          <p:nvPr/>
        </p:nvSpPr>
        <p:spPr>
          <a:xfrm>
            <a:off x="4648200" y="1295400"/>
            <a:ext cx="1524000" cy="3810000"/>
          </a:xfrm>
          <a:prstGeom prst="rect">
            <a:avLst/>
          </a:prstGeom>
          <a:solidFill>
            <a:srgbClr val="FFFF66">
              <a:alpha val="50195"/>
            </a:srgbClr>
          </a:solidFill>
          <a:ln w="76200">
            <a:solidFill>
              <a:srgbClr val="0000FF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735138" y="1295400"/>
            <a:ext cx="1846263" cy="3733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 lIns="0" tIns="0" rIns="0" bIns="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hangingPunct="0">
              <a:spcBef>
                <a:spcPct val="50000"/>
              </a:spcBef>
              <a:buClrTx/>
              <a:buFontTx/>
            </a:pPr>
            <a:r>
              <a:rPr lang="zh-CN" altLang="en-US" sz="12000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新魏" panose="02010800040101010101" pitchFamily="2" charset="-122"/>
              </a:rPr>
              <a:t>劝 学</a:t>
            </a:r>
            <a:endParaRPr lang="zh-CN" altLang="en-US" sz="120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75780" name="Text Box 4"/>
          <p:cNvSpPr txBox="1"/>
          <p:nvPr/>
        </p:nvSpPr>
        <p:spPr>
          <a:xfrm>
            <a:off x="4868863" y="3429000"/>
            <a:ext cx="1106487" cy="1616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6000">
                <a:solidFill>
                  <a:srgbClr val="0000FF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学习</a:t>
            </a:r>
            <a:endParaRPr lang="zh-CN" altLang="en-US" sz="6000">
              <a:solidFill>
                <a:srgbClr val="0000FF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75781" name="Text Box 5"/>
          <p:cNvSpPr txBox="1"/>
          <p:nvPr/>
        </p:nvSpPr>
        <p:spPr>
          <a:xfrm>
            <a:off x="4868863" y="1371600"/>
            <a:ext cx="1106487" cy="1616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6000">
                <a:solidFill>
                  <a:srgbClr val="0000FF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勉励</a:t>
            </a:r>
            <a:endParaRPr lang="zh-CN" altLang="en-US" sz="6000">
              <a:solidFill>
                <a:srgbClr val="0000FF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6400800" y="990600"/>
            <a:ext cx="3962400" cy="4616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just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</a:pPr>
            <a:r>
              <a:rPr lang="zh-CN" altLang="en-US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作者以</a:t>
            </a:r>
            <a:r>
              <a:rPr lang="en-US" altLang="zh-CN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《</a:t>
            </a:r>
            <a:r>
              <a:rPr lang="zh-CN" altLang="en-US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劝学</a:t>
            </a:r>
            <a:r>
              <a:rPr lang="en-US" altLang="zh-CN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》</a:t>
            </a:r>
            <a:r>
              <a:rPr lang="zh-CN" altLang="en-US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为题目，勉励人们要</a:t>
            </a:r>
            <a:r>
              <a:rPr lang="zh-CN" altLang="en-US" sz="4200" b="1" spc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隶书" panose="02010509060101010101" pitchFamily="49" charset="-122"/>
              </a:rPr>
              <a:t>不停止地坚持学习</a:t>
            </a:r>
            <a:r>
              <a:rPr lang="zh-CN" altLang="en-US" sz="4200" b="1" spc="0">
                <a:effectLst>
                  <a:outerShdw blurRad="38100" dist="38100" dir="2700000" algn="tl">
                    <a:srgbClr val="FFFFFF"/>
                  </a:outerShdw>
                </a:effectLst>
                <a:ea typeface="隶书" panose="02010509060101010101" pitchFamily="49" charset="-122"/>
              </a:rPr>
              <a:t>，只有这样才能增长知识，发展才能，培养高尚的品德。</a:t>
            </a:r>
            <a:endParaRPr lang="zh-CN" altLang="en-US" sz="4200" b="1">
              <a:effectLst>
                <a:outerShdw blurRad="38100" dist="38100" dir="2700000" algn="tl">
                  <a:srgbClr val="FFFFFF"/>
                </a:outerShdw>
              </a:effectLst>
              <a:ea typeface="隶书" panose="02010509060101010101" pitchFamily="49" charset="-122"/>
            </a:endParaRPr>
          </a:p>
        </p:txBody>
      </p:sp>
      <p:pic>
        <p:nvPicPr>
          <p:cNvPr id="75783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E7"/>
              </a:clrFrom>
              <a:clrTo>
                <a:srgbClr val="FDFFE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0400" y="2133600"/>
            <a:ext cx="1435100" cy="3556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5784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E7"/>
              </a:clrFrom>
              <a:clrTo>
                <a:srgbClr val="FDFFE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3100" y="3911600"/>
            <a:ext cx="1435100" cy="355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5785" name="文本框 10"/>
          <p:cNvSpPr txBox="1"/>
          <p:nvPr/>
        </p:nvSpPr>
        <p:spPr>
          <a:xfrm>
            <a:off x="4678363" y="87313"/>
            <a:ext cx="2632075" cy="830262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800" b="1" u="sng">
                <a:solidFill>
                  <a:srgbClr val="FF0000"/>
                </a:solidFill>
              </a:rPr>
              <a:t>解释题目</a:t>
            </a:r>
            <a:endParaRPr lang="zh-CN" altLang="en-US" sz="4800" b="1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80" grpId="0"/>
      <p:bldP spid="75781" grpId="0"/>
      <p:bldP spid="757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801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228600"/>
            <a:ext cx="9144000" cy="72961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43200" y="104775"/>
            <a:ext cx="3124200" cy="8096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91440" tIns="45720" rIns="91440" bIns="45720" numCol="1" anchor="ctr" anchorCtr="0" compatLnSpc="1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marL="0" lvl="0" indent="0" defTabSz="914400" eaLnBrk="1" hangingPunct="0">
              <a:lnSpc>
                <a:spcPct val="100000"/>
              </a:lnSpc>
              <a:buClrTx/>
              <a:buNone/>
            </a:pPr>
            <a:r>
              <a:rPr lang="zh-CN" altLang="en-US" sz="4800" b="1" spc="0" baseline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自查自纠</a:t>
            </a:r>
            <a:endParaRPr lang="zh-CN" altLang="en-US" sz="4800" b="1" baseline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6803" name="Rectangle 3"/>
          <p:cNvSpPr>
            <a:spLocks noGrp="1"/>
          </p:cNvSpPr>
          <p:nvPr>
            <p:ph type="body" idx="4294967295"/>
          </p:nvPr>
        </p:nvSpPr>
        <p:spPr>
          <a:xfrm>
            <a:off x="2590800" y="990600"/>
            <a:ext cx="6934200" cy="5715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中（     ）        輮（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舆（    ）         有（     ） 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槁暴（        ）   砺（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参省（        ）   须臾（  </a:t>
            </a:r>
            <a:r>
              <a:rPr lang="zh-CN" altLang="en-US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跂（</a:t>
            </a:r>
            <a:r>
              <a:rPr lang="zh-CN" altLang="en-US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）         楫（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生（     ）        蛟（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跬（</a:t>
            </a:r>
            <a:r>
              <a:rPr lang="zh-CN" altLang="en-US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）        骐骥（       ）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驽（</a:t>
            </a:r>
            <a:r>
              <a:rPr lang="zh-CN" altLang="en-US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）        锲（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镂（</a:t>
            </a:r>
            <a:r>
              <a:rPr lang="zh-CN" altLang="en-US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）        跪（     ）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蟮（     ）        螯（     ） 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6804" name="矩形 3"/>
          <p:cNvSpPr/>
          <p:nvPr/>
        </p:nvSpPr>
        <p:spPr>
          <a:xfrm>
            <a:off x="3276600" y="990600"/>
            <a:ext cx="10715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zhòng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05" name="矩形 4"/>
          <p:cNvSpPr/>
          <p:nvPr/>
        </p:nvSpPr>
        <p:spPr>
          <a:xfrm>
            <a:off x="6858000" y="990600"/>
            <a:ext cx="715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róu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06" name="矩形 5"/>
          <p:cNvSpPr/>
          <p:nvPr/>
        </p:nvSpPr>
        <p:spPr>
          <a:xfrm>
            <a:off x="3429000" y="15240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yú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07" name="矩形 6"/>
          <p:cNvSpPr/>
          <p:nvPr/>
        </p:nvSpPr>
        <p:spPr>
          <a:xfrm>
            <a:off x="6858000" y="1600200"/>
            <a:ext cx="715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yòu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08" name="矩形 7"/>
          <p:cNvSpPr/>
          <p:nvPr/>
        </p:nvSpPr>
        <p:spPr>
          <a:xfrm>
            <a:off x="3810000" y="2133600"/>
            <a:ext cx="12493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gǎo pù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09" name="矩形 8"/>
          <p:cNvSpPr/>
          <p:nvPr/>
        </p:nvSpPr>
        <p:spPr>
          <a:xfrm>
            <a:off x="6858000" y="21336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lì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0" name="矩形 9"/>
          <p:cNvSpPr/>
          <p:nvPr/>
        </p:nvSpPr>
        <p:spPr>
          <a:xfrm>
            <a:off x="3733800" y="2743200"/>
            <a:ext cx="1604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cān xǐng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1" name="矩形 10"/>
          <p:cNvSpPr/>
          <p:nvPr/>
        </p:nvSpPr>
        <p:spPr>
          <a:xfrm>
            <a:off x="7010400" y="26670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yú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2" name="矩形 11"/>
          <p:cNvSpPr/>
          <p:nvPr/>
        </p:nvSpPr>
        <p:spPr>
          <a:xfrm>
            <a:off x="3505200" y="32766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qǐ</a:t>
            </a:r>
            <a:endParaRPr lang="en-US" altLang="zh-CN" sz="280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6813" name="矩形 12"/>
          <p:cNvSpPr/>
          <p:nvPr/>
        </p:nvSpPr>
        <p:spPr>
          <a:xfrm>
            <a:off x="6858000" y="3276600"/>
            <a:ext cx="460375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jÍ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4" name="矩形 13"/>
          <p:cNvSpPr/>
          <p:nvPr/>
        </p:nvSpPr>
        <p:spPr>
          <a:xfrm>
            <a:off x="3429000" y="3886200"/>
            <a:ext cx="8937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xìng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5" name="矩形 14"/>
          <p:cNvSpPr/>
          <p:nvPr/>
        </p:nvSpPr>
        <p:spPr>
          <a:xfrm>
            <a:off x="6781800" y="3886200"/>
            <a:ext cx="8937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jiāo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6" name="矩形 15"/>
          <p:cNvSpPr/>
          <p:nvPr/>
        </p:nvSpPr>
        <p:spPr>
          <a:xfrm>
            <a:off x="3429000" y="4419600"/>
            <a:ext cx="715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kuǐ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7" name="矩形 16"/>
          <p:cNvSpPr/>
          <p:nvPr/>
        </p:nvSpPr>
        <p:spPr>
          <a:xfrm>
            <a:off x="7086600" y="4419600"/>
            <a:ext cx="12493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qí jì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8" name="矩形 17"/>
          <p:cNvSpPr/>
          <p:nvPr/>
        </p:nvSpPr>
        <p:spPr>
          <a:xfrm>
            <a:off x="3581400" y="50292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nú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19" name="矩形 18"/>
          <p:cNvSpPr/>
          <p:nvPr/>
        </p:nvSpPr>
        <p:spPr>
          <a:xfrm>
            <a:off x="6858000" y="4953000"/>
            <a:ext cx="762000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qiè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20" name="矩形 19"/>
          <p:cNvSpPr/>
          <p:nvPr/>
        </p:nvSpPr>
        <p:spPr>
          <a:xfrm>
            <a:off x="3429000" y="5562600"/>
            <a:ext cx="715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lòu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21" name="矩形 20"/>
          <p:cNvSpPr/>
          <p:nvPr/>
        </p:nvSpPr>
        <p:spPr>
          <a:xfrm>
            <a:off x="6781800" y="5572125"/>
            <a:ext cx="7159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guì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22" name="矩形 21"/>
          <p:cNvSpPr/>
          <p:nvPr/>
        </p:nvSpPr>
        <p:spPr>
          <a:xfrm>
            <a:off x="3352800" y="6172200"/>
            <a:ext cx="8937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shàn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sp>
        <p:nvSpPr>
          <p:cNvPr id="76823" name="矩形 22"/>
          <p:cNvSpPr/>
          <p:nvPr/>
        </p:nvSpPr>
        <p:spPr>
          <a:xfrm>
            <a:off x="6934200" y="6096000"/>
            <a:ext cx="53816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80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áo</a:t>
            </a:r>
            <a:endParaRPr lang="en-US" altLang="zh-CN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6824" name="劝学 中国文学标准朗读 荀况 战国 朗诵者 张筠英.mp3">
            <a:hlinkClick action="ppaction://media"/>
          </p:cNvPr>
          <p:cNvPicPr>
            <a:picLocks noRot="1" noChangeAspect="1"/>
          </p:cNvPicPr>
          <p:nvPr>
            <a:audioFile r:link="rId4"/>
            <p:extLst/>
          </p:nvPr>
        </p:nvPicPr>
        <p:blipFill>
          <a:blip r:embed="rId3"/>
          <a:stretch>
            <a:fillRect/>
          </a:stretch>
        </p:blipFill>
        <p:spPr>
          <a:xfrm>
            <a:off x="9426575" y="5903913"/>
            <a:ext cx="304800" cy="3048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768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62240" fill="hold"/>
                                        <p:tgtEl>
                                          <p:spTgt spid="768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4"/>
                  </p:tgtEl>
                </p:cond>
              </p:nextCondLst>
            </p:seq>
            <p:audio>
              <p:cMediaNode showWhenStopped="0">
                <p:cTn id="1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4"/>
                </p:tgtEl>
              </p:cMediaNode>
            </p:audio>
          </p:childTnLst>
        </p:cTn>
      </p:par>
    </p:tnLst>
    <p:bldLst>
      <p:bldP spid="76804" grpId="0"/>
      <p:bldP spid="76805" grpId="0"/>
      <p:bldP spid="76806" grpId="0"/>
      <p:bldP spid="76807" grpId="0"/>
      <p:bldP spid="76808" grpId="0"/>
      <p:bldP spid="76809" grpId="0"/>
      <p:bldP spid="76810" grpId="0"/>
      <p:bldP spid="76811" grpId="0"/>
      <p:bldP spid="76812" grpId="0"/>
      <p:bldP spid="76813" grpId="0"/>
      <p:bldP spid="76814" grpId="0"/>
      <p:bldP spid="76815" grpId="0"/>
      <p:bldP spid="76816" grpId="0"/>
      <p:bldP spid="76817" grpId="0"/>
      <p:bldP spid="76818" grpId="0"/>
      <p:bldP spid="76819" grpId="0"/>
      <p:bldP spid="76820" grpId="0"/>
      <p:bldP spid="76821" grpId="0"/>
      <p:bldP spid="76822" grpId="0"/>
      <p:bldP spid="768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782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7788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7826" name="Text Box 2"/>
          <p:cNvSpPr txBox="1"/>
          <p:nvPr/>
        </p:nvSpPr>
        <p:spPr>
          <a:xfrm>
            <a:off x="3200400" y="2163763"/>
            <a:ext cx="5257800" cy="768350"/>
          </a:xfrm>
          <a:prstGeom prst="rect">
            <a:avLst/>
          </a:prstGeom>
          <a:noFill/>
          <a:ln w="34925">
            <a:solidFill>
              <a:srgbClr val="F1072E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4400" b="1">
                <a:latin typeface="Times New Roman" panose="02020603050405020304" pitchFamily="18" charset="0"/>
                <a:ea typeface="楷体_GB2312" pitchFamily="1" charset="-122"/>
              </a:rPr>
              <a:t>中   心   论   点</a:t>
            </a:r>
            <a:endParaRPr lang="zh-CN" altLang="en-US" sz="4400" b="1"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77827" name="AutoShape 3"/>
          <p:cNvSpPr/>
          <p:nvPr/>
        </p:nvSpPr>
        <p:spPr>
          <a:xfrm>
            <a:off x="4953000" y="3303588"/>
            <a:ext cx="1752600" cy="1295400"/>
          </a:xfrm>
          <a:prstGeom prst="downArrow">
            <a:avLst>
              <a:gd name="adj1" fmla="val 30435"/>
              <a:gd name="adj2" fmla="val 29171"/>
            </a:avLst>
          </a:prstGeom>
          <a:solidFill>
            <a:srgbClr val="0000FF"/>
          </a:solidFill>
          <a:ln w="34925">
            <a:solidFill>
              <a:srgbClr val="F1072E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7828" name="Text Box 4"/>
          <p:cNvSpPr txBox="1"/>
          <p:nvPr/>
        </p:nvSpPr>
        <p:spPr>
          <a:xfrm>
            <a:off x="3124200" y="5105400"/>
            <a:ext cx="5257800" cy="644525"/>
          </a:xfrm>
          <a:prstGeom prst="rect">
            <a:avLst/>
          </a:prstGeom>
          <a:noFill/>
          <a:ln w="34925">
            <a:solidFill>
              <a:srgbClr val="F1072E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36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学不可以已</a:t>
            </a:r>
            <a:endParaRPr lang="zh-CN" altLang="en-US" sz="3600" b="1">
              <a:solidFill>
                <a:srgbClr val="00009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829" name="Text Box 2"/>
          <p:cNvSpPr txBox="1"/>
          <p:nvPr/>
        </p:nvSpPr>
        <p:spPr>
          <a:xfrm>
            <a:off x="1866900" y="687388"/>
            <a:ext cx="8458200" cy="13223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rPr>
              <a:t>    初读感知：读完文章后，你认为本文的中心论点是什么？</a:t>
            </a:r>
            <a:endParaRPr lang="zh-CN" altLang="en-US" sz="40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dur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dur="1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  <p:bldP spid="778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49" name="文本框 1"/>
          <p:cNvSpPr txBox="1"/>
          <p:nvPr/>
        </p:nvSpPr>
        <p:spPr>
          <a:xfrm>
            <a:off x="1684338" y="131763"/>
            <a:ext cx="8718550" cy="7564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ts val="3660"/>
              </a:lnSpc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君子曰：学不可以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已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ts val="3660"/>
              </a:lnSpc>
            </a:pP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青，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取之</a:t>
            </a:r>
            <a:r>
              <a:rPr lang="zh-CN" altLang="en-US" sz="2800" b="1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蓝，</a:t>
            </a:r>
            <a:r>
              <a:rPr lang="zh-CN" altLang="en-US" sz="2800" b="1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青</a:t>
            </a:r>
            <a:r>
              <a:rPr lang="zh-CN" altLang="en-US" sz="2800" b="1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蓝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；冰，水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寒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水。木直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绳，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輮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以为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轮，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其曲中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规。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虽有槁暴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，不复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挺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者，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輮使</a:t>
            </a:r>
            <a:r>
              <a:rPr lang="zh-CN" altLang="en-US" sz="2800" b="1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然也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。故木受绳则直，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金就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砺则利，君子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博学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日参省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乎己，则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行无过矣。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ts val="366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君子说：学习是不可以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停止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的。</a:t>
            </a:r>
            <a:endParaRPr lang="zh-CN" altLang="en-US" sz="2800" b="1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       靛青，</a:t>
            </a:r>
            <a:r>
              <a:rPr lang="zh-CN" altLang="en-US" sz="2800" b="1" u="sng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从</a:t>
            </a:r>
            <a:r>
              <a:rPr lang="zh-CN" altLang="en-US" sz="2800" b="1" u="sng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蓝草中提取的，</a:t>
            </a:r>
            <a:r>
              <a:rPr lang="zh-CN" altLang="en-US" sz="2800" b="1" u="sng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却比</a:t>
            </a:r>
            <a:r>
              <a:rPr lang="zh-CN" altLang="en-US" sz="2800" b="1" u="sng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蓝草更青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；冰，是水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凝成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的，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却比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水还要寒冷。木材直得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合乎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拉直的墨线 ，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用火烤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把它做成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车轮，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它的弯度合乎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圆规的标准了。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即使又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晒干了，也不会再</a:t>
            </a:r>
            <a:r>
              <a:rPr lang="zh-CN" altLang="en-US" sz="2800" b="1">
                <a:solidFill>
                  <a:srgbClr val="3333CC"/>
                </a:solidFill>
                <a:latin typeface="Arial" pitchFamily="34" charset="0"/>
                <a:ea typeface="宋体" panose="02010600030101010101" pitchFamily="2" charset="-122"/>
              </a:rPr>
              <a:t>挺直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，</a:t>
            </a:r>
            <a:r>
              <a:rPr lang="zh-CN" altLang="en-US" sz="2800" b="1" u="sng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这</a:t>
            </a:r>
            <a:r>
              <a:rPr lang="zh-CN" altLang="en-US" sz="2800" b="1" u="sng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是</a:t>
            </a:r>
            <a:r>
              <a:rPr lang="zh-CN" altLang="en-US" sz="2800" b="1" u="sng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火烤使</a:t>
            </a:r>
            <a:r>
              <a:rPr lang="zh-CN" altLang="en-US" sz="2800" b="1" u="sng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它</a:t>
            </a:r>
            <a:r>
              <a:rPr lang="zh-CN" altLang="en-US" sz="2800" b="1" u="sng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变成这样的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。所以木材经墨线量过就变直了，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金属道具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拿到磨刀石上去磨就锋利了，君子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广泛地学习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并且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每天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对自己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检查、省察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，那么他就会</a:t>
            </a:r>
            <a:r>
              <a:rPr lang="zh-CN" altLang="en-US" sz="2800" b="1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智慧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明达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并且</a:t>
            </a:r>
            <a:r>
              <a:rPr lang="zh-CN" altLang="en-US" sz="28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行为没有过失了。 </a:t>
            </a:r>
            <a:endParaRPr lang="zh-CN" altLang="en-US" sz="2800" b="1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pPr lvl="0">
              <a:lnSpc>
                <a:spcPct val="130000"/>
              </a:lnSpc>
              <a:spcBef>
                <a:spcPct val="50000"/>
              </a:spcBef>
            </a:pP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88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3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eaLnBrk="1" hangingPunct="1"/>
            <a:r>
              <a:rPr lang="zh-CN" altLang="en-US"/>
              <a:t>学习反馈</a:t>
            </a:r>
            <a:endParaRPr lang="zh-CN" altLang="en-US"/>
          </a:p>
        </p:txBody>
      </p:sp>
      <p:sp>
        <p:nvSpPr>
          <p:cNvPr id="79874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/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青，取之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于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蓝，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而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青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于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蓝；冰，水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之，而寒于水。木直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绳，</a:t>
            </a:r>
            <a:r>
              <a:rPr lang="zh-CN" altLang="en-US" sz="3600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以为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轮，其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曲中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规。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虽</a:t>
            </a:r>
            <a:r>
              <a:rPr lang="zh-CN" altLang="en-US" sz="3600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，不复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者，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使之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然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也。故木受绳则直 ，</a:t>
            </a:r>
            <a:r>
              <a:rPr lang="zh-CN" altLang="en-US" sz="3600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，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君子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博学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而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日参省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乎</a:t>
            </a:r>
            <a:r>
              <a:rPr lang="zh-CN" altLang="en-US" sz="3600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，则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600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而行无过</a:t>
            </a:r>
            <a:r>
              <a:rPr lang="zh-CN" altLang="en-US" sz="3600" u="sng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eaLnBrk="1" hangingPunct="1"/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7" name="Text Box 2"/>
          <p:cNvSpPr txBox="1"/>
          <p:nvPr/>
        </p:nvSpPr>
        <p:spPr>
          <a:xfrm>
            <a:off x="2598738" y="3124200"/>
            <a:ext cx="612775" cy="3308350"/>
          </a:xfrm>
          <a:prstGeom prst="rect">
            <a:avLst/>
          </a:prstGeom>
          <a:solidFill>
            <a:schemeClr val="accent1"/>
          </a:solidFill>
          <a:ln>
            <a:solidFill>
              <a:srgbClr val="6600FF"/>
            </a:solidFill>
            <a:miter lim="800000"/>
          </a:ln>
        </p:spPr>
        <p:txBody>
          <a:bodyPr vert="eaVert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学习的意义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五喻）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898" name="AutoShape 5"/>
          <p:cNvSpPr/>
          <p:nvPr/>
        </p:nvSpPr>
        <p:spPr>
          <a:xfrm>
            <a:off x="3429000" y="3057525"/>
            <a:ext cx="304800" cy="2895600"/>
          </a:xfrm>
          <a:prstGeom prst="leftBrace">
            <a:avLst>
              <a:gd name="adj1" fmla="val 105995"/>
              <a:gd name="adj2" fmla="val 50000"/>
            </a:avLst>
          </a:prstGeom>
          <a:noFill/>
          <a:ln w="38100">
            <a:solidFill>
              <a:srgbClr val="FF0066"/>
            </a:solidFill>
            <a:bevel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endParaRPr lang="zh-CN" altLang="en-US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0899" name="Text Box 6"/>
          <p:cNvSpPr txBox="1"/>
          <p:nvPr/>
        </p:nvSpPr>
        <p:spPr>
          <a:xfrm>
            <a:off x="3657600" y="2916238"/>
            <a:ext cx="1905000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青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出于蓝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0" name="Text Box 7"/>
          <p:cNvSpPr txBox="1"/>
          <p:nvPr/>
        </p:nvSpPr>
        <p:spPr>
          <a:xfrm>
            <a:off x="3657600" y="3602038"/>
            <a:ext cx="1676400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寒于水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1" name="Text Box 8"/>
          <p:cNvSpPr txBox="1"/>
          <p:nvPr/>
        </p:nvSpPr>
        <p:spPr>
          <a:xfrm>
            <a:off x="3719513" y="4292600"/>
            <a:ext cx="2895600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輮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以为轮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2" name="Text Box 9"/>
          <p:cNvSpPr txBox="1"/>
          <p:nvPr/>
        </p:nvSpPr>
        <p:spPr>
          <a:xfrm>
            <a:off x="3733800" y="4953000"/>
            <a:ext cx="2286000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木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受绳则直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3" name="Text Box 10"/>
          <p:cNvSpPr txBox="1"/>
          <p:nvPr/>
        </p:nvSpPr>
        <p:spPr>
          <a:xfrm>
            <a:off x="3733800" y="5562600"/>
            <a:ext cx="2286000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就砺则利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4" name="Text Box 13"/>
          <p:cNvSpPr txBox="1"/>
          <p:nvPr/>
        </p:nvSpPr>
        <p:spPr>
          <a:xfrm>
            <a:off x="8686800" y="2971800"/>
            <a:ext cx="1752600" cy="2892425"/>
          </a:xfrm>
          <a:prstGeom prst="rect">
            <a:avLst/>
          </a:prstGeom>
          <a:solidFill>
            <a:schemeClr val="accent1"/>
          </a:solidFill>
          <a:ln>
            <a:solidFill>
              <a:srgbClr val="FF00FF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结论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君子博学而日参省乎己，则知明而行无过矣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5" name="Rectangle 14"/>
          <p:cNvSpPr/>
          <p:nvPr/>
        </p:nvSpPr>
        <p:spPr>
          <a:xfrm>
            <a:off x="1981200" y="304800"/>
            <a:ext cx="2438400" cy="706438"/>
          </a:xfrm>
          <a:prstGeom prst="rect">
            <a:avLst/>
          </a:prstGeom>
          <a:solidFill>
            <a:srgbClr val="002060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0" hangingPunct="0"/>
            <a:r>
              <a:rPr lang="zh-CN" altLang="en-US" sz="4000" b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课文结构</a:t>
            </a:r>
            <a:endParaRPr lang="zh-CN" altLang="en-US" sz="4000" b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06" name="Rectangle 15"/>
          <p:cNvSpPr>
            <a:spLocks noChangeArrowheads="1"/>
          </p:cNvSpPr>
          <p:nvPr/>
        </p:nvSpPr>
        <p:spPr bwMode="auto">
          <a:xfrm>
            <a:off x="1981200" y="1295400"/>
            <a:ext cx="1524000" cy="552450"/>
          </a:xfrm>
          <a:prstGeom prst="rect">
            <a:avLst/>
          </a:prstGeom>
          <a:solidFill>
            <a:srgbClr val="DDD93B"/>
          </a:solidFill>
          <a:ln w="9525" cmpd="sng">
            <a:solidFill>
              <a:schemeClr val="tx1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0" hangingPunct="0">
              <a:buClrTx/>
              <a:buFont typeface="Arial" pitchFamily="34" charset="0"/>
            </a:pPr>
            <a:r>
              <a:rPr lang="zh-CN" altLang="en-US" sz="3000" b="1" i="1" spc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第一段</a:t>
            </a:r>
            <a:endParaRPr lang="zh-CN" altLang="en-US" sz="3000" b="1" i="1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0907" name="AutoShape 16"/>
          <p:cNvSpPr/>
          <p:nvPr/>
        </p:nvSpPr>
        <p:spPr>
          <a:xfrm>
            <a:off x="5562600" y="3057525"/>
            <a:ext cx="304800" cy="1066800"/>
          </a:xfrm>
          <a:prstGeom prst="rightBrace">
            <a:avLst>
              <a:gd name="adj1" fmla="val 31160"/>
              <a:gd name="adj2" fmla="val 50380"/>
            </a:avLst>
          </a:prstGeom>
          <a:noFill/>
          <a:ln w="38100">
            <a:solidFill>
              <a:srgbClr val="FF0066"/>
            </a:solidFill>
            <a:bevel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endParaRPr lang="zh-CN" altLang="en-US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0908" name="AutoShape 17"/>
          <p:cNvSpPr/>
          <p:nvPr/>
        </p:nvSpPr>
        <p:spPr>
          <a:xfrm>
            <a:off x="5638800" y="4413250"/>
            <a:ext cx="228600" cy="1600200"/>
          </a:xfrm>
          <a:prstGeom prst="rightBrace">
            <a:avLst>
              <a:gd name="adj1" fmla="val 53958"/>
              <a:gd name="adj2" fmla="val 50380"/>
            </a:avLst>
          </a:prstGeom>
          <a:noFill/>
          <a:ln w="38100">
            <a:solidFill>
              <a:srgbClr val="FF0066"/>
            </a:solidFill>
            <a:bevel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endParaRPr lang="zh-CN" altLang="en-US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0909" name="Text Box 18"/>
          <p:cNvSpPr txBox="1"/>
          <p:nvPr/>
        </p:nvSpPr>
        <p:spPr>
          <a:xfrm>
            <a:off x="6019800" y="3276600"/>
            <a:ext cx="1828800" cy="584200"/>
          </a:xfrm>
          <a:prstGeom prst="rect">
            <a:avLst/>
          </a:prstGeom>
          <a:solidFill>
            <a:schemeClr val="accent1"/>
          </a:solidFill>
          <a:ln>
            <a:solidFill>
              <a:srgbClr val="6600FF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提高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自己   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10" name="Text Box 19"/>
          <p:cNvSpPr txBox="1"/>
          <p:nvPr/>
        </p:nvSpPr>
        <p:spPr>
          <a:xfrm>
            <a:off x="6019800" y="4881563"/>
            <a:ext cx="1828800" cy="584200"/>
          </a:xfrm>
          <a:prstGeom prst="rect">
            <a:avLst/>
          </a:prstGeom>
          <a:solidFill>
            <a:schemeClr val="accent1"/>
          </a:solidFill>
          <a:ln>
            <a:solidFill>
              <a:srgbClr val="6600FF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改变</a:t>
            </a:r>
            <a:r>
              <a:rPr lang="zh-CN" altLang="en-US" sz="2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自己   </a:t>
            </a:r>
            <a:endParaRPr lang="zh-CN" altLang="en-US" sz="2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911" name="AutoShape 20"/>
          <p:cNvSpPr/>
          <p:nvPr/>
        </p:nvSpPr>
        <p:spPr>
          <a:xfrm flipH="1">
            <a:off x="8305800" y="3200400"/>
            <a:ext cx="228600" cy="2209800"/>
          </a:xfrm>
          <a:prstGeom prst="leftBrace">
            <a:avLst>
              <a:gd name="adj1" fmla="val 70576"/>
              <a:gd name="adj2" fmla="val 50000"/>
            </a:avLst>
          </a:prstGeom>
          <a:noFill/>
          <a:ln w="38100">
            <a:solidFill>
              <a:srgbClr val="FF0066"/>
            </a:solidFill>
            <a:bevel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endParaRPr lang="zh-CN" altLang="en-US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0912" name="矩形 16"/>
          <p:cNvSpPr/>
          <p:nvPr/>
        </p:nvSpPr>
        <p:spPr>
          <a:xfrm>
            <a:off x="3733800" y="1295400"/>
            <a:ext cx="4840288" cy="58420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提出中心论点：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学不可以已</a:t>
            </a:r>
            <a:r>
              <a:rPr lang="zh-CN" altLang="en-US" sz="32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 </a:t>
            </a:r>
            <a:endParaRPr lang="zh-CN" altLang="en-US" sz="3200" b="1">
              <a:solidFill>
                <a:srgbClr val="FF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0913" name="Rectangle 15"/>
          <p:cNvSpPr>
            <a:spLocks noChangeArrowheads="1"/>
          </p:cNvSpPr>
          <p:nvPr/>
        </p:nvSpPr>
        <p:spPr bwMode="auto">
          <a:xfrm>
            <a:off x="1981200" y="2286000"/>
            <a:ext cx="1524000" cy="552450"/>
          </a:xfrm>
          <a:prstGeom prst="rect">
            <a:avLst/>
          </a:prstGeom>
          <a:solidFill>
            <a:srgbClr val="DDD93B"/>
          </a:solidFill>
          <a:ln w="9525" cmpd="sng">
            <a:solidFill>
              <a:schemeClr val="tx1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0" hangingPunct="0">
              <a:buClrTx/>
              <a:buFont typeface="Arial" pitchFamily="34" charset="0"/>
            </a:pPr>
            <a:r>
              <a:rPr lang="zh-CN" altLang="en-US" sz="3000" b="1" i="1" spc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第二段</a:t>
            </a:r>
            <a:endParaRPr lang="zh-CN" altLang="en-US" sz="3000" b="1" i="1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8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7" grpId="0"/>
      <p:bldP spid="80898" grpId="0"/>
      <p:bldP spid="80899" grpId="0"/>
      <p:bldP spid="80900" grpId="0"/>
      <p:bldP spid="80901" grpId="0"/>
      <p:bldP spid="80902" grpId="0"/>
      <p:bldP spid="80903" grpId="0"/>
      <p:bldP spid="80904" grpId="0"/>
      <p:bldP spid="80906" grpId="0"/>
      <p:bldP spid="80907" grpId="0"/>
      <p:bldP spid="80908" grpId="0"/>
      <p:bldP spid="80909" grpId="0"/>
      <p:bldP spid="80910" grpId="0"/>
      <p:bldP spid="80911" grpId="0"/>
      <p:bldP spid="80912" grpId="0"/>
      <p:bldP spid="809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1" name="文本框 1"/>
          <p:cNvSpPr txBox="1"/>
          <p:nvPr/>
        </p:nvSpPr>
        <p:spPr>
          <a:xfrm>
            <a:off x="1635125" y="171450"/>
            <a:ext cx="8921750" cy="693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ts val="4060"/>
              </a:lnSpc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吾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尝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终日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思矣，不如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须臾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之所学也；吾尝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跂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望矣，不如登高之博见也。登高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招，臂非加长也，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见者远；顺风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呼，声非加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疾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也，而闻者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彰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舆马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，非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利足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也，而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致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千里；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舟楫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，非能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绝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江河。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君子</a:t>
            </a:r>
            <a:r>
              <a:rPr lang="zh-CN" altLang="en-US" sz="28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非异也，善</a:t>
            </a:r>
            <a:r>
              <a:rPr lang="zh-CN" altLang="en-US" sz="28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</a:t>
            </a:r>
            <a:r>
              <a:rPr lang="zh-CN" altLang="en-US" sz="28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于物也。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45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我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曾经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整天地思索，却不如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片刻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学习的收获大；我曾经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抬起脚后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跟眺望，却不如登到高处见得广。登到高处招手，手臂并没有加长，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但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人们在远处也能看见；顺着风呼叫，声音并没有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加强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可是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听的人却听得很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清楚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车马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的人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，并不是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脚步快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 却可以</a:t>
            </a:r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到达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千里之外；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舟船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的人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，并不是善于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游水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却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</a:t>
            </a:r>
            <a:r>
              <a:rPr lang="zh-CN" altLang="en-US" sz="24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横渡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江河。</a:t>
            </a:r>
            <a:r>
              <a:rPr lang="zh-CN" altLang="en-US" sz="24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君子的</a:t>
            </a:r>
            <a:r>
              <a:rPr lang="zh-CN" altLang="en-US" sz="24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本性</a:t>
            </a:r>
            <a:r>
              <a:rPr lang="zh-CN" altLang="en-US" sz="24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与一般人没什么不同，只是善于</a:t>
            </a:r>
            <a:r>
              <a:rPr lang="zh-CN" altLang="en-US" sz="24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</a:t>
            </a:r>
            <a:r>
              <a:rPr lang="zh-CN" altLang="en-US" sz="2400" b="1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外物罢了。</a:t>
            </a:r>
            <a:r>
              <a:rPr lang="zh-CN" altLang="en-US" sz="2400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 </a:t>
            </a:r>
            <a:endParaRPr lang="zh-CN" altLang="en-US" sz="2400" b="1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pPr lvl="0">
              <a:lnSpc>
                <a:spcPct val="145000"/>
              </a:lnSpc>
              <a:spcBef>
                <a:spcPct val="50000"/>
              </a:spcBef>
            </a:pP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239500" y="12560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5" name="文本框 2"/>
          <p:cNvSpPr txBox="1"/>
          <p:nvPr/>
        </p:nvSpPr>
        <p:spPr>
          <a:xfrm>
            <a:off x="1833563" y="1228725"/>
            <a:ext cx="8758238" cy="3414713"/>
          </a:xfrm>
          <a:prstGeom prst="rect">
            <a:avLst/>
          </a:prstGeom>
          <a:noFill/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hangingPunct="0">
              <a:buClrTx/>
              <a:buFontTx/>
            </a:pP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吾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 </a:t>
            </a:r>
            <a:r>
              <a:rPr lang="zh-CN" altLang="en-US" sz="3600" b="1" spc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sym typeface="宋体" panose="02010600030101010101" pitchFamily="2" charset="-122"/>
              </a:rPr>
              <a:t>终日</a:t>
            </a:r>
            <a:r>
              <a:rPr lang="zh-CN" altLang="en-US" sz="36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sym typeface="宋体" panose="02010600030101010101" pitchFamily="2" charset="-122"/>
              </a:rPr>
              <a:t>而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思矣，不如</a:t>
            </a:r>
            <a:r>
              <a:rPr lang="zh-CN" altLang="en-US" sz="3600" b="1" u="sng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之</a:t>
            </a:r>
            <a:r>
              <a:rPr lang="zh-CN" altLang="en-US" sz="3600" b="1" u="sng" spc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sym typeface="宋体" panose="02010600030101010101" pitchFamily="2" charset="-122"/>
              </a:rPr>
              <a:t>所学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也；吾尝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zh-CN" altLang="en-US" sz="3600" b="1" u="sng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而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矣，不如登高之博见也。登高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而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招，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非加长也，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而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见者远</a:t>
            </a:r>
            <a:r>
              <a:rPr lang="zh-CN" altLang="en-US" sz="3600" b="1" spc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itchFamily="2" charset="-122"/>
                <a:ea typeface="方正姚体" pitchFamily="2" charset="-122"/>
                <a:sym typeface="宋体" panose="02010600030101010101" pitchFamily="2" charset="-122"/>
              </a:rPr>
              <a:t>；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顺风而呼，声非加</a:t>
            </a:r>
            <a:r>
              <a:rPr lang="zh-CN" altLang="en-US" sz="3600" b="1" u="sng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也，而闻者</a:t>
            </a:r>
            <a:r>
              <a:rPr lang="zh-CN" altLang="en-US" sz="3600" b="1" u="sng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 </a:t>
            </a:r>
            <a:r>
              <a:rPr lang="zh-CN" altLang="en-US" sz="3600" b="1" spc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itchFamily="2" charset="-122"/>
                <a:ea typeface="方正姚体" pitchFamily="2" charset="-122"/>
                <a:sym typeface="宋体" panose="02010600030101010101" pitchFamily="2" charset="-122"/>
              </a:rPr>
              <a:t>。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假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者，非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利足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也，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而</a:t>
            </a:r>
            <a:r>
              <a:rPr lang="zh-CN" altLang="en-US" sz="3600" b="1" u="sng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千里；假</a:t>
            </a:r>
            <a:r>
              <a:rPr lang="zh-CN" altLang="en-US" sz="3600" b="1" u="sng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       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者，非能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水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也，而</a:t>
            </a:r>
            <a:r>
              <a:rPr lang="zh-CN" altLang="en-US" sz="3600" b="1" spc="0">
                <a:solidFill>
                  <a:srgbClr val="FF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绝</a:t>
            </a:r>
            <a:r>
              <a:rPr lang="zh-CN" altLang="en-US" sz="3600" b="1" spc="0">
                <a:solidFill>
                  <a:srgbClr val="000000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江河。</a:t>
            </a:r>
            <a:r>
              <a:rPr lang="zh-CN" altLang="en-US" sz="3600" spc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君子</a:t>
            </a:r>
            <a:r>
              <a:rPr lang="zh-CN" altLang="en-US" sz="3600" u="sng" spc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zh-CN" altLang="en-US" sz="3600" u="sng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spc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非</a:t>
            </a:r>
            <a:r>
              <a:rPr lang="zh-CN" altLang="en-US" sz="3600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异</a:t>
            </a:r>
            <a:r>
              <a:rPr lang="zh-CN" altLang="en-US" sz="3600" spc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也，善假于物也</a:t>
            </a:r>
            <a:endParaRPr lang="zh-CN" alt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2946" name="标题 1"/>
          <p:cNvSpPr txBox="1">
            <a:spLocks noChangeArrowheads="1"/>
          </p:cNvSpPr>
          <p:nvPr/>
        </p:nvSpPr>
        <p:spPr>
          <a:xfrm>
            <a:off x="1981200" y="85725"/>
            <a:ext cx="8229600" cy="1143000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lvl="0" indent="0" algn="ctr" hangingPunct="0">
              <a:buClrTx/>
              <a:buFontTx/>
            </a:pPr>
            <a:r>
              <a:rPr lang="zh-CN" altLang="en-US" sz="4400" spc="0">
                <a:solidFill>
                  <a:srgbClr val="000000"/>
                </a:solidFill>
              </a:rPr>
              <a:t>学习反馈</a:t>
            </a:r>
            <a:endParaRPr lang="zh-CN" altLang="en-US" sz="4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https://d.book118.com/397001055041006054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4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6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r="http://schemas.openxmlformats.org/officeDocument/2006/relationships" xmlns:a="http://schemas.openxmlformats.org/drawingml/2006/main" name="2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r="http://schemas.openxmlformats.org/officeDocument/2006/relationships" xmlns:a="http://schemas.openxmlformats.org/drawingml/2006/main" name="5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4">
      <vt:lpstr>Arial</vt:lpstr>
      <vt:lpstr>Calibri</vt:lpstr>
      <vt:lpstr>宋体</vt:lpstr>
      <vt:lpstr>华文隶书</vt:lpstr>
      <vt:lpstr>Webdings</vt:lpstr>
      <vt:lpstr>隶书</vt:lpstr>
      <vt:lpstr>Times New Roman</vt:lpstr>
      <vt:lpstr>楷体</vt:lpstr>
      <vt:lpstr>黑体</vt:lpstr>
      <vt:lpstr>华文新魏</vt:lpstr>
      <vt:lpstr>Wingdings</vt:lpstr>
      <vt:lpstr>楷体_GB2312</vt:lpstr>
      <vt:lpstr>方正姚体</vt:lpstr>
      <vt:lpstr>Office Theme</vt:lpstr>
      <vt:lpstr>PowerPoint Presentation</vt:lpstr>
      <vt:lpstr>高中文言文基础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自查自纠</vt:lpstr>
      <vt:lpstr>PowerPoint Presentation</vt:lpstr>
      <vt:lpstr>PowerPoint Presentation</vt:lpstr>
      <vt:lpstr>学习反馈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2024-09-28T11:36:19.426</cp:lastPrinted>
  <dcterms:created xsi:type="dcterms:W3CDTF">2024-09-28T03:36:19Z</dcterms:created>
  <dcterms:modified xsi:type="dcterms:W3CDTF">2024-09-28T03:36:21Z</dcterms:modified>
</cp:coreProperties>
</file>