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F92A72-62D1-423A-9714-282C07A07E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DD9266-7DB4-4EFC-AA08-A12F53433A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2F0260-F6BA-4ADD-B90F-C5B690647F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B6DA26-A77D-41ED-849E-90703DAAB1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9C9B94-453F-4A37-AD27-CFA2102226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16BB98-4ED1-48E0-A9F0-2C30B92AD3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CB27F0-B168-4117-95D4-831602B963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8E1F95-06AF-4918-BA06-D9D46C7CD6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BF3CF8-C503-4E12-94E9-61CBC71C19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AD6DCE-D346-41AD-BBB0-5440DE675C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4A08DF-A60E-46D5-A5C2-73A6108632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7002026163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solidFill>
          <a:srgbClr val="2EA7E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C0F5D52-EADA-A8A3-E833-7CF75C08816A}"/>
              </a:ext>
            </a:extLst>
          </p:cNvPr>
          <p:cNvSpPr/>
          <p:nvPr/>
        </p:nvSpPr>
        <p:spPr>
          <a:xfrm>
            <a:off x="9190181" y="298540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702FE019-7B0E-0A21-759B-5EEE9C735AAC}"/>
              </a:ext>
            </a:extLst>
          </p:cNvPr>
          <p:cNvGrpSpPr/>
          <p:nvPr/>
        </p:nvGrpSpPr>
        <p:grpSpPr>
          <a:xfrm>
            <a:off x="516719" y="2676433"/>
            <a:ext cx="2942245" cy="435525"/>
            <a:chOff x="5717435" y="5325094"/>
            <a:chExt cx="2942245" cy="435525"/>
          </a:xfrm>
        </p:grpSpPr>
        <p:grpSp>
          <p:nvGrpSpPr>
            <p:cNvPr id="23" name="组合 33">
              <a:extLst>
                <a:ext uri="{FF2B5EF4-FFF2-40B4-BE49-F238E27FC236}">
                  <a16:creationId xmlns:a16="http://schemas.microsoft.com/office/drawing/2014/main" id="{6DDD178B-A893-E5BF-C35A-A7B04E7B17E9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45" name="组合 34">
                <a:extLst>
                  <a:ext uri="{FF2B5EF4-FFF2-40B4-BE49-F238E27FC236}">
                    <a16:creationId xmlns:a16="http://schemas.microsoft.com/office/drawing/2014/main" id="{90B9E14D-1C8E-A41A-051B-747558569ED5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7" name="椭圆 36">
                  <a:extLst>
                    <a:ext uri="{FF2B5EF4-FFF2-40B4-BE49-F238E27FC236}">
                      <a16:creationId xmlns:a16="http://schemas.microsoft.com/office/drawing/2014/main" id="{F0694811-ACB4-962E-7486-C121EE3BE386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8" name="椭圆 37">
                  <a:extLst>
                    <a:ext uri="{FF2B5EF4-FFF2-40B4-BE49-F238E27FC236}">
                      <a16:creationId xmlns:a16="http://schemas.microsoft.com/office/drawing/2014/main" id="{A9C67A62-3485-DB98-F38F-6841376830F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6" name="Freeform 44">
                <a:extLst>
                  <a:ext uri="{FF2B5EF4-FFF2-40B4-BE49-F238E27FC236}">
                    <a16:creationId xmlns:a16="http://schemas.microsoft.com/office/drawing/2014/main" id="{F5398C53-AAC5-188E-45EE-7BD7A4D46F7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4" name="组合 38">
              <a:extLst>
                <a:ext uri="{FF2B5EF4-FFF2-40B4-BE49-F238E27FC236}">
                  <a16:creationId xmlns:a16="http://schemas.microsoft.com/office/drawing/2014/main" id="{557336BC-6C9E-5361-7EB7-5A083CE6DD4D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40" name="组合 39">
                <a:extLst>
                  <a:ext uri="{FF2B5EF4-FFF2-40B4-BE49-F238E27FC236}">
                    <a16:creationId xmlns:a16="http://schemas.microsoft.com/office/drawing/2014/main" id="{56462033-2683-2E84-51DE-4B07DC7C1FA8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2" name="椭圆 41">
                  <a:extLst>
                    <a:ext uri="{FF2B5EF4-FFF2-40B4-BE49-F238E27FC236}">
                      <a16:creationId xmlns:a16="http://schemas.microsoft.com/office/drawing/2014/main" id="{77D616BE-5DD7-0357-776E-64B8348A591F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4" name="椭圆 42">
                  <a:extLst>
                    <a:ext uri="{FF2B5EF4-FFF2-40B4-BE49-F238E27FC236}">
                      <a16:creationId xmlns:a16="http://schemas.microsoft.com/office/drawing/2014/main" id="{9333A942-5E0E-25CB-CFF3-FC3A894E660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1" name="Freeform 6">
                <a:extLst>
                  <a:ext uri="{FF2B5EF4-FFF2-40B4-BE49-F238E27FC236}">
                    <a16:creationId xmlns:a16="http://schemas.microsoft.com/office/drawing/2014/main" id="{022DB4D6-98D6-CB2F-435B-BC91D46BEEF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5" name="组合 43">
              <a:extLst>
                <a:ext uri="{FF2B5EF4-FFF2-40B4-BE49-F238E27FC236}">
                  <a16:creationId xmlns:a16="http://schemas.microsoft.com/office/drawing/2014/main" id="{2546CF2A-9281-828C-7FDB-D1932546764E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36" name="组合 44">
                <a:extLst>
                  <a:ext uri="{FF2B5EF4-FFF2-40B4-BE49-F238E27FC236}">
                    <a16:creationId xmlns:a16="http://schemas.microsoft.com/office/drawing/2014/main" id="{9E0F60B8-3F09-6E04-09BE-5092850466DD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8" name="椭圆 46">
                  <a:extLst>
                    <a:ext uri="{FF2B5EF4-FFF2-40B4-BE49-F238E27FC236}">
                      <a16:creationId xmlns:a16="http://schemas.microsoft.com/office/drawing/2014/main" id="{FC6ACB78-C111-9127-4F93-C84D4F863A3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9" name="椭圆 47">
                  <a:extLst>
                    <a:ext uri="{FF2B5EF4-FFF2-40B4-BE49-F238E27FC236}">
                      <a16:creationId xmlns:a16="http://schemas.microsoft.com/office/drawing/2014/main" id="{0969F678-C671-92CD-7F3B-C6082A301F67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7" name="Freeform 45">
                <a:extLst>
                  <a:ext uri="{FF2B5EF4-FFF2-40B4-BE49-F238E27FC236}">
                    <a16:creationId xmlns:a16="http://schemas.microsoft.com/office/drawing/2014/main" id="{C3BCB57A-3FA4-C49F-46E1-C1384A49708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6" name="组合 48">
              <a:extLst>
                <a:ext uri="{FF2B5EF4-FFF2-40B4-BE49-F238E27FC236}">
                  <a16:creationId xmlns:a16="http://schemas.microsoft.com/office/drawing/2014/main" id="{5E6AA565-3331-B5DC-CA8E-1645A8A9B2C3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32" name="组合 49">
                <a:extLst>
                  <a:ext uri="{FF2B5EF4-FFF2-40B4-BE49-F238E27FC236}">
                    <a16:creationId xmlns:a16="http://schemas.microsoft.com/office/drawing/2014/main" id="{A306EE8C-668C-4422-CD9E-6884F2260078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4" name="椭圆 51">
                  <a:extLst>
                    <a:ext uri="{FF2B5EF4-FFF2-40B4-BE49-F238E27FC236}">
                      <a16:creationId xmlns:a16="http://schemas.microsoft.com/office/drawing/2014/main" id="{10EE7CAC-8457-E0F5-CB55-7D07824738B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5" name="椭圆 52">
                  <a:extLst>
                    <a:ext uri="{FF2B5EF4-FFF2-40B4-BE49-F238E27FC236}">
                      <a16:creationId xmlns:a16="http://schemas.microsoft.com/office/drawing/2014/main" id="{D85487F0-185F-B726-860A-12EE08B0D2F5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3" name="Freeform 39">
                <a:extLst>
                  <a:ext uri="{FF2B5EF4-FFF2-40B4-BE49-F238E27FC236}">
                    <a16:creationId xmlns:a16="http://schemas.microsoft.com/office/drawing/2014/main" id="{AE0CBD90-74C6-A38A-63B4-E55E854AAADA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7" name="组合 54">
              <a:extLst>
                <a:ext uri="{FF2B5EF4-FFF2-40B4-BE49-F238E27FC236}">
                  <a16:creationId xmlns:a16="http://schemas.microsoft.com/office/drawing/2014/main" id="{C9A9A786-0BD1-87A3-9045-D943855A5A4C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28" name="组合 55">
                <a:extLst>
                  <a:ext uri="{FF2B5EF4-FFF2-40B4-BE49-F238E27FC236}">
                    <a16:creationId xmlns:a16="http://schemas.microsoft.com/office/drawing/2014/main" id="{2498D637-AAC7-CE28-7A7B-F45FD14042E8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0" name="椭圆 57">
                  <a:extLst>
                    <a:ext uri="{FF2B5EF4-FFF2-40B4-BE49-F238E27FC236}">
                      <a16:creationId xmlns:a16="http://schemas.microsoft.com/office/drawing/2014/main" id="{6E770C76-E727-7AB1-CB40-A24B031E341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1" name="椭圆 59">
                  <a:extLst>
                    <a:ext uri="{FF2B5EF4-FFF2-40B4-BE49-F238E27FC236}">
                      <a16:creationId xmlns:a16="http://schemas.microsoft.com/office/drawing/2014/main" id="{273D3294-D7A4-5517-D4D2-4CB35CA2CB5A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29" name="KSO_Shape">
                <a:extLst>
                  <a:ext uri="{FF2B5EF4-FFF2-40B4-BE49-F238E27FC236}">
                    <a16:creationId xmlns:a16="http://schemas.microsoft.com/office/drawing/2014/main" id="{DC8FBDFB-BF08-5A19-D649-FA8E4D33A380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sp>
        <p:nvSpPr>
          <p:cNvPr id="2" name="Freeform 5">
            <a:extLst>
              <a:ext uri="{FF2B5EF4-FFF2-40B4-BE49-F238E27FC236}">
                <a16:creationId xmlns:a16="http://schemas.microsoft.com/office/drawing/2014/main" id="{0EE73B87-B400-7942-5AE2-3B6B484E3286}"/>
              </a:ext>
            </a:extLst>
          </p:cNvPr>
          <p:cNvSpPr/>
          <p:nvPr/>
        </p:nvSpPr>
        <p:spPr bwMode="auto">
          <a:xfrm>
            <a:off x="3449636" y="0"/>
            <a:ext cx="3968750" cy="4103036"/>
          </a:xfrm>
          <a:custGeom>
            <a:gdLst>
              <a:gd name="T0" fmla="*/ 0 w 2500"/>
              <a:gd name="T1" fmla="*/ 0 h 2581"/>
              <a:gd name="T2" fmla="*/ 2500 w 2500"/>
              <a:gd name="T3" fmla="*/ 2581 h 2581"/>
              <a:gd name="T4" fmla="*/ 2220 w 2500"/>
              <a:gd name="T5" fmla="*/ 1975 h 2581"/>
              <a:gd name="T6" fmla="*/ 0 w 2500"/>
              <a:gd name="T7" fmla="*/ 0 h 2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00" h="2581">
                <a:moveTo>
                  <a:pt x="0" y="0"/>
                </a:moveTo>
                <a:lnTo>
                  <a:pt x="2500" y="2581"/>
                </a:lnTo>
                <a:lnTo>
                  <a:pt x="2220" y="1975"/>
                </a:lnTo>
                <a:lnTo>
                  <a:pt x="0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A5A8E864-2104-00C5-B4F5-1300FE4DC73D}"/>
              </a:ext>
            </a:extLst>
          </p:cNvPr>
          <p:cNvSpPr/>
          <p:nvPr/>
        </p:nvSpPr>
        <p:spPr bwMode="auto">
          <a:xfrm>
            <a:off x="8740774" y="4630819"/>
            <a:ext cx="2811463" cy="2227181"/>
          </a:xfrm>
          <a:custGeom>
            <a:gdLst>
              <a:gd name="T0" fmla="*/ 1771 w 1771"/>
              <a:gd name="T1" fmla="*/ 932 h 1401"/>
              <a:gd name="T2" fmla="*/ 345 w 1771"/>
              <a:gd name="T3" fmla="*/ 0 h 1401"/>
              <a:gd name="T4" fmla="*/ 0 w 1771"/>
              <a:gd name="T5" fmla="*/ 541 h 1401"/>
              <a:gd name="T6" fmla="*/ 742 w 1771"/>
              <a:gd name="T7" fmla="*/ 1401 h 1401"/>
              <a:gd name="T8" fmla="*/ 1771 w 1771"/>
              <a:gd name="T9" fmla="*/ 932 h 1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1" h="1401">
                <a:moveTo>
                  <a:pt x="1771" y="932"/>
                </a:moveTo>
                <a:lnTo>
                  <a:pt x="345" y="0"/>
                </a:lnTo>
                <a:lnTo>
                  <a:pt x="0" y="541"/>
                </a:lnTo>
                <a:lnTo>
                  <a:pt x="742" y="1401"/>
                </a:lnTo>
                <a:lnTo>
                  <a:pt x="1771" y="932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F06EA732-8607-5EF3-EB6D-DFEC2727C05D}"/>
              </a:ext>
            </a:extLst>
          </p:cNvPr>
          <p:cNvSpPr/>
          <p:nvPr/>
        </p:nvSpPr>
        <p:spPr bwMode="auto">
          <a:xfrm>
            <a:off x="7521574" y="850494"/>
            <a:ext cx="4670425" cy="2599173"/>
          </a:xfrm>
          <a:custGeom>
            <a:gdLst>
              <a:gd name="T0" fmla="*/ 0 w 2942"/>
              <a:gd name="T1" fmla="*/ 0 h 1635"/>
              <a:gd name="T2" fmla="*/ 2942 w 2942"/>
              <a:gd name="T3" fmla="*/ 990 h 1635"/>
              <a:gd name="T4" fmla="*/ 1881 w 2942"/>
              <a:gd name="T5" fmla="*/ 1635 h 1635"/>
              <a:gd name="T6" fmla="*/ 0 w 2942"/>
              <a:gd name="T7" fmla="*/ 0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42" h="1634">
                <a:moveTo>
                  <a:pt x="0" y="0"/>
                </a:moveTo>
                <a:lnTo>
                  <a:pt x="2942" y="990"/>
                </a:lnTo>
                <a:lnTo>
                  <a:pt x="1881" y="1635"/>
                </a:lnTo>
                <a:lnTo>
                  <a:pt x="0" y="0"/>
                </a:lnTo>
                <a:close/>
              </a:path>
            </a:pathLst>
          </a:custGeom>
          <a:solidFill>
            <a:srgbClr val="DFEEF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Freeform 8">
            <a:extLst>
              <a:ext uri="{FF2B5EF4-FFF2-40B4-BE49-F238E27FC236}">
                <a16:creationId xmlns:a16="http://schemas.microsoft.com/office/drawing/2014/main" id="{42A6E363-E53C-92DE-B495-DC89EF6E3E0B}"/>
              </a:ext>
            </a:extLst>
          </p:cNvPr>
          <p:cNvSpPr/>
          <p:nvPr/>
        </p:nvSpPr>
        <p:spPr bwMode="auto">
          <a:xfrm>
            <a:off x="7026274" y="11128"/>
            <a:ext cx="5165725" cy="2413176"/>
          </a:xfrm>
          <a:custGeom>
            <a:gdLst>
              <a:gd name="T0" fmla="*/ 0 w 3254"/>
              <a:gd name="T1" fmla="*/ 0 h 1518"/>
              <a:gd name="T2" fmla="*/ 312 w 3254"/>
              <a:gd name="T3" fmla="*/ 528 h 1518"/>
              <a:gd name="T4" fmla="*/ 3254 w 3254"/>
              <a:gd name="T5" fmla="*/ 1518 h 1518"/>
              <a:gd name="T6" fmla="*/ 0 w 3254"/>
              <a:gd name="T7" fmla="*/ 0 h 15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54" h="1518">
                <a:moveTo>
                  <a:pt x="0" y="0"/>
                </a:moveTo>
                <a:lnTo>
                  <a:pt x="312" y="528"/>
                </a:lnTo>
                <a:lnTo>
                  <a:pt x="3254" y="151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051878A0-A795-C401-6D7B-0065C5426F95}"/>
              </a:ext>
            </a:extLst>
          </p:cNvPr>
          <p:cNvSpPr/>
          <p:nvPr/>
        </p:nvSpPr>
        <p:spPr bwMode="auto">
          <a:xfrm>
            <a:off x="8543924" y="3139673"/>
            <a:ext cx="1963738" cy="1491146"/>
          </a:xfrm>
          <a:custGeom>
            <a:gdLst>
              <a:gd name="T0" fmla="*/ 469 w 1237"/>
              <a:gd name="T1" fmla="*/ 938 h 938"/>
              <a:gd name="T2" fmla="*/ 1237 w 1237"/>
              <a:gd name="T3" fmla="*/ 195 h 938"/>
              <a:gd name="T4" fmla="*/ 0 w 1237"/>
              <a:gd name="T5" fmla="*/ 0 h 938"/>
              <a:gd name="T6" fmla="*/ 469 w 1237"/>
              <a:gd name="T7" fmla="*/ 938 h 9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7" h="938">
                <a:moveTo>
                  <a:pt x="469" y="938"/>
                </a:moveTo>
                <a:lnTo>
                  <a:pt x="1237" y="195"/>
                </a:lnTo>
                <a:lnTo>
                  <a:pt x="0" y="0"/>
                </a:lnTo>
                <a:lnTo>
                  <a:pt x="469" y="938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BDBDAFB5-DAB4-FBA6-A2DF-C7B84CE1654A}"/>
              </a:ext>
            </a:extLst>
          </p:cNvPr>
          <p:cNvSpPr/>
          <p:nvPr/>
        </p:nvSpPr>
        <p:spPr bwMode="auto">
          <a:xfrm>
            <a:off x="7831137" y="3139673"/>
            <a:ext cx="1457325" cy="2351178"/>
          </a:xfrm>
          <a:custGeom>
            <a:gdLst>
              <a:gd name="T0" fmla="*/ 0 w 918"/>
              <a:gd name="T1" fmla="*/ 1355 h 1479"/>
              <a:gd name="T2" fmla="*/ 449 w 918"/>
              <a:gd name="T3" fmla="*/ 0 h 1479"/>
              <a:gd name="T4" fmla="*/ 918 w 918"/>
              <a:gd name="T5" fmla="*/ 938 h 1479"/>
              <a:gd name="T6" fmla="*/ 573 w 918"/>
              <a:gd name="T7" fmla="*/ 1479 h 1479"/>
              <a:gd name="T8" fmla="*/ 0 w 918"/>
              <a:gd name="T9" fmla="*/ 1355 h 14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8" h="1479">
                <a:moveTo>
                  <a:pt x="0" y="1355"/>
                </a:moveTo>
                <a:lnTo>
                  <a:pt x="449" y="0"/>
                </a:lnTo>
                <a:lnTo>
                  <a:pt x="918" y="938"/>
                </a:lnTo>
                <a:lnTo>
                  <a:pt x="573" y="1479"/>
                </a:lnTo>
                <a:lnTo>
                  <a:pt x="0" y="1355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33C4E00F-D1EF-A523-BF55-A81C2E6C99E8}"/>
              </a:ext>
            </a:extLst>
          </p:cNvPr>
          <p:cNvSpPr/>
          <p:nvPr/>
        </p:nvSpPr>
        <p:spPr bwMode="auto">
          <a:xfrm>
            <a:off x="6973887" y="3139673"/>
            <a:ext cx="1570038" cy="2154054"/>
          </a:xfrm>
          <a:custGeom>
            <a:gdLst>
              <a:gd name="T0" fmla="*/ 0 w 989"/>
              <a:gd name="T1" fmla="*/ 0 h 1355"/>
              <a:gd name="T2" fmla="*/ 540 w 989"/>
              <a:gd name="T3" fmla="*/ 1355 h 1355"/>
              <a:gd name="T4" fmla="*/ 989 w 989"/>
              <a:gd name="T5" fmla="*/ 0 h 1355"/>
              <a:gd name="T6" fmla="*/ 0 w 989"/>
              <a:gd name="T7" fmla="*/ 0 h 13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355">
                <a:moveTo>
                  <a:pt x="0" y="0"/>
                </a:moveTo>
                <a:lnTo>
                  <a:pt x="540" y="1355"/>
                </a:lnTo>
                <a:lnTo>
                  <a:pt x="98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67B51005-9EE8-BB33-5FE4-A6F3978DD59C}"/>
              </a:ext>
            </a:extLst>
          </p:cNvPr>
          <p:cNvSpPr/>
          <p:nvPr/>
        </p:nvSpPr>
        <p:spPr bwMode="auto">
          <a:xfrm>
            <a:off x="9288462" y="3449666"/>
            <a:ext cx="1466850" cy="2134978"/>
          </a:xfrm>
          <a:custGeom>
            <a:gdLst>
              <a:gd name="T0" fmla="*/ 0 w 924"/>
              <a:gd name="T1" fmla="*/ 743 h 1343"/>
              <a:gd name="T2" fmla="*/ 768 w 924"/>
              <a:gd name="T3" fmla="*/ 0 h 1343"/>
              <a:gd name="T4" fmla="*/ 924 w 924"/>
              <a:gd name="T5" fmla="*/ 1343 h 1343"/>
              <a:gd name="T6" fmla="*/ 0 w 924"/>
              <a:gd name="T7" fmla="*/ 743 h 13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24" h="1343">
                <a:moveTo>
                  <a:pt x="0" y="743"/>
                </a:moveTo>
                <a:lnTo>
                  <a:pt x="768" y="0"/>
                </a:lnTo>
                <a:lnTo>
                  <a:pt x="924" y="1343"/>
                </a:lnTo>
                <a:lnTo>
                  <a:pt x="0" y="743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CB5820F7-99E6-9111-6972-1EC405ED4F85}"/>
              </a:ext>
            </a:extLst>
          </p:cNvPr>
          <p:cNvSpPr/>
          <p:nvPr/>
        </p:nvSpPr>
        <p:spPr bwMode="auto">
          <a:xfrm>
            <a:off x="7521574" y="850494"/>
            <a:ext cx="2986088" cy="2599173"/>
          </a:xfrm>
          <a:custGeom>
            <a:gdLst>
              <a:gd name="T0" fmla="*/ 1881 w 1881"/>
              <a:gd name="T1" fmla="*/ 1635 h 1635"/>
              <a:gd name="T2" fmla="*/ 0 w 1881"/>
              <a:gd name="T3" fmla="*/ 0 h 1635"/>
              <a:gd name="T4" fmla="*/ 644 w 1881"/>
              <a:gd name="T5" fmla="*/ 1440 h 1635"/>
              <a:gd name="T6" fmla="*/ 1881 w 1881"/>
              <a:gd name="T7" fmla="*/ 1635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81" h="1634">
                <a:moveTo>
                  <a:pt x="1881" y="1635"/>
                </a:moveTo>
                <a:lnTo>
                  <a:pt x="0" y="0"/>
                </a:lnTo>
                <a:lnTo>
                  <a:pt x="644" y="1440"/>
                </a:lnTo>
                <a:lnTo>
                  <a:pt x="1881" y="1635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EC33FD27-B87F-8479-222B-23CAEF666746}"/>
              </a:ext>
            </a:extLst>
          </p:cNvPr>
          <p:cNvSpPr/>
          <p:nvPr/>
        </p:nvSpPr>
        <p:spPr bwMode="auto">
          <a:xfrm>
            <a:off x="6973887" y="850494"/>
            <a:ext cx="1570038" cy="2289179"/>
          </a:xfrm>
          <a:custGeom>
            <a:gdLst>
              <a:gd name="T0" fmla="*/ 989 w 989"/>
              <a:gd name="T1" fmla="*/ 1440 h 1440"/>
              <a:gd name="T2" fmla="*/ 0 w 989"/>
              <a:gd name="T3" fmla="*/ 1440 h 1440"/>
              <a:gd name="T4" fmla="*/ 345 w 989"/>
              <a:gd name="T5" fmla="*/ 0 h 1440"/>
              <a:gd name="T6" fmla="*/ 989 w 989"/>
              <a:gd name="T7" fmla="*/ 1440 h 14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440">
                <a:moveTo>
                  <a:pt x="989" y="1440"/>
                </a:moveTo>
                <a:lnTo>
                  <a:pt x="0" y="1440"/>
                </a:lnTo>
                <a:lnTo>
                  <a:pt x="345" y="0"/>
                </a:lnTo>
                <a:lnTo>
                  <a:pt x="989" y="144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F20A9339-D861-3119-8F04-C256C7CCF430}"/>
              </a:ext>
            </a:extLst>
          </p:cNvPr>
          <p:cNvSpPr/>
          <p:nvPr/>
        </p:nvSpPr>
        <p:spPr bwMode="auto">
          <a:xfrm>
            <a:off x="3449636" y="0"/>
            <a:ext cx="4071938" cy="3139673"/>
          </a:xfrm>
          <a:custGeom>
            <a:gdLst>
              <a:gd name="T0" fmla="*/ 2253 w 2565"/>
              <a:gd name="T1" fmla="*/ 7 h 1975"/>
              <a:gd name="T2" fmla="*/ 0 w 2565"/>
              <a:gd name="T3" fmla="*/ 0 h 1975"/>
              <a:gd name="T4" fmla="*/ 2220 w 2565"/>
              <a:gd name="T5" fmla="*/ 1975 h 1975"/>
              <a:gd name="T6" fmla="*/ 2565 w 2565"/>
              <a:gd name="T7" fmla="*/ 535 h 1975"/>
              <a:gd name="T8" fmla="*/ 2253 w 2565"/>
              <a:gd name="T9" fmla="*/ 7 h 19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65" h="1975">
                <a:moveTo>
                  <a:pt x="2253" y="7"/>
                </a:moveTo>
                <a:lnTo>
                  <a:pt x="0" y="0"/>
                </a:lnTo>
                <a:lnTo>
                  <a:pt x="2220" y="1975"/>
                </a:lnTo>
                <a:lnTo>
                  <a:pt x="2565" y="535"/>
                </a:lnTo>
                <a:lnTo>
                  <a:pt x="2253" y="7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C7D8FAB7-FB20-51AD-9937-0A51D72983D2}"/>
              </a:ext>
            </a:extLst>
          </p:cNvPr>
          <p:cNvSpPr/>
          <p:nvPr/>
        </p:nvSpPr>
        <p:spPr bwMode="auto">
          <a:xfrm>
            <a:off x="10507662" y="2424305"/>
            <a:ext cx="1684338" cy="2527635"/>
          </a:xfrm>
          <a:custGeom>
            <a:gdLst>
              <a:gd name="T0" fmla="*/ 1061 w 1061"/>
              <a:gd name="T1" fmla="*/ 0 h 1590"/>
              <a:gd name="T2" fmla="*/ 111 w 1061"/>
              <a:gd name="T3" fmla="*/ 1590 h 1590"/>
              <a:gd name="T4" fmla="*/ 0 w 1061"/>
              <a:gd name="T5" fmla="*/ 645 h 1590"/>
              <a:gd name="T6" fmla="*/ 1061 w 1061"/>
              <a:gd name="T7" fmla="*/ 0 h 15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61" h="1590">
                <a:moveTo>
                  <a:pt x="1061" y="0"/>
                </a:moveTo>
                <a:lnTo>
                  <a:pt x="111" y="1590"/>
                </a:lnTo>
                <a:lnTo>
                  <a:pt x="0" y="645"/>
                </a:lnTo>
                <a:lnTo>
                  <a:pt x="1061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TextBox 14"/>
          <p:cNvSpPr txBox="1"/>
          <p:nvPr/>
        </p:nvSpPr>
        <p:spPr>
          <a:xfrm>
            <a:off x="234637" y="3581377"/>
            <a:ext cx="6872599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财产性收入与贫富差距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平行四边形 44">
            <a:extLst>
              <a:ext uri="{FF2B5EF4-FFF2-40B4-BE49-F238E27FC236}">
                <a16:creationId xmlns:a16="http://schemas.microsoft.com/office/drawing/2014/main" id="{5A876D26-365D-B458-056F-C23FCBBE2D11}"/>
              </a:ext>
            </a:extLst>
          </p:cNvPr>
          <p:cNvSpPr/>
          <p:nvPr/>
        </p:nvSpPr>
        <p:spPr>
          <a:xfrm>
            <a:off x="11281511" y="131384"/>
            <a:ext cx="788569" cy="798988"/>
          </a:xfrm>
          <a:prstGeom prst="parallelogram">
            <a:avLst>
              <a:gd name="adj" fmla="val 35242"/>
            </a:avLst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4409919" y="3108814"/>
            <a:ext cx="685659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rgbClr val="0073AB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财产性收入定义与分类
 贫富差距现状与趋势
 财产性收入与贫富差距关系
 影响财产性收入的因素
 贫富差距产生的原因
 财产性收入的调节作用
 缩小贫富差距的政策建议
 结论与展望</a:t>
            </a:r>
          </a:p>
        </p:txBody>
      </p:sp>
      <p:grpSp>
        <p:nvGrpSpPr>
          <p:cNvPr id="34" name="组合 66">
            <a:extLst>
              <a:ext uri="{FF2B5EF4-FFF2-40B4-BE49-F238E27FC236}">
                <a16:creationId xmlns:a16="http://schemas.microsoft.com/office/drawing/2014/main" id="{5AC41A00-070B-2AB8-8F01-3ABB90507CC2}"/>
              </a:ext>
            </a:extLst>
          </p:cNvPr>
          <p:cNvGrpSpPr/>
          <p:nvPr/>
        </p:nvGrpSpPr>
        <p:grpSpPr>
          <a:xfrm>
            <a:off x="1092830" y="30480"/>
            <a:ext cx="1446026" cy="1341044"/>
            <a:chOff x="3050912" y="3438396"/>
            <a:chExt cx="130991" cy="121481"/>
          </a:xfrm>
          <a:solidFill>
            <a:srgbClr val="FFFFFF">
              <a:lumMod val="85000"/>
              <a:alpha val="39000"/>
            </a:srgbClr>
          </a:solidFill>
        </p:grpSpPr>
        <p:sp>
          <p:nvSpPr>
            <p:cNvPr id="35" name="Freeform 324">
              <a:extLst>
                <a:ext uri="{FF2B5EF4-FFF2-40B4-BE49-F238E27FC236}">
                  <a16:creationId xmlns:a16="http://schemas.microsoft.com/office/drawing/2014/main" id="{D283F702-4BB7-F597-F573-CC74FCB0DB24}"/>
                </a:ext>
              </a:extLst>
            </p:cNvPr>
            <p:cNvSpPr/>
            <p:nvPr/>
          </p:nvSpPr>
          <p:spPr bwMode="auto">
            <a:xfrm>
              <a:off x="3050912" y="3438396"/>
              <a:ext cx="53588" cy="121481"/>
            </a:xfrm>
            <a:custGeom>
              <a:gdLst>
                <a:gd name="T0" fmla="*/ 0 w 118"/>
                <a:gd name="T1" fmla="*/ 147 h 265"/>
                <a:gd name="T2" fmla="*/ 0 w 118"/>
                <a:gd name="T3" fmla="*/ 150 h 265"/>
                <a:gd name="T4" fmla="*/ 0 w 118"/>
                <a:gd name="T5" fmla="*/ 248 h 265"/>
                <a:gd name="T6" fmla="*/ 17 w 118"/>
                <a:gd name="T7" fmla="*/ 265 h 265"/>
                <a:gd name="T8" fmla="*/ 101 w 118"/>
                <a:gd name="T9" fmla="*/ 265 h 265"/>
                <a:gd name="T10" fmla="*/ 118 w 118"/>
                <a:gd name="T11" fmla="*/ 248 h 265"/>
                <a:gd name="T12" fmla="*/ 118 w 118"/>
                <a:gd name="T13" fmla="*/ 150 h 265"/>
                <a:gd name="T14" fmla="*/ 101 w 118"/>
                <a:gd name="T15" fmla="*/ 133 h 265"/>
                <a:gd name="T16" fmla="*/ 70 w 118"/>
                <a:gd name="T17" fmla="*/ 133 h 265"/>
                <a:gd name="T18" fmla="*/ 71 w 118"/>
                <a:gd name="T19" fmla="*/ 133 h 265"/>
                <a:gd name="T20" fmla="*/ 118 w 118"/>
                <a:gd name="T21" fmla="*/ 59 h 265"/>
                <a:gd name="T22" fmla="*/ 118 w 118"/>
                <a:gd name="T23" fmla="*/ 0 h 265"/>
                <a:gd name="T24" fmla="*/ 0 w 118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8" h="265">
                  <a:moveTo>
                    <a:pt x="0" y="147"/>
                  </a:moveTo>
                  <a:cubicBezTo>
                    <a:pt x="0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7" y="265"/>
                    <a:pt x="17" y="265"/>
                  </a:cubicBezTo>
                  <a:cubicBezTo>
                    <a:pt x="101" y="265"/>
                    <a:pt x="101" y="265"/>
                    <a:pt x="101" y="265"/>
                  </a:cubicBezTo>
                  <a:cubicBezTo>
                    <a:pt x="111" y="265"/>
                    <a:pt x="118" y="257"/>
                    <a:pt x="118" y="248"/>
                  </a:cubicBezTo>
                  <a:cubicBezTo>
                    <a:pt x="118" y="150"/>
                    <a:pt x="118" y="150"/>
                    <a:pt x="118" y="150"/>
                  </a:cubicBezTo>
                  <a:cubicBezTo>
                    <a:pt x="118" y="141"/>
                    <a:pt x="111" y="133"/>
                    <a:pt x="101" y="133"/>
                  </a:cubicBezTo>
                  <a:cubicBezTo>
                    <a:pt x="70" y="133"/>
                    <a:pt x="70" y="133"/>
                    <a:pt x="70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1" y="83"/>
                    <a:pt x="84" y="59"/>
                    <a:pt x="118" y="59"/>
                  </a:cubicBezTo>
                  <a:cubicBezTo>
                    <a:pt x="118" y="0"/>
                    <a:pt x="118" y="0"/>
                    <a:pt x="118" y="0"/>
                  </a:cubicBezTo>
                  <a:cubicBezTo>
                    <a:pt x="17" y="6"/>
                    <a:pt x="1" y="73"/>
                    <a:pt x="0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  <p:sp>
          <p:nvSpPr>
            <p:cNvPr id="36" name="Freeform 325">
              <a:extLst>
                <a:ext uri="{FF2B5EF4-FFF2-40B4-BE49-F238E27FC236}">
                  <a16:creationId xmlns:a16="http://schemas.microsoft.com/office/drawing/2014/main" id="{C19B6F3D-8E90-EDE7-C1C1-64824A8124AD}"/>
                </a:ext>
              </a:extLst>
            </p:cNvPr>
            <p:cNvSpPr/>
            <p:nvPr/>
          </p:nvSpPr>
          <p:spPr bwMode="auto">
            <a:xfrm>
              <a:off x="3127125" y="3438396"/>
              <a:ext cx="54778" cy="121481"/>
            </a:xfrm>
            <a:custGeom>
              <a:gdLst>
                <a:gd name="T0" fmla="*/ 1 w 119"/>
                <a:gd name="T1" fmla="*/ 147 h 265"/>
                <a:gd name="T2" fmla="*/ 0 w 119"/>
                <a:gd name="T3" fmla="*/ 150 h 265"/>
                <a:gd name="T4" fmla="*/ 0 w 119"/>
                <a:gd name="T5" fmla="*/ 248 h 265"/>
                <a:gd name="T6" fmla="*/ 17 w 119"/>
                <a:gd name="T7" fmla="*/ 265 h 265"/>
                <a:gd name="T8" fmla="*/ 102 w 119"/>
                <a:gd name="T9" fmla="*/ 265 h 265"/>
                <a:gd name="T10" fmla="*/ 119 w 119"/>
                <a:gd name="T11" fmla="*/ 248 h 265"/>
                <a:gd name="T12" fmla="*/ 119 w 119"/>
                <a:gd name="T13" fmla="*/ 150 h 265"/>
                <a:gd name="T14" fmla="*/ 102 w 119"/>
                <a:gd name="T15" fmla="*/ 133 h 265"/>
                <a:gd name="T16" fmla="*/ 71 w 119"/>
                <a:gd name="T17" fmla="*/ 133 h 265"/>
                <a:gd name="T18" fmla="*/ 72 w 119"/>
                <a:gd name="T19" fmla="*/ 133 h 265"/>
                <a:gd name="T20" fmla="*/ 119 w 119"/>
                <a:gd name="T21" fmla="*/ 59 h 265"/>
                <a:gd name="T22" fmla="*/ 119 w 119"/>
                <a:gd name="T23" fmla="*/ 0 h 265"/>
                <a:gd name="T24" fmla="*/ 1 w 119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9" h="265">
                  <a:moveTo>
                    <a:pt x="1" y="147"/>
                  </a:moveTo>
                  <a:cubicBezTo>
                    <a:pt x="1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8" y="265"/>
                    <a:pt x="17" y="265"/>
                  </a:cubicBezTo>
                  <a:cubicBezTo>
                    <a:pt x="102" y="265"/>
                    <a:pt x="102" y="265"/>
                    <a:pt x="102" y="265"/>
                  </a:cubicBezTo>
                  <a:cubicBezTo>
                    <a:pt x="111" y="265"/>
                    <a:pt x="119" y="257"/>
                    <a:pt x="119" y="248"/>
                  </a:cubicBezTo>
                  <a:cubicBezTo>
                    <a:pt x="119" y="150"/>
                    <a:pt x="119" y="150"/>
                    <a:pt x="119" y="150"/>
                  </a:cubicBezTo>
                  <a:cubicBezTo>
                    <a:pt x="119" y="141"/>
                    <a:pt x="111" y="133"/>
                    <a:pt x="102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2" y="133"/>
                    <a:pt x="72" y="133"/>
                    <a:pt x="72" y="133"/>
                  </a:cubicBezTo>
                  <a:cubicBezTo>
                    <a:pt x="72" y="83"/>
                    <a:pt x="85" y="59"/>
                    <a:pt x="119" y="59"/>
                  </a:cubicBezTo>
                  <a:cubicBezTo>
                    <a:pt x="119" y="0"/>
                    <a:pt x="119" y="0"/>
                    <a:pt x="119" y="0"/>
                  </a:cubicBezTo>
                  <a:cubicBezTo>
                    <a:pt x="18" y="6"/>
                    <a:pt x="1" y="73"/>
                    <a:pt x="1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BDADE819-9B79-CFCD-E938-0B5022AD404A}"/>
              </a:ext>
            </a:extLst>
          </p:cNvPr>
          <p:cNvGrpSpPr/>
          <p:nvPr/>
        </p:nvGrpSpPr>
        <p:grpSpPr>
          <a:xfrm>
            <a:off x="192629" y="6644639"/>
            <a:ext cx="11877451" cy="81977"/>
            <a:chOff x="446534" y="453643"/>
            <a:chExt cx="11298933" cy="98554"/>
          </a:xfrm>
        </p:grpSpPr>
        <p:sp>
          <p:nvSpPr>
            <p:cNvPr id="38" name="矩形 8">
              <a:extLst>
                <a:ext uri="{FF2B5EF4-FFF2-40B4-BE49-F238E27FC236}">
                  <a16:creationId xmlns:a16="http://schemas.microsoft.com/office/drawing/2014/main" id="{76018FD8-7AB4-FD28-8004-C32E7EC045D1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" name="长方形 9">
              <a:extLst>
                <a:ext uri="{FF2B5EF4-FFF2-40B4-BE49-F238E27FC236}">
                  <a16:creationId xmlns:a16="http://schemas.microsoft.com/office/drawing/2014/main" id="{1C4857FA-8793-B516-E33A-2FA0C8D03C53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0" name="矩形 10">
              <a:extLst>
                <a:ext uri="{FF2B5EF4-FFF2-40B4-BE49-F238E27FC236}">
                  <a16:creationId xmlns:a16="http://schemas.microsoft.com/office/drawing/2014/main" id="{F8D0137A-49E1-3396-A516-B2B77E9B3B49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41" name="Group 40">
            <a:extLst>
              <a:ext uri="{FF2B5EF4-FFF2-40B4-BE49-F238E27FC236}">
                <a16:creationId xmlns:a16="http://schemas.microsoft.com/office/drawing/2014/main" id="{CF6E2DCF-71D3-8B1B-BE57-CE77902D68DA}"/>
              </a:ext>
            </a:extLst>
          </p:cNvPr>
          <p:cNvGrpSpPr/>
          <p:nvPr/>
        </p:nvGrpSpPr>
        <p:grpSpPr>
          <a:xfrm>
            <a:off x="1" y="-12700"/>
            <a:ext cx="3875351" cy="5921376"/>
            <a:chOff x="0" y="-12700"/>
            <a:chExt cx="6589713" cy="5921376"/>
          </a:xfrm>
        </p:grpSpPr>
        <p:sp>
          <p:nvSpPr>
            <p:cNvPr id="45" name="Freeform 5">
              <a:extLst>
                <a:ext uri="{FF2B5EF4-FFF2-40B4-BE49-F238E27FC236}">
                  <a16:creationId xmlns:a16="http://schemas.microsoft.com/office/drawing/2014/main" id="{8A458B2D-46D9-DEF9-B07B-4B731D8FE3F2}"/>
                </a:ext>
              </a:extLst>
            </p:cNvPr>
            <p:cNvSpPr/>
            <p:nvPr/>
          </p:nvSpPr>
          <p:spPr bwMode="auto">
            <a:xfrm>
              <a:off x="0" y="2339975"/>
              <a:ext cx="6589713" cy="2160588"/>
            </a:xfrm>
            <a:custGeom>
              <a:gdLst>
                <a:gd name="T0" fmla="*/ 0 w 4151"/>
                <a:gd name="T1" fmla="*/ 1361 h 1361"/>
                <a:gd name="T2" fmla="*/ 4151 w 4151"/>
                <a:gd name="T3" fmla="*/ 1361 h 1361"/>
                <a:gd name="T4" fmla="*/ 4151 w 4151"/>
                <a:gd name="T5" fmla="*/ 294 h 1361"/>
                <a:gd name="T6" fmla="*/ 1945 w 4151"/>
                <a:gd name="T7" fmla="*/ 0 h 1361"/>
                <a:gd name="T8" fmla="*/ 0 w 4151"/>
                <a:gd name="T9" fmla="*/ 1361 h 13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51" h="1361">
                  <a:moveTo>
                    <a:pt x="0" y="1361"/>
                  </a:moveTo>
                  <a:lnTo>
                    <a:pt x="4151" y="1361"/>
                  </a:lnTo>
                  <a:lnTo>
                    <a:pt x="4151" y="294"/>
                  </a:lnTo>
                  <a:lnTo>
                    <a:pt x="1945" y="0"/>
                  </a:lnTo>
                  <a:lnTo>
                    <a:pt x="0" y="1361"/>
                  </a:lnTo>
                  <a:close/>
                </a:path>
              </a:pathLst>
            </a:cu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6" name="Freeform 6">
              <a:extLst>
                <a:ext uri="{FF2B5EF4-FFF2-40B4-BE49-F238E27FC236}">
                  <a16:creationId xmlns:a16="http://schemas.microsoft.com/office/drawing/2014/main" id="{4FFC78F0-E00D-7236-5BFE-04B6652AE4A8}"/>
                </a:ext>
              </a:extLst>
            </p:cNvPr>
            <p:cNvSpPr/>
            <p:nvPr/>
          </p:nvSpPr>
          <p:spPr bwMode="auto">
            <a:xfrm>
              <a:off x="0" y="-12700"/>
              <a:ext cx="3087688" cy="4513263"/>
            </a:xfrm>
            <a:custGeom>
              <a:gdLst>
                <a:gd name="T0" fmla="*/ 1945 w 1945"/>
                <a:gd name="T1" fmla="*/ 1482 h 2843"/>
                <a:gd name="T2" fmla="*/ 0 w 1945"/>
                <a:gd name="T3" fmla="*/ 0 h 2843"/>
                <a:gd name="T4" fmla="*/ 0 w 1945"/>
                <a:gd name="T5" fmla="*/ 2843 h 2843"/>
                <a:gd name="T6" fmla="*/ 1945 w 1945"/>
                <a:gd name="T7" fmla="*/ 1482 h 284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45" h="2843">
                  <a:moveTo>
                    <a:pt x="1945" y="1482"/>
                  </a:moveTo>
                  <a:lnTo>
                    <a:pt x="0" y="0"/>
                  </a:lnTo>
                  <a:lnTo>
                    <a:pt x="0" y="2843"/>
                  </a:lnTo>
                  <a:lnTo>
                    <a:pt x="1945" y="1482"/>
                  </a:ln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7" name="Freeform 7">
              <a:extLst>
                <a:ext uri="{FF2B5EF4-FFF2-40B4-BE49-F238E27FC236}">
                  <a16:creationId xmlns:a16="http://schemas.microsoft.com/office/drawing/2014/main" id="{DB9C6194-195D-8114-8A25-7D4A82D932E7}"/>
                </a:ext>
              </a:extLst>
            </p:cNvPr>
            <p:cNvSpPr/>
            <p:nvPr/>
          </p:nvSpPr>
          <p:spPr bwMode="auto">
            <a:xfrm>
              <a:off x="0" y="4500563"/>
              <a:ext cx="2390775" cy="1408113"/>
            </a:xfrm>
            <a:custGeom>
              <a:gdLst>
                <a:gd name="T0" fmla="*/ 0 w 1506"/>
                <a:gd name="T1" fmla="*/ 887 h 887"/>
                <a:gd name="T2" fmla="*/ 1506 w 1506"/>
                <a:gd name="T3" fmla="*/ 0 h 887"/>
                <a:gd name="T4" fmla="*/ 0 w 1506"/>
                <a:gd name="T5" fmla="*/ 0 h 887"/>
                <a:gd name="T6" fmla="*/ 0 w 1506"/>
                <a:gd name="T7" fmla="*/ 887 h 8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506" h="885">
                  <a:moveTo>
                    <a:pt x="0" y="887"/>
                  </a:moveTo>
                  <a:lnTo>
                    <a:pt x="1506" y="0"/>
                  </a:lnTo>
                  <a:lnTo>
                    <a:pt x="0" y="0"/>
                  </a:lnTo>
                  <a:lnTo>
                    <a:pt x="0" y="887"/>
                  </a:lnTo>
                  <a:close/>
                </a:path>
              </a:pathLst>
            </a:custGeom>
            <a:solidFill>
              <a:srgbClr val="0073A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8" name="Freeform 8">
              <a:extLst>
                <a:ext uri="{FF2B5EF4-FFF2-40B4-BE49-F238E27FC236}">
                  <a16:creationId xmlns:a16="http://schemas.microsoft.com/office/drawing/2014/main" id="{5A212C80-CE8C-4245-F99D-1442DD740CD9}"/>
                </a:ext>
              </a:extLst>
            </p:cNvPr>
            <p:cNvSpPr/>
            <p:nvPr/>
          </p:nvSpPr>
          <p:spPr bwMode="auto">
            <a:xfrm>
              <a:off x="2390775" y="4500563"/>
              <a:ext cx="4198938" cy="696913"/>
            </a:xfrm>
            <a:custGeom>
              <a:gdLst>
                <a:gd name="T0" fmla="*/ 2645 w 2645"/>
                <a:gd name="T1" fmla="*/ 0 h 439"/>
                <a:gd name="T2" fmla="*/ 2108 w 2645"/>
                <a:gd name="T3" fmla="*/ 439 h 439"/>
                <a:gd name="T4" fmla="*/ 0 w 2645"/>
                <a:gd name="T5" fmla="*/ 0 h 439"/>
                <a:gd name="T6" fmla="*/ 2645 w 2645"/>
                <a:gd name="T7" fmla="*/ 0 h 43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645" h="439">
                  <a:moveTo>
                    <a:pt x="2645" y="0"/>
                  </a:moveTo>
                  <a:lnTo>
                    <a:pt x="2108" y="439"/>
                  </a:lnTo>
                  <a:lnTo>
                    <a:pt x="0" y="0"/>
                  </a:lnTo>
                  <a:lnTo>
                    <a:pt x="2645" y="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9" name="文本框 81">
              <a:extLst>
                <a:ext uri="{FF2B5EF4-FFF2-40B4-BE49-F238E27FC236}">
                  <a16:creationId xmlns:a16="http://schemas.microsoft.com/office/drawing/2014/main" id="{09908662-4D7E-81B7-13CD-D648474016F0}"/>
                </a:ext>
              </a:extLst>
            </p:cNvPr>
            <p:cNvSpPr txBox="1"/>
            <p:nvPr/>
          </p:nvSpPr>
          <p:spPr>
            <a:xfrm>
              <a:off x="2228760" y="3051897"/>
              <a:ext cx="2541661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7200" b="1">
                  <a:solidFill>
                    <a:schemeClr val="bg1"/>
                  </a:solidFill>
                </a:rPr>
                <a:t>目录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财产性收入定义与分类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财产性收入与贫富差距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财产性收入定义与分类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财产性收入定义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1.财产性收入是指通过拥有、使用、经营、出租、出售财产所获得的收入。</a:t>
            </a:r>
          </a:p>
          <a:p>
            <a:r>
              <a:t>2.财产性收入是个人经济自由和国家经济发展的重要指标。</a:t>
            </a:r>
          </a:p>
          <a:p>
            <a:r>
              <a:t>3.随着经济的发展和财产的积累，财产性收入在个人总收入中的比重逐渐增加。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财产性收入分类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1.财产性收入可分为动产收入和不动产收入。</a:t>
            </a:r>
          </a:p>
          <a:p>
            <a:r>
              <a:t>2.动产收入包括存款利息、股票红利、债券利息等；不动产收入主要包括房租、土地出租等。</a:t>
            </a:r>
          </a:p>
          <a:p>
            <a:r>
              <a:t>3.在不同类型的财产性收入中，投资性房产收入是贫富差距最大的来源之一。</a:t>
            </a:r>
          </a:p>
          <a:p>
            <a:r>
              <a:t>以上内容仅供参考，具体内容可以根据您的需求进行调整优化。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贫富差距现状与趋势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财产性收入与贫富差距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贫富差距现状与趋势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贫富差距的定义与衡量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1.贫富差距是指社会中不同人群在收入、财富等方面的差距。</a:t>
            </a:r>
          </a:p>
          <a:p>
            <a:r>
              <a:t>2.衡量贫富差距的指标包括基尼系数、泰尔指数等。</a:t>
            </a:r>
          </a:p>
          <a:p>
            <a:r>
              <a:t>3.中国贫富差距整体上呈现出扩大的趋势。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中国贫富差距的现状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1.目前，中国的贫富差距较大，高收入群体和低收入群体的收入差距明显。</a:t>
            </a:r>
          </a:p>
          <a:p>
            <a:r>
              <a:t>2.城乡差距、地区差距也是贫富差距的重要体现。</a:t>
            </a:r>
          </a:p>
          <a:p>
            <a:r>
              <a:t>3.贫富差距的扩大会导致社会不稳定和消费不足等问题。</a:t>
            </a:r>
          </a:p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贫富差距现状与趋势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全球贫富差距的现状与趋势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1.全球范围内，贫富差距也呈现出扩大的趋势。</a:t>
            </a:r>
          </a:p>
          <a:p>
            <a:r>
              <a:t>2.一些发达国家也存在着贫富差距过大的问题。</a:t>
            </a:r>
          </a:p>
          <a:p>
            <a:r>
              <a:t>3.全球化和技术进步对贫富差距产生了复杂的影响。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贫富差距产生的原因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1.市场经济制度是造成贫富差距的重要原因之一。</a:t>
            </a:r>
          </a:p>
          <a:p>
            <a:r>
              <a:t>2.政策因素也会对贫富差距产生影响，如税收政策、社会保障政策等。</a:t>
            </a:r>
          </a:p>
          <a:p>
            <a:r>
              <a:t>3.教育机会不平等也是导致贫富差距的原因之一。</a:t>
            </a:r>
          </a:p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贫富差距现状与趋势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缩小贫富差距的政策建议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1.加强税收调节，通过税收制度来缩小收入差距。</a:t>
            </a:r>
          </a:p>
          <a:p>
            <a:r>
              <a:t>2.加大社会保障力度，提高低收入群体的生活水平。</a:t>
            </a:r>
          </a:p>
          <a:p>
            <a:r>
              <a:t>3.加强教育公平，提高低收入群体的教育水平和就业机会。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未来贫富差距的趋势展望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1.随着经济全球化和技术进步的加速，贫富差距可能会进一步扩大。</a:t>
            </a:r>
          </a:p>
          <a:p>
            <a:r>
              <a:t>2.政策调整和改革可能会对贫富差距产生一定的影响。</a:t>
            </a:r>
          </a:p>
          <a:p>
            <a:r>
              <a:t>3.未来需要继续加强贫富差距的监测和研究，为解决贫富差距问题提供参考。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财产性收入与贫富差距关系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财产性收入与贫富差距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财产性收入与贫富差距关系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财产性收入的定义与来源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1.财产性收入是指通过拥有财产而获得的收入，包括利息、租金、股息等。</a:t>
            </a:r>
          </a:p>
          <a:p>
            <a:r>
              <a:t>2.财产性收入的来源主要有两个方面：一是拥有金融资产，如股票、债券等；二是拥有房地产等实物资产。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贫富差距的现状与趋势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1.当前贫富差距较大，财产性收入在其中的作用不可忽视。</a:t>
            </a:r>
          </a:p>
          <a:p>
            <a:r>
              <a:t>2.随着经济的发展和社会的进步，贫富差距呈现出一定的缩小趋势，但仍然存在较大的问题。</a:t>
            </a:r>
          </a:p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财产性收入与贫富差距关系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财产性收入对贫富差距的影响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1.财产性收入的增长会进一步扩大贫富差距。</a:t>
            </a:r>
          </a:p>
          <a:p>
            <a:r>
              <a:t>2.财产性收入的差距往往比劳动收入的差距更大，对贫富差距的影响更为显著。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财产性收入与贫富差距的关联性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1.财产性收入与贫富差距之间存在密切的关联性。</a:t>
            </a:r>
          </a:p>
          <a:p>
            <a:r>
              <a:t>2.财产性收入的增加会导致富人更富，穷人更穷，从而加剧贫富差距。</a:t>
            </a:r>
          </a:p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财产性收入与贫富差距关系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缩小贫富差距的政策建议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1.加强税收调节，对财产性收入进行合理征税。</a:t>
            </a:r>
          </a:p>
          <a:p>
            <a:r>
              <a:t>2.加大公共服务支出，提高低收入人群的财产积累能力。</a:t>
            </a:r>
          </a:p>
          <a:p>
            <a:r>
              <a:t>3.加强金融监管，防止金融市场过度投机和资本无序扩张。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未来展望与结论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1.随着经济的发展和社会的进步，财产性收入在居民收入中的比重将逐渐增加。</a:t>
            </a:r>
          </a:p>
          <a:p>
            <a:r>
              <a:t>2.必须采取有效的政策和措施来缩小贫富差距，促进社会公平和可持续发展。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影响财产性收入的因素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财产性收入与贫富差距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影响财产性收入的因素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经济发展水平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1.经济发展水平越高，财产性收入增长的可能性越大。2.经济增长带来的就业机会和工资提升有助于增加财产性收入。3.经济发展带动的投资机会和金融市场活跃度可促进财产性收入增长。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教育水平和技能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1.高教育水平和专业技能有助于提高个人的工资水平和就业机会，进而增加财产性收入。2.教育和技能的提升也有助于个人在投资方面做出更明智的决策，提高财产性收入。</a:t>
            </a:r>
          </a:p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影响财产性收入的因素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社会保障制度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1.健全的社会保障制度可降低个人的生活和医疗支出，从而有更多的资金用于投资和增加财产性收入。2.社会保障制度的完善也可提高个人的消费信心，促进经济增长和财产性收入增加。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税收政策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1.合理的税收政策可调节收入差距，促进社会公平和财产性收入的合理分配。2.税收政策也可通过鼓励投资和消费来刺激经济增长，提高财产性收入。</a:t>
            </a:r>
          </a:p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https://d.book118.com/397002026163006034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30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财产性收入定义与分类</vt:lpstr>
      <vt:lpstr> 财产性收入定义与分类</vt:lpstr>
      <vt:lpstr> 贫富差距现状与趋势</vt:lpstr>
      <vt:lpstr> 贫富差距现状与趋势</vt:lpstr>
      <vt:lpstr> 贫富差距现状与趋势</vt:lpstr>
      <vt:lpstr> 贫富差距现状与趋势</vt:lpstr>
      <vt:lpstr> 财产性收入与贫富差距关系</vt:lpstr>
      <vt:lpstr> 财产性收入与贫富差距关系</vt:lpstr>
      <vt:lpstr> 财产性收入与贫富差距关系</vt:lpstr>
      <vt:lpstr> 财产性收入与贫富差距关系</vt:lpstr>
      <vt:lpstr> 影响财产性收入的因素</vt:lpstr>
      <vt:lpstr> 影响财产性收入的因素</vt:lpstr>
      <vt:lpstr> 影响财产性收入的因素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2024-09-09T00:40:53.667</cp:lastPrinted>
  <dcterms:created xsi:type="dcterms:W3CDTF">2024-09-08T16:40:53Z</dcterms:created>
  <dcterms:modified xsi:type="dcterms:W3CDTF">2024-09-08T16:40:56Z</dcterms:modified>
</cp:coreProperties>
</file>