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6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7EE67293-0645-42A6-A0E8-867543E4641D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3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31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2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3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34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5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3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37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8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3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40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1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43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4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46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7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49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0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5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52" name="PlaceHolder 2"/>
          <p:cNvSpPr>
            <a:spLocks noGrp="1"/>
          </p:cNvSpPr>
          <p:nvPr>
            <p:ph type="body" idx="45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3" name="PlaceHolder 3"/>
          <p:cNvSpPr>
            <a:spLocks noGrp="1"/>
          </p:cNvSpPr>
          <p:nvPr>
            <p:ph type="sldNum" idx="4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256BFF-F72B-453D-A8B3-010347E9DA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A90775-804A-4159-B828-F151B0341D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A03AE2-AAD6-4FD1-B692-D08B84AE4C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F81385-67EC-4DB5-8E85-F7367B23BD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8E9F97A-A522-4F7D-9CE3-12411C1B61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324CD78-9DF1-46BB-96BB-D0AC5DC47F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865977B-BEE5-46F3-B406-A18304F8AC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C9E5AF-936C-432C-9BD8-9AA9D7E07C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390413-E591-49F6-8320-A60F7CFD7B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96A5F8-1B11-4B0B-9519-8B6F68E718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9461E5-D4D7-4E12-9939-1F88110E9E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AF6FBCA-3B30-43D3-AECD-601283600AA5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D365554A-FB4F-4E4F-969B-628C097495F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Relationship Id="rId3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8.png" /><Relationship Id="rId4" Type="http://schemas.openxmlformats.org/officeDocument/2006/relationships/image" Target="../media/image5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9.png" /><Relationship Id="rId3" Type="http://schemas.openxmlformats.org/officeDocument/2006/relationships/image" Target="../media/image5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0.png" /><Relationship Id="rId3" Type="http://schemas.openxmlformats.org/officeDocument/2006/relationships/image" Target="../media/image5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5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9.png" /><Relationship Id="rId3" Type="http://schemas.openxmlformats.org/officeDocument/2006/relationships/image" Target="../media/image5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7005156034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017360" y="559440"/>
            <a:ext cx="10156320" cy="17884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rgbClr val="EB554D"/>
                </a:solidFill>
                <a:latin typeface="Arial"/>
                <a:ea typeface="微软雅黑"/>
              </a:rPr>
              <a:t>乳腺癌疾病查房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3494880" y="3492360"/>
            <a:ext cx="767880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汇报：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xxx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时间：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20xx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gradFill rotWithShape="0">
          <a:gsLst>
            <a:gs pos="0">
              <a:srgbClr val="EB554D">
                <a:alpha val="34000"/>
              </a:srgbClr>
            </a:gs>
            <a:gs pos="100000">
              <a:srgbClr val="FCE8EA">
                <a:alpha val="44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AutoShape 2"/>
          <p:cNvSpPr/>
          <p:nvPr/>
        </p:nvSpPr>
        <p:spPr>
          <a:xfrm>
            <a:off x="297360" y="810360"/>
            <a:ext cx="5297760" cy="5297760"/>
          </a:xfrm>
          <a:prstGeom prst="ellipse">
            <a:avLst/>
          </a:prstGeom>
          <a:solidFill>
            <a:srgbClr val="EB554D">
              <a:alpha val="25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" name="AutoShape 3"/>
          <p:cNvSpPr/>
          <p:nvPr/>
        </p:nvSpPr>
        <p:spPr>
          <a:xfrm>
            <a:off x="938520" y="1451160"/>
            <a:ext cx="4016160" cy="401616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7" name="PlaceHolder 1"/>
          <p:cNvSpPr>
            <a:spLocks noGrp="1"/>
          </p:cNvSpPr>
          <p:nvPr>
            <p:ph type="title" idx="4294967295"/>
          </p:nvPr>
        </p:nvSpPr>
        <p:spPr>
          <a:xfrm>
            <a:off x="1848960" y="2837160"/>
            <a:ext cx="2194200" cy="18734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7200" b="1" strike="noStrike" spc="299">
                <a:solidFill>
                  <a:schemeClr val="lt1"/>
                </a:solidFill>
                <a:latin typeface="Arial"/>
                <a:ea typeface="微软雅黑"/>
              </a:rPr>
              <a:t>目录</a:t>
            </a:r>
            <a:endParaRPr lang="en-US" sz="7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8" name="content"/>
          <p:cNvSpPr/>
          <p:nvPr/>
        </p:nvSpPr>
        <p:spPr>
          <a:xfrm>
            <a:off x="6201360" y="208080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1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乳腺癌疾病概述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2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乳腺癌的诊断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3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乳腺癌的治疗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4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乳腺癌的康复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5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乳腺癌的并发症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6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乳腺癌的预防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7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乳腺癌的总结与展望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8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结语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TextBox 5"/>
          <p:cNvSpPr/>
          <p:nvPr/>
        </p:nvSpPr>
        <p:spPr>
          <a:xfrm>
            <a:off x="1302840" y="2003760"/>
            <a:ext cx="3088800" cy="101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3840" tIns="123840" rIns="57240" bIns="123840" anchor="t">
            <a:spAutoFit/>
          </a:bodyPr>
          <a:lstStyle/>
          <a:p>
            <a:pPr algn="ctr" defTabSz="914400">
              <a:lnSpc>
                <a:spcPct val="186000"/>
              </a:lnSpc>
            </a:pPr>
            <a:r>
              <a:rPr lang="en-US" sz="2700" b="0" strike="noStrike" spc="-1">
                <a:solidFill>
                  <a:srgbClr val="FFFFFF"/>
                </a:solidFill>
                <a:latin typeface="微软雅黑"/>
                <a:ea typeface="微软雅黑"/>
              </a:rPr>
              <a:t>contents</a:t>
            </a:r>
            <a:endParaRPr lang="en-US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AutoShape 7"/>
          <p:cNvSpPr/>
          <p:nvPr/>
        </p:nvSpPr>
        <p:spPr>
          <a:xfrm>
            <a:off x="11307240" y="3322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1" name="AutoShape 8"/>
          <p:cNvSpPr/>
          <p:nvPr/>
        </p:nvSpPr>
        <p:spPr>
          <a:xfrm>
            <a:off x="11736360" y="3322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2" name="AutoShape 9"/>
          <p:cNvSpPr/>
          <p:nvPr/>
        </p:nvSpPr>
        <p:spPr>
          <a:xfrm>
            <a:off x="11346480" y="332280"/>
            <a:ext cx="435960" cy="860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3" name="AutoShape 10"/>
          <p:cNvSpPr/>
          <p:nvPr/>
        </p:nvSpPr>
        <p:spPr>
          <a:xfrm>
            <a:off x="11307240" y="5086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4" name="AutoShape 11"/>
          <p:cNvSpPr/>
          <p:nvPr/>
        </p:nvSpPr>
        <p:spPr>
          <a:xfrm>
            <a:off x="11736360" y="5086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5" name="AutoShape 12"/>
          <p:cNvSpPr/>
          <p:nvPr/>
        </p:nvSpPr>
        <p:spPr>
          <a:xfrm>
            <a:off x="11346480" y="508680"/>
            <a:ext cx="435960" cy="860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6" name="AutoShape 13"/>
          <p:cNvSpPr/>
          <p:nvPr/>
        </p:nvSpPr>
        <p:spPr>
          <a:xfrm>
            <a:off x="11307240" y="68472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AutoShape 14"/>
          <p:cNvSpPr/>
          <p:nvPr/>
        </p:nvSpPr>
        <p:spPr>
          <a:xfrm>
            <a:off x="11736360" y="68472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AutoShape 15"/>
          <p:cNvSpPr/>
          <p:nvPr/>
        </p:nvSpPr>
        <p:spPr>
          <a:xfrm>
            <a:off x="11346480" y="684720"/>
            <a:ext cx="435960" cy="860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9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01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53103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第一章 乳腺癌疾病概述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4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9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1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乳腺癌简介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乳腺癌是指发生在乳房组织中的癌症，是女性最常见的癌症之一，也可发生在男性身上。乳腺癌的发病率逐年增加，给患者和家庭带来严重的身心困扰。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04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105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6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7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8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9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0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1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2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3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4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5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6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7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8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9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0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1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2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3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4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25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5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6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790164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乳腺癌的治疗进展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7" name="content"/>
          <p:cNvSpPr/>
          <p:nvPr/>
        </p:nvSpPr>
        <p:spPr>
          <a:xfrm>
            <a:off x="780480" y="1709280"/>
            <a:ext cx="5725440" cy="248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随着医学技术的不断进步，乳腺癌的治疗方式也在不断更新。个体化治疗、靶向治疗、免疫治疗等新技术的应用，为乳腺癌患者带来更多治疗选择，提高了治疗效果和生存率。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28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29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0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1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2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3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4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5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6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7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8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9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0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1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2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3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4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5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6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7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8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49" name="Freeform 6"/>
          <p:cNvSpPr/>
          <p:nvPr/>
        </p:nvSpPr>
        <p:spPr>
          <a:xfrm>
            <a:off x="206100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0" name="Freeform 7"/>
          <p:cNvSpPr/>
          <p:nvPr/>
        </p:nvSpPr>
        <p:spPr>
          <a:xfrm>
            <a:off x="24411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1" name="Freeform 8"/>
          <p:cNvSpPr/>
          <p:nvPr/>
        </p:nvSpPr>
        <p:spPr>
          <a:xfrm>
            <a:off x="282168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2" name="Freeform 6"/>
          <p:cNvSpPr/>
          <p:nvPr/>
        </p:nvSpPr>
        <p:spPr>
          <a:xfrm>
            <a:off x="92484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3" name="Freeform 7"/>
          <p:cNvSpPr/>
          <p:nvPr/>
        </p:nvSpPr>
        <p:spPr>
          <a:xfrm>
            <a:off x="13053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4" name="Freeform 8"/>
          <p:cNvSpPr/>
          <p:nvPr/>
        </p:nvSpPr>
        <p:spPr>
          <a:xfrm>
            <a:off x="168552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5" name="Picture 2"/>
          <p:cNvSpPr/>
          <p:nvPr/>
        </p:nvSpPr>
        <p:spPr>
          <a:xfrm>
            <a:off x="6822720" y="3719160"/>
            <a:ext cx="2701440" cy="2698920"/>
          </a:xfrm>
          <a:prstGeom prst="diamond">
            <a:avLst/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icture 3"/>
          <p:cNvSpPr/>
          <p:nvPr/>
        </p:nvSpPr>
        <p:spPr>
          <a:xfrm>
            <a:off x="7719120" y="1064880"/>
            <a:ext cx="3835800" cy="3832200"/>
          </a:xfrm>
          <a:prstGeom prst="diamond">
            <a:avLst/>
          </a:prstGeom>
          <a:blipFill rotWithShape="0">
            <a:blip r:embed="rId4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7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02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53103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2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章 乳腺癌的诊断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0" name="AutoShape 3"/>
          <p:cNvSpPr/>
          <p:nvPr/>
        </p:nvSpPr>
        <p:spPr>
          <a:xfrm>
            <a:off x="6866280" y="1243800"/>
            <a:ext cx="5325480" cy="4881600"/>
          </a:xfrm>
          <a:prstGeom prst="rect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1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904068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乳腺癌的常用检查方法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2" name="content"/>
          <p:cNvSpPr/>
          <p:nvPr/>
        </p:nvSpPr>
        <p:spPr>
          <a:xfrm>
            <a:off x="7780680" y="1536120"/>
            <a:ext cx="4036320" cy="378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乳腺</a:t>
            </a:r>
            <a:r>
              <a:rPr lang="en-US" sz="18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光摄影、超声检查、核磁共振和乳腺穿刺活检是常用的检查方法。乳腺</a:t>
            </a:r>
            <a:r>
              <a:rPr lang="en-US" sz="18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光摄影可以帮助医生观察乳腺内部情况，超声检查可用于检测肿块，核磁共振提供更为详细的影像，而乳腺穿刺活检则是确诊肿瘤类型的关键步骤。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63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64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5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6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7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8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9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0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1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2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3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4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5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6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7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8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9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0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1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2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3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pic>
        <p:nvPicPr>
          <p:cNvPr id="184" name="图片 99" descr="C:/Users/Administrator/Desktop/ppt模板/图片素材/image2709229.pngimage2709229"/>
          <p:cNvPicPr/>
          <p:nvPr/>
        </p:nvPicPr>
        <p:blipFill>
          <a:blip r:embed="rId3"/>
          <a:srcRect t="12343" b="12343"/>
          <a:stretch>
            <a:fillRect/>
          </a:stretch>
        </p:blipFill>
        <p:spPr>
          <a:xfrm>
            <a:off x="1297800" y="2489040"/>
            <a:ext cx="5830920" cy="363636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5" name="AutoShape 3"/>
          <p:cNvSpPr/>
          <p:nvPr/>
        </p:nvSpPr>
        <p:spPr>
          <a:xfrm>
            <a:off x="3853440" y="1681560"/>
            <a:ext cx="3657240" cy="1989360"/>
          </a:xfrm>
          <a:prstGeom prst="rect">
            <a:avLst/>
          </a:prstGeom>
          <a:solidFill>
            <a:schemeClr val="accent6"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6" name="AutoShape 4"/>
          <p:cNvSpPr/>
          <p:nvPr/>
        </p:nvSpPr>
        <p:spPr>
          <a:xfrm>
            <a:off x="3853440" y="1301040"/>
            <a:ext cx="3657240" cy="71892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7" name="AutoShape 7"/>
          <p:cNvSpPr/>
          <p:nvPr/>
        </p:nvSpPr>
        <p:spPr>
          <a:xfrm>
            <a:off x="7873200" y="1681560"/>
            <a:ext cx="3657240" cy="1989360"/>
          </a:xfrm>
          <a:prstGeom prst="rect">
            <a:avLst/>
          </a:prstGeom>
          <a:solidFill>
            <a:schemeClr val="accent6"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8" name="AutoShape 8"/>
          <p:cNvSpPr/>
          <p:nvPr/>
        </p:nvSpPr>
        <p:spPr>
          <a:xfrm>
            <a:off x="7873200" y="1301040"/>
            <a:ext cx="3657240" cy="71892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9" name="AutoShape 10"/>
          <p:cNvSpPr/>
          <p:nvPr/>
        </p:nvSpPr>
        <p:spPr>
          <a:xfrm>
            <a:off x="3853440" y="4213080"/>
            <a:ext cx="3657240" cy="1989360"/>
          </a:xfrm>
          <a:prstGeom prst="rect">
            <a:avLst/>
          </a:prstGeom>
          <a:solidFill>
            <a:schemeClr val="accent6"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0" name="AutoShape 11"/>
          <p:cNvSpPr/>
          <p:nvPr/>
        </p:nvSpPr>
        <p:spPr>
          <a:xfrm>
            <a:off x="3853440" y="3895200"/>
            <a:ext cx="3657240" cy="71892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1" name="AutoShape 13"/>
          <p:cNvSpPr/>
          <p:nvPr/>
        </p:nvSpPr>
        <p:spPr>
          <a:xfrm>
            <a:off x="7873200" y="4213080"/>
            <a:ext cx="3657240" cy="1989360"/>
          </a:xfrm>
          <a:prstGeom prst="rect">
            <a:avLst/>
          </a:prstGeom>
          <a:solidFill>
            <a:schemeClr val="accent6"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2" name="AutoShape 14"/>
          <p:cNvSpPr/>
          <p:nvPr/>
        </p:nvSpPr>
        <p:spPr>
          <a:xfrm>
            <a:off x="7873200" y="3895200"/>
            <a:ext cx="3657240" cy="71892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3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4" name="content.2.title"/>
          <p:cNvSpPr/>
          <p:nvPr/>
        </p:nvSpPr>
        <p:spPr>
          <a:xfrm>
            <a:off x="8046720" y="1557720"/>
            <a:ext cx="33706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血行转移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content.2.content"/>
          <p:cNvSpPr/>
          <p:nvPr/>
        </p:nvSpPr>
        <p:spPr>
          <a:xfrm>
            <a:off x="7984440" y="2090880"/>
            <a:ext cx="3433680" cy="14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通过血液循环传播至其他器官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也是乳腺癌常见的转移方式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7" name="content.3.title"/>
          <p:cNvSpPr/>
          <p:nvPr/>
        </p:nvSpPr>
        <p:spPr>
          <a:xfrm>
            <a:off x="3992400" y="4109040"/>
            <a:ext cx="33372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直接蔓延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content.3.content"/>
          <p:cNvSpPr/>
          <p:nvPr/>
        </p:nvSpPr>
        <p:spPr>
          <a:xfrm>
            <a:off x="3991680" y="4732560"/>
            <a:ext cx="3338640" cy="136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癌细胞直接沿着组织间隙扩散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极大增加复发的风险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0" name="content.4.title"/>
          <p:cNvSpPr/>
          <p:nvPr/>
        </p:nvSpPr>
        <p:spPr>
          <a:xfrm>
            <a:off x="8118360" y="4109040"/>
            <a:ext cx="32202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content.4.content"/>
          <p:cNvSpPr/>
          <p:nvPr/>
        </p:nvSpPr>
        <p:spPr>
          <a:xfrm>
            <a:off x="8046720" y="4669920"/>
            <a:ext cx="3371400" cy="142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乳腺癌的转移途径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3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4" name="content.1.title"/>
          <p:cNvSpPr/>
          <p:nvPr/>
        </p:nvSpPr>
        <p:spPr>
          <a:xfrm>
            <a:off x="3991680" y="1557720"/>
            <a:ext cx="33386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淋巴道转移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content.1.content"/>
          <p:cNvSpPr/>
          <p:nvPr/>
        </p:nvSpPr>
        <p:spPr>
          <a:xfrm>
            <a:off x="3991680" y="2090880"/>
            <a:ext cx="3338640" cy="14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通过淋巴管传播至淋巴结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是乳腺癌常见的转移途径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06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07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8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9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0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1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2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3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4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5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6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7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8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9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0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1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2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3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4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6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27" name="Picture 4"/>
          <p:cNvSpPr/>
          <p:nvPr/>
        </p:nvSpPr>
        <p:spPr>
          <a:xfrm>
            <a:off x="139680" y="1806480"/>
            <a:ext cx="3119400" cy="415944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8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9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0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1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2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3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4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5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6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37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乳腺癌的分子诊断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乳腺癌的分子诊断是通过对肿瘤细胞的基因进行检测，以确定病变的类型和特性，为个性化治疗提供依据。基因检测可以帮助医生了解患者肿瘤的基因变异情况，从而选择针对性的治疗方案。靶向治疗则是利用药物作用于肿瘤细胞表面的特定蛋白，实现精准治疗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240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241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2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3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4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5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6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7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8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9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0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1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2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3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4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5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6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7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8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9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0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61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2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03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63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53103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第三章 乳腺癌的治疗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64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5" name="流程图: 终止 9"/>
          <p:cNvSpPr/>
          <p:nvPr/>
        </p:nvSpPr>
        <p:spPr>
          <a:xfrm>
            <a:off x="4654440" y="4053960"/>
            <a:ext cx="3498480" cy="939600"/>
          </a:xfrm>
          <a:prstGeom prst="flowChartTerminator">
            <a:avLst/>
          </a:prstGeom>
          <a:solidFill>
            <a:srgbClr val="EB554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66" name="流程图: 终止 8"/>
          <p:cNvSpPr/>
          <p:nvPr/>
        </p:nvSpPr>
        <p:spPr>
          <a:xfrm>
            <a:off x="744840" y="4053960"/>
            <a:ext cx="3498480" cy="939600"/>
          </a:xfrm>
          <a:prstGeom prst="flowChartTerminator">
            <a:avLst/>
          </a:prstGeom>
          <a:solidFill>
            <a:srgbClr val="EB554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67" name="流程图: 终止 7"/>
          <p:cNvSpPr/>
          <p:nvPr/>
        </p:nvSpPr>
        <p:spPr>
          <a:xfrm>
            <a:off x="4654440" y="1379160"/>
            <a:ext cx="3498480" cy="939600"/>
          </a:xfrm>
          <a:prstGeom prst="flowChartTerminator">
            <a:avLst/>
          </a:prstGeom>
          <a:solidFill>
            <a:srgbClr val="EB554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68" name="流程图: 终止 3"/>
          <p:cNvSpPr/>
          <p:nvPr/>
        </p:nvSpPr>
        <p:spPr>
          <a:xfrm>
            <a:off x="744840" y="1379160"/>
            <a:ext cx="3498480" cy="939600"/>
          </a:xfrm>
          <a:prstGeom prst="flowChartTerminator">
            <a:avLst/>
          </a:prstGeom>
          <a:solidFill>
            <a:srgbClr val="EB554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69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放射治疗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270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71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2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3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4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5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6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7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8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9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0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1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2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3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4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5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6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7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8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9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0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91" name="content.1.title"/>
          <p:cNvSpPr/>
          <p:nvPr/>
        </p:nvSpPr>
        <p:spPr>
          <a:xfrm>
            <a:off x="1467720" y="163332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术后放疗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2" name="content.1.content"/>
          <p:cNvSpPr/>
          <p:nvPr/>
        </p:nvSpPr>
        <p:spPr>
          <a:xfrm>
            <a:off x="948600" y="2511360"/>
            <a:ext cx="3106080" cy="1184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在手术后进行放疗，杀灭残留癌细胞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减少复发的可能性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3" name="content.2.title"/>
          <p:cNvSpPr/>
          <p:nvPr/>
        </p:nvSpPr>
        <p:spPr>
          <a:xfrm>
            <a:off x="5334120" y="168660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术前放疗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4" name="content.2.content"/>
          <p:cNvSpPr/>
          <p:nvPr/>
        </p:nvSpPr>
        <p:spPr>
          <a:xfrm>
            <a:off x="4777920" y="2511360"/>
            <a:ext cx="3166560" cy="98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在手术前进行放疗，缩小肿瘤体积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提高手术切除率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content.3.title"/>
          <p:cNvSpPr/>
          <p:nvPr/>
        </p:nvSpPr>
        <p:spPr>
          <a:xfrm>
            <a:off x="1467720" y="42825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局部复发放疗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content.3.content"/>
          <p:cNvSpPr/>
          <p:nvPr/>
        </p:nvSpPr>
        <p:spPr>
          <a:xfrm>
            <a:off x="951120" y="5246280"/>
            <a:ext cx="2985480" cy="103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针对乳腺癌复发部位进行局部放疗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控制病情发展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content.4.title"/>
          <p:cNvSpPr/>
          <p:nvPr/>
        </p:nvSpPr>
        <p:spPr>
          <a:xfrm>
            <a:off x="5391720" y="42825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content.4.content"/>
          <p:cNvSpPr/>
          <p:nvPr/>
        </p:nvSpPr>
        <p:spPr>
          <a:xfrm>
            <a:off x="4777920" y="5246280"/>
            <a:ext cx="3092040" cy="116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9" name="Picture 4"/>
          <p:cNvSpPr/>
          <p:nvPr/>
        </p:nvSpPr>
        <p:spPr>
          <a:xfrm>
            <a:off x="8506440" y="1108800"/>
            <a:ext cx="3306240" cy="440856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5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0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790164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化学治疗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01" name="content"/>
          <p:cNvSpPr/>
          <p:nvPr/>
        </p:nvSpPr>
        <p:spPr>
          <a:xfrm>
            <a:off x="780480" y="1709280"/>
            <a:ext cx="5725440" cy="248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化疗是利用药物杀灭癌细胞的治疗方式，常见副作用包括恶心、脱发等，医生会根据患者情况制定化疗周期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02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303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4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5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6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7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8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9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0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1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2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3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4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5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6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7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8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9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0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1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2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EB554D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23" name="Freeform 6"/>
          <p:cNvSpPr/>
          <p:nvPr/>
        </p:nvSpPr>
        <p:spPr>
          <a:xfrm>
            <a:off x="206100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4" name="Freeform 7"/>
          <p:cNvSpPr/>
          <p:nvPr/>
        </p:nvSpPr>
        <p:spPr>
          <a:xfrm>
            <a:off x="24411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5" name="Freeform 8"/>
          <p:cNvSpPr/>
          <p:nvPr/>
        </p:nvSpPr>
        <p:spPr>
          <a:xfrm>
            <a:off x="282168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6" name="Freeform 6"/>
          <p:cNvSpPr/>
          <p:nvPr/>
        </p:nvSpPr>
        <p:spPr>
          <a:xfrm>
            <a:off x="92484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7" name="Freeform 7"/>
          <p:cNvSpPr/>
          <p:nvPr/>
        </p:nvSpPr>
        <p:spPr>
          <a:xfrm>
            <a:off x="13053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8" name="Freeform 8"/>
          <p:cNvSpPr/>
          <p:nvPr/>
        </p:nvSpPr>
        <p:spPr>
          <a:xfrm>
            <a:off x="168552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9" name="Picture 2"/>
          <p:cNvSpPr/>
          <p:nvPr/>
        </p:nvSpPr>
        <p:spPr>
          <a:xfrm>
            <a:off x="6822720" y="3719160"/>
            <a:ext cx="2701440" cy="2698920"/>
          </a:xfrm>
          <a:prstGeom prst="diamond">
            <a:avLst/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0" name="Picture 3"/>
          <p:cNvSpPr/>
          <p:nvPr/>
        </p:nvSpPr>
        <p:spPr>
          <a:xfrm>
            <a:off x="7719120" y="1064880"/>
            <a:ext cx="3835800" cy="3832200"/>
          </a:xfrm>
          <a:prstGeom prst="diamond">
            <a:avLst/>
          </a:prstGeom>
          <a:blipFill rotWithShape="0">
            <a:blip r:embed="rId4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1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2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3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4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5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6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7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8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40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靶向治疗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1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靶向治疗是根据癌细胞的特异性，选择针对性的药物进行治疗，减少对正常细胞的损害。荷尔蒙治疗主要针对雌激素受体阳性的乳腺癌，</a:t>
            </a: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HER2</a:t>
            </a: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靶向治疗针对</a:t>
            </a: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HER2</a:t>
            </a: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蛋白过度表达的乳腺癌，</a:t>
            </a: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PARP</a:t>
            </a: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抑制剂针对</a:t>
            </a: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BRCA</a:t>
            </a: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基因突变的乳腺癌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343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344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5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6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7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8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9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0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1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2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3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4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5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6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7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8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9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0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1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2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3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64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5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04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366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53103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第四章 乳腺癌的康复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6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8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69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70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71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72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73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74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75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76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77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康复治疗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8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乳腺癌的康复治疗包括心理康复、营养调理和运动康复。心理康复是非常重要的一环，患者需要积极面对疾病，保持乐观心态。营养调理则帮助恢复身体健康，运动康复有助于增强身体素质，提高抗病能力。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9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380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381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2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3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4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5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6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7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8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9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0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1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2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3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4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5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6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7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8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9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00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401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2" name="AutoShape 3"/>
          <p:cNvSpPr/>
          <p:nvPr/>
        </p:nvSpPr>
        <p:spPr>
          <a:xfrm>
            <a:off x="3853440" y="1681560"/>
            <a:ext cx="3657240" cy="1989360"/>
          </a:xfrm>
          <a:prstGeom prst="rect">
            <a:avLst/>
          </a:prstGeom>
          <a:solidFill>
            <a:schemeClr val="accent6"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03" name="AutoShape 4"/>
          <p:cNvSpPr/>
          <p:nvPr/>
        </p:nvSpPr>
        <p:spPr>
          <a:xfrm>
            <a:off x="3853440" y="1301040"/>
            <a:ext cx="3657240" cy="71892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04" name="AutoShape 7"/>
          <p:cNvSpPr/>
          <p:nvPr/>
        </p:nvSpPr>
        <p:spPr>
          <a:xfrm>
            <a:off x="7873200" y="1681560"/>
            <a:ext cx="3657240" cy="1989360"/>
          </a:xfrm>
          <a:prstGeom prst="rect">
            <a:avLst/>
          </a:prstGeom>
          <a:solidFill>
            <a:schemeClr val="accent6"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05" name="AutoShape 8"/>
          <p:cNvSpPr/>
          <p:nvPr/>
        </p:nvSpPr>
        <p:spPr>
          <a:xfrm>
            <a:off x="7873200" y="1301040"/>
            <a:ext cx="3657240" cy="71892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06" name="AutoShape 10"/>
          <p:cNvSpPr/>
          <p:nvPr/>
        </p:nvSpPr>
        <p:spPr>
          <a:xfrm>
            <a:off x="3853440" y="4213080"/>
            <a:ext cx="3657240" cy="1989360"/>
          </a:xfrm>
          <a:prstGeom prst="rect">
            <a:avLst/>
          </a:prstGeom>
          <a:solidFill>
            <a:schemeClr val="accent6"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07" name="AutoShape 11"/>
          <p:cNvSpPr/>
          <p:nvPr/>
        </p:nvSpPr>
        <p:spPr>
          <a:xfrm>
            <a:off x="3853440" y="3895200"/>
            <a:ext cx="3657240" cy="71892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08" name="AutoShape 13"/>
          <p:cNvSpPr/>
          <p:nvPr/>
        </p:nvSpPr>
        <p:spPr>
          <a:xfrm>
            <a:off x="7873200" y="4213080"/>
            <a:ext cx="3657240" cy="1989360"/>
          </a:xfrm>
          <a:prstGeom prst="rect">
            <a:avLst/>
          </a:prstGeom>
          <a:solidFill>
            <a:schemeClr val="accent6"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09" name="AutoShape 14"/>
          <p:cNvSpPr/>
          <p:nvPr/>
        </p:nvSpPr>
        <p:spPr>
          <a:xfrm>
            <a:off x="7873200" y="3895200"/>
            <a:ext cx="3657240" cy="71892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10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411" name="content.2.title"/>
          <p:cNvSpPr/>
          <p:nvPr/>
        </p:nvSpPr>
        <p:spPr>
          <a:xfrm>
            <a:off x="8046720" y="1557720"/>
            <a:ext cx="33706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积极乐观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2" name="content.2.content"/>
          <p:cNvSpPr/>
          <p:nvPr/>
        </p:nvSpPr>
        <p:spPr>
          <a:xfrm>
            <a:off x="7984440" y="2090880"/>
            <a:ext cx="3433680" cy="14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保持良好心态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积极面对生活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3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414" name="content.3.title"/>
          <p:cNvSpPr/>
          <p:nvPr/>
        </p:nvSpPr>
        <p:spPr>
          <a:xfrm>
            <a:off x="3992400" y="4109040"/>
            <a:ext cx="33372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建立支持系统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5" name="content.3.content"/>
          <p:cNvSpPr/>
          <p:nvPr/>
        </p:nvSpPr>
        <p:spPr>
          <a:xfrm>
            <a:off x="3991680" y="4732560"/>
            <a:ext cx="3338640" cy="136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寻求家人和朋友支持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加入康复团体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6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417" name="content.4.title"/>
          <p:cNvSpPr/>
          <p:nvPr/>
        </p:nvSpPr>
        <p:spPr>
          <a:xfrm>
            <a:off x="8118360" y="4109040"/>
            <a:ext cx="32202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8" name="content.4.content"/>
          <p:cNvSpPr/>
          <p:nvPr/>
        </p:nvSpPr>
        <p:spPr>
          <a:xfrm>
            <a:off x="8046720" y="4669920"/>
            <a:ext cx="3371400" cy="142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9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康复心理调适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20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421" name="content.1.title"/>
          <p:cNvSpPr/>
          <p:nvPr/>
        </p:nvSpPr>
        <p:spPr>
          <a:xfrm>
            <a:off x="3991680" y="1557720"/>
            <a:ext cx="33386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接受现实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2" name="content.1.content"/>
          <p:cNvSpPr/>
          <p:nvPr/>
        </p:nvSpPr>
        <p:spPr>
          <a:xfrm>
            <a:off x="3991680" y="2090880"/>
            <a:ext cx="3338640" cy="14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正视疾病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努力康复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23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424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25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26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27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28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29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0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1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2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3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4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5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6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7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8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9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40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41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42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43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EB554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444" name="Picture 4"/>
          <p:cNvSpPr/>
          <p:nvPr/>
        </p:nvSpPr>
        <p:spPr>
          <a:xfrm>
            <a:off x="139680" y="1806480"/>
            <a:ext cx="3119400" cy="415944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https://d.book118.com/397005156034006054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17</Slides>
  <Notes>8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5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乳腺癌疾病查房</vt:lpstr>
      <vt:lpstr>目录</vt:lpstr>
      <vt:lpstr>第一章 乳腺癌疾病概述</vt:lpstr>
      <vt:lpstr> </vt:lpstr>
      <vt:lpstr>乳腺癌的治疗进展</vt:lpstr>
      <vt:lpstr>第2章 乳腺癌的诊断</vt:lpstr>
      <vt:lpstr>乳腺癌的常用检查方法</vt:lpstr>
      <vt:lpstr>乳腺癌的转移途径</vt:lpstr>
      <vt:lpstr> </vt:lpstr>
      <vt:lpstr>第三章 乳腺癌的治疗</vt:lpstr>
      <vt:lpstr>放射治疗</vt:lpstr>
      <vt:lpstr>化学治疗</vt:lpstr>
      <vt:lpstr> </vt:lpstr>
      <vt:lpstr>第四章 乳腺癌的康复</vt:lpstr>
      <vt:lpstr> </vt:lpstr>
      <vt:lpstr>康复心理调适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2024-09-28T10:20:33.876</cp:lastPrinted>
  <dcterms:created xsi:type="dcterms:W3CDTF">2024-09-28T02:20:33Z</dcterms:created>
  <dcterms:modified xsi:type="dcterms:W3CDTF">2024-09-28T02:20:36Z</dcterms:modified>
</cp:coreProperties>
</file>