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BE58E-C6A1-456B-A250-159A36019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4F8CE-DE6A-4E90-A2DA-7BC72CF99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94D63-E89A-412A-9241-817CB298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2C3D3-8E60-494A-B0F2-FCE771A03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10994-705D-4D1D-8578-72FD7A2A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0ADCC-3527-49FB-8E5A-6AAB7B96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A378E-F8C4-4A1B-AB7A-EBFEFCFE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C5C51-42CE-455F-A83D-704B0BE2A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5BE62-E2D1-43AD-AE3E-1C966D84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7F4C9-7EC0-4E89-B1AB-485CB0A8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7934B-CE17-49A7-BA93-BFD63C3C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048794" y="5001282"/>
            <a:ext cx="216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050">
                <a:sym typeface="+mn-ea"/>
              </a:rPr>
              <a:t>单击此处编辑母版文本样式</a:t>
            </a:r>
            <a:endParaRPr sz="1050"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883558" y="3631768"/>
            <a:ext cx="5011219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883559" y="1645280"/>
            <a:ext cx="5011219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883559" y="5118884"/>
            <a:ext cx="486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382179" y="487000"/>
            <a:ext cx="17145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403383" y="5346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403383" y="59182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403383" y="6489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8288655" y="5988685"/>
            <a:ext cx="591978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8107680" y="5656580"/>
            <a:ext cx="567213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8409146" y="5724525"/>
            <a:ext cx="145256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2617478" y="627052"/>
            <a:ext cx="203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 err="1">
                <a:sym typeface="+mn-ea"/>
              </a:rPr>
              <a:t>单击此处编辑副标题</a:t>
            </a:r>
            <a:endParaRPr sz="1500"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31193" y="528887"/>
            <a:ext cx="2331720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sz="2700">
                <a:sym typeface="+mn-ea"/>
              </a:rPr>
              <a:t>单击编辑标题</a:t>
            </a:r>
            <a:endParaRPr sz="2700"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745434" y="1447137"/>
            <a:ext cx="780917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719197" y="1277655"/>
            <a:ext cx="1566678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sz="2700" err="1">
                <a:sym typeface="+mn-ea"/>
              </a:rPr>
              <a:t>节编号</a:t>
            </a:r>
            <a:endParaRPr sz="2700"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3693318" y="1277655"/>
            <a:ext cx="3764756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单击此处编辑标题</a:t>
            </a:r>
            <a:endParaRPr sz="2700"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19070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9144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4690055" y="3759791"/>
            <a:ext cx="216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4579144" y="2710481"/>
            <a:ext cx="4140041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3525">
                <a:sym typeface="+mn-ea"/>
              </a:rPr>
              <a:t>单击此处编辑标题</a:t>
            </a:r>
            <a:endParaRPr sz="3525"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4572000" y="3886432"/>
            <a:ext cx="486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8288655" y="5988685"/>
            <a:ext cx="591978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8107680" y="5656580"/>
            <a:ext cx="567213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8409146" y="5724525"/>
            <a:ext cx="145256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403383" y="5346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403383" y="59182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403383" y="6489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9144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456300" y="1464319"/>
            <a:ext cx="82269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456300" y="534955"/>
            <a:ext cx="82269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917" r:id="rId2"/>
    <p:sldLayoutId id="2147490918" r:id="rId3"/>
    <p:sldLayoutId id="2147490919" r:id="rId4"/>
    <p:sldLayoutId id="2147490920" r:id="rId5"/>
    <p:sldLayoutId id="2147490921" r:id="rId6"/>
    <p:sldLayoutId id="2147490922" r:id="rId7"/>
    <p:sldLayoutId id="2147490923" r:id="rId8"/>
    <p:sldLayoutId id="2147490924" r:id="rId9"/>
    <p:sldLayoutId id="2147490925" r:id="rId10"/>
    <p:sldLayoutId id="21474909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4200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噪音与振动PPT课件大纲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3970020" y="2462212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3970020" y="3072288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课件简介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240631" y="2462212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240631" y="3072288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6699409" y="2462212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6699409" y="3072288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噪音与振动的基本概念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3970020" y="4122896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3970020" y="4732972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振动的来源与控制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240631" y="4122896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240631" y="4732972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噪音的来源与控制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6699409" y="4122896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6699409" y="4732972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噪音与振动的环境影响评价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课件目的和背景</a:t>
            </a:r>
            <a:endParaRPr lang="zh-CN" altLang="en-US"/>
          </a:p>
        </p:txBody>
      </p:sp>
      <p:sp>
        <p:nvSpPr>
          <p:cNvPr id="10489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0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目的：介绍噪音与振动的基本概念、产生原因、危害及防治方法</a:t>
            </a:r>
            <a:endParaRPr lang="zh-CN" altLang="en-US" sz="10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0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背景：随着城市化进程的加快，噪音与振动问题日益严重，对人们的生活和健康产生影响</a:t>
            </a:r>
            <a:endParaRPr lang="zh-CN" altLang="en-US" sz="10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0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重要性：噪音与振动问题已成为环境保护和健康领域的重要课题</a:t>
            </a:r>
            <a:endParaRPr lang="zh-CN" altLang="en-US" sz="10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04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066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142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课件内容：包括噪音与振动的基本概念、产生原因、危害及防治方法等内容，旨在提高人们对噪音与振动问题的认识和重视程度。</a:t>
            </a:r>
            <a:endParaRPr lang="zh-CN" altLang="en-US" sz="2142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883388" y="1975050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工程师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883388" y="258489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技术人员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883388" y="3194739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研究人员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883388" y="380458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3"/>
          <p:cNvSpPr/>
          <p:nvPr>
            <p:custDataLst>
              <p:tags r:id="rId6"/>
            </p:custDataLst>
          </p:nvPr>
        </p:nvSpPr>
        <p:spPr>
          <a:xfrm>
            <a:off x="2883388" y="4414429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6"/>
          <p:cNvSpPr/>
          <p:nvPr>
            <p:custDataLst>
              <p:tags r:id="rId7"/>
            </p:custDataLst>
          </p:nvPr>
        </p:nvSpPr>
        <p:spPr>
          <a:xfrm>
            <a:off x="2883388" y="5024274"/>
            <a:ext cx="3373218" cy="520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管理人员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课件内容概览</a:t>
            </a:r>
            <a:endParaRPr lang="zh-CN" altLang="en-US"/>
          </a:p>
        </p:txBody>
      </p:sp>
      <p:sp>
        <p:nvSpPr>
          <p:cNvPr id="1049104" name="矩形 15"/>
          <p:cNvSpPr/>
          <p:nvPr>
            <p:custDataLst>
              <p:tags r:id="rId2"/>
            </p:custDataLst>
          </p:nvPr>
        </p:nvSpPr>
        <p:spPr>
          <a:xfrm>
            <a:off x="2275209" y="2020981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噪音与振动的基本概念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17"/>
          <p:cNvSpPr/>
          <p:nvPr>
            <p:custDataLst>
              <p:tags r:id="rId3"/>
            </p:custDataLst>
          </p:nvPr>
        </p:nvSpPr>
        <p:spPr>
          <a:xfrm flipV="1">
            <a:off x="2226215" y="1975050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 flipH="1">
            <a:off x="6092639" y="2233798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7"/>
          <p:cNvSpPr/>
          <p:nvPr>
            <p:custDataLst>
              <p:tags r:id="rId5"/>
            </p:custDataLst>
          </p:nvPr>
        </p:nvSpPr>
        <p:spPr>
          <a:xfrm>
            <a:off x="2275209" y="2652286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噪音与振动的危害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29"/>
          <p:cNvSpPr/>
          <p:nvPr>
            <p:custDataLst>
              <p:tags r:id="rId6"/>
            </p:custDataLst>
          </p:nvPr>
        </p:nvSpPr>
        <p:spPr>
          <a:xfrm flipV="1">
            <a:off x="2226215" y="2606355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30"/>
          <p:cNvSpPr/>
          <p:nvPr>
            <p:custDataLst>
              <p:tags r:id="rId7"/>
            </p:custDataLst>
          </p:nvPr>
        </p:nvSpPr>
        <p:spPr>
          <a:xfrm flipH="1">
            <a:off x="6092639" y="2865103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8"/>
            </p:custDataLst>
          </p:nvPr>
        </p:nvSpPr>
        <p:spPr>
          <a:xfrm>
            <a:off x="2275209" y="3283591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噪音与振动的测量方法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7"/>
          <p:cNvSpPr/>
          <p:nvPr>
            <p:custDataLst>
              <p:tags r:id="rId9"/>
            </p:custDataLst>
          </p:nvPr>
        </p:nvSpPr>
        <p:spPr>
          <a:xfrm flipV="1">
            <a:off x="2226215" y="3237660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8"/>
          <p:cNvSpPr/>
          <p:nvPr>
            <p:custDataLst>
              <p:tags r:id="rId10"/>
            </p:custDataLst>
          </p:nvPr>
        </p:nvSpPr>
        <p:spPr>
          <a:xfrm flipH="1">
            <a:off x="6092639" y="3496408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0"/>
          <p:cNvSpPr/>
          <p:nvPr>
            <p:custDataLst>
              <p:tags r:id="rId11"/>
            </p:custDataLst>
          </p:nvPr>
        </p:nvSpPr>
        <p:spPr>
          <a:xfrm>
            <a:off x="2275209" y="3914896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噪音与振动的防治措施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12"/>
          <p:cNvSpPr/>
          <p:nvPr>
            <p:custDataLst>
              <p:tags r:id="rId12"/>
            </p:custDataLst>
          </p:nvPr>
        </p:nvSpPr>
        <p:spPr>
          <a:xfrm flipV="1">
            <a:off x="2226215" y="3868965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13"/>
          <p:cNvSpPr/>
          <p:nvPr>
            <p:custDataLst>
              <p:tags r:id="rId13"/>
            </p:custDataLst>
          </p:nvPr>
        </p:nvSpPr>
        <p:spPr>
          <a:xfrm flipH="1">
            <a:off x="6092639" y="4127713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9"/>
          <p:cNvSpPr/>
          <p:nvPr>
            <p:custDataLst>
              <p:tags r:id="rId14"/>
            </p:custDataLst>
          </p:nvPr>
        </p:nvSpPr>
        <p:spPr>
          <a:xfrm>
            <a:off x="2275209" y="4546202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噪音与振动的法律法规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21"/>
          <p:cNvSpPr/>
          <p:nvPr>
            <p:custDataLst>
              <p:tags r:id="rId15"/>
            </p:custDataLst>
          </p:nvPr>
        </p:nvSpPr>
        <p:spPr>
          <a:xfrm flipV="1">
            <a:off x="2226215" y="4500270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22"/>
          <p:cNvSpPr/>
          <p:nvPr>
            <p:custDataLst>
              <p:tags r:id="rId16"/>
            </p:custDataLst>
          </p:nvPr>
        </p:nvSpPr>
        <p:spPr>
          <a:xfrm flipH="1">
            <a:off x="6092639" y="4759018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38"/>
          <p:cNvSpPr/>
          <p:nvPr>
            <p:custDataLst>
              <p:tags r:id="rId17"/>
            </p:custDataLst>
          </p:nvPr>
        </p:nvSpPr>
        <p:spPr>
          <a:xfrm>
            <a:off x="2275209" y="5177507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噪音与振动的案例分析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40"/>
          <p:cNvSpPr/>
          <p:nvPr>
            <p:custDataLst>
              <p:tags r:id="rId18"/>
            </p:custDataLst>
          </p:nvPr>
        </p:nvSpPr>
        <p:spPr>
          <a:xfrm flipV="1">
            <a:off x="2226215" y="5131575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41"/>
          <p:cNvSpPr/>
          <p:nvPr>
            <p:custDataLst>
              <p:tags r:id="rId19"/>
            </p:custDataLst>
          </p:nvPr>
        </p:nvSpPr>
        <p:spPr>
          <a:xfrm flipH="1">
            <a:off x="6092639" y="5390323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噪音与振动的基本概念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噪音的定义和分类</a:t>
            </a:r>
            <a:endParaRPr lang="zh-CN" altLang="en-US"/>
          </a:p>
        </p:txBody>
      </p:sp>
      <p:sp>
        <p:nvSpPr>
          <p:cNvPr id="104921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噪音：指不需要的声音，对人类生活、工作和健康产生负面影响的声音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噪音分类：根据来源可分为工业噪音、交通噪音、生活噪音等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噪音等级：根据强度分为低、中、高、极高四个等级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噪音控制：通过技术手段降低噪音，如隔音、吸音、消音等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振动的定义和分类</a:t>
            </a:r>
            <a:endParaRPr lang="zh-CN" altLang="en-US"/>
          </a:p>
        </p:txBody>
      </p:sp>
      <p:sp>
        <p:nvSpPr>
          <p:cNvPr id="1049282" name="矩形 3"/>
          <p:cNvSpPr/>
          <p:nvPr>
            <p:custDataLst>
              <p:tags r:id="rId2"/>
            </p:custDataLst>
          </p:nvPr>
        </p:nvSpPr>
        <p:spPr>
          <a:xfrm>
            <a:off x="729535" y="2188644"/>
            <a:ext cx="3688569" cy="9311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3"/>
          <p:cNvSpPr/>
          <p:nvPr>
            <p:custDataLst>
              <p:tags r:id="rId3"/>
            </p:custDataLst>
          </p:nvPr>
        </p:nvSpPr>
        <p:spPr>
          <a:xfrm>
            <a:off x="456300" y="2188644"/>
            <a:ext cx="133250" cy="9311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"/>
          <p:cNvSpPr txBox="1"/>
          <p:nvPr>
            <p:custDataLst>
              <p:tags r:id="rId4"/>
            </p:custDataLst>
          </p:nvPr>
        </p:nvSpPr>
        <p:spPr>
          <a:xfrm>
            <a:off x="870483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振动：物体在平衡位置附近做往复运动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39"/>
          <p:cNvSpPr/>
          <p:nvPr>
            <p:custDataLst>
              <p:tags r:id="rId5"/>
            </p:custDataLst>
          </p:nvPr>
        </p:nvSpPr>
        <p:spPr>
          <a:xfrm>
            <a:off x="729535" y="3294094"/>
            <a:ext cx="3688569" cy="9311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6"/>
            </p:custDataLst>
          </p:nvPr>
        </p:nvSpPr>
        <p:spPr>
          <a:xfrm>
            <a:off x="456300" y="3294094"/>
            <a:ext cx="133250" cy="9311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1"/>
          <p:cNvSpPr txBox="1"/>
          <p:nvPr>
            <p:custDataLst>
              <p:tags r:id="rId7"/>
            </p:custDataLst>
          </p:nvPr>
        </p:nvSpPr>
        <p:spPr>
          <a:xfrm>
            <a:off x="870483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振动的分类：机械振动、电磁振动、声波振动等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12"/>
          <p:cNvSpPr/>
          <p:nvPr>
            <p:custDataLst>
              <p:tags r:id="rId8"/>
            </p:custDataLst>
          </p:nvPr>
        </p:nvSpPr>
        <p:spPr>
          <a:xfrm>
            <a:off x="729535" y="4399545"/>
            <a:ext cx="3688569" cy="9311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7"/>
          <p:cNvSpPr/>
          <p:nvPr>
            <p:custDataLst>
              <p:tags r:id="rId9"/>
            </p:custDataLst>
          </p:nvPr>
        </p:nvSpPr>
        <p:spPr>
          <a:xfrm>
            <a:off x="456300" y="4399545"/>
            <a:ext cx="133250" cy="9311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19"/>
          <p:cNvSpPr txBox="1"/>
          <p:nvPr>
            <p:custDataLst>
              <p:tags r:id="rId10"/>
            </p:custDataLst>
          </p:nvPr>
        </p:nvSpPr>
        <p:spPr>
          <a:xfrm>
            <a:off x="870483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机械振动：物体受到外力作用，产生位移、速度和加速度的变化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9"/>
          <p:cNvSpPr/>
          <p:nvPr>
            <p:custDataLst>
              <p:tags r:id="rId11"/>
            </p:custDataLst>
          </p:nvPr>
        </p:nvSpPr>
        <p:spPr>
          <a:xfrm>
            <a:off x="4994516" y="2188644"/>
            <a:ext cx="3688569" cy="9311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26"/>
          <p:cNvSpPr/>
          <p:nvPr>
            <p:custDataLst>
              <p:tags r:id="rId12"/>
            </p:custDataLst>
          </p:nvPr>
        </p:nvSpPr>
        <p:spPr>
          <a:xfrm>
            <a:off x="4721281" y="2188644"/>
            <a:ext cx="133250" cy="9311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27"/>
          <p:cNvSpPr txBox="1"/>
          <p:nvPr>
            <p:custDataLst>
              <p:tags r:id="rId13"/>
            </p:custDataLst>
          </p:nvPr>
        </p:nvSpPr>
        <p:spPr>
          <a:xfrm>
            <a:off x="5135464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799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66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电磁振动：电磁场中的电荷受到电磁力作用，产生位移、速度和加速度的变化</a:t>
            </a:r>
            <a:endParaRPr lang="zh-CN" altLang="en-US" sz="1666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64"/>
          <p:cNvSpPr/>
          <p:nvPr>
            <p:custDataLst>
              <p:tags r:id="rId14"/>
            </p:custDataLst>
          </p:nvPr>
        </p:nvSpPr>
        <p:spPr>
          <a:xfrm>
            <a:off x="4994516" y="3294094"/>
            <a:ext cx="3688569" cy="93118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65"/>
          <p:cNvSpPr/>
          <p:nvPr>
            <p:custDataLst>
              <p:tags r:id="rId15"/>
            </p:custDataLst>
          </p:nvPr>
        </p:nvSpPr>
        <p:spPr>
          <a:xfrm>
            <a:off x="4721281" y="3294094"/>
            <a:ext cx="133250" cy="93118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16"/>
            </p:custDataLst>
          </p:nvPr>
        </p:nvSpPr>
        <p:spPr>
          <a:xfrm>
            <a:off x="5135464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799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66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声波振动：空气或其他介质中的声波传播，产生位移、速度和加速度的变化</a:t>
            </a:r>
            <a:endParaRPr lang="zh-CN" altLang="en-US" sz="1666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噪音与振动的危害</a:t>
            </a:r>
            <a:endParaRPr lang="zh-CN" altLang="en-US"/>
          </a:p>
        </p:txBody>
      </p:sp>
      <p:sp>
        <p:nvSpPr>
          <p:cNvPr id="1049352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影响听力：长期暴露于噪音环境中可能导致听力下降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影响睡眠：噪音和振动可能导致睡眠质量下降，影响健康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影响情绪：噪音和振动可能导致情绪波动，影响心理健康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影响工作效率：噪音和振动可能导致注意力分散，影响工作效率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噪音的来源与控制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工业噪音的来源与控制</a:t>
            </a:r>
            <a:endParaRPr lang="zh-CN" altLang="en-US"/>
          </a:p>
        </p:txBody>
      </p:sp>
      <p:sp>
        <p:nvSpPr>
          <p:cNvPr id="10494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工业噪音的来源：机械设备、生产过程、交通运输等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工业噪音的危害：影响员工健康、降低工作效率、破坏环境等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工业噪音的控制方法：隔音、吸音、减震、消声等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工业噪音的控制措施：制定噪音控制标准、加强设备维护、优化生产工艺等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交通噪音的来源与控制</a:t>
            </a:r>
            <a:endParaRPr lang="zh-CN" altLang="en-US"/>
          </a:p>
        </p:txBody>
      </p:sp>
      <p:sp>
        <p:nvSpPr>
          <p:cNvPr id="1049518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22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24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526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交通噪音的控制方法：隔音墙、隔音窗、隔音罩等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8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交通噪音的来源：汽车、火车、飞机等交通工具的噪音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交通噪音的影响：对人们的生活和健康产生影响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交通噪音的治理：政府、企业和个人共同努力，采取措施减少交通噪音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生活噪音的来源与控制</a:t>
            </a:r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噪音来源：交通、建筑施工、娱乐活动等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0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控制方法：隔音材料、隔音墙、隔音窗等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6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控制效果：降低噪音对人的影响，提高生活质量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2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法律法规：相关法律法规对噪音控制的规定和要求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噪音控制的工程措施</a:t>
            </a:r>
            <a:endParaRPr lang="zh-CN" altLang="en-US"/>
          </a:p>
        </p:txBody>
      </p:sp>
      <p:sp>
        <p:nvSpPr>
          <p:cNvPr id="104963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声源控制：降低声源的振动强度和频率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传播途径控制：使用隔音材料和吸声结构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接收者保护：使用耳塞、耳罩等个人防护用品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环境控制：改善工作环境，降低噪音对员工的影响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https://d.book118.com/397024200200006042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Office Theme</vt:lpstr>
      <vt:lpstr>噪音与振动PPT课件大纲</vt:lpstr>
      <vt:lpstr>目录</vt:lpstr>
      <vt:lpstr>添加章节标题</vt:lpstr>
      <vt:lpstr>课件简介</vt:lpstr>
      <vt:lpstr>课件目的和背景</vt:lpstr>
      <vt:lpstr>课件适用人群</vt:lpstr>
      <vt:lpstr>课件内容概览</vt:lpstr>
      <vt:lpstr>噪音与振动的基本概念</vt:lpstr>
      <vt:lpstr>噪音的定义和分类</vt:lpstr>
      <vt:lpstr>振动的定义和分类</vt:lpstr>
      <vt:lpstr>噪音与振动的危害</vt:lpstr>
      <vt:lpstr>噪音的来源与控制</vt:lpstr>
      <vt:lpstr>工业噪音的来源与控制</vt:lpstr>
      <vt:lpstr>交通噪音的来源与控制</vt:lpstr>
      <vt:lpstr>生活噪音的来源与控制</vt:lpstr>
      <vt:lpstr>噪音控制的工程措施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2024-09-16T12:42:47.738</cp:lastPrinted>
  <dcterms:created xsi:type="dcterms:W3CDTF">2024-09-16T04:42:47Z</dcterms:created>
  <dcterms:modified xsi:type="dcterms:W3CDTF">2024-09-16T04:42:50Z</dcterms:modified>
</cp:coreProperties>
</file>