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4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B2918-95A7-4AB8-BD92-2699BBC09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73C71-693B-4F6E-9EDD-A7C86A8CC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CCFBC-6086-45BF-B481-C4C7327C9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98D03-F533-4BF7-BF6B-527FA4ED5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4F9E92-AD4F-4B54-94B9-6D2AB2ECD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4D08BD-D7B3-4812-A1E2-EA8BA4D24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01B1F0-9FBB-4F33-B271-4A6B82F95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A477E-6FB2-4FD6-92CC-D5C12ACF1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BAB8D-8A0C-48B9-8309-C64EA2972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F07D5-1BE9-4991-99AE-9BB18C6F5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C83B3-EBED-4EC0-AD69-8245E597F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253" r:id="rId2"/>
    <p:sldLayoutId id="2147491254" r:id="rId3"/>
    <p:sldLayoutId id="2147491255" r:id="rId4"/>
    <p:sldLayoutId id="2147491256" r:id="rId5"/>
    <p:sldLayoutId id="2147491257" r:id="rId6"/>
    <p:sldLayoutId id="2147491258" r:id="rId7"/>
    <p:sldLayoutId id="2147491259" r:id="rId8"/>
    <p:sldLayoutId id="2147491260" r:id="rId9"/>
    <p:sldLayoutId id="2147491261" r:id="rId10"/>
    <p:sldLayoutId id="214749126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tags" Target="../tags/tag315.xml" /><Relationship Id="rId13" Type="http://schemas.openxmlformats.org/officeDocument/2006/relationships/tags" Target="../tags/tag316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tags" Target="../tags/tag310.xml" /><Relationship Id="rId8" Type="http://schemas.openxmlformats.org/officeDocument/2006/relationships/tags" Target="../tags/tag311.xml" /><Relationship Id="rId9" Type="http://schemas.openxmlformats.org/officeDocument/2006/relationships/tags" Target="../tags/tag3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5.xml" /><Relationship Id="rId11" Type="http://schemas.openxmlformats.org/officeDocument/2006/relationships/tags" Target="../tags/tag326.xml" /><Relationship Id="rId12" Type="http://schemas.openxmlformats.org/officeDocument/2006/relationships/tags" Target="../tags/tag327.xml" /><Relationship Id="rId13" Type="http://schemas.openxmlformats.org/officeDocument/2006/relationships/tags" Target="../tags/tag328.xml" /><Relationship Id="rId2" Type="http://schemas.openxmlformats.org/officeDocument/2006/relationships/tags" Target="../tags/tag317.xml" /><Relationship Id="rId3" Type="http://schemas.openxmlformats.org/officeDocument/2006/relationships/tags" Target="../tags/tag318.xml" /><Relationship Id="rId4" Type="http://schemas.openxmlformats.org/officeDocument/2006/relationships/tags" Target="../tags/tag319.xml" /><Relationship Id="rId5" Type="http://schemas.openxmlformats.org/officeDocument/2006/relationships/tags" Target="../tags/tag320.xml" /><Relationship Id="rId6" Type="http://schemas.openxmlformats.org/officeDocument/2006/relationships/tags" Target="../tags/tag321.xml" /><Relationship Id="rId7" Type="http://schemas.openxmlformats.org/officeDocument/2006/relationships/tags" Target="../tags/tag322.xml" /><Relationship Id="rId8" Type="http://schemas.openxmlformats.org/officeDocument/2006/relationships/tags" Target="../tags/tag323.xml" /><Relationship Id="rId9" Type="http://schemas.openxmlformats.org/officeDocument/2006/relationships/tags" Target="../tags/tag3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32.xml" /><Relationship Id="rId3" Type="http://schemas.openxmlformats.org/officeDocument/2006/relationships/tags" Target="../tags/tag333.xml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tags" Target="../tags/tag336.xml" /><Relationship Id="rId7" Type="http://schemas.openxmlformats.org/officeDocument/2006/relationships/tags" Target="../tags/tag337.xml" /><Relationship Id="rId8" Type="http://schemas.openxmlformats.org/officeDocument/2006/relationships/tags" Target="../tags/tag338.xml" /><Relationship Id="rId9" Type="http://schemas.openxmlformats.org/officeDocument/2006/relationships/tags" Target="../tags/tag3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25102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高等数学课件3-4单调性(monotonicity)的判别法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578" y="88117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856" y="88117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单调性的定义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8888" y="950712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8888" y="214001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任意多边形: 形状 16"/>
          <p:cNvSpPr/>
          <p:nvPr>
            <p:custDataLst>
              <p:tags r:id="rId7"/>
            </p:custDataLst>
          </p:nvPr>
        </p:nvSpPr>
        <p:spPr>
          <a:xfrm rot="5400000">
            <a:off x="4228888" y="3329324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任意多边形: 形状 17"/>
          <p:cNvSpPr/>
          <p:nvPr>
            <p:custDataLst>
              <p:tags r:id="rId8"/>
            </p:custDataLst>
          </p:nvPr>
        </p:nvSpPr>
        <p:spPr>
          <a:xfrm rot="5400000">
            <a:off x="4228888" y="4518631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序号"/>
          <p:cNvSpPr txBox="1"/>
          <p:nvPr>
            <p:custDataLst>
              <p:tags r:id="rId9"/>
            </p:custDataLst>
          </p:nvPr>
        </p:nvSpPr>
        <p:spPr>
          <a:xfrm>
            <a:off x="4543578" y="2066876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0" name="项标题"/>
          <p:cNvSpPr txBox="1"/>
          <p:nvPr>
            <p:custDataLst>
              <p:tags r:id="rId10"/>
            </p:custDataLst>
          </p:nvPr>
        </p:nvSpPr>
        <p:spPr>
          <a:xfrm>
            <a:off x="5334856" y="2066876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单调性的判别法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2" name="序号"/>
          <p:cNvSpPr txBox="1"/>
          <p:nvPr>
            <p:custDataLst>
              <p:tags r:id="rId11"/>
            </p:custDataLst>
          </p:nvPr>
        </p:nvSpPr>
        <p:spPr>
          <a:xfrm>
            <a:off x="4543578" y="3252574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4" name="项标题"/>
          <p:cNvSpPr txBox="1"/>
          <p:nvPr>
            <p:custDataLst>
              <p:tags r:id="rId12"/>
            </p:custDataLst>
          </p:nvPr>
        </p:nvSpPr>
        <p:spPr>
          <a:xfrm>
            <a:off x="5334856" y="3252574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单调性的应用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578" y="4438271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856" y="4438271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单调性的性质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8888" y="570432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578" y="562396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856" y="562396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单调性的判定定理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单调性的定义</a:t>
            </a:r>
            <a:endParaRPr lang="zh-CN" altLang="en-US"/>
          </a:p>
        </p:txBody>
      </p:sp>
      <p:sp>
        <p:nvSpPr>
          <p:cNvPr id="10493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单调递增</a:t>
            </a:r>
            <a:endParaRPr lang="zh-CN" altLang="en-US"/>
          </a:p>
        </p:txBody>
      </p:sp>
      <p:sp>
        <p:nvSpPr>
          <p:cNvPr id="1049510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876755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512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15957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514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18392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16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960029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518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03492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20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3962464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22" name="正文"/>
          <p:cNvSpPr txBox="1"/>
          <p:nvPr>
            <p:custDataLst>
              <p:tags r:id="rId8"/>
            </p:custDataLst>
          </p:nvPr>
        </p:nvSpPr>
        <p:spPr>
          <a:xfrm>
            <a:off x="2974438" y="1792134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定义：如果一个函数f(x)在定义域内对任意x1,x2满足x1&lt;x2时，都有f(x1)&lt;=f(x2)，则称f(x)在定义域内单调递增。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9"/>
            </p:custDataLst>
          </p:nvPr>
        </p:nvSpPr>
        <p:spPr>
          <a:xfrm>
            <a:off x="2974438" y="284351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性质：单调递增的函数在定义域内没有最大值，只有最小值。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26" name="正文"/>
          <p:cNvSpPr txBox="1"/>
          <p:nvPr>
            <p:custDataLst>
              <p:tags r:id="rId10"/>
            </p:custDataLst>
          </p:nvPr>
        </p:nvSpPr>
        <p:spPr>
          <a:xfrm>
            <a:off x="2974438" y="3894888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例子：y=x^2, y=e^x, y=sinx, y=cosx等都是单调递增的函数。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28" name="正文"/>
          <p:cNvSpPr txBox="1"/>
          <p:nvPr>
            <p:custDataLst>
              <p:tags r:id="rId11"/>
            </p:custDataLst>
          </p:nvPr>
        </p:nvSpPr>
        <p:spPr>
          <a:xfrm>
            <a:off x="2974438" y="494626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应用：单调递增的函数在求解最大值、最小值、极值等问题时具有重要作用。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30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854839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单调递减</a:t>
            </a:r>
            <a:endParaRPr lang="zh-CN" altLang="en-US"/>
          </a:p>
        </p:txBody>
      </p:sp>
      <p:sp>
        <p:nvSpPr>
          <p:cNvPr id="1049572" name="正文"/>
          <p:cNvSpPr txBox="1"/>
          <p:nvPr>
            <p:custDataLst>
              <p:tags r:id="rId2"/>
            </p:custDataLst>
          </p:nvPr>
        </p:nvSpPr>
        <p:spPr>
          <a:xfrm>
            <a:off x="2535062" y="3617462"/>
            <a:ext cx="8819621" cy="9185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a. f(x)在区间[a, b]上的值随着x的增大而减小；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b. f(x)在区间[a, b]上的值随着x的减小而增大。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574" name="正文"/>
          <p:cNvSpPr txBox="1"/>
          <p:nvPr>
            <p:custDataLst>
              <p:tags r:id="rId3"/>
            </p:custDataLst>
          </p:nvPr>
        </p:nvSpPr>
        <p:spPr>
          <a:xfrm>
            <a:off x="2535062" y="5147549"/>
            <a:ext cx="8819621" cy="9185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单击此处添加正文，文字是您思想的提炼，请言简意赅的阐述您的观点。单击此处添加正文，文字是您思想的提炼，请言简意赅的阐述您的观点。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76" name="正文"/>
          <p:cNvSpPr txBox="1"/>
          <p:nvPr>
            <p:custDataLst>
              <p:tags r:id="rId4"/>
            </p:custDataLst>
          </p:nvPr>
        </p:nvSpPr>
        <p:spPr>
          <a:xfrm>
            <a:off x="2535062" y="2087374"/>
            <a:ext cx="8819621" cy="9185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单击此处添加正文，文字是您思想的提炼，请言简意赅的阐述您的观点。单击此处添加正文，文字是您思想的提炼，请言简意赅的阐述您的观点。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78" name="标题"/>
          <p:cNvSpPr txBox="1"/>
          <p:nvPr>
            <p:custDataLst>
              <p:tags r:id="rId5"/>
            </p:custDataLst>
          </p:nvPr>
        </p:nvSpPr>
        <p:spPr>
          <a:xfrm>
            <a:off x="2535062" y="4536044"/>
            <a:ext cx="8818738" cy="53208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buClrTx/>
              <a:buSzTx/>
              <a:buFontTx/>
            </a:pPr>
            <a:r>
              <a:rPr lang="zh-CN" altLang="en-US" sz="1600" b="1" spc="300">
                <a:solidFill>
                  <a:schemeClr val="accent3"/>
                </a:solidFill>
                <a:latin typeface="+mj-ea"/>
                <a:ea typeface="+mj-ea"/>
                <a:sym typeface="+mn-ea"/>
              </a:rPr>
              <a:t>应用：单调递减的函数在求解最大值和最小值、判断函数是否具有单调性等方面具有重要作用。</a:t>
            </a:r>
            <a:endParaRPr lang="zh-CN" altLang="en-US" sz="1600" b="1" spc="300">
              <a:solidFill>
                <a:schemeClr val="accent3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580" name="标题"/>
          <p:cNvSpPr txBox="1"/>
          <p:nvPr>
            <p:custDataLst>
              <p:tags r:id="rId6"/>
            </p:custDataLst>
          </p:nvPr>
        </p:nvSpPr>
        <p:spPr>
          <a:xfrm>
            <a:off x="2535062" y="3009486"/>
            <a:ext cx="8818738" cy="53208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buClrTx/>
              <a:buSzTx/>
              <a:buFontTx/>
            </a:pPr>
            <a:r>
              <a:rPr lang="zh-CN" altLang="en-US" b="1" spc="300">
                <a:solidFill>
                  <a:schemeClr val="accent2"/>
                </a:solidFill>
                <a:latin typeface="+mj-ea"/>
                <a:ea typeface="+mj-ea"/>
                <a:sym typeface="+mn-ea"/>
              </a:rPr>
              <a:t>性质：单调递减的函数在区间[a, b]上具有以下性质： a. f(x)在区间[a, b]上的值随着x的增大而减小； b. f(x)在区间[a, b]上的值随着x的减小而增大。</a:t>
            </a:r>
            <a:endParaRPr lang="zh-CN" altLang="en-US" b="1" spc="300">
              <a:solidFill>
                <a:schemeClr val="accent2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582" name="标题"/>
          <p:cNvSpPr txBox="1"/>
          <p:nvPr>
            <p:custDataLst>
              <p:tags r:id="rId7"/>
            </p:custDataLst>
          </p:nvPr>
        </p:nvSpPr>
        <p:spPr>
          <a:xfrm>
            <a:off x="2535062" y="1476751"/>
            <a:ext cx="8818738" cy="53208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buClrTx/>
              <a:buSzTx/>
              <a:buFontTx/>
            </a:pPr>
            <a:r>
              <a:rPr lang="zh-CN" altLang="en-US" sz="16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定义：如果一个函数f(x)在区间[a, b]上满足f(x1) &gt; f(x2)，其中x1 &lt; x2，则称f(x)在区间[a, b]上单调递减。</a:t>
            </a:r>
            <a:endParaRPr lang="zh-CN" altLang="en-US" sz="16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584" name="序号"/>
          <p:cNvSpPr txBox="1"/>
          <p:nvPr>
            <p:custDataLst>
              <p:tags r:id="rId8"/>
            </p:custDataLst>
          </p:nvPr>
        </p:nvSpPr>
        <p:spPr>
          <a:xfrm>
            <a:off x="839082" y="4716936"/>
            <a:ext cx="1055549" cy="1055549"/>
          </a:xfrm>
          <a:prstGeom prst="rect">
            <a:avLst/>
          </a:prstGeom>
          <a:noFill/>
        </p:spPr>
        <p:txBody>
          <a:bodyPr wrap="square" lIns="91440" tIns="71755" rIns="6096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 b="1" spc="130">
                <a:gradFill>
                  <a:gsLst>
                    <a:gs pos="0">
                      <a:schemeClr val="accent3">
                        <a:lumMod val="80000"/>
                        <a:lumOff val="20000"/>
                      </a:schemeClr>
                    </a:gs>
                    <a:gs pos="100000">
                      <a:schemeClr val="accent3">
                        <a:lumMod val="80000"/>
                        <a:lumOff val="20000"/>
                      </a:schemeClr>
                    </a:gs>
                  </a:gsLst>
                  <a:lin ang="5400000" scaled="0"/>
                </a:gradFill>
                <a:effectLst/>
                <a:latin typeface="+mj-ea"/>
                <a:ea typeface="+mj-ea"/>
                <a:cs typeface="+mj-ea"/>
                <a:sym typeface="+mn-ea"/>
              </a:rPr>
              <a:t>03</a:t>
            </a:r>
            <a:endParaRPr lang="en-US" altLang="zh-CN" sz="2800" b="1" spc="130">
              <a:gradFill>
                <a:gsLst>
                  <a:gs pos="0">
                    <a:schemeClr val="accent3">
                      <a:lumMod val="80000"/>
                      <a:lumOff val="20000"/>
                    </a:schemeClr>
                  </a:gs>
                  <a:gs pos="100000">
                    <a:schemeClr val="accent3">
                      <a:lumMod val="80000"/>
                      <a:lumOff val="20000"/>
                    </a:schemeClr>
                  </a:gs>
                </a:gsLst>
                <a:lin ang="5400000" scaled="0"/>
              </a:gradFill>
              <a:effectLst/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1049586" name="序号"/>
          <p:cNvSpPr txBox="1"/>
          <p:nvPr>
            <p:custDataLst>
              <p:tags r:id="rId9"/>
            </p:custDataLst>
          </p:nvPr>
        </p:nvSpPr>
        <p:spPr>
          <a:xfrm>
            <a:off x="838200" y="3173613"/>
            <a:ext cx="1055549" cy="1055549"/>
          </a:xfrm>
          <a:prstGeom prst="rect">
            <a:avLst/>
          </a:prstGeom>
          <a:noFill/>
        </p:spPr>
        <p:txBody>
          <a:bodyPr wrap="square" lIns="91440" tIns="71755" rIns="6096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 b="1" spc="130">
                <a:gradFill>
                  <a:gsLst>
                    <a:gs pos="0">
                      <a:schemeClr val="accent2">
                        <a:lumMod val="80000"/>
                        <a:lumOff val="20000"/>
                      </a:schemeClr>
                    </a:gs>
                    <a:gs pos="100000">
                      <a:schemeClr val="accent2">
                        <a:lumMod val="80000"/>
                        <a:lumOff val="20000"/>
                      </a:schemeClr>
                    </a:gs>
                  </a:gsLst>
                  <a:lin ang="5400000" scaled="0"/>
                </a:gradFill>
                <a:effectLst/>
                <a:latin typeface="+mj-ea"/>
                <a:ea typeface="+mj-ea"/>
                <a:cs typeface="+mj-ea"/>
                <a:sym typeface="+mn-ea"/>
              </a:rPr>
              <a:t>02</a:t>
            </a:r>
            <a:endParaRPr lang="en-US" altLang="zh-CN" sz="2800" b="1" spc="130">
              <a:gradFill>
                <a:gsLst>
                  <a:gs pos="0">
                    <a:schemeClr val="accent2">
                      <a:lumMod val="80000"/>
                      <a:lumOff val="20000"/>
                    </a:schemeClr>
                  </a:gs>
                  <a:gs pos="100000">
                    <a:schemeClr val="accent2">
                      <a:lumMod val="80000"/>
                      <a:lumOff val="20000"/>
                    </a:schemeClr>
                  </a:gs>
                </a:gsLst>
                <a:lin ang="5400000" scaled="0"/>
              </a:gradFill>
              <a:effectLst/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1049588" name="序号"/>
          <p:cNvSpPr txBox="1"/>
          <p:nvPr>
            <p:custDataLst>
              <p:tags r:id="rId10"/>
            </p:custDataLst>
          </p:nvPr>
        </p:nvSpPr>
        <p:spPr>
          <a:xfrm>
            <a:off x="838200" y="1649702"/>
            <a:ext cx="1055549" cy="1055549"/>
          </a:xfrm>
          <a:prstGeom prst="rect">
            <a:avLst/>
          </a:prstGeom>
          <a:noFill/>
        </p:spPr>
        <p:txBody>
          <a:bodyPr wrap="square" lIns="91440" tIns="71755" rIns="6096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 b="1" spc="130">
                <a:gradFill>
                  <a:gsLst>
                    <a:gs pos="0">
                      <a:schemeClr val="accent1">
                        <a:lumMod val="80000"/>
                        <a:lumOff val="20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5400000" scaled="0"/>
                </a:gradFill>
                <a:effectLst/>
                <a:latin typeface="+mj-ea"/>
                <a:ea typeface="+mj-ea"/>
                <a:cs typeface="+mj-ea"/>
                <a:sym typeface="+mn-ea"/>
              </a:rPr>
              <a:t>01</a:t>
            </a:r>
            <a:endParaRPr lang="en-US" altLang="zh-CN" sz="2800" b="1" spc="130">
              <a:gradFill>
                <a:gsLst>
                  <a:gs pos="0">
                    <a:schemeClr val="accent1">
                      <a:lumMod val="80000"/>
                      <a:lumOff val="20000"/>
                    </a:schemeClr>
                  </a:gs>
                  <a:gs pos="100000">
                    <a:schemeClr val="accent1">
                      <a:lumMod val="80000"/>
                      <a:lumOff val="20000"/>
                    </a:schemeClr>
                  </a:gs>
                </a:gsLst>
                <a:lin ang="5400000" scaled="0"/>
              </a:gradFill>
              <a:effectLst/>
              <a:latin typeface="+mj-ea"/>
              <a:ea typeface="+mj-ea"/>
              <a:cs typeface="+mj-ea"/>
              <a:sym typeface="+mn-ea"/>
            </a:endParaRPr>
          </a:p>
        </p:txBody>
      </p:sp>
      <p:cxnSp>
        <p:nvCxnSpPr>
          <p:cNvPr id="3145769" name="直接连接符 18"/>
          <p:cNvCxnSpPr/>
          <p:nvPr>
            <p:custDataLst>
              <p:tags r:id="rId11"/>
            </p:custDataLst>
          </p:nvPr>
        </p:nvCxnSpPr>
        <p:spPr>
          <a:xfrm flipH="1">
            <a:off x="2154746" y="1632937"/>
            <a:ext cx="0" cy="1066826"/>
          </a:xfrm>
          <a:prstGeom prst="line">
            <a:avLst/>
          </a:prstGeom>
          <a:ln w="31750">
            <a:gradFill>
              <a:gsLst>
                <a:gs pos="0">
                  <a:schemeClr val="accent1">
                    <a:lumMod val="80000"/>
                    <a:lumOff val="20000"/>
                  </a:schemeClr>
                </a:gs>
                <a:gs pos="100000">
                  <a:schemeClr val="accent1">
                    <a:lumMod val="80000"/>
                    <a:lumOff val="20000"/>
                  </a:schemeClr>
                </a:gs>
              </a:gsLst>
              <a:lin ang="1596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71" name="直接连接符 11"/>
          <p:cNvCxnSpPr/>
          <p:nvPr>
            <p:custDataLst>
              <p:tags r:id="rId12"/>
            </p:custDataLst>
          </p:nvPr>
        </p:nvCxnSpPr>
        <p:spPr>
          <a:xfrm flipH="1">
            <a:off x="2154746" y="3175378"/>
            <a:ext cx="0" cy="1066826"/>
          </a:xfrm>
          <a:prstGeom prst="line">
            <a:avLst/>
          </a:prstGeom>
          <a:ln w="31750">
            <a:gradFill>
              <a:gsLst>
                <a:gs pos="0">
                  <a:schemeClr val="accent2">
                    <a:lumMod val="80000"/>
                    <a:lumOff val="20000"/>
                  </a:schemeClr>
                </a:gs>
                <a:gs pos="100000">
                  <a:schemeClr val="accent2">
                    <a:lumMod val="80000"/>
                    <a:lumOff val="20000"/>
                  </a:schemeClr>
                </a:gs>
              </a:gsLst>
              <a:lin ang="1596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73" name="直接连接符 22"/>
          <p:cNvCxnSpPr/>
          <p:nvPr>
            <p:custDataLst>
              <p:tags r:id="rId13"/>
            </p:custDataLst>
          </p:nvPr>
        </p:nvCxnSpPr>
        <p:spPr>
          <a:xfrm flipH="1">
            <a:off x="2154746" y="4717819"/>
            <a:ext cx="0" cy="1066826"/>
          </a:xfrm>
          <a:prstGeom prst="line">
            <a:avLst/>
          </a:prstGeom>
          <a:ln w="31750">
            <a:gradFill>
              <a:gsLst>
                <a:gs pos="0">
                  <a:schemeClr val="accent3">
                    <a:lumMod val="80000"/>
                    <a:lumOff val="20000"/>
                  </a:schemeClr>
                </a:gs>
                <a:gs pos="100000">
                  <a:schemeClr val="accent3">
                    <a:lumMod val="80000"/>
                    <a:lumOff val="20000"/>
                  </a:schemeClr>
                </a:gs>
              </a:gsLst>
              <a:lin ang="1596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单调性的定义</a:t>
            </a:r>
            <a:endParaRPr lang="zh-CN" altLang="en-US"/>
          </a:p>
        </p:txBody>
      </p:sp>
      <p:sp>
        <p:nvSpPr>
          <p:cNvPr id="104963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单调递增是指函数在某点或某区间上的值随着自变量的增加而增加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单调性是指函数在某点或某区间上的增减性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单调性分为单调递增和单调递减两种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单调递减是指函数在某点或某区间上的值随着自变量的增加而减少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单调性的判别法</a:t>
            </a:r>
            <a:endParaRPr lang="zh-CN" altLang="en-US"/>
          </a:p>
        </p:txBody>
      </p:sp>
      <p:sp>
        <p:nvSpPr>
          <p:cNvPr id="10497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导数与单调性</a:t>
            </a:r>
            <a:endParaRPr lang="zh-CN" altLang="en-US"/>
          </a:p>
        </p:txBody>
      </p:sp>
      <p:sp>
        <p:nvSpPr>
          <p:cNvPr id="104985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5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85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导数：函数在某一点的切线斜率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6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6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单调性：函数在某点附近的变化趋势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6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6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导数与单调性的关系：导数大于0，函数单调递增；导数小于0，函数单调递减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7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7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导数与单调性的应用：判断函数在某点附近的单调性，求解函数极值、最值等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9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导数大于0与单调递增</a:t>
            </a:r>
            <a:endParaRPr lang="zh-CN" altLang="en-US"/>
          </a:p>
        </p:txBody>
      </p:sp>
      <p:sp>
        <p:nvSpPr>
          <p:cNvPr id="104991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1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92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导数大于0：函数在某点处的导数大于0，表示函数在该点处是递增的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2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2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单调递增：函数在某区间内，导数大于0，表示函数在该区间内是单调递增的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3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3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导数小于0与单调递减：函数在某点处的导数小于0，表示函数在该点处是递减的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3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3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单调递减：函数在某区间内，导数小于0，表示函数在该区间内是单调递减的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导数小于0与单调递减</a:t>
            </a:r>
            <a:endParaRPr lang="zh-CN" altLang="en-US"/>
          </a:p>
        </p:txBody>
      </p:sp>
      <p:sp>
        <p:nvSpPr>
          <p:cNvPr id="104998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导数小于0：如果函数在某点处的导数小于0，则该点处的函数值是单调递减的。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单调递减：如果函数在某区间上的导数小于0，则该区间上的函数值是单调递减的。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导数大于0与单调递增：如果函数在某点处的导数大于0，则该点处的函数值是单调递增的。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单调递增：如果函数在某区间上的导数大于0，则该区间上的函数值是单调递增的。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导数等于0与单调性</a:t>
            </a:r>
            <a:endParaRPr lang="zh-CN" altLang="en-US"/>
          </a:p>
        </p:txBody>
      </p:sp>
      <p:sp>
        <p:nvSpPr>
          <p:cNvPr id="10500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导数等于0是判断函数单调性的重要条件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当导数等于0时，函数在该点可能存在极值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导数等于0时，函数在该点可能存在拐点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导数等于0时，函数在该点可能存在单调性变化点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单调性的应用</a:t>
            </a:r>
            <a:endParaRPr lang="zh-CN" altLang="en-US"/>
          </a:p>
        </p:txBody>
      </p:sp>
      <p:sp>
        <p:nvSpPr>
          <p:cNvPr id="10501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单调性与极值</a:t>
            </a:r>
            <a:endParaRPr lang="zh-CN" altLang="en-US"/>
          </a:p>
        </p:txBody>
      </p:sp>
      <p:sp>
        <p:nvSpPr>
          <p:cNvPr id="105025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6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6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6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6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极值：函数在某点附近的最大值或最小值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6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单调性：函数在某点附近的变化趋势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7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单调性与极值的关系：单调性是判断极值的重要依据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7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应用：在求解优化问题、物理问题等时，可以通过判断函数的单调性来找到极值点，从而解决问题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https://d.book118.com/397025102161006025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2"/>
  <p:tag name="KSO_WM_UNIT_INDEX" val="1_2_2"/>
  <p:tag name="KSO_WM_UNIT_LAYERLEVEL" val="1_1_1"/>
  <p:tag name="KSO_WM_UNIT_SUBTYPE" val="d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2"/>
  <p:tag name="KSO_WM_UNIT_INDEX" val="1_3_2"/>
  <p:tag name="KSO_WM_UNIT_LAYERLEVEL" val="1_1_1"/>
  <p:tag name="KSO_WM_UNIT_SUBTYPE" val="d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2"/>
  <p:tag name="KSO_WM_UNIT_INDEX" val="1_5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5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2*l_h_f*1_2_1"/>
  <p:tag name="KSO_WM_UNIT_INDEX" val="1_2_1"/>
  <p:tag name="KSO_WM_UNIT_LAYERLEVEL" val="1_1_1"/>
  <p:tag name="KSO_WM_UNIT_NOCLEAR" val="0"/>
  <p:tag name="KSO_WM_UNIT_PRESET_TEXT" val="单击此处添加正文，文字是您思想的提炼，请言简意赅的阐述您的观点。单击此处添加正文，文字是您思想的提炼，请言简意赅的阐述您的观点。"/>
  <p:tag name="KSO_WM_UNIT_SUBTYPE" val="a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5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2*l_h_f*1_3_1"/>
  <p:tag name="KSO_WM_UNIT_INDEX" val="1_3_1"/>
  <p:tag name="KSO_WM_UNIT_LAYERLEVEL" val="1_1_1"/>
  <p:tag name="KSO_WM_UNIT_NOCLEAR" val="0"/>
  <p:tag name="KSO_WM_UNIT_PRESET_TEXT" val="单击此处添加正文，文字是您思想的提炼，请言简意赅的阐述您的观点。单击此处添加正文，文字是您思想的提炼，请言简意赅的阐述您的观点。"/>
  <p:tag name="KSO_WM_UNIT_SUBTYPE" val="a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5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2*l_h_f*1_1_1"/>
  <p:tag name="KSO_WM_UNIT_INDEX" val="1_1_1"/>
  <p:tag name="KSO_WM_UNIT_LAYERLEVEL" val="1_1_1"/>
  <p:tag name="KSO_WM_UNIT_NOCLEAR" val="0"/>
  <p:tag name="KSO_WM_UNIT_PRESET_TEXT" val="单击此处添加正文，文字是您思想的提炼，请言简意赅的阐述您的观点。单击此处添加正文，文字是您思想的提炼，请言简意赅的阐述您的观点。"/>
  <p:tag name="KSO_WM_UNIT_SUBTYPE" val="a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5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2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7"/>
  <p:tag name="KSO_WM_UNIT_TYPE" val="l_h_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5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6"/>
  <p:tag name="KSO_WM_UNIT_TYPE" val="l_h_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5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20000000298023224,&quot;colorType&quot;:1,&quot;foreColorIndex&quot;:7,&quot;pos&quot;:0,&quot;transparency&quot;:0},{&quot;brightness&quot;:0.20000000298023224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5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2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20000000298023224,&quot;colorType&quot;:1,&quot;foreColorIndex&quot;:6,&quot;pos&quot;:0,&quot;transparency&quot;:0},{&quot;brightness&quot;:0.20000000298023224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5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2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20000000298023224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5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2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20000000298023224,&quot;colorType&quot;:1,&quot;foreColorIndex&quot;:5,&quot;pos&quot;:1,&quot;transparency&quot;:0},{&quot;brightness&quot;:0.20000000298023224,&quot;colorType&quot;:1,&quot;foreColorIndex&quot;:5,&quot;pos&quot;:0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5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2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20000000298023224,&quot;colorType&quot;:1,&quot;foreColorIndex&quot;:6,&quot;pos&quot;:1,&quot;transparency&quot;:0},{&quot;brightness&quot;:0.20000000298023224,&quot;colorType&quot;:1,&quot;foreColorIndex&quot;:6,&quot;pos&quot;:0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5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2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20000000298023224,&quot;colorType&quot;:1,&quot;foreColorIndex&quot;:7,&quot;pos&quot;:1,&quot;transparency&quot;:0},{&quot;brightness&quot;:0.20000000298023224,&quot;colorType&quot;:1,&quot;foreColorIndex&quot;:7,&quot;pos&quot;:0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5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2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80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33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Office Theme</vt:lpstr>
      <vt:lpstr>高等数学课件3-4单调性(monotonicity)的判别法</vt:lpstr>
      <vt:lpstr>目录</vt:lpstr>
      <vt:lpstr>单调性的定义</vt:lpstr>
      <vt:lpstr>单调递增</vt:lpstr>
      <vt:lpstr>单调递减</vt:lpstr>
      <vt:lpstr>单调性的定义</vt:lpstr>
      <vt:lpstr>单调性的判别法</vt:lpstr>
      <vt:lpstr>导数与单调性</vt:lpstr>
      <vt:lpstr>导数大于0与单调递增</vt:lpstr>
      <vt:lpstr>导数小于0与单调递减</vt:lpstr>
      <vt:lpstr>导数等于0与单调性</vt:lpstr>
      <vt:lpstr>单调性的应用</vt:lpstr>
      <vt:lpstr>单调性与极值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2024-08-30T16:58:52.901</cp:lastPrinted>
  <dcterms:created xsi:type="dcterms:W3CDTF">2024-08-30T08:58:52Z</dcterms:created>
  <dcterms:modified xsi:type="dcterms:W3CDTF">2024-08-30T08:58:55Z</dcterms:modified>
</cp:coreProperties>
</file>