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AFDBFD-3E95-43DA-BF06-8C525226C3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FB35E8-DAE0-40D5-840F-4880453282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5351FA-27DC-435E-BC18-41889C7727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3E0E63-E3F0-41CC-AC94-F64BA14E3F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384765C-39B2-4B42-BA15-EB528217C3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B92D990-05A5-4327-A776-D5A42AA56C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3B537F6-CE2B-46C3-B41B-37E18ADBCF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389343-1284-4FA0-A4F0-CF98960CC1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316E89-B881-4A98-A669-DE1BAD3E0C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8C197C-933B-486F-8D8F-E69AD44419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1BB157-82BB-4DBE-8647-8593F6F047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97030140111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环境监测水和废水监测最全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214814"/>
            <a:ext cx="8029457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5200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水环境监测概述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废水监测概述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水质监测指标与标准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废水处理工艺与设备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水和废水监测技术与方法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水和废水监测质量保证与质量控制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水和废水监测案例分析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水环境监测概述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9171" b="917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8636" b="863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984" b="984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水环境监测的意义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保护水资源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通过对水体的监测，可以及时了解水质状况，为保护水资源提供科学依据。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防治水污染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通过对污染物的监测和分析，可以追溯污染源，为水污染防治提供有力支持。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维护生态平衡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水环境是生态系统的重要组成部分，通过对水体的监测可以了解生态系统的健康状况，为维护生态平衡提供指导。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817" r="1881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863" r="12863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724" r="18724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510" r="18510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3" name="AutoShape 13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水环境监测的对象</a:t>
              </a:r>
            </a:p>
          </p:txBody>
        </p:sp>
      </p:grpSp>
      <p:sp>
        <p:nvSpPr>
          <p:cNvPr id="37" name="TextBox 37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包括河流、湖泊、水库等自然水体和人工水体。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包括浅层地下水和深层地下水。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主要监测饮用水源地的水质状况，确保饮用水的安全。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包括工业废水、生活污水等，主要监测废水中的污染物种类和浓度。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地表水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地下水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饮用水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废水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AutoShape 9"/>
          <p:cNvSpPr/>
          <p:nvPr/>
        </p:nvSpPr>
        <p:spPr>
          <a:xfrm>
            <a:off x="1171292" y="2749588"/>
            <a:ext cx="2088928" cy="2088928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1" name="Freeform 11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水环境监测的方法</a:t>
              </a:r>
            </a:p>
          </p:txBody>
        </p:sp>
      </p:grpSp>
      <p:sp>
        <p:nvSpPr>
          <p:cNvPr id="37" name="AutoShape 37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现场监测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通过便携式仪器对水体进行现场快速监测，主要监测指标包括pH值、溶解氧、浊度、电导率等。</a:t>
            </a:r>
          </a:p>
        </p:txBody>
      </p:sp>
      <p:sp>
        <p:nvSpPr>
          <p:cNvPr id="41" name="AutoShape 41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实验室监测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将水样带回实验室进行分析，主要监测指标包括化学需氧量、氨氮、总磷、重金属等。</a:t>
            </a:r>
          </a:p>
        </p:txBody>
      </p:sp>
      <p:sp>
        <p:nvSpPr>
          <p:cNvPr id="45" name="AutoShape 45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TextBox 47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自动监测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通过自动监测站对水体进行连续自动监测，主要监测指标包括pH值、溶解氧、浊度、氨氮等，可以实现实时监测和数据远程传输。</a:t>
            </a:r>
          </a:p>
        </p:txBody>
      </p:sp>
      <p:sp>
        <p:nvSpPr>
          <p:cNvPr id="49" name="AutoShape 49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TextBox 51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生物监测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利用生物个体或种群对水体的反应来评价水质状况，如利用鱼类、藻类等水生生物进行生物毒性试验。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废水监测概述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保护环境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废水监测能够及时、准确地掌握废水中污染物的种类、浓度和排放总量，为环境管理提供科学依据，有助于保护生态环境，防止水体污染。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促进可持续发展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通过对废水的有效监测，可以推动企业采取清洁生产措施，减少废水排放，提高水资源利用效率，从而促进经济、社会和环境的可持续发展。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维护人类健康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废水中可能含有有毒有害物质，对人类健康构成潜在威胁。废水监测能够及时发现并控制这些有害物质的排放，保障人类饮用水安全。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废水监测的意义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来自各类工业企业的生产工艺废水、冷却水、锅炉排水等。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工业废水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92" r="167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生活污水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农业废水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6667" b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来自居民生活、商业设施、公共服务设施等的排水。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来自农田灌溉、畜禽养殖、水产养殖等农业生产活动产生的废水。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废水监测的对象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2651" r="22651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在废水排放口或处理设施现场进行实时监测，包括水质指标如pH值、悬浮物、化学需氧量等的测定。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现场监测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采集废水样品送至实验室，利用化学分析、仪器分析等方法对废水中的污染物进行详细分析，确定其种类和浓度。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实验室分析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通过安装在废水排放口或处理设施的在线监测仪器，实现废水的连续自动监测，及时获取废水水质数据。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在线监测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利用卫星遥感技术，对大范围的水体进行监测，获取废水排放和水质变化的空间分布信息。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遥感监测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废水监测的方法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水质监测指标与标准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958" r="18958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温度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色度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浊度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固体物质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物理指标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水的温度影响生物活动和化学反应速率。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表示水中悬浮物对光线散射的程度。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反映水的清澈度和悬浮物含量。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包括总固体、溶解固体和悬浮固体，反映水的纯净度。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13535" y="1296383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919203" y="1296383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894280" y="1296383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919203" y="3971944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94280" y="3971944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835501" y="3971944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>
            <a:off x="3193289" y="1936260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headEnd type="none"/>
            <a:tailEnd type="triangl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6280493" y="4611821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headEnd type="triangl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0" name="Connector 10"/>
          <p:cNvCxnSpPr/>
          <p:nvPr/>
        </p:nvCxnSpPr>
        <p:spPr>
          <a:xfrm>
            <a:off x="6264887" y="1936260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headEnd type="none"/>
            <a:tailEnd type="triangl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1" name="Connector 11"/>
          <p:cNvCxnSpPr/>
          <p:nvPr/>
        </p:nvCxnSpPr>
        <p:spPr>
          <a:xfrm>
            <a:off x="3193289" y="4674248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headEnd type="triangl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2" name="Freeform 12"/>
          <p:cNvSpPr/>
          <p:nvPr/>
        </p:nvSpPr>
        <p:spPr>
          <a:xfrm>
            <a:off x="2281268" y="1670945"/>
            <a:ext cx="499416" cy="499416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99060" y="137160"/>
                </a:moveTo>
                <a:cubicBezTo>
                  <a:pt x="111681" y="137160"/>
                  <a:pt x="121920" y="126921"/>
                  <a:pt x="121920" y="114300"/>
                </a:cubicBezTo>
                <a:cubicBezTo>
                  <a:pt x="121920" y="101679"/>
                  <a:pt x="111681" y="91440"/>
                  <a:pt x="99060" y="91440"/>
                </a:cubicBezTo>
                <a:lnTo>
                  <a:pt x="99060" y="91440"/>
                </a:lnTo>
                <a:cubicBezTo>
                  <a:pt x="86439" y="91440"/>
                  <a:pt x="76200" y="101679"/>
                  <a:pt x="76200" y="114300"/>
                </a:cubicBezTo>
                <a:cubicBezTo>
                  <a:pt x="76200" y="126921"/>
                  <a:pt x="86439" y="137160"/>
                  <a:pt x="99060" y="137160"/>
                </a:cubicBezTo>
                <a:lnTo>
                  <a:pt x="99060" y="137160"/>
                </a:lnTo>
                <a:close/>
                <a:moveTo>
                  <a:pt x="205740" y="137160"/>
                </a:moveTo>
                <a:cubicBezTo>
                  <a:pt x="218361" y="137160"/>
                  <a:pt x="228600" y="126921"/>
                  <a:pt x="228600" y="114300"/>
                </a:cubicBezTo>
                <a:cubicBezTo>
                  <a:pt x="228600" y="101679"/>
                  <a:pt x="218361" y="91440"/>
                  <a:pt x="205740" y="91440"/>
                </a:cubicBezTo>
                <a:lnTo>
                  <a:pt x="205740" y="91440"/>
                </a:lnTo>
                <a:cubicBezTo>
                  <a:pt x="193119" y="91440"/>
                  <a:pt x="182880" y="101679"/>
                  <a:pt x="182880" y="114300"/>
                </a:cubicBezTo>
                <a:cubicBezTo>
                  <a:pt x="182880" y="126921"/>
                  <a:pt x="193119" y="137160"/>
                  <a:pt x="205740" y="137160"/>
                </a:cubicBezTo>
                <a:lnTo>
                  <a:pt x="205740" y="137160"/>
                </a:lnTo>
                <a:close/>
                <a:moveTo>
                  <a:pt x="238658" y="182880"/>
                </a:moveTo>
                <a:lnTo>
                  <a:pt x="66142" y="182880"/>
                </a:lnTo>
                <a:cubicBezTo>
                  <a:pt x="79038" y="218770"/>
                  <a:pt x="112776" y="243973"/>
                  <a:pt x="152400" y="243973"/>
                </a:cubicBezTo>
                <a:cubicBezTo>
                  <a:pt x="192024" y="243973"/>
                  <a:pt x="225762" y="218770"/>
                  <a:pt x="238458" y="183518"/>
                </a:cubicBezTo>
                <a:lnTo>
                  <a:pt x="238658" y="182880"/>
                </a:lnTo>
                <a:close/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2256884" y="4393326"/>
            <a:ext cx="436989" cy="436989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67640" y="228600"/>
                </a:moveTo>
                <a:lnTo>
                  <a:pt x="182880" y="228600"/>
                </a:lnTo>
                <a:cubicBezTo>
                  <a:pt x="208131" y="228600"/>
                  <a:pt x="228600" y="208131"/>
                  <a:pt x="228600" y="182880"/>
                </a:cubicBezTo>
                <a:cubicBezTo>
                  <a:pt x="228600" y="157629"/>
                  <a:pt x="208131" y="137160"/>
                  <a:pt x="182880" y="137160"/>
                </a:cubicBezTo>
                <a:lnTo>
                  <a:pt x="182880" y="137160"/>
                </a:lnTo>
                <a:lnTo>
                  <a:pt x="121768" y="137160"/>
                </a:lnTo>
                <a:cubicBezTo>
                  <a:pt x="113348" y="137160"/>
                  <a:pt x="106528" y="130340"/>
                  <a:pt x="106528" y="121920"/>
                </a:cubicBezTo>
                <a:cubicBezTo>
                  <a:pt x="106528" y="113500"/>
                  <a:pt x="113348" y="106680"/>
                  <a:pt x="121768" y="106680"/>
                </a:cubicBezTo>
                <a:lnTo>
                  <a:pt x="121768" y="106680"/>
                </a:lnTo>
                <a:lnTo>
                  <a:pt x="213360" y="106680"/>
                </a:lnTo>
                <a:lnTo>
                  <a:pt x="213360" y="76200"/>
                </a:lnTo>
                <a:lnTo>
                  <a:pt x="167640" y="76200"/>
                </a:lnTo>
                <a:lnTo>
                  <a:pt x="167640" y="45720"/>
                </a:lnTo>
                <a:lnTo>
                  <a:pt x="137160" y="45720"/>
                </a:lnTo>
                <a:lnTo>
                  <a:pt x="137160" y="76200"/>
                </a:lnTo>
                <a:lnTo>
                  <a:pt x="121920" y="76200"/>
                </a:lnTo>
                <a:cubicBezTo>
                  <a:pt x="96669" y="76200"/>
                  <a:pt x="76200" y="96669"/>
                  <a:pt x="76200" y="121920"/>
                </a:cubicBezTo>
                <a:cubicBezTo>
                  <a:pt x="76200" y="147171"/>
                  <a:pt x="96669" y="167640"/>
                  <a:pt x="121920" y="167640"/>
                </a:cubicBezTo>
                <a:lnTo>
                  <a:pt x="121920" y="167640"/>
                </a:lnTo>
                <a:lnTo>
                  <a:pt x="182880" y="167640"/>
                </a:lnTo>
                <a:cubicBezTo>
                  <a:pt x="191300" y="167640"/>
                  <a:pt x="198120" y="174460"/>
                  <a:pt x="198120" y="182880"/>
                </a:cubicBezTo>
                <a:cubicBezTo>
                  <a:pt x="198120" y="191300"/>
                  <a:pt x="191300" y="198120"/>
                  <a:pt x="182880" y="198120"/>
                </a:cubicBezTo>
                <a:lnTo>
                  <a:pt x="182880" y="198120"/>
                </a:lnTo>
                <a:lnTo>
                  <a:pt x="91440" y="198120"/>
                </a:lnTo>
                <a:lnTo>
                  <a:pt x="91440" y="228600"/>
                </a:lnTo>
                <a:lnTo>
                  <a:pt x="137160" y="228600"/>
                </a:lnTo>
                <a:lnTo>
                  <a:pt x="137160" y="259080"/>
                </a:lnTo>
                <a:lnTo>
                  <a:pt x="167640" y="25908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BF7F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5253235" y="4268472"/>
            <a:ext cx="561843" cy="561843"/>
          </a:xfrm>
          <a:custGeom>
            <a:rect l="l" t="t" r="r" b="b"/>
            <a:pathLst>
              <a:path w="30480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292252" y="1694356"/>
            <a:ext cx="483810" cy="48381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BF8F8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8348389" y="4393326"/>
            <a:ext cx="421382" cy="421382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296013" y="1936260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headEnd type="none"/>
            <a:tailEnd type="triangl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 flipH="1">
            <a:off x="10981062" y="2210833"/>
            <a:ext cx="0" cy="2184946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headEnd type="none"/>
            <a:tailEnd type="triangl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9" name="Connector 19"/>
          <p:cNvCxnSpPr/>
          <p:nvPr/>
        </p:nvCxnSpPr>
        <p:spPr>
          <a:xfrm flipH="1">
            <a:off x="9326745" y="4692789"/>
            <a:ext cx="1701137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headEnd type="none"/>
            <a:tailEnd type="triangl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0" name="TextBox 20"/>
          <p:cNvSpPr txBox="1"/>
          <p:nvPr/>
        </p:nvSpPr>
        <p:spPr>
          <a:xfrm>
            <a:off x="1134187" y="3014288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表示水的酸碱度，影响生物生存和化学反应。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8345068" y="1722248"/>
            <a:ext cx="428024" cy="428024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化学指标</a:t>
              </a: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1177983" y="2709488"/>
            <a:ext cx="2750859" cy="3810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pH值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114932" y="3014288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水中溶解的氧气含量，影响水生生物的呼吸。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158727" y="2709488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溶解氧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139855" y="3014288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反映水中有机物被氧化所需的氧量。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7183651" y="2709488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化学需氧量（COD）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7139855" y="5696425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反映水中有机物被微生物分解所需的氧量。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183651" y="5391625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生物需氧量（BOD）</a:t>
            </a:r>
          </a:p>
        </p:txBody>
      </p:sp>
      <p:sp>
        <p:nvSpPr>
          <p:cNvPr id="51" name="TextBox 51"/>
          <p:cNvSpPr txBox="1"/>
          <p:nvPr/>
        </p:nvSpPr>
        <p:spPr>
          <a:xfrm>
            <a:off x="4114932" y="5696425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营养盐，过量会导致水体富营养化。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4158727" y="5391625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总氮、总磷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1056153" y="5696425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如铅、汞、镉等，对生物有毒害作用。</a:t>
            </a:r>
          </a:p>
        </p:txBody>
      </p:sp>
      <p:sp>
        <p:nvSpPr>
          <p:cNvPr id="54" name="TextBox 54"/>
          <p:cNvSpPr txBox="1"/>
          <p:nvPr/>
        </p:nvSpPr>
        <p:spPr>
          <a:xfrm>
            <a:off x="1099949" y="5391625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重金属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反映水的清洁程度和受污染程度。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细菌总数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指示水是否受到粪便污染。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大肠菌群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包括浮游植物和浮游动物，反映水体的营养状况和生产力。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浮游生物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生活在水底的生物，反映水体的长期稳定性和生态状况。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底栖生物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生物指标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076105" y="2148223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2130122" y="113336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国家水质标准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67265" y="1629392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根据水的用途和保护目标制定的一系列水质指标限值。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869478" y="1627599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106151" y="1893154"/>
            <a:ext cx="513241" cy="513241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2454057" y="3429801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2508074" y="24149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地表水环境质量标准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545217" y="2910971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适用于江河、湖泊、水库等水域，分为五类，从Ⅰ类到Ⅴ类水质逐渐变差。</a:t>
            </a:r>
          </a:p>
        </p:txBody>
      </p:sp>
      <p:sp>
        <p:nvSpPr>
          <p:cNvPr id="10" name="AutoShape 10"/>
          <p:cNvSpPr/>
          <p:nvPr/>
        </p:nvSpPr>
        <p:spPr>
          <a:xfrm rot="2700000">
            <a:off x="1247430" y="2909177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2076105" y="4711380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2130122" y="369652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地下水质量标准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167265" y="4192549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适用于地下水源，分为三类，从Ⅰ类到Ⅲ类水质逐渐变差。</a:t>
            </a:r>
          </a:p>
        </p:txBody>
      </p:sp>
      <p:sp>
        <p:nvSpPr>
          <p:cNvPr id="14" name="AutoShape 14"/>
          <p:cNvSpPr/>
          <p:nvPr/>
        </p:nvSpPr>
        <p:spPr>
          <a:xfrm rot="2700000">
            <a:off x="869478" y="4190755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2454057" y="5992957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2508074" y="497810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海水水质标准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45217" y="5474127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适用于海洋和近海水域，分为四类，从Ⅰ类到Ⅳ类水质逐渐变差。</a:t>
            </a:r>
          </a:p>
        </p:txBody>
      </p:sp>
      <p:sp>
        <p:nvSpPr>
          <p:cNvPr id="18" name="AutoShape 18"/>
          <p:cNvSpPr/>
          <p:nvPr/>
        </p:nvSpPr>
        <p:spPr>
          <a:xfrm rot="2700000">
            <a:off x="1247430" y="5472333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-2700000">
            <a:off x="1437430" y="3136214"/>
            <a:ext cx="604615" cy="604615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103936" y="4387558"/>
            <a:ext cx="575435" cy="575435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532320" y="5719567"/>
            <a:ext cx="474573" cy="47457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水质标准与分类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废水处理工艺与设备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https://d.book118.com/397030140111006035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117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2024-09-10T01:48:04.255</cp:lastPrinted>
  <dcterms:created xsi:type="dcterms:W3CDTF">2024-09-09T17:48:04Z</dcterms:created>
  <dcterms:modified xsi:type="dcterms:W3CDTF">2024-09-09T17:48:06Z</dcterms:modified>
</cp:coreProperties>
</file>