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895A2415-A9E9-475B-9CA5-A6999D7F6D4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8C63405-260F-41C9-BF50-AB9730986E1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C8467CC7-868B-469A-A835-B1FC0A7D09C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0106DCF5-E880-4BE3-9370-5403EEE5B40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02883BCD-02E0-416A-BEC7-C0E820C7459D}"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3AE25BA7-ACD3-4978-93A4-8AC00D9C5378}"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D3F53AAB-6F47-490C-B1CB-F1F771A12F56}"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BA34C8A-AF11-4F5F-9224-E36EB5336C8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1B29FF1-3C9B-4EA4-AF36-76CBF321813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1F0A38C-AE87-4CE7-8579-DD9ACB0611C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5B7E2DE-5C75-425E-A8CA-5228DED8CBC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9704011505100603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02208" y="1231392"/>
            <a:ext cx="4887796" cy="3079623"/>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Microsoft Yahei"/>
                <a:ea typeface="Microsoft Yahei"/>
                <a:cs typeface="Microsoft Yahei"/>
              </a:rPr>
              <a:t>心肺复苏宣导</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心肺复苏的重要性</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心肺复苏的基本知识</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心肺复苏的实践操作</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心肺复苏的普及推广</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心肺复苏的成功案例</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心肺复苏的未来发展</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心肺复苏的重要性</a:t>
            </a:r>
          </a:p>
        </p:txBody>
      </p:sp>
      <p:sp>
        <p:nvSpPr>
          <p:cNvPr id="3" name="TextBox 3"/>
          <p:cNvSpPr txBox="1"/>
          <p:nvPr/>
        </p:nvSpPr>
        <p:spPr>
          <a:xfrm>
            <a:off x="3106008" y="548979"/>
            <a:ext cx="5979984"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chemeClr val="lt1">
                    <a:alpha val="100000"/>
                  </a:schemeClr>
                </a:solidFill>
                <a:latin typeface="Microsoft Yahei"/>
                <a:ea typeface="Microsoft Yahei"/>
                <a:cs typeface="Microsoft Yahei"/>
              </a:rPr>
              <a:t>01</a:t>
            </a:r>
          </a:p>
        </p:txBody>
      </p:sp>
      <p:sp>
        <p:nvSpPr>
          <p:cNvPr id="4" name="TextBox 4"/>
          <p:cNvSpPr txBox="1"/>
          <p:nvPr/>
        </p:nvSpPr>
        <p:spPr>
          <a:xfrm>
            <a:off x="5392760" y="2020147"/>
            <a:ext cx="1612643"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1500" b="1">
                <a:solidFill>
                  <a:schemeClr val="accent1">
                    <a:lumMod val="75000"/>
                    <a:alpha val="100000"/>
                  </a:schemeClr>
                </a:solidFill>
                <a:latin typeface="Microsoft Yahei"/>
                <a:ea typeface="Microsoft Yahei"/>
                <a:cs typeface="Microsoft Yahei"/>
              </a:rPr>
              <a:t>CATALOGUE</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2036" r="32036"/>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4067" r="34067"/>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1935" r="31935"/>
          <a:stretch>
            <a:fillRect/>
          </a:stretch>
        </p:blipFill>
        <p:spPr>
          <a:xfrm>
            <a:off x="3391027" y="1869245"/>
            <a:ext cx="2050689" cy="3916435"/>
          </a:xfrm>
          <a:prstGeom prst="rect">
            <a:avLst/>
          </a:prstGeom>
        </p:spPr>
      </p:pic>
      <p:sp>
        <p:nvSpPr>
          <p:cNvPr id="5" name="Freeform 5"/>
          <p:cNvSpPr/>
          <p:nvPr/>
        </p:nvSpPr>
        <p:spPr>
          <a:xfrm>
            <a:off x="8503615" y="2041071"/>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406414" y="4012208"/>
            <a:ext cx="495300" cy="456011"/>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901714" y="1917723"/>
            <a:ext cx="2084387" cy="616443"/>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alpha val="100000"/>
                  </a:schemeClr>
                </a:solidFill>
                <a:latin typeface="Microsoft Yahei"/>
                <a:ea typeface="Microsoft Yahei"/>
                <a:cs typeface="Microsoft Yahei"/>
              </a:rPr>
              <a:t>01</a:t>
            </a:r>
            <a:endParaRPr lang="en-US" sz="1100"/>
          </a:p>
        </p:txBody>
      </p:sp>
      <p:sp>
        <p:nvSpPr>
          <p:cNvPr id="8" name="AutoShape 8"/>
          <p:cNvSpPr/>
          <p:nvPr/>
        </p:nvSpPr>
        <p:spPr>
          <a:xfrm>
            <a:off x="8901714" y="3911623"/>
            <a:ext cx="2084387" cy="554016"/>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alpha val="100000"/>
                  </a:schemeClr>
                </a:solidFill>
                <a:latin typeface="Microsoft Yahei"/>
                <a:ea typeface="Microsoft Yahei"/>
                <a:cs typeface="Microsoft Yahei"/>
              </a:rPr>
              <a:t>02</a:t>
            </a:r>
            <a:endParaRPr lang="en-US" sz="1100"/>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提高急救意识</a:t>
              </a:r>
            </a:p>
          </p:txBody>
        </p:sp>
      </p:grpSp>
      <p:sp>
        <p:nvSpPr>
          <p:cNvPr id="31" name="AutoShape 31"/>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通过心肺复苏宣导，提高公众对急救的重视程度，让更多人了解心肺复苏的重要性和必要性。</a:t>
            </a:r>
            <a:endParaRPr lang="en-US" sz="1100"/>
          </a:p>
        </p:txBody>
      </p:sp>
      <p:sp>
        <p:nvSpPr>
          <p:cNvPr id="32" name="AutoShape 32"/>
          <p:cNvSpPr/>
          <p:nvPr/>
        </p:nvSpPr>
        <p:spPr>
          <a:xfrm>
            <a:off x="8406414" y="2594489"/>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公众对心肺复苏的认知程度低，缺乏急救意识，导致在紧急情况下无法及时采取正确的急救措施。</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0627" b="10627"/>
          <a:stretch>
            <a:fillRect/>
          </a:stretch>
        </p:blipFill>
        <p:spPr>
          <a:xfrm>
            <a:off x="3909691" y="1250241"/>
            <a:ext cx="7848600" cy="5248275"/>
          </a:xfrm>
          <a:prstGeom prst="rect">
            <a:avLst/>
          </a:prstGeom>
        </p:spPr>
      </p:pic>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掌握急救技能</a:t>
              </a:r>
            </a:p>
          </p:txBody>
        </p:sp>
      </p:grpSp>
      <p:sp>
        <p:nvSpPr>
          <p:cNvPr id="25" name="AutoShape 25"/>
          <p:cNvSpPr/>
          <p:nvPr/>
        </p:nvSpPr>
        <p:spPr>
          <a:xfrm>
            <a:off x="454963" y="3878730"/>
            <a:ext cx="3974251" cy="2162291"/>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63624" y="1510084"/>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心肺复苏是一项专业的急救技能，需要经过专业培训才能掌握正确的操作方法。</a:t>
            </a:r>
            <a:endParaRPr lang="en-US" sz="1100"/>
          </a:p>
        </p:txBody>
      </p:sp>
      <p:sp>
        <p:nvSpPr>
          <p:cNvPr id="27" name="AutoShape 27"/>
          <p:cNvSpPr/>
          <p:nvPr/>
        </p:nvSpPr>
        <p:spPr>
          <a:xfrm>
            <a:off x="590191" y="415758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通过心肺复苏宣导，向公众普及心肺复苏的基本知识和操作技能，让更多人能够掌握这一重要的急救技能。</a:t>
            </a:r>
            <a:endParaRPr lang="en-US" sz="11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1250" r="11250"/>
          <a:stretch>
            <a:fillRect/>
          </a:stretch>
        </p:blipFill>
        <p:spPr>
          <a:xfrm>
            <a:off x="939482" y="1415327"/>
            <a:ext cx="4843295" cy="4843295"/>
          </a:xfrm>
          <a:prstGeom prst="roundRect">
            <a:avLst/>
          </a:prstGeom>
        </p:spPr>
      </p:pic>
      <p:sp>
        <p:nvSpPr>
          <p:cNvPr id="3" name="TextBox 3"/>
          <p:cNvSpPr txBox="1"/>
          <p:nvPr/>
        </p:nvSpPr>
        <p:spPr>
          <a:xfrm>
            <a:off x="6261748" y="1415327"/>
            <a:ext cx="4760228" cy="1524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在心脏骤停的紧急情况下，及时进行心肺复苏是挽救生命的关键措施。</a:t>
            </a:r>
          </a:p>
        </p:txBody>
      </p:sp>
      <p:sp>
        <p:nvSpPr>
          <p:cNvPr id="4" name="TextBox 4"/>
          <p:cNvSpPr txBox="1"/>
          <p:nvPr/>
        </p:nvSpPr>
        <p:spPr>
          <a:xfrm>
            <a:off x="6261748" y="3711304"/>
            <a:ext cx="4760228" cy="1524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通过心肺复苏宣导，让更多人在遇到紧急情况时能够迅速采取正确的急救措施，挽救生命，降低死亡率。</a:t>
            </a:r>
          </a:p>
        </p:txBody>
      </p:sp>
      <p:grpSp>
        <p:nvGrpSpPr>
          <p:cNvPr id="5" name="Group 5"/>
          <p:cNvGrpSpPr/>
          <p:nvPr/>
        </p:nvGrpSpPr>
        <p:grpSpPr>
          <a:xfrm>
            <a:off x="454963" y="93878"/>
            <a:ext cx="10641129" cy="914400"/>
            <a:chOff x="454963" y="93878"/>
            <a:chExt cx="10641129" cy="914400"/>
          </a:xfrm>
        </p:grpSpPr>
        <p:sp>
          <p:nvSpPr>
            <p:cNvPr id="6" name="AutoShape 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TextBox 2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挽救生命</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心肺复苏的基本知识</a:t>
            </a:r>
          </a:p>
        </p:txBody>
      </p:sp>
      <p:sp>
        <p:nvSpPr>
          <p:cNvPr id="3" name="TextBox 3"/>
          <p:cNvSpPr txBox="1"/>
          <p:nvPr/>
        </p:nvSpPr>
        <p:spPr>
          <a:xfrm>
            <a:off x="3106008" y="548979"/>
            <a:ext cx="5979984"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chemeClr val="lt1">
                    <a:alpha val="100000"/>
                  </a:schemeClr>
                </a:solidFill>
                <a:latin typeface="Microsoft Yahei"/>
                <a:ea typeface="Microsoft Yahei"/>
                <a:cs typeface="Microsoft Yahei"/>
              </a:rPr>
              <a:t>02</a:t>
            </a:r>
          </a:p>
        </p:txBody>
      </p:sp>
      <p:sp>
        <p:nvSpPr>
          <p:cNvPr id="4" name="TextBox 4"/>
          <p:cNvSpPr txBox="1"/>
          <p:nvPr/>
        </p:nvSpPr>
        <p:spPr>
          <a:xfrm>
            <a:off x="5392760" y="2020147"/>
            <a:ext cx="1612643"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1500" b="1">
                <a:solidFill>
                  <a:schemeClr val="accent1">
                    <a:lumMod val="75000"/>
                    <a:alpha val="100000"/>
                  </a:schemeClr>
                </a:solidFill>
                <a:latin typeface="Microsoft Yahei"/>
                <a:ea typeface="Microsoft Yahei"/>
                <a:cs typeface="Microsoft Yahei"/>
              </a:rPr>
              <a:t>CATALOGUE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总结词</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心肺复苏是一种紧急医疗救助技术，旨在通过胸外按压和人工呼吸来恢复心脏骤停患者的自主心跳和呼吸。</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详细描述</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心肺复苏是一种紧急医疗措施，用于在心脏骤停的情况下，通过胸外按压和人工呼吸来暂时替代患者的心脏和肺部功能，以恢复其自主心跳和呼吸。</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9562" r="19562"/>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心肺复苏的定义</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1156" r="21156"/>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总结词</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心肺复苏通过胸外按压产生胸腔内压力的变化，促使血液流动，并配合人工呼吸提供氧气，以维持大脑和心脏等重要器官的血液供应。</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详细描述</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心肺复苏的基本原理是通过胸外按压产生胸腔内压力的变化，促使心脏排出血液，维持血液循环。同时，人工呼吸提供氧气，以维持大脑和其他重要器官的功能。</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心肺复苏的原理</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54963" y="93878"/>
            <a:ext cx="10641129" cy="914400"/>
            <a:chOff x="454963" y="93878"/>
            <a:chExt cx="10641129" cy="914400"/>
          </a:xfrm>
        </p:grpSpPr>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心肺复苏的操作步骤</a:t>
              </a:r>
            </a:p>
          </p:txBody>
        </p:sp>
      </p:grpSp>
      <p:grpSp>
        <p:nvGrpSpPr>
          <p:cNvPr id="24" name="Group 24"/>
          <p:cNvGrpSpPr/>
          <p:nvPr/>
        </p:nvGrpSpPr>
        <p:grpSpPr>
          <a:xfrm>
            <a:off x="3561535" y="2061200"/>
            <a:ext cx="7382690" cy="1531407"/>
            <a:chOff x="3561535" y="2061200"/>
            <a:chExt cx="7382690" cy="1531407"/>
          </a:xfrm>
        </p:grpSpPr>
        <p:sp>
          <p:nvSpPr>
            <p:cNvPr id="25" name="TextBox 25"/>
            <p:cNvSpPr txBox="1"/>
            <p:nvPr/>
          </p:nvSpPr>
          <p:spPr>
            <a:xfrm>
              <a:off x="3561535" y="2061200"/>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心肺复苏的操作步骤包括识别心脏骤停、呼救、胸外按压、开放气道和人工呼吸等步骤。</a:t>
              </a:r>
            </a:p>
          </p:txBody>
        </p:sp>
      </p:grpSp>
      <p:grpSp>
        <p:nvGrpSpPr>
          <p:cNvPr id="26" name="Group 26"/>
          <p:cNvGrpSpPr/>
          <p:nvPr/>
        </p:nvGrpSpPr>
        <p:grpSpPr>
          <a:xfrm>
            <a:off x="3561535" y="1520189"/>
            <a:ext cx="7382690" cy="490334"/>
            <a:chOff x="3561535" y="1520189"/>
            <a:chExt cx="7382690" cy="490334"/>
          </a:xfrm>
        </p:grpSpPr>
        <p:sp>
          <p:nvSpPr>
            <p:cNvPr id="27" name="TextBox 27"/>
            <p:cNvSpPr txBox="1"/>
            <p:nvPr/>
          </p:nvSpPr>
          <p:spPr>
            <a:xfrm>
              <a:off x="3561535" y="1520189"/>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总结词</a:t>
              </a:r>
            </a:p>
          </p:txBody>
        </p:sp>
      </p:grpSp>
      <p:grpSp>
        <p:nvGrpSpPr>
          <p:cNvPr id="28" name="Group 28"/>
          <p:cNvGrpSpPr/>
          <p:nvPr/>
        </p:nvGrpSpPr>
        <p:grpSpPr>
          <a:xfrm>
            <a:off x="3561535" y="4422893"/>
            <a:ext cx="7382690" cy="1531407"/>
            <a:chOff x="3561535" y="4422893"/>
            <a:chExt cx="7382690" cy="1531407"/>
          </a:xfrm>
        </p:grpSpPr>
        <p:sp>
          <p:nvSpPr>
            <p:cNvPr id="29" name="TextBox 29"/>
            <p:cNvSpPr txBox="1"/>
            <p:nvPr/>
          </p:nvSpPr>
          <p:spPr>
            <a:xfrm>
              <a:off x="3561535" y="4422893"/>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心肺复苏的操作步骤包括：1.识别心脏骤停：检查患者是否有意识、呼吸和脉搏；2.呼救：呼叫急救人员或拨打急救电话；3.胸外按压：在患者胸部正中，快速有力地按压；4.开放气道：清理呼吸道，保持呼吸道通畅；5.人工呼吸：捏住鼻子吹气，使患者的胸部抬起。</a:t>
              </a:r>
            </a:p>
          </p:txBody>
        </p:sp>
      </p:grpSp>
      <p:grpSp>
        <p:nvGrpSpPr>
          <p:cNvPr id="30" name="Group 30"/>
          <p:cNvGrpSpPr/>
          <p:nvPr/>
        </p:nvGrpSpPr>
        <p:grpSpPr>
          <a:xfrm>
            <a:off x="3561535" y="3881882"/>
            <a:ext cx="7382690" cy="490334"/>
            <a:chOff x="3561535" y="3881882"/>
            <a:chExt cx="7382690" cy="490334"/>
          </a:xfrm>
        </p:grpSpPr>
        <p:sp>
          <p:nvSpPr>
            <p:cNvPr id="31" name="TextBox 31"/>
            <p:cNvSpPr txBox="1"/>
            <p:nvPr/>
          </p:nvSpPr>
          <p:spPr>
            <a:xfrm>
              <a:off x="3561535" y="3881882"/>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详细描述</a:t>
              </a:r>
            </a:p>
          </p:txBody>
        </p:sp>
      </p:grpSp>
      <p:sp>
        <p:nvSpPr>
          <p:cNvPr id="32" name="AutoShape 32"/>
          <p:cNvSpPr/>
          <p:nvPr/>
        </p:nvSpPr>
        <p:spPr>
          <a:xfrm>
            <a:off x="1075314" y="4179055"/>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1075314" y="1789318"/>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1537812" y="4641553"/>
            <a:ext cx="822960" cy="822960"/>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1537812" y="2251817"/>
            <a:ext cx="822960" cy="82296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心肺复苏的实践操作</a:t>
            </a:r>
          </a:p>
        </p:txBody>
      </p:sp>
      <p:sp>
        <p:nvSpPr>
          <p:cNvPr id="3" name="TextBox 3"/>
          <p:cNvSpPr txBox="1"/>
          <p:nvPr/>
        </p:nvSpPr>
        <p:spPr>
          <a:xfrm>
            <a:off x="3106008" y="548979"/>
            <a:ext cx="5979984"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chemeClr val="lt1">
                    <a:alpha val="100000"/>
                  </a:schemeClr>
                </a:solidFill>
                <a:latin typeface="Microsoft Yahei"/>
                <a:ea typeface="Microsoft Yahei"/>
                <a:cs typeface="Microsoft Yahei"/>
              </a:rPr>
              <a:t>03</a:t>
            </a:r>
          </a:p>
        </p:txBody>
      </p:sp>
      <p:sp>
        <p:nvSpPr>
          <p:cNvPr id="4" name="TextBox 4"/>
          <p:cNvSpPr txBox="1"/>
          <p:nvPr/>
        </p:nvSpPr>
        <p:spPr>
          <a:xfrm>
            <a:off x="5392760" y="2020147"/>
            <a:ext cx="1612643"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1500" b="1">
                <a:solidFill>
                  <a:schemeClr val="accent1">
                    <a:lumMod val="75000"/>
                    <a:alpha val="100000"/>
                  </a:schemeClr>
                </a:solidFill>
                <a:latin typeface="Microsoft Yahei"/>
                <a:ea typeface="Microsoft Yahei"/>
                <a:cs typeface="Microsoft Yahei"/>
              </a:rPr>
              <a:t>CATALOGUE</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0365" r="30365"/>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2852" r="32852"/>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2568" r="32568"/>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通过模拟演示，让学习者了解心肺复苏的基本流程和操作要点，包括正确的按压位置、按压深度和频率等。</a:t>
            </a:r>
            <a:endParaRPr lang="en-US" sz="1100"/>
          </a:p>
        </p:txBody>
      </p:sp>
      <p:sp>
        <p:nvSpPr>
          <p:cNvPr id="8" name="AutoShape 8"/>
          <p:cNvSpPr/>
          <p:nvPr/>
        </p:nvSpPr>
        <p:spPr>
          <a:xfrm>
            <a:off x="8901714" y="1901965"/>
            <a:ext cx="2084387" cy="46037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模拟演示</a:t>
            </a:r>
            <a:endParaRPr lang="en-US" sz="1100"/>
          </a:p>
        </p:txBody>
      </p:sp>
      <p:sp>
        <p:nvSpPr>
          <p:cNvPr id="9" name="AutoShape 9"/>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利用心肺复苏模拟人等工具进行演示，让学习者能够更加真实地感受和实践心肺复苏技巧。</a:t>
            </a:r>
            <a:endParaRPr lang="en-US" sz="1100"/>
          </a:p>
        </p:txBody>
      </p:sp>
      <p:sp>
        <p:nvSpPr>
          <p:cNvPr id="10" name="AutoShape 10"/>
          <p:cNvSpPr/>
          <p:nvPr/>
        </p:nvSpPr>
        <p:spPr>
          <a:xfrm>
            <a:off x="8901714" y="4005263"/>
            <a:ext cx="2084387" cy="46037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演示工具</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模拟演示</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3019" b="3019"/>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学习者在模拟演示后进行实际操作练习，通过实践掌握心肺复苏的正确技巧和方法。</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指导者在旁观察并提供指导和反馈，确保学习者能够正确掌握心肺复苏的操作要领。</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实际操作练习</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练习指导</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实践操作</a:t>
            </a:r>
            <a:endParaRPr lang="en-US" sz="1100"/>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https://d.book118.com/397040115051006034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4F7FF"/>
      </a:lt1>
      <a:dk2>
        <a:srgbClr val="0A0237"/>
      </a:dk2>
      <a:lt2>
        <a:srgbClr val="FFFFFF"/>
      </a:lt2>
      <a:accent1>
        <a:srgbClr val="0084FF"/>
      </a:accent1>
      <a:accent2>
        <a:srgbClr val="5196FF"/>
      </a:accent2>
      <a:accent3>
        <a:srgbClr val="4454DF"/>
      </a:accent3>
      <a:accent4>
        <a:srgbClr val="7FA9F1"/>
      </a:accent4>
      <a:accent5>
        <a:srgbClr val="ABDDFF"/>
      </a:accent5>
      <a:accent6>
        <a:srgbClr val="A2E5B9"/>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56</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2024-09-08T04:51:52.759</cp:lastPrinted>
  <dcterms:created xsi:type="dcterms:W3CDTF">2024-09-07T20:51:52Z</dcterms:created>
  <dcterms:modified xsi:type="dcterms:W3CDTF">2024-09-07T20:51:54Z</dcterms:modified>
</cp:coreProperties>
</file>