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svg" ContentType="image/sv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2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10" Type="http://schemas.openxmlformats.org/officeDocument/2006/relationships/tags" Target="../tags/tag30.xml" /><Relationship Id="rId11" Type="http://schemas.openxmlformats.org/officeDocument/2006/relationships/tags" Target="../tags/tag31.xml" /><Relationship Id="rId12" Type="http://schemas.openxmlformats.org/officeDocument/2006/relationships/tags" Target="../tags/tag32.xml" /><Relationship Id="rId13" Type="http://schemas.openxmlformats.org/officeDocument/2006/relationships/tags" Target="../tags/tag33.xml" /><Relationship Id="rId14" Type="http://schemas.openxmlformats.org/officeDocument/2006/relationships/tags" Target="../tags/tag34.xml" /><Relationship Id="rId15" Type="http://schemas.openxmlformats.org/officeDocument/2006/relationships/tags" Target="../tags/tag3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6.png" /><Relationship Id="rId4" Type="http://schemas.openxmlformats.org/officeDocument/2006/relationships/image" Target="../media/image7.svg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9.png" /><Relationship Id="rId4" Type="http://schemas.openxmlformats.org/officeDocument/2006/relationships/image" Target="../media/image10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4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318AC-E137-4BC8-9081-4F9422CA1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63213-0658-4D84-BBC2-08CC6CD39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8CEFB-22A5-40D8-A0E6-003C4B6E0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56C3E-951A-4AFF-94C6-37CF79313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682418-4189-4C48-BF9E-7B7693488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67C1E6-08C2-4994-966E-7A17D947D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BF2487-9052-49C3-AE74-1BF67AE5E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60749-869D-4EF0-A274-B3EF3296E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01FC1-E458-4F42-8AA7-400E9E308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A7AEE-18D4-4B32-8CAC-84E6FC959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13A38-97DE-4BBE-AC9F-221B66DC2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15" name="图形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4" name="图形 6"/>
          <p:cNvSpPr/>
          <p:nvPr>
            <p:custDataLst>
              <p:tags r:id="rId6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: 形状 6"/>
          <p:cNvSpPr/>
          <p:nvPr>
            <p:custDataLst>
              <p:tags r:id="rId7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: 形状 7"/>
          <p:cNvSpPr/>
          <p:nvPr>
            <p:custDataLst>
              <p:tags r:id="rId8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: 形状 8"/>
          <p:cNvSpPr/>
          <p:nvPr>
            <p:custDataLst>
              <p:tags r:id="rId9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任意多边形: 形状 9"/>
          <p:cNvSpPr/>
          <p:nvPr>
            <p:custDataLst>
              <p:tags r:id="rId10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5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图片 20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3" name="图形 1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24" name="图形 6"/>
          <p:cNvSpPr/>
          <p:nvPr>
            <p:custDataLst>
              <p:tags r:id="rId6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5" name="图片 3" descr="光源1"/>
          <p:cNvSpPr/>
          <p:nvPr>
            <p:custDataLst>
              <p:tags r:id="rId7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6" name="任意多边形 43"/>
          <p:cNvSpPr/>
          <p:nvPr>
            <p:custDataLst>
              <p:tags r:id="rId8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7" name="任意多边形 47"/>
          <p:cNvSpPr/>
          <p:nvPr>
            <p:custDataLst>
              <p:tags r:id="rId9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57000">
                <a:schemeClr val="accent5">
                  <a:alpha val="25000"/>
                </a:schemeClr>
              </a:gs>
              <a:gs pos="0">
                <a:schemeClr val="accent2">
                  <a:alpha val="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任意多边形 51"/>
          <p:cNvSpPr/>
          <p:nvPr>
            <p:custDataLst>
              <p:tags r:id="rId10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 descr="图片包含 游戏机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17" name="图形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6" name="图形 6"/>
          <p:cNvSpPr/>
          <p:nvPr>
            <p:custDataLst>
              <p:tags r:id="rId6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任意多边形 13"/>
          <p:cNvSpPr/>
          <p:nvPr>
            <p:custDataLst>
              <p:tags r:id="rId7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任意多边形 16"/>
          <p:cNvSpPr/>
          <p:nvPr>
            <p:custDataLst>
              <p:tags r:id="rId8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100000">
                <a:schemeClr val="accent2">
                  <a:alpha val="0"/>
                </a:schemeClr>
              </a:gs>
              <a:gs pos="0">
                <a:schemeClr val="accent1">
                  <a:alpha val="7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19"/>
          <p:cNvSpPr/>
          <p:nvPr>
            <p:custDataLst>
              <p:tags r:id="rId9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23"/>
          <p:cNvSpPr/>
          <p:nvPr>
            <p:custDataLst>
              <p:tags r:id="rId10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5" hasCustomPrompt="1"/>
            <p:custDataLst>
              <p:tags r:id="rId11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4" hasCustomPrompt="1"/>
            <p:custDataLst>
              <p:tags r:id="rId12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" name="椭圆 9"/>
          <p:cNvSpPr/>
          <p:nvPr>
            <p:custDataLst>
              <p:tags r:id="rId13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14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2" name="椭圆 11"/>
          <p:cNvSpPr/>
          <p:nvPr>
            <p:custDataLst>
              <p:tags r:id="rId15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5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图片 1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9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8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12" name="图形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1" name="图形 6"/>
          <p:cNvSpPr/>
          <p:nvPr>
            <p:custDataLst>
              <p:tags r:id="rId6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任意多边形: 形状 6"/>
          <p:cNvSpPr/>
          <p:nvPr>
            <p:custDataLst>
              <p:tags r:id="rId7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任意多边形: 形状 8"/>
          <p:cNvSpPr/>
          <p:nvPr>
            <p:custDataLst>
              <p:tags r:id="rId8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: 形状 12"/>
          <p:cNvSpPr/>
          <p:nvPr>
            <p:custDataLst>
              <p:tags r:id="rId9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: 形状 13"/>
          <p:cNvSpPr/>
          <p:nvPr>
            <p:custDataLst>
              <p:tags r:id="rId10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黑暗中的灯光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4613413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1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铁路基础设施的现代化改造与发展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5"/>
            </p:custDataLst>
          </p:nvPr>
        </p:nvSpPr>
        <p:spPr>
          <a:xfrm>
            <a:off x="4478655" y="12071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1" name="序号"/>
          <p:cNvSpPr txBox="1"/>
          <p:nvPr>
            <p:custDataLst>
              <p:tags r:id="rId6"/>
            </p:custDataLst>
          </p:nvPr>
        </p:nvSpPr>
        <p:spPr>
          <a:xfrm>
            <a:off x="4706620" y="22999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4" name="标题"/>
          <p:cNvSpPr txBox="1"/>
          <p:nvPr>
            <p:custDataLst>
              <p:tags r:id="rId7"/>
            </p:custDataLst>
          </p:nvPr>
        </p:nvSpPr>
        <p:spPr>
          <a:xfrm>
            <a:off x="4705985" y="12573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铁路基础设施现代化改造的背景和意义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6" name="矩形 25"/>
          <p:cNvSpPr/>
          <p:nvPr>
            <p:custDataLst>
              <p:tags r:id="rId8"/>
            </p:custDataLst>
          </p:nvPr>
        </p:nvSpPr>
        <p:spPr>
          <a:xfrm>
            <a:off x="4497196" y="37090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7" name="序号"/>
          <p:cNvSpPr txBox="1"/>
          <p:nvPr>
            <p:custDataLst>
              <p:tags r:id="rId9"/>
            </p:custDataLst>
          </p:nvPr>
        </p:nvSpPr>
        <p:spPr>
          <a:xfrm>
            <a:off x="4725035" y="48399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9" name="标题"/>
          <p:cNvSpPr txBox="1"/>
          <p:nvPr>
            <p:custDataLst>
              <p:tags r:id="rId10"/>
            </p:custDataLst>
          </p:nvPr>
        </p:nvSpPr>
        <p:spPr>
          <a:xfrm>
            <a:off x="4724400" y="37592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铁路基础设施现代化改造的实施路径和策略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11"/>
            </p:custDataLst>
          </p:nvPr>
        </p:nvSpPr>
        <p:spPr>
          <a:xfrm>
            <a:off x="8079357" y="12071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4" name="序号"/>
          <p:cNvSpPr txBox="1"/>
          <p:nvPr>
            <p:custDataLst>
              <p:tags r:id="rId12"/>
            </p:custDataLst>
          </p:nvPr>
        </p:nvSpPr>
        <p:spPr>
          <a:xfrm>
            <a:off x="8307070" y="23380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13"/>
            </p:custDataLst>
          </p:nvPr>
        </p:nvSpPr>
        <p:spPr>
          <a:xfrm>
            <a:off x="8306435" y="12573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铁路基础设施现代化改造的主要内容和重点任务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39" name="矩形 38"/>
          <p:cNvSpPr/>
          <p:nvPr>
            <p:custDataLst>
              <p:tags r:id="rId14"/>
            </p:custDataLst>
          </p:nvPr>
        </p:nvSpPr>
        <p:spPr>
          <a:xfrm>
            <a:off x="8097898" y="37090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0" name="序号"/>
          <p:cNvSpPr txBox="1"/>
          <p:nvPr>
            <p:custDataLst>
              <p:tags r:id="rId15"/>
            </p:custDataLst>
          </p:nvPr>
        </p:nvSpPr>
        <p:spPr>
          <a:xfrm>
            <a:off x="8326120" y="48399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2" name="标题"/>
          <p:cNvSpPr txBox="1"/>
          <p:nvPr>
            <p:custDataLst>
              <p:tags r:id="rId16"/>
            </p:custDataLst>
          </p:nvPr>
        </p:nvSpPr>
        <p:spPr>
          <a:xfrm>
            <a:off x="8325485" y="37592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铁路基础设施现代化改造的保障措施和发展前景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铁路基础设施现代化改造的背景和意义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当前铁路基础设施现状及存在问题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基础设施老化严重，安全隐患突出。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铁路网络覆盖不足，部分地区仍存在铁路空白。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既有线路技术标准低，运输能力受限。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信息化程度较低，制约了运输效率和安全保障能力。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现代化改造的必要性和紧迫性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提升铁路运输效率和安全性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满足日益增长的客运和货运需求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促进区域经济和社会发展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应对环境保护和节能减排的挑战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现代化改造对铁路运输的意义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提升服务质量：通过现代化改造，铁路运输的服务质量可以得到提升，包括旅客舒适度、货物安全等方面。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提高运输效率：现代化改造可以改善铁路运输的设施和设备，提高运输效率，降低运输成本。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促进经济发展：铁路运输是经济发展的重要支撑，现代化改造可以更好地满足经济发展的需求，促进经济发展。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保障国家安全：铁路运输是国家安全的重要组成部分，现代化改造可以提高铁路运输的安全性和可靠性，保障国家安全。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铁路基础设施现代化改造的主要内容和重点任务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线路改造与升级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线路优化：对现有线路进行优化，提高运输效率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线路升级：将既有线路升级为高速铁路或城际铁路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电气化改造：对线路进行电气化改造，提高列车运行速度和安全性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智能化升级：运用先进技术，实现列车运行智能化和自动化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车站改造与功能提升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功能提升：完善车站各项设施，提升车站服务水平和运输效率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车站改造：对既有车站进行改造，提高车站容量和运输能力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智能化改造：引入先进技术，实现车站智能化管理和服务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环保节能：采用绿色建筑和节能技术，降低能耗和减少对环境的影响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列车现代化更新与升级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列车设备更新：包括座椅、空调、照明等设施的升级换代，提高旅客舒适度。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列车控制系统的升级：采用先进的列车控制系统，提高列车运行的安全性和效率。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列车环保技术的运用：推广使用清洁能源，降低列车运行对环境的影响。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智能化技术的应用：利用大数据、云计算等技术手段，提升列车运行和管理的智能化水平。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信号系统现代化改造</a:t>
            </a:r>
            <a:endParaRPr lang="zh-CN" altLang="en-US"/>
          </a:p>
        </p:txBody>
      </p:sp>
      <p:sp>
        <p:nvSpPr>
          <p:cNvPr id="115" name="正文"/>
          <p:cNvSpPr txBox="1"/>
          <p:nvPr>
            <p:custDataLst>
              <p:tags r:id="rId2"/>
            </p:custDataLst>
          </p:nvPr>
        </p:nvSpPr>
        <p:spPr>
          <a:xfrm>
            <a:off x="3427517" y="1856671"/>
            <a:ext cx="5330616" cy="650689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信号系统现代化改造的必要性：提高铁路运输效率和安全性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5" name="标题"/>
          <p:cNvSpPr txBox="1"/>
          <p:nvPr>
            <p:custDataLst>
              <p:tags r:id="rId3"/>
            </p:custDataLst>
          </p:nvPr>
        </p:nvSpPr>
        <p:spPr>
          <a:xfrm>
            <a:off x="3427517" y="1319530"/>
            <a:ext cx="5330616" cy="53510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4"/>
            </p:custDataLst>
          </p:nvPr>
        </p:nvSpPr>
        <p:spPr>
          <a:xfrm>
            <a:off x="3427517" y="3104335"/>
            <a:ext cx="5330616" cy="650689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信号系统现代化改造的主要内容：数字化、网络化、智能化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标题"/>
          <p:cNvSpPr txBox="1"/>
          <p:nvPr>
            <p:custDataLst>
              <p:tags r:id="rId5"/>
            </p:custDataLst>
          </p:nvPr>
        </p:nvSpPr>
        <p:spPr>
          <a:xfrm>
            <a:off x="3427517" y="2567193"/>
            <a:ext cx="5330616" cy="53510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5" name="正文"/>
          <p:cNvSpPr txBox="1"/>
          <p:nvPr>
            <p:custDataLst>
              <p:tags r:id="rId6"/>
            </p:custDataLst>
          </p:nvPr>
        </p:nvSpPr>
        <p:spPr>
          <a:xfrm>
            <a:off x="3427517" y="4351998"/>
            <a:ext cx="5330616" cy="650689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信号系统现代化改造的重点任务：建设先进的列车控制系统、推进信号设备更新换代、加强信号基础设施维护和管理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标题"/>
          <p:cNvSpPr txBox="1"/>
          <p:nvPr>
            <p:custDataLst>
              <p:tags r:id="rId7"/>
            </p:custDataLst>
          </p:nvPr>
        </p:nvSpPr>
        <p:spPr>
          <a:xfrm>
            <a:off x="3427517" y="3814857"/>
            <a:ext cx="5330616" cy="53510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8"/>
            </p:custDataLst>
          </p:nvPr>
        </p:nvSpPr>
        <p:spPr>
          <a:xfrm>
            <a:off x="3427517" y="5599661"/>
            <a:ext cx="5330616" cy="650689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信号系统现代化改造的意义：提升铁路运输能力，推动铁路事业发展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标题"/>
          <p:cNvSpPr txBox="1"/>
          <p:nvPr>
            <p:custDataLst>
              <p:tags r:id="rId9"/>
            </p:custDataLst>
          </p:nvPr>
        </p:nvSpPr>
        <p:spPr>
          <a:xfrm>
            <a:off x="3427517" y="5062520"/>
            <a:ext cx="5330616" cy="53510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https://d.book118.com/397046134130006050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6"/>
  <p:tag name="KSO_WM_UNIT_TYPE" val="b"/>
  <p:tag name="KSO_WM_UNIT_USESOURCEFORMAT_APPLY" val="0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4*l_h_i*1_1_1"/>
  <p:tag name="KSO_WM_UNIT_INDEX" val="1_1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1_2"/>
  <p:tag name="KSO_WM_UNIT_INDEX" val="1_1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4*l_h_i*1_3_1"/>
  <p:tag name="KSO_WM_UNIT_INDEX" val="1_3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3_2"/>
  <p:tag name="KSO_WM_UNIT_INDEX" val="1_3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4*l_h_i*1_2_1"/>
  <p:tag name="KSO_WM_UNIT_INDEX" val="1_2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2_2"/>
  <p:tag name="KSO_WM_UNIT_INDEX" val="1_2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4*l_h_i*1_4_1"/>
  <p:tag name="KSO_WM_UNIT_INDEX" val="1_4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4_2"/>
  <p:tag name="KSO_WM_UNIT_INDEX" val="1_4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TEMPLATE_CATEGORY" val="custom"/>
  <p:tag name="KSO_WM_TEMPLATE_INDEX" val="2023027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0.xml><?xml version="1.0" encoding="utf-8"?>
<p:tagLst xmlns:p="http://schemas.openxmlformats.org/presentationml/2006/main">
  <p:tag name="KSO_WM_TEMPLATE_CATEGORY" val="custom"/>
  <p:tag name="KSO_WM_TEMPLATE_INDEX" val="2023027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1_1"/>
  <p:tag name="KSO_WM_UNIT_INDEX" val="1_1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2_1"/>
  <p:tag name="KSO_WM_UNIT_INDEX" val="1_2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3_1"/>
  <p:tag name="KSO_WM_UNIT_INDEX" val="1_3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4_1"/>
  <p:tag name="KSO_WM_UNIT_INDEX" val="1_4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铁路基础设施的现代化改造与发展</vt:lpstr>
      <vt:lpstr>目录</vt:lpstr>
      <vt:lpstr>铁路基础设施现代化改造的背景和意义</vt:lpstr>
      <vt:lpstr>当前铁路基础设施现状及存在问题</vt:lpstr>
      <vt:lpstr>现代化改造的必要性和紧迫性</vt:lpstr>
      <vt:lpstr>现代化改造对铁路运输的意义</vt:lpstr>
      <vt:lpstr>铁路基础设施现代化改造的主要内容和重点任务</vt:lpstr>
      <vt:lpstr>线路改造与升级</vt:lpstr>
      <vt:lpstr>车站改造与功能提升</vt:lpstr>
      <vt:lpstr>列车现代化更新与升级</vt:lpstr>
      <vt:lpstr>信号系统现代化改造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2024-09-23T07:31:12.627</cp:lastPrinted>
  <dcterms:created xsi:type="dcterms:W3CDTF">2024-09-22T23:31:12Z</dcterms:created>
  <dcterms:modified xsi:type="dcterms:W3CDTF">2024-09-22T23:31:15Z</dcterms:modified>
</cp:coreProperties>
</file>