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21BCA-FB98-4D45-AAE8-51F312468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231B7-4D68-438C-9C52-5D281A141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C8AA7-144A-423C-A8F7-7121DBBD6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64A71-78AC-41DE-ADBB-75AB436EB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05CB9E-B10D-49AD-B83F-F81DF2E50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597208-400D-4ED3-9A8F-D067FFFF2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4B593B-EC31-4B5C-A2EF-CF071E6B2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30A18-17DC-443A-9815-208B36AD0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C21B4-6ACB-4E64-9875-528C7BBE0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57342-4A7F-4FB6-B9D6-5EB1FC30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F2660-9A71-4E9F-90C2-A2C701CDD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4615003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690490" y="1071780"/>
            <a:ext cx="5275579" cy="747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9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棉衣外套行业报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5" name="textbox 5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6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" name="textbox 8"/>
          <p:cNvSpPr/>
          <p:nvPr/>
        </p:nvSpPr>
        <p:spPr>
          <a:xfrm>
            <a:off x="5472398" y="1581004"/>
            <a:ext cx="2346325" cy="3101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3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场需求分析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4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101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4979214" y="3334184"/>
            <a:ext cx="2342514" cy="659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  <a:spcBef>
                <a:spcPts val="1"/>
              </a:spcBef>
            </a:pPr>
            <a:r>
              <a:rPr sz="45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</a:t>
            </a:r>
            <a:r>
              <a:rPr sz="45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4500"/>
          </a:p>
        </p:txBody>
      </p:sp>
      <p:sp>
        <p:nvSpPr>
          <p:cNvPr id="16" name="textbox 16"/>
          <p:cNvSpPr/>
          <p:nvPr/>
        </p:nvSpPr>
        <p:spPr>
          <a:xfrm>
            <a:off x="5455722" y="1606360"/>
            <a:ext cx="1424305" cy="12249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151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9200" spc="12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9200" spc="10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9200"/>
          </a:p>
        </p:txBody>
      </p:sp>
      <p:sp>
        <p:nvSpPr>
          <p:cNvPr id="17" name="path"/>
          <p:cNvSpPr/>
          <p:nvPr/>
        </p:nvSpPr>
        <p:spPr>
          <a:xfrm>
            <a:off x="8967143" y="2331720"/>
            <a:ext cx="514088" cy="514088"/>
          </a:xfrm>
          <a:custGeom>
            <a:rect l="0" t="0" r="0" b="0"/>
            <a:pathLst>
              <a:path w="809" h="809">
                <a:moveTo>
                  <a:pt x="404" y="0"/>
                </a:moveTo>
                <a:lnTo>
                  <a:pt x="505" y="303"/>
                </a:lnTo>
                <a:lnTo>
                  <a:pt x="809" y="404"/>
                </a:lnTo>
                <a:lnTo>
                  <a:pt x="505" y="505"/>
                </a:lnTo>
                <a:lnTo>
                  <a:pt x="404" y="809"/>
                </a:lnTo>
                <a:lnTo>
                  <a:pt x="303" y="505"/>
                </a:lnTo>
                <a:lnTo>
                  <a:pt x="0" y="404"/>
                </a:lnTo>
                <a:lnTo>
                  <a:pt x="303" y="303"/>
                </a:lnTo>
                <a:lnTo>
                  <a:pt x="404" y="0"/>
                </a:lnTo>
                <a:close/>
              </a:path>
            </a:pathLst>
          </a:custGeom>
          <a:solidFill>
            <a:srgbClr val="8F98E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2473713" y="3034217"/>
            <a:ext cx="7337792" cy="19050"/>
            <a:chExt cx="7337792" cy="19050"/>
          </a:xfrm>
        </p:grpSpPr>
        <p:sp>
          <p:nvSpPr>
            <p:cNvPr id="18" name="path"/>
            <p:cNvSpPr/>
            <p:nvPr/>
          </p:nvSpPr>
          <p:spPr>
            <a:xfrm>
              <a:off x="0" y="9525"/>
              <a:ext cx="7337792" cy="0"/>
            </a:xfrm>
            <a:custGeom>
              <a:rect l="0" t="0" r="0" b="0"/>
              <a:pathLst>
                <a:path w="11555">
                  <a:moveTo>
                    <a:pt x="0" y="0"/>
                  </a:moveTo>
                  <a:lnTo>
                    <a:pt x="11555" y="0"/>
                  </a:lnTo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0" y="0"/>
              <a:ext cx="7337792" cy="19050"/>
            </a:xfrm>
            <a:custGeom>
              <a:rect l="0" t="0" r="0" b="0"/>
              <a:pathLst>
                <a:path w="11555" h="30">
                  <a:moveTo>
                    <a:pt x="0" y="15"/>
                  </a:moveTo>
                  <a:lnTo>
                    <a:pt x="11555" y="15"/>
                  </a:lnTo>
                </a:path>
              </a:pathLst>
            </a:custGeom>
            <a:noFill/>
            <a:ln w="19050" cap="flat">
              <a:solidFill>
                <a:srgbClr val="8F98E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21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" name="textbox 27"/>
          <p:cNvSpPr/>
          <p:nvPr/>
        </p:nvSpPr>
        <p:spPr>
          <a:xfrm>
            <a:off x="7865319" y="1527228"/>
            <a:ext cx="3278504" cy="4256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4"/>
              </a:lnSpc>
            </a:pPr>
            <a:endParaRPr lang="Arial" altLang="Arial" sz="100"/>
          </a:p>
          <a:p>
            <a:pPr marL="13795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7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64970" algn="l" rtl="0" eaLnBrk="0">
              <a:lnSpc>
                <a:spcPct val="91000"/>
              </a:lnSpc>
              <a:spcBef>
                <a:spcPts val="46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衣外套是指以棉为主要材料制成的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6478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外套，具有保暖、舒适、透气等特点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513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7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66304" algn="l" rtl="0" eaLnBrk="0">
              <a:lnSpc>
                <a:spcPct val="91000"/>
              </a:lnSpc>
              <a:spcBef>
                <a:spcPts val="45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款式、用途和风格等不同，棉衣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6478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套可以分为多种类型，如夹克、羽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66304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绒服、风衣、马甲等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8" name="textbox 28"/>
          <p:cNvSpPr/>
          <p:nvPr/>
        </p:nvSpPr>
        <p:spPr>
          <a:xfrm>
            <a:off x="442263" y="318468"/>
            <a:ext cx="2694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9" name="picture 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1313103" y="4216335"/>
            <a:ext cx="7531734" cy="660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6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8434" algn="l" rtl="0" eaLnBrk="0">
              <a:lnSpc>
                <a:spcPct val="95000"/>
              </a:lnSpc>
              <a:spcBef>
                <a:spcPts val="7"/>
              </a:spcBef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随着全球经济的发展和消费者对高品质生活的追求，棉衣外套行业市场规模有望继续保持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长态势。</a:t>
            </a:r>
            <a:endParaRPr lang="Microsoft YaHei" altLang="Microsoft YaHei" sz="1300"/>
          </a:p>
        </p:txBody>
      </p:sp>
      <p:sp>
        <p:nvSpPr>
          <p:cNvPr id="51" name="textbox 51"/>
          <p:cNvSpPr/>
          <p:nvPr/>
        </p:nvSpPr>
        <p:spPr>
          <a:xfrm>
            <a:off x="3688047" y="1668207"/>
            <a:ext cx="7019925" cy="660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06"/>
              </a:lnSpc>
            </a:pPr>
            <a:endParaRPr lang="Arial" altLang="Arial" sz="100"/>
          </a:p>
          <a:p>
            <a:pPr marL="21101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场规模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全球棉衣外套市场规模不断扩大，随着人们对舒适度和环保意识的提高，市场需求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续增长。</a:t>
            </a:r>
            <a:endParaRPr lang="Microsoft YaHei" altLang="Microsoft YaHei" sz="1300"/>
          </a:p>
        </p:txBody>
      </p:sp>
      <p:sp>
        <p:nvSpPr>
          <p:cNvPr id="52" name="textbox 52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3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7" name="picture 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1215217" y="1583274"/>
            <a:ext cx="3608070" cy="1331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74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3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14605" algn="l" rtl="0" eaLnBrk="0">
              <a:lnSpc>
                <a:spcPct val="91000"/>
              </a:lnSpc>
              <a:spcBef>
                <a:spcPts val="45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者对个性化的追求越来越高，棉衣外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2123248" indent="-2110548" algn="l" rtl="0" eaLnBrk="0">
              <a:lnSpc>
                <a:spcPct val="109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的设计和款式需要更加多样化，满足不   </a:t>
            </a:r>
            <a:r>
              <a:rPr sz="14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同消费者的需求</a:t>
            </a:r>
            <a:r>
              <a:rPr sz="14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79" name="textbox 79"/>
          <p:cNvSpPr/>
          <p:nvPr/>
        </p:nvSpPr>
        <p:spPr>
          <a:xfrm>
            <a:off x="8378600" y="1537322"/>
            <a:ext cx="3453765" cy="1306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12"/>
              </a:lnSpc>
            </a:pPr>
            <a:endParaRPr lang="Arial" altLang="Arial" sz="100"/>
          </a:p>
          <a:p>
            <a:pPr marL="15776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2700" indent="2095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识日益增强，消费者对环保材料和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持续发展的需求越来越高，推动棉衣外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套行业向环保化方向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发展。</a:t>
            </a:r>
            <a:endParaRPr lang="Microsoft YaHei" altLang="Microsoft YaHei" sz="1500"/>
          </a:p>
        </p:txBody>
      </p:sp>
      <p:sp>
        <p:nvSpPr>
          <p:cNvPr id="80" name="textbox 80"/>
          <p:cNvSpPr/>
          <p:nvPr/>
        </p:nvSpPr>
        <p:spPr>
          <a:xfrm>
            <a:off x="7127067" y="3957875"/>
            <a:ext cx="3451225" cy="1307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753"/>
              </a:lnSpc>
            </a:pPr>
            <a:endParaRPr lang="Arial" altLang="Arial" sz="100"/>
          </a:p>
          <a:p>
            <a:pPr marL="15281" algn="l" rtl="0" eaLnBrk="0">
              <a:lnSpc>
                <a:spcPct val="91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2700" indent="8001" algn="l" rtl="0" eaLnBrk="0">
              <a:lnSpc>
                <a:spcPct val="122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随着科技的进步，智能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化成为棉衣外套行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业的发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展趋势，如智能温控技术、智能穿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戴等。</a:t>
            </a:r>
            <a:endParaRPr lang="Microsoft YaHei" altLang="Microsoft YaHei" sz="1500"/>
          </a:p>
        </p:txBody>
      </p:sp>
      <p:sp>
        <p:nvSpPr>
          <p:cNvPr id="81" name="textbox 81"/>
          <p:cNvSpPr/>
          <p:nvPr/>
        </p:nvSpPr>
        <p:spPr>
          <a:xfrm>
            <a:off x="608690" y="4028142"/>
            <a:ext cx="3034664" cy="1303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831"/>
              </a:lnSpc>
            </a:pPr>
            <a:endParaRPr lang="Arial" altLang="Arial" sz="100"/>
          </a:p>
          <a:p>
            <a:pPr algn="r" rtl="0" eaLnBrk="0">
              <a:lnSpc>
                <a:spcPct val="90000"/>
              </a:lnSpc>
            </a:pPr>
            <a:r>
              <a:rPr sz="23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</a:t>
            </a: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300"/>
          </a:p>
          <a:p>
            <a:pPr marL="12700" algn="l" rtl="0" eaLnBrk="0">
              <a:lnSpc>
                <a:spcPct val="91000"/>
              </a:lnSpc>
              <a:spcBef>
                <a:spcPts val="161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者对棉衣外套的品质要求越来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1925700" indent="-1912048" algn="l" rtl="0" eaLnBrk="0">
              <a:lnSpc>
                <a:spcPct val="109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越高，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品牌和品质成为消费者选择   </a:t>
            </a:r>
            <a:r>
              <a:rPr sz="14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的重要因素</a:t>
            </a:r>
            <a:r>
              <a:rPr sz="14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3808907" y="3685961"/>
            <a:ext cx="1035748" cy="1913761"/>
            <a:chExt cx="1035748" cy="1913761"/>
          </a:xfrm>
        </p:grpSpPr>
        <p:sp>
          <p:nvSpPr>
            <p:cNvPr id="82" name="path"/>
            <p:cNvSpPr/>
            <p:nvPr/>
          </p:nvSpPr>
          <p:spPr>
            <a:xfrm>
              <a:off x="78289" y="0"/>
              <a:ext cx="957458" cy="1913761"/>
            </a:xfrm>
            <a:custGeom>
              <a:rect l="0" t="0" r="0" b="0"/>
              <a:pathLst>
                <a:path w="1507" h="3013">
                  <a:moveTo>
                    <a:pt x="0" y="2960"/>
                  </a:moveTo>
                  <a:lnTo>
                    <a:pt x="0" y="2644"/>
                  </a:lnTo>
                  <a:lnTo>
                    <a:pt x="0" y="2644"/>
                  </a:lnTo>
                  <a:cubicBezTo>
                    <a:pt x="0" y="2616"/>
                    <a:pt x="22" y="2593"/>
                    <a:pt x="50" y="2592"/>
                  </a:cubicBezTo>
                  <a:lnTo>
                    <a:pt x="50" y="2592"/>
                  </a:lnTo>
                  <a:cubicBezTo>
                    <a:pt x="626" y="2566"/>
                    <a:pt x="1087" y="2089"/>
                    <a:pt x="1087" y="1506"/>
                  </a:cubicBezTo>
                  <a:lnTo>
                    <a:pt x="1087" y="1506"/>
                  </a:lnTo>
                  <a:cubicBezTo>
                    <a:pt x="1087" y="924"/>
                    <a:pt x="626" y="447"/>
                    <a:pt x="50" y="421"/>
                  </a:cubicBezTo>
                  <a:lnTo>
                    <a:pt x="50" y="421"/>
                  </a:lnTo>
                  <a:cubicBezTo>
                    <a:pt x="22" y="420"/>
                    <a:pt x="0" y="397"/>
                    <a:pt x="0" y="368"/>
                  </a:cubicBezTo>
                  <a:lnTo>
                    <a:pt x="0" y="368"/>
                  </a:lnTo>
                  <a:lnTo>
                    <a:pt x="0" y="53"/>
                  </a:lnTo>
                  <a:lnTo>
                    <a:pt x="0" y="53"/>
                  </a:lnTo>
                  <a:cubicBezTo>
                    <a:pt x="0" y="23"/>
                    <a:pt x="24" y="0"/>
                    <a:pt x="54" y="1"/>
                  </a:cubicBezTo>
                  <a:lnTo>
                    <a:pt x="54" y="1"/>
                  </a:lnTo>
                  <a:cubicBezTo>
                    <a:pt x="860" y="29"/>
                    <a:pt x="1507" y="694"/>
                    <a:pt x="1507" y="1506"/>
                  </a:cubicBezTo>
                  <a:lnTo>
                    <a:pt x="1507" y="1506"/>
                  </a:lnTo>
                  <a:cubicBezTo>
                    <a:pt x="1507" y="2319"/>
                    <a:pt x="860" y="2984"/>
                    <a:pt x="54" y="3012"/>
                  </a:cubicBezTo>
                  <a:lnTo>
                    <a:pt x="54" y="3012"/>
                  </a:lnTo>
                  <a:cubicBezTo>
                    <a:pt x="24" y="3013"/>
                    <a:pt x="0" y="2989"/>
                    <a:pt x="0" y="2960"/>
                  </a:cubicBez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textbox 83"/>
            <p:cNvSpPr/>
            <p:nvPr/>
          </p:nvSpPr>
          <p:spPr>
            <a:xfrm>
              <a:off x="-12700" y="-12700"/>
              <a:ext cx="1061719" cy="21316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84000"/>
                </a:lnSpc>
                <a:spcBef>
                  <a:spcPts val="7"/>
                </a:spcBef>
              </a:pPr>
              <a:r>
                <a:rPr sz="6300" spc="260">
                  <a:ln w="190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</a:t>
              </a:r>
              <a:endParaRPr lang="Microsoft YaHei" altLang="Microsoft YaHei" sz="63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973116" y="2946163"/>
            <a:ext cx="957459" cy="1913762"/>
            <a:chExt cx="957459" cy="1913762"/>
          </a:xfrm>
        </p:grpSpPr>
        <p:sp>
          <p:nvSpPr>
            <p:cNvPr id="84" name="path"/>
            <p:cNvSpPr/>
            <p:nvPr/>
          </p:nvSpPr>
          <p:spPr>
            <a:xfrm>
              <a:off x="0" y="0"/>
              <a:ext cx="957459" cy="1913762"/>
            </a:xfrm>
            <a:custGeom>
              <a:rect l="0" t="0" r="0" b="0"/>
              <a:pathLst>
                <a:path w="1507" h="3013">
                  <a:moveTo>
                    <a:pt x="0" y="2960"/>
                  </a:moveTo>
                  <a:lnTo>
                    <a:pt x="0" y="2644"/>
                  </a:lnTo>
                  <a:lnTo>
                    <a:pt x="0" y="2644"/>
                  </a:lnTo>
                  <a:cubicBezTo>
                    <a:pt x="0" y="2616"/>
                    <a:pt x="22" y="2593"/>
                    <a:pt x="50" y="2592"/>
                  </a:cubicBezTo>
                  <a:lnTo>
                    <a:pt x="50" y="2592"/>
                  </a:lnTo>
                  <a:cubicBezTo>
                    <a:pt x="626" y="2566"/>
                    <a:pt x="1087" y="2089"/>
                    <a:pt x="1087" y="1506"/>
                  </a:cubicBezTo>
                  <a:lnTo>
                    <a:pt x="1087" y="1506"/>
                  </a:lnTo>
                  <a:cubicBezTo>
                    <a:pt x="1087" y="924"/>
                    <a:pt x="626" y="447"/>
                    <a:pt x="50" y="421"/>
                  </a:cubicBezTo>
                  <a:lnTo>
                    <a:pt x="50" y="421"/>
                  </a:lnTo>
                  <a:cubicBezTo>
                    <a:pt x="22" y="420"/>
                    <a:pt x="0" y="397"/>
                    <a:pt x="0" y="368"/>
                  </a:cubicBezTo>
                  <a:lnTo>
                    <a:pt x="0" y="368"/>
                  </a:lnTo>
                  <a:lnTo>
                    <a:pt x="0" y="53"/>
                  </a:lnTo>
                  <a:lnTo>
                    <a:pt x="0" y="53"/>
                  </a:lnTo>
                  <a:cubicBezTo>
                    <a:pt x="0" y="23"/>
                    <a:pt x="24" y="0"/>
                    <a:pt x="54" y="1"/>
                  </a:cubicBezTo>
                  <a:lnTo>
                    <a:pt x="54" y="1"/>
                  </a:lnTo>
                  <a:cubicBezTo>
                    <a:pt x="860" y="29"/>
                    <a:pt x="1507" y="694"/>
                    <a:pt x="1507" y="1506"/>
                  </a:cubicBezTo>
                  <a:lnTo>
                    <a:pt x="1507" y="1506"/>
                  </a:lnTo>
                  <a:cubicBezTo>
                    <a:pt x="1507" y="2319"/>
                    <a:pt x="860" y="2984"/>
                    <a:pt x="54" y="3012"/>
                  </a:cubicBezTo>
                  <a:lnTo>
                    <a:pt x="54" y="3012"/>
                  </a:lnTo>
                  <a:cubicBezTo>
                    <a:pt x="24" y="3013"/>
                    <a:pt x="0" y="2989"/>
                    <a:pt x="0" y="2960"/>
                  </a:cubicBez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textbox 85"/>
            <p:cNvSpPr/>
            <p:nvPr/>
          </p:nvSpPr>
          <p:spPr>
            <a:xfrm>
              <a:off x="-12700" y="-12700"/>
              <a:ext cx="982980" cy="21316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299"/>
                </a:lnSpc>
              </a:pPr>
              <a:endParaRPr lang="Arial" altLang="Arial" sz="100"/>
            </a:p>
            <a:p>
              <a:pPr marL="68147" algn="l" rtl="0" eaLnBrk="0">
                <a:lnSpc>
                  <a:spcPct val="84000"/>
                </a:lnSpc>
              </a:pPr>
              <a:r>
                <a:rPr sz="6300" spc="0">
                  <a:ln w="190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</a:t>
              </a:r>
              <a:endParaRPr lang="Microsoft YaHei" altLang="Microsoft YaHei" sz="63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7175868" y="1575143"/>
            <a:ext cx="957459" cy="1913761"/>
            <a:chExt cx="957459" cy="1913761"/>
          </a:xfrm>
        </p:grpSpPr>
        <p:sp>
          <p:nvSpPr>
            <p:cNvPr id="86" name="path"/>
            <p:cNvSpPr/>
            <p:nvPr/>
          </p:nvSpPr>
          <p:spPr>
            <a:xfrm>
              <a:off x="0" y="0"/>
              <a:ext cx="957459" cy="1913761"/>
            </a:xfrm>
            <a:custGeom>
              <a:rect l="0" t="0" r="0" b="0"/>
              <a:pathLst>
                <a:path w="1507" h="3013">
                  <a:moveTo>
                    <a:pt x="0" y="2960"/>
                  </a:moveTo>
                  <a:lnTo>
                    <a:pt x="0" y="2644"/>
                  </a:lnTo>
                  <a:lnTo>
                    <a:pt x="0" y="2644"/>
                  </a:lnTo>
                  <a:cubicBezTo>
                    <a:pt x="0" y="2616"/>
                    <a:pt x="22" y="2593"/>
                    <a:pt x="50" y="2592"/>
                  </a:cubicBezTo>
                  <a:lnTo>
                    <a:pt x="50" y="2592"/>
                  </a:lnTo>
                  <a:cubicBezTo>
                    <a:pt x="626" y="2566"/>
                    <a:pt x="1087" y="2089"/>
                    <a:pt x="1087" y="1506"/>
                  </a:cubicBezTo>
                  <a:lnTo>
                    <a:pt x="1087" y="1506"/>
                  </a:lnTo>
                  <a:cubicBezTo>
                    <a:pt x="1087" y="924"/>
                    <a:pt x="626" y="447"/>
                    <a:pt x="50" y="421"/>
                  </a:cubicBezTo>
                  <a:lnTo>
                    <a:pt x="50" y="421"/>
                  </a:lnTo>
                  <a:cubicBezTo>
                    <a:pt x="22" y="420"/>
                    <a:pt x="0" y="397"/>
                    <a:pt x="0" y="368"/>
                  </a:cubicBezTo>
                  <a:lnTo>
                    <a:pt x="0" y="368"/>
                  </a:lnTo>
                  <a:lnTo>
                    <a:pt x="0" y="53"/>
                  </a:lnTo>
                  <a:lnTo>
                    <a:pt x="0" y="53"/>
                  </a:lnTo>
                  <a:cubicBezTo>
                    <a:pt x="0" y="23"/>
                    <a:pt x="24" y="0"/>
                    <a:pt x="54" y="1"/>
                  </a:cubicBezTo>
                  <a:lnTo>
                    <a:pt x="54" y="1"/>
                  </a:lnTo>
                  <a:cubicBezTo>
                    <a:pt x="860" y="29"/>
                    <a:pt x="1507" y="694"/>
                    <a:pt x="1507" y="1506"/>
                  </a:cubicBezTo>
                  <a:lnTo>
                    <a:pt x="1507" y="1506"/>
                  </a:lnTo>
                  <a:cubicBezTo>
                    <a:pt x="1507" y="2319"/>
                    <a:pt x="860" y="2984"/>
                    <a:pt x="54" y="3012"/>
                  </a:cubicBezTo>
                  <a:lnTo>
                    <a:pt x="54" y="3012"/>
                  </a:lnTo>
                  <a:cubicBezTo>
                    <a:pt x="24" y="3013"/>
                    <a:pt x="0" y="2989"/>
                    <a:pt x="0" y="2960"/>
                  </a:cubicBez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textbox 87"/>
            <p:cNvSpPr/>
            <p:nvPr/>
          </p:nvSpPr>
          <p:spPr>
            <a:xfrm>
              <a:off x="-12700" y="-12700"/>
              <a:ext cx="982980" cy="21316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marL="42588" algn="l" rtl="0" eaLnBrk="0">
                <a:lnSpc>
                  <a:spcPct val="84000"/>
                </a:lnSpc>
                <a:spcBef>
                  <a:spcPts val="7"/>
                </a:spcBef>
              </a:pPr>
              <a:r>
                <a:rPr sz="6300" spc="0">
                  <a:ln w="190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</a:t>
              </a:r>
              <a:endParaRPr lang="Microsoft YaHei" altLang="Microsoft YaHei" sz="63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6064389" y="2293221"/>
            <a:ext cx="957458" cy="1913761"/>
            <a:chExt cx="957458" cy="1913761"/>
          </a:xfrm>
        </p:grpSpPr>
        <p:sp>
          <p:nvSpPr>
            <p:cNvPr id="88" name="path"/>
            <p:cNvSpPr/>
            <p:nvPr/>
          </p:nvSpPr>
          <p:spPr>
            <a:xfrm>
              <a:off x="0" y="0"/>
              <a:ext cx="957458" cy="1913761"/>
            </a:xfrm>
            <a:custGeom>
              <a:rect l="0" t="0" r="0" b="0"/>
              <a:pathLst>
                <a:path w="1507" h="3013">
                  <a:moveTo>
                    <a:pt x="0" y="2960"/>
                  </a:moveTo>
                  <a:lnTo>
                    <a:pt x="0" y="2644"/>
                  </a:lnTo>
                  <a:lnTo>
                    <a:pt x="0" y="2644"/>
                  </a:lnTo>
                  <a:cubicBezTo>
                    <a:pt x="0" y="2616"/>
                    <a:pt x="22" y="2593"/>
                    <a:pt x="50" y="2592"/>
                  </a:cubicBezTo>
                  <a:lnTo>
                    <a:pt x="50" y="2592"/>
                  </a:lnTo>
                  <a:cubicBezTo>
                    <a:pt x="626" y="2566"/>
                    <a:pt x="1087" y="2089"/>
                    <a:pt x="1087" y="1506"/>
                  </a:cubicBezTo>
                  <a:lnTo>
                    <a:pt x="1087" y="1506"/>
                  </a:lnTo>
                  <a:cubicBezTo>
                    <a:pt x="1087" y="924"/>
                    <a:pt x="626" y="447"/>
                    <a:pt x="50" y="421"/>
                  </a:cubicBezTo>
                  <a:lnTo>
                    <a:pt x="50" y="421"/>
                  </a:lnTo>
                  <a:cubicBezTo>
                    <a:pt x="22" y="420"/>
                    <a:pt x="0" y="397"/>
                    <a:pt x="0" y="368"/>
                  </a:cubicBezTo>
                  <a:lnTo>
                    <a:pt x="0" y="368"/>
                  </a:lnTo>
                  <a:lnTo>
                    <a:pt x="0" y="53"/>
                  </a:lnTo>
                  <a:lnTo>
                    <a:pt x="0" y="53"/>
                  </a:lnTo>
                  <a:cubicBezTo>
                    <a:pt x="0" y="23"/>
                    <a:pt x="24" y="0"/>
                    <a:pt x="54" y="1"/>
                  </a:cubicBezTo>
                  <a:lnTo>
                    <a:pt x="54" y="1"/>
                  </a:lnTo>
                  <a:cubicBezTo>
                    <a:pt x="860" y="29"/>
                    <a:pt x="1507" y="694"/>
                    <a:pt x="1507" y="1506"/>
                  </a:cubicBezTo>
                  <a:lnTo>
                    <a:pt x="1507" y="1506"/>
                  </a:lnTo>
                  <a:cubicBezTo>
                    <a:pt x="1507" y="2319"/>
                    <a:pt x="860" y="2984"/>
                    <a:pt x="54" y="3012"/>
                  </a:cubicBezTo>
                  <a:lnTo>
                    <a:pt x="54" y="3012"/>
                  </a:lnTo>
                  <a:cubicBezTo>
                    <a:pt x="24" y="3013"/>
                    <a:pt x="0" y="2989"/>
                    <a:pt x="0" y="2960"/>
                  </a:cubicBez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textbox 89"/>
            <p:cNvSpPr/>
            <p:nvPr/>
          </p:nvSpPr>
          <p:spPr>
            <a:xfrm>
              <a:off x="-12700" y="-12700"/>
              <a:ext cx="982980" cy="21215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9078"/>
                </a:lnSpc>
              </a:pPr>
              <a:endParaRPr lang="Arial" altLang="Arial" sz="100"/>
            </a:p>
            <a:p>
              <a:pPr marL="25190" algn="l" rtl="0" eaLnBrk="0">
                <a:lnSpc>
                  <a:spcPct val="85000"/>
                </a:lnSpc>
              </a:pPr>
              <a:r>
                <a:rPr sz="6300" spc="0">
                  <a:ln w="190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</a:t>
              </a:r>
              <a:endParaRPr lang="Microsoft YaHei" altLang="Microsoft YaHei" sz="6300"/>
            </a:p>
          </p:txBody>
        </p:sp>
      </p:grpSp>
      <p:sp>
        <p:nvSpPr>
          <p:cNvPr id="90" name="textbox 90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1" name="picture 1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4411553" y="3333022"/>
            <a:ext cx="3491229" cy="656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3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5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</a:t>
            </a:r>
            <a:r>
              <a:rPr sz="45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500"/>
          </a:p>
        </p:txBody>
      </p:sp>
      <p:sp>
        <p:nvSpPr>
          <p:cNvPr id="113" name="textbox 113"/>
          <p:cNvSpPr/>
          <p:nvPr/>
        </p:nvSpPr>
        <p:spPr>
          <a:xfrm>
            <a:off x="5455722" y="1611047"/>
            <a:ext cx="1424305" cy="1220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9200" spc="12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9200" spc="10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9200"/>
          </a:p>
        </p:txBody>
      </p:sp>
      <p:sp>
        <p:nvSpPr>
          <p:cNvPr id="114" name="path"/>
          <p:cNvSpPr/>
          <p:nvPr/>
        </p:nvSpPr>
        <p:spPr>
          <a:xfrm>
            <a:off x="8967143" y="2331720"/>
            <a:ext cx="514088" cy="514088"/>
          </a:xfrm>
          <a:custGeom>
            <a:rect l="0" t="0" r="0" b="0"/>
            <a:pathLst>
              <a:path w="809" h="809">
                <a:moveTo>
                  <a:pt x="404" y="0"/>
                </a:moveTo>
                <a:lnTo>
                  <a:pt x="505" y="303"/>
                </a:lnTo>
                <a:lnTo>
                  <a:pt x="809" y="404"/>
                </a:lnTo>
                <a:lnTo>
                  <a:pt x="505" y="505"/>
                </a:lnTo>
                <a:lnTo>
                  <a:pt x="404" y="809"/>
                </a:lnTo>
                <a:lnTo>
                  <a:pt x="303" y="505"/>
                </a:lnTo>
                <a:lnTo>
                  <a:pt x="0" y="404"/>
                </a:lnTo>
                <a:lnTo>
                  <a:pt x="303" y="303"/>
                </a:lnTo>
                <a:lnTo>
                  <a:pt x="404" y="0"/>
                </a:lnTo>
                <a:close/>
              </a:path>
            </a:pathLst>
          </a:custGeom>
          <a:solidFill>
            <a:srgbClr val="8F98E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2473713" y="3034217"/>
            <a:ext cx="7337792" cy="19050"/>
            <a:chExt cx="7337792" cy="19050"/>
          </a:xfrm>
        </p:grpSpPr>
        <p:sp>
          <p:nvSpPr>
            <p:cNvPr id="115" name="path"/>
            <p:cNvSpPr/>
            <p:nvPr/>
          </p:nvSpPr>
          <p:spPr>
            <a:xfrm>
              <a:off x="0" y="9525"/>
              <a:ext cx="7337792" cy="0"/>
            </a:xfrm>
            <a:custGeom>
              <a:rect l="0" t="0" r="0" b="0"/>
              <a:pathLst>
                <a:path w="11555">
                  <a:moveTo>
                    <a:pt x="0" y="0"/>
                  </a:moveTo>
                  <a:lnTo>
                    <a:pt x="11555" y="0"/>
                  </a:lnTo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0" y="0"/>
              <a:ext cx="7337792" cy="19050"/>
            </a:xfrm>
            <a:custGeom>
              <a:rect l="0" t="0" r="0" b="0"/>
              <a:pathLst>
                <a:path w="11555" h="30">
                  <a:moveTo>
                    <a:pt x="0" y="15"/>
                  </a:moveTo>
                  <a:lnTo>
                    <a:pt x="11555" y="15"/>
                  </a:lnTo>
                </a:path>
              </a:pathLst>
            </a:custGeom>
            <a:noFill/>
            <a:ln w="19050" cap="flat">
              <a:solidFill>
                <a:srgbClr val="8F98E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7" name="picture 1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4" name="group 24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118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4F7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DCEA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4F7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4F7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7" name="textbox 127"/>
          <p:cNvSpPr/>
          <p:nvPr/>
        </p:nvSpPr>
        <p:spPr>
          <a:xfrm>
            <a:off x="3378885" y="1752420"/>
            <a:ext cx="7726680" cy="473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4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r>
              <a:rPr sz="3400" spc="30"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</a:t>
            </a:r>
            <a:r>
              <a:rPr sz="34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r>
              <a:rPr sz="3400" spc="30"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r>
              <a:rPr sz="3400" spc="0"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34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Microsoft YaHei" altLang="Microsoft YaHei" sz="3400"/>
          </a:p>
        </p:txBody>
      </p:sp>
      <p:sp>
        <p:nvSpPr>
          <p:cNvPr id="128" name="textbox 128"/>
          <p:cNvSpPr/>
          <p:nvPr/>
        </p:nvSpPr>
        <p:spPr>
          <a:xfrm>
            <a:off x="1282869" y="3738102"/>
            <a:ext cx="2764789" cy="873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58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棉衣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外套的消费者主要集中在20</a:t>
            </a:r>
            <a:endParaRPr lang="Microsoft YaHei" altLang="Microsoft YaHei" sz="1500"/>
          </a:p>
          <a:p>
            <a:pPr marL="14414" indent="11430" algn="l" rtl="0" eaLnBrk="0">
              <a:lnSpc>
                <a:spcPct val="144000"/>
              </a:lnSpc>
              <a:spcBef>
                <a:spcPts val="9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-50岁年龄段，其中20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-35岁年轻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人是主要消费群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体。</a:t>
            </a:r>
            <a:endParaRPr lang="Microsoft YaHei" altLang="Microsoft YaHei" sz="1500"/>
          </a:p>
        </p:txBody>
      </p:sp>
      <p:sp>
        <p:nvSpPr>
          <p:cNvPr id="129" name="textbox 129"/>
          <p:cNvSpPr/>
          <p:nvPr/>
        </p:nvSpPr>
        <p:spPr>
          <a:xfrm>
            <a:off x="8339303" y="3738102"/>
            <a:ext cx="2691129" cy="873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58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衣外套在各个地区都有一定的</a:t>
            </a:r>
            <a:endParaRPr lang="Microsoft YaHei" altLang="Microsoft YaHei" sz="1500"/>
          </a:p>
          <a:p>
            <a:pPr marL="14414" indent="2476" algn="l" rtl="0" eaLnBrk="0">
              <a:lnSpc>
                <a:spcPct val="144000"/>
              </a:lnSpc>
              <a:spcBef>
                <a:spcPts val="9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但北方地区由于冬季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寒冷，需求量相对较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0" name="textbox 130"/>
          <p:cNvSpPr/>
          <p:nvPr/>
        </p:nvSpPr>
        <p:spPr>
          <a:xfrm>
            <a:off x="4819880" y="3738674"/>
            <a:ext cx="2691129" cy="873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59"/>
              </a:lnSpc>
            </a:pPr>
            <a:endParaRPr lang="Arial" altLang="Arial" sz="100"/>
          </a:p>
          <a:p>
            <a:pPr marL="14985" algn="l" rtl="0" eaLnBrk="0">
              <a:lnSpc>
                <a:spcPct val="82000"/>
              </a:lnSpc>
            </a:pPr>
            <a:r>
              <a:rPr sz="1500" spc="-1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女性消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费者占据较大比例，对棉</a:t>
            </a:r>
            <a:endParaRPr lang="Microsoft YaHei" altLang="Microsoft YaHei" sz="1500"/>
          </a:p>
          <a:p>
            <a:pPr marL="13842" indent="-1142" algn="l" rtl="0" eaLnBrk="0">
              <a:lnSpc>
                <a:spcPct val="144000"/>
              </a:lnSpc>
              <a:spcBef>
                <a:spcPts val="9"/>
              </a:spcBef>
            </a:pPr>
            <a:r>
              <a:rPr sz="1500" spc="-1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衣外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套的款式和时尚元素更为关 </a:t>
            </a:r>
            <a:r>
              <a:rPr sz="1500" spc="-8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注。</a:t>
            </a:r>
            <a:endParaRPr lang="Microsoft YaHei" altLang="Microsoft YaHei" sz="1500"/>
          </a:p>
        </p:txBody>
      </p:sp>
      <p:sp>
        <p:nvSpPr>
          <p:cNvPr id="131" name="textbox 131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体分析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2" name="textbox 152"/>
          <p:cNvSpPr/>
          <p:nvPr/>
        </p:nvSpPr>
        <p:spPr>
          <a:xfrm>
            <a:off x="1287736" y="2685064"/>
            <a:ext cx="1200785" cy="349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26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次</a:t>
            </a:r>
            <a:endParaRPr lang="Microsoft YaHei" altLang="Microsoft YaHei" sz="2300"/>
          </a:p>
        </p:txBody>
      </p:sp>
      <p:sp>
        <p:nvSpPr>
          <p:cNvPr id="153" name="textbox 153"/>
          <p:cNvSpPr/>
          <p:nvPr/>
        </p:nvSpPr>
        <p:spPr>
          <a:xfrm>
            <a:off x="8342400" y="2685655"/>
            <a:ext cx="1202689" cy="345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</a:t>
            </a:r>
            <a:endParaRPr lang="Microsoft YaHei" altLang="Microsoft YaHei" sz="2300"/>
          </a:p>
        </p:txBody>
      </p:sp>
      <p:sp>
        <p:nvSpPr>
          <p:cNvPr id="154" name="textbox 154"/>
          <p:cNvSpPr/>
          <p:nvPr/>
        </p:nvSpPr>
        <p:spPr>
          <a:xfrm>
            <a:off x="4823566" y="2686835"/>
            <a:ext cx="1202055" cy="344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9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</a:t>
            </a:r>
            <a:endParaRPr lang="Microsoft YaHei" altLang="Microsoft YaHei" sz="2300"/>
          </a:p>
        </p:txBody>
      </p:sp>
      <p:sp>
        <p:nvSpPr>
          <p:cNvPr id="155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5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8" name="textbox 158"/>
          <p:cNvSpPr/>
          <p:nvPr/>
        </p:nvSpPr>
        <p:spPr>
          <a:xfrm>
            <a:off x="5762557" y="1490809"/>
            <a:ext cx="5548629" cy="4345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44"/>
              </a:lnSpc>
            </a:pPr>
            <a:endParaRPr lang="Arial" altLang="Arial" sz="100"/>
          </a:p>
          <a:p>
            <a:pPr marL="28406" algn="l" rtl="0" eaLnBrk="0">
              <a:lnSpc>
                <a:spcPct val="91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300"/>
          </a:p>
          <a:p>
            <a:pPr marL="12700" indent="952" algn="l" rtl="0" eaLnBrk="0">
              <a:lnSpc>
                <a:spcPct val="123000"/>
              </a:lnSpc>
              <a:spcBef>
                <a:spcPts val="106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对棉衣外套的品质要求较高，注重面料、做工、保暖性能等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方面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29292" algn="l" rtl="0" eaLnBrk="0">
              <a:lnSpc>
                <a:spcPct val="92000"/>
              </a:lnSpc>
              <a:spcBef>
                <a:spcPts val="700"/>
              </a:spcBef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时尚元素</a:t>
            </a:r>
            <a:endParaRPr lang="Microsoft YaHei" altLang="Microsoft YaHei" sz="2300"/>
          </a:p>
          <a:p>
            <a:pPr marL="14223" indent="8382" algn="l" rtl="0" eaLnBrk="0">
              <a:lnSpc>
                <a:spcPct val="123000"/>
              </a:lnSpc>
              <a:spcBef>
                <a:spcPts val="106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随着时尚潮流的变化，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消费者对棉衣外套的款式和颜色要求也不断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变化，要求产品具有一定的时尚感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和个性化。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28406" algn="l" rtl="0" eaLnBrk="0">
              <a:lnSpc>
                <a:spcPct val="92000"/>
              </a:lnSpc>
              <a:spcBef>
                <a:spcPts val="696"/>
              </a:spcBef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牌忠诚度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marL="23748" indent="-8953" algn="l" rtl="0" eaLnBrk="0">
              <a:lnSpc>
                <a:spcPct val="124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费者对某些品牌存在一定的忠诚度，会持续购买该品牌的产 </a:t>
            </a: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品。</a:t>
            </a:r>
            <a:endParaRPr lang="Microsoft YaHei" altLang="Microsoft YaHei" sz="15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937356" y="2491844"/>
            <a:ext cx="2714939" cy="2423383"/>
            <a:chExt cx="2714939" cy="2423383"/>
          </a:xfrm>
        </p:grpSpPr>
        <p:sp>
          <p:nvSpPr>
            <p:cNvPr id="159" name="path"/>
            <p:cNvSpPr/>
            <p:nvPr/>
          </p:nvSpPr>
          <p:spPr>
            <a:xfrm>
              <a:off x="33182" y="38100"/>
              <a:ext cx="2648573" cy="2347183"/>
            </a:xfrm>
            <a:custGeom>
              <a:rect l="0" t="0" r="0" b="0"/>
              <a:pathLst>
                <a:path w="4170" h="3696">
                  <a:moveTo>
                    <a:pt x="0" y="1848"/>
                  </a:moveTo>
                  <a:lnTo>
                    <a:pt x="1042" y="0"/>
                  </a:lnTo>
                  <a:lnTo>
                    <a:pt x="3128" y="0"/>
                  </a:lnTo>
                  <a:lnTo>
                    <a:pt x="4170" y="1848"/>
                  </a:lnTo>
                  <a:lnTo>
                    <a:pt x="3128" y="3696"/>
                  </a:lnTo>
                  <a:lnTo>
                    <a:pt x="1042" y="3696"/>
                  </a:lnTo>
                  <a:lnTo>
                    <a:pt x="0" y="1848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0"/>
              <a:ext cx="2714939" cy="2423383"/>
            </a:xfrm>
            <a:custGeom>
              <a:rect l="0" t="0" r="0" b="0"/>
              <a:pathLst>
                <a:path w="4275" h="3816">
                  <a:moveTo>
                    <a:pt x="52" y="1908"/>
                  </a:moveTo>
                  <a:lnTo>
                    <a:pt x="1095" y="60"/>
                  </a:lnTo>
                  <a:lnTo>
                    <a:pt x="3180" y="60"/>
                  </a:lnTo>
                  <a:lnTo>
                    <a:pt x="4223" y="1908"/>
                  </a:lnTo>
                  <a:lnTo>
                    <a:pt x="3180" y="3756"/>
                  </a:lnTo>
                  <a:lnTo>
                    <a:pt x="1095" y="3756"/>
                  </a:lnTo>
                  <a:lnTo>
                    <a:pt x="52" y="1908"/>
                  </a:lnTo>
                  <a:close/>
                </a:path>
              </a:pathLst>
            </a:custGeom>
            <a:noFill/>
            <a:ln w="76200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718159" y="509509"/>
              <a:ext cx="1278621" cy="1195189"/>
            </a:xfrm>
            <a:custGeom>
              <a:rect l="0" t="0" r="0" b="0"/>
              <a:pathLst>
                <a:path w="2013" h="1882">
                  <a:moveTo>
                    <a:pt x="0" y="564"/>
                  </a:moveTo>
                  <a:lnTo>
                    <a:pt x="1006" y="0"/>
                  </a:lnTo>
                  <a:lnTo>
                    <a:pt x="2013" y="564"/>
                  </a:lnTo>
                  <a:lnTo>
                    <a:pt x="2013" y="752"/>
                  </a:lnTo>
                  <a:lnTo>
                    <a:pt x="0" y="752"/>
                  </a:lnTo>
                  <a:lnTo>
                    <a:pt x="0" y="564"/>
                  </a:lnTo>
                  <a:close/>
                  <a:moveTo>
                    <a:pt x="0" y="1693"/>
                  </a:moveTo>
                  <a:lnTo>
                    <a:pt x="2013" y="1693"/>
                  </a:lnTo>
                  <a:lnTo>
                    <a:pt x="2013" y="1882"/>
                  </a:lnTo>
                  <a:lnTo>
                    <a:pt x="0" y="1882"/>
                  </a:lnTo>
                  <a:lnTo>
                    <a:pt x="0" y="1693"/>
                  </a:lnTo>
                  <a:close/>
                  <a:moveTo>
                    <a:pt x="201" y="1505"/>
                  </a:moveTo>
                  <a:lnTo>
                    <a:pt x="1812" y="1505"/>
                  </a:lnTo>
                  <a:lnTo>
                    <a:pt x="1812" y="1693"/>
                  </a:lnTo>
                  <a:lnTo>
                    <a:pt x="201" y="1693"/>
                  </a:lnTo>
                  <a:lnTo>
                    <a:pt x="201" y="1505"/>
                  </a:lnTo>
                  <a:close/>
                  <a:moveTo>
                    <a:pt x="201" y="752"/>
                  </a:moveTo>
                  <a:lnTo>
                    <a:pt x="604" y="752"/>
                  </a:lnTo>
                  <a:lnTo>
                    <a:pt x="604" y="1505"/>
                  </a:lnTo>
                  <a:lnTo>
                    <a:pt x="201" y="1505"/>
                  </a:lnTo>
                  <a:lnTo>
                    <a:pt x="201" y="752"/>
                  </a:lnTo>
                  <a:close/>
                  <a:moveTo>
                    <a:pt x="805" y="752"/>
                  </a:moveTo>
                  <a:lnTo>
                    <a:pt x="1208" y="752"/>
                  </a:lnTo>
                  <a:lnTo>
                    <a:pt x="1208" y="1505"/>
                  </a:lnTo>
                  <a:lnTo>
                    <a:pt x="805" y="1505"/>
                  </a:lnTo>
                  <a:lnTo>
                    <a:pt x="805" y="752"/>
                  </a:lnTo>
                  <a:close/>
                  <a:moveTo>
                    <a:pt x="1409" y="752"/>
                  </a:moveTo>
                  <a:lnTo>
                    <a:pt x="1812" y="752"/>
                  </a:lnTo>
                  <a:lnTo>
                    <a:pt x="1812" y="1505"/>
                  </a:lnTo>
                  <a:lnTo>
                    <a:pt x="1409" y="1505"/>
                  </a:lnTo>
                  <a:lnTo>
                    <a:pt x="1409" y="752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2" name="textbox 162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消费需求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与偏好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482091" y="4861533"/>
            <a:ext cx="810236" cy="810236"/>
            <a:chExt cx="810236" cy="810236"/>
          </a:xfrm>
        </p:grpSpPr>
        <p:sp>
          <p:nvSpPr>
            <p:cNvPr id="183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8F98E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91089" y="189515"/>
              <a:ext cx="428041" cy="431208"/>
            </a:xfrm>
            <a:custGeom>
              <a:rect l="0" t="0" r="0" b="0"/>
              <a:pathLst>
                <a:path w="674" h="679">
                  <a:moveTo>
                    <a:pt x="444" y="339"/>
                  </a:moveTo>
                  <a:cubicBezTo>
                    <a:pt x="444" y="163"/>
                    <a:pt x="535" y="65"/>
                    <a:pt x="535" y="65"/>
                  </a:cubicBezTo>
                  <a:lnTo>
                    <a:pt x="535" y="65"/>
                  </a:lnTo>
                  <a:cubicBezTo>
                    <a:pt x="535" y="65"/>
                    <a:pt x="455" y="0"/>
                    <a:pt x="335" y="0"/>
                  </a:cubicBezTo>
                  <a:lnTo>
                    <a:pt x="335" y="0"/>
                  </a:lnTo>
                  <a:cubicBezTo>
                    <a:pt x="215" y="0"/>
                    <a:pt x="135" y="65"/>
                    <a:pt x="135" y="65"/>
                  </a:cubicBezTo>
                  <a:lnTo>
                    <a:pt x="135" y="65"/>
                  </a:lnTo>
                  <a:cubicBezTo>
                    <a:pt x="135" y="65"/>
                    <a:pt x="228" y="140"/>
                    <a:pt x="228" y="339"/>
                  </a:cubicBezTo>
                  <a:lnTo>
                    <a:pt x="228" y="339"/>
                  </a:lnTo>
                  <a:cubicBezTo>
                    <a:pt x="228" y="531"/>
                    <a:pt x="135" y="613"/>
                    <a:pt x="135" y="613"/>
                  </a:cubicBezTo>
                  <a:lnTo>
                    <a:pt x="135" y="613"/>
                  </a:lnTo>
                  <a:cubicBezTo>
                    <a:pt x="135" y="613"/>
                    <a:pt x="231" y="679"/>
                    <a:pt x="335" y="679"/>
                  </a:cubicBezTo>
                  <a:lnTo>
                    <a:pt x="335" y="679"/>
                  </a:lnTo>
                  <a:cubicBezTo>
                    <a:pt x="441" y="679"/>
                    <a:pt x="535" y="613"/>
                    <a:pt x="535" y="613"/>
                  </a:cubicBezTo>
                  <a:lnTo>
                    <a:pt x="535" y="613"/>
                  </a:lnTo>
                  <a:cubicBezTo>
                    <a:pt x="535" y="613"/>
                    <a:pt x="444" y="528"/>
                    <a:pt x="444" y="339"/>
                  </a:cubicBezTo>
                  <a:moveTo>
                    <a:pt x="112" y="83"/>
                  </a:moveTo>
                  <a:cubicBezTo>
                    <a:pt x="112" y="83"/>
                    <a:pt x="0" y="151"/>
                    <a:pt x="0" y="340"/>
                  </a:cubicBezTo>
                  <a:lnTo>
                    <a:pt x="0" y="340"/>
                  </a:lnTo>
                  <a:cubicBezTo>
                    <a:pt x="0" y="529"/>
                    <a:pt x="114" y="591"/>
                    <a:pt x="114" y="591"/>
                  </a:cubicBezTo>
                  <a:lnTo>
                    <a:pt x="114" y="591"/>
                  </a:lnTo>
                  <a:cubicBezTo>
                    <a:pt x="114" y="591"/>
                    <a:pt x="197" y="529"/>
                    <a:pt x="197" y="340"/>
                  </a:cubicBezTo>
                  <a:lnTo>
                    <a:pt x="197" y="340"/>
                  </a:lnTo>
                  <a:cubicBezTo>
                    <a:pt x="197" y="151"/>
                    <a:pt x="112" y="83"/>
                    <a:pt x="112" y="83"/>
                  </a:cubicBezTo>
                  <a:moveTo>
                    <a:pt x="558" y="88"/>
                  </a:moveTo>
                  <a:cubicBezTo>
                    <a:pt x="558" y="88"/>
                    <a:pt x="473" y="151"/>
                    <a:pt x="473" y="340"/>
                  </a:cubicBezTo>
                  <a:lnTo>
                    <a:pt x="473" y="340"/>
                  </a:lnTo>
                  <a:cubicBezTo>
                    <a:pt x="473" y="529"/>
                    <a:pt x="557" y="591"/>
                    <a:pt x="557" y="591"/>
                  </a:cubicBezTo>
                  <a:lnTo>
                    <a:pt x="557" y="591"/>
                  </a:lnTo>
                  <a:cubicBezTo>
                    <a:pt x="557" y="591"/>
                    <a:pt x="674" y="529"/>
                    <a:pt x="674" y="340"/>
                  </a:cubicBezTo>
                  <a:lnTo>
                    <a:pt x="674" y="340"/>
                  </a:lnTo>
                  <a:cubicBezTo>
                    <a:pt x="674" y="151"/>
                    <a:pt x="558" y="88"/>
                    <a:pt x="558" y="8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482091" y="1560134"/>
            <a:ext cx="810236" cy="810236"/>
            <a:chExt cx="810236" cy="810236"/>
          </a:xfrm>
        </p:grpSpPr>
        <p:sp>
          <p:nvSpPr>
            <p:cNvPr id="185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14512" y="233174"/>
              <a:ext cx="345125" cy="344617"/>
            </a:xfrm>
            <a:custGeom>
              <a:rect l="0" t="0" r="0" b="0"/>
              <a:pathLst>
                <a:path w="543" h="542">
                  <a:moveTo>
                    <a:pt x="316" y="209"/>
                  </a:moveTo>
                  <a:cubicBezTo>
                    <a:pt x="328" y="167"/>
                    <a:pt x="323" y="121"/>
                    <a:pt x="301" y="83"/>
                  </a:cubicBezTo>
                  <a:lnTo>
                    <a:pt x="301" y="83"/>
                  </a:lnTo>
                  <a:cubicBezTo>
                    <a:pt x="301" y="84"/>
                    <a:pt x="84" y="303"/>
                    <a:pt x="82" y="302"/>
                  </a:cubicBezTo>
                  <a:lnTo>
                    <a:pt x="82" y="302"/>
                  </a:lnTo>
                  <a:cubicBezTo>
                    <a:pt x="120" y="324"/>
                    <a:pt x="166" y="330"/>
                    <a:pt x="207" y="319"/>
                  </a:cubicBezTo>
                  <a:lnTo>
                    <a:pt x="207" y="319"/>
                  </a:lnTo>
                  <a:cubicBezTo>
                    <a:pt x="207" y="318"/>
                    <a:pt x="315" y="209"/>
                    <a:pt x="316" y="209"/>
                  </a:cubicBezTo>
                  <a:moveTo>
                    <a:pt x="277" y="48"/>
                  </a:moveTo>
                  <a:cubicBezTo>
                    <a:pt x="248" y="19"/>
                    <a:pt x="206" y="0"/>
                    <a:pt x="162" y="0"/>
                  </a:cubicBezTo>
                  <a:lnTo>
                    <a:pt x="162" y="0"/>
                  </a:lnTo>
                  <a:cubicBezTo>
                    <a:pt x="72" y="0"/>
                    <a:pt x="0" y="72"/>
                    <a:pt x="0" y="162"/>
                  </a:cubicBezTo>
                  <a:lnTo>
                    <a:pt x="0" y="162"/>
                  </a:lnTo>
                  <a:cubicBezTo>
                    <a:pt x="0" y="206"/>
                    <a:pt x="19" y="248"/>
                    <a:pt x="48" y="278"/>
                  </a:cubicBezTo>
                  <a:lnTo>
                    <a:pt x="48" y="278"/>
                  </a:lnTo>
                  <a:cubicBezTo>
                    <a:pt x="48" y="278"/>
                    <a:pt x="276" y="50"/>
                    <a:pt x="277" y="48"/>
                  </a:cubicBezTo>
                  <a:moveTo>
                    <a:pt x="507" y="480"/>
                  </a:moveTo>
                  <a:cubicBezTo>
                    <a:pt x="507" y="480"/>
                    <a:pt x="512" y="434"/>
                    <a:pt x="499" y="421"/>
                  </a:cubicBezTo>
                  <a:lnTo>
                    <a:pt x="499" y="421"/>
                  </a:lnTo>
                  <a:cubicBezTo>
                    <a:pt x="498" y="420"/>
                    <a:pt x="346" y="235"/>
                    <a:pt x="346" y="235"/>
                  </a:cubicBezTo>
                  <a:lnTo>
                    <a:pt x="346" y="235"/>
                  </a:lnTo>
                  <a:lnTo>
                    <a:pt x="234" y="347"/>
                  </a:lnTo>
                  <a:lnTo>
                    <a:pt x="419" y="501"/>
                  </a:lnTo>
                  <a:lnTo>
                    <a:pt x="419" y="501"/>
                  </a:lnTo>
                  <a:cubicBezTo>
                    <a:pt x="431" y="515"/>
                    <a:pt x="479" y="508"/>
                    <a:pt x="479" y="508"/>
                  </a:cubicBezTo>
                  <a:lnTo>
                    <a:pt x="479" y="508"/>
                  </a:lnTo>
                  <a:lnTo>
                    <a:pt x="517" y="542"/>
                  </a:lnTo>
                  <a:lnTo>
                    <a:pt x="543" y="516"/>
                  </a:lnTo>
                  <a:lnTo>
                    <a:pt x="507" y="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482091" y="3221071"/>
            <a:ext cx="810236" cy="810235"/>
            <a:chExt cx="810236" cy="810235"/>
          </a:xfrm>
        </p:grpSpPr>
        <p:sp>
          <p:nvSpPr>
            <p:cNvPr id="187" name="path"/>
            <p:cNvSpPr/>
            <p:nvPr/>
          </p:nvSpPr>
          <p:spPr>
            <a:xfrm>
              <a:off x="0" y="0"/>
              <a:ext cx="810236" cy="810235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81444" y="185662"/>
              <a:ext cx="275773" cy="424257"/>
            </a:xfrm>
            <a:custGeom>
              <a:rect l="0" t="0" r="0" b="0"/>
              <a:pathLst>
                <a:path w="432" h="668">
                  <a:moveTo>
                    <a:pt x="233" y="233"/>
                  </a:moveTo>
                  <a:lnTo>
                    <a:pt x="281" y="305"/>
                  </a:lnTo>
                  <a:lnTo>
                    <a:pt x="281" y="305"/>
                  </a:lnTo>
                  <a:cubicBezTo>
                    <a:pt x="292" y="321"/>
                    <a:pt x="315" y="334"/>
                    <a:pt x="334" y="334"/>
                  </a:cubicBezTo>
                  <a:lnTo>
                    <a:pt x="334" y="334"/>
                  </a:lnTo>
                  <a:lnTo>
                    <a:pt x="434" y="334"/>
                  </a:lnTo>
                  <a:lnTo>
                    <a:pt x="434" y="267"/>
                  </a:lnTo>
                  <a:lnTo>
                    <a:pt x="334" y="267"/>
                  </a:lnTo>
                  <a:lnTo>
                    <a:pt x="285" y="195"/>
                  </a:lnTo>
                  <a:lnTo>
                    <a:pt x="285" y="195"/>
                  </a:lnTo>
                  <a:cubicBezTo>
                    <a:pt x="272" y="176"/>
                    <a:pt x="257" y="161"/>
                    <a:pt x="239" y="148"/>
                  </a:cubicBezTo>
                  <a:lnTo>
                    <a:pt x="239" y="148"/>
                  </a:lnTo>
                  <a:lnTo>
                    <a:pt x="239" y="148"/>
                  </a:lnTo>
                  <a:lnTo>
                    <a:pt x="195" y="118"/>
                  </a:lnTo>
                  <a:lnTo>
                    <a:pt x="195" y="118"/>
                  </a:lnTo>
                  <a:cubicBezTo>
                    <a:pt x="186" y="113"/>
                    <a:pt x="176" y="110"/>
                    <a:pt x="165" y="110"/>
                  </a:cubicBezTo>
                  <a:lnTo>
                    <a:pt x="165" y="110"/>
                  </a:lnTo>
                  <a:cubicBezTo>
                    <a:pt x="155" y="110"/>
                    <a:pt x="146" y="113"/>
                    <a:pt x="138" y="117"/>
                  </a:cubicBezTo>
                  <a:lnTo>
                    <a:pt x="138" y="117"/>
                  </a:lnTo>
                  <a:lnTo>
                    <a:pt x="138" y="117"/>
                  </a:lnTo>
                  <a:lnTo>
                    <a:pt x="0" y="200"/>
                  </a:lnTo>
                  <a:lnTo>
                    <a:pt x="0" y="367"/>
                  </a:lnTo>
                  <a:lnTo>
                    <a:pt x="66" y="367"/>
                  </a:lnTo>
                  <a:lnTo>
                    <a:pt x="66" y="233"/>
                  </a:lnTo>
                  <a:lnTo>
                    <a:pt x="133" y="200"/>
                  </a:lnTo>
                  <a:lnTo>
                    <a:pt x="33" y="668"/>
                  </a:lnTo>
                  <a:lnTo>
                    <a:pt x="100" y="668"/>
                  </a:lnTo>
                  <a:lnTo>
                    <a:pt x="178" y="412"/>
                  </a:lnTo>
                  <a:lnTo>
                    <a:pt x="233" y="467"/>
                  </a:lnTo>
                  <a:lnTo>
                    <a:pt x="233" y="668"/>
                  </a:lnTo>
                  <a:lnTo>
                    <a:pt x="300" y="668"/>
                  </a:lnTo>
                  <a:lnTo>
                    <a:pt x="300" y="400"/>
                  </a:lnTo>
                  <a:lnTo>
                    <a:pt x="210" y="310"/>
                  </a:lnTo>
                  <a:lnTo>
                    <a:pt x="233" y="233"/>
                  </a:lnTo>
                  <a:lnTo>
                    <a:pt x="233" y="233"/>
                  </a:lnTo>
                  <a:close/>
                  <a:moveTo>
                    <a:pt x="267" y="133"/>
                  </a:moveTo>
                  <a:cubicBezTo>
                    <a:pt x="304" y="133"/>
                    <a:pt x="334" y="103"/>
                    <a:pt x="334" y="66"/>
                  </a:cubicBezTo>
                  <a:lnTo>
                    <a:pt x="334" y="66"/>
                  </a:lnTo>
                  <a:cubicBezTo>
                    <a:pt x="334" y="29"/>
                    <a:pt x="304" y="0"/>
                    <a:pt x="267" y="0"/>
                  </a:cubicBezTo>
                  <a:lnTo>
                    <a:pt x="267" y="0"/>
                  </a:lnTo>
                  <a:lnTo>
                    <a:pt x="267" y="0"/>
                  </a:lnTo>
                  <a:lnTo>
                    <a:pt x="267" y="0"/>
                  </a:lnTo>
                  <a:cubicBezTo>
                    <a:pt x="230" y="0"/>
                    <a:pt x="200" y="29"/>
                    <a:pt x="200" y="66"/>
                  </a:cubicBezTo>
                  <a:lnTo>
                    <a:pt x="200" y="66"/>
                  </a:lnTo>
                  <a:cubicBezTo>
                    <a:pt x="200" y="103"/>
                    <a:pt x="230" y="133"/>
                    <a:pt x="267" y="133"/>
                  </a:cubicBezTo>
                  <a:lnTo>
                    <a:pt x="267" y="133"/>
                  </a:lnTo>
                  <a:lnTo>
                    <a:pt x="267" y="13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8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90" name="picture 1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92555" y="1559286"/>
            <a:ext cx="4492829" cy="4492828"/>
          </a:xfrm>
          <a:prstGeom prst="rect">
            <a:avLst/>
          </a:prstGeom>
        </p:spPr>
      </p:pic>
      <p:sp>
        <p:nvSpPr>
          <p:cNvPr id="191" name="textbox 191"/>
          <p:cNvSpPr/>
          <p:nvPr/>
        </p:nvSpPr>
        <p:spPr>
          <a:xfrm>
            <a:off x="2361903" y="4915220"/>
            <a:ext cx="4023995" cy="13519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6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  <a:endParaRPr lang="Microsoft YaHei" altLang="Microsoft YaHei" sz="1600"/>
          </a:p>
          <a:p>
            <a:pPr algn="l" rtl="0" eaLnBrk="0">
              <a:lnSpc>
                <a:spcPct val="111000"/>
              </a:lnSpc>
            </a:pPr>
            <a:endParaRPr lang="Arial" altLang="Arial" sz="400"/>
          </a:p>
          <a:p>
            <a:pPr marL="12742" indent="4381" algn="l" rtl="0" eaLnBrk="0">
              <a:lnSpc>
                <a:spcPct val="15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为了在市场上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脱颖而出，一些品牌会在产品设计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和面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料选择上寻求差异化，以满足不同消费者的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需求。</a:t>
            </a:r>
            <a:endParaRPr lang="Microsoft YaHei" altLang="Microsoft YaHei" sz="1500"/>
          </a:p>
        </p:txBody>
      </p:sp>
      <p:sp>
        <p:nvSpPr>
          <p:cNvPr id="192" name="textbox 192"/>
          <p:cNvSpPr/>
          <p:nvPr/>
        </p:nvSpPr>
        <p:spPr>
          <a:xfrm>
            <a:off x="2360612" y="1928045"/>
            <a:ext cx="4179570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11"/>
              </a:lnSpc>
            </a:pPr>
            <a:endParaRPr lang="Arial" altLang="Arial" sz="100"/>
          </a:p>
          <a:p>
            <a:pPr marL="17272" algn="l" rtl="0" eaLnBrk="0">
              <a:lnSpc>
                <a:spcPct val="830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市场上存在众多棉衣外套品牌，竞争较为激烈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2700" algn="l" rtl="0" eaLnBrk="0">
              <a:lnSpc>
                <a:spcPts val="2697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各品牌在产品质量、款式、价格等方面展开竞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争。</a:t>
            </a:r>
            <a:endParaRPr lang="Microsoft YaHei" altLang="Microsoft YaHei" sz="1500"/>
          </a:p>
        </p:txBody>
      </p:sp>
      <p:sp>
        <p:nvSpPr>
          <p:cNvPr id="193" name="textbox 193"/>
          <p:cNvSpPr/>
          <p:nvPr/>
        </p:nvSpPr>
        <p:spPr>
          <a:xfrm>
            <a:off x="2361945" y="3581238"/>
            <a:ext cx="4023995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1"/>
              </a:lnSpc>
            </a:pPr>
            <a:endParaRPr lang="Arial" altLang="Arial" sz="100"/>
          </a:p>
          <a:p>
            <a:pPr marL="14224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费者对价格较为敏感，品牌和商家通过打</a:t>
            </a:r>
            <a:endParaRPr lang="Microsoft YaHei" altLang="Microsoft YaHei" sz="1500"/>
          </a:p>
          <a:p>
            <a:pPr marL="12700" algn="l" rtl="0" eaLnBrk="0">
              <a:lnSpc>
                <a:spcPts val="2693"/>
              </a:lnSpc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折、促销等方式吸引这部分消费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4" name="textbox 194"/>
          <p:cNvSpPr/>
          <p:nvPr/>
        </p:nvSpPr>
        <p:spPr>
          <a:xfrm>
            <a:off x="539110" y="1488376"/>
            <a:ext cx="1511935" cy="1548130"/>
          </a:xfrm>
          <a:prstGeom prst="rect">
            <a:avLst/>
          </a:prstGeom>
          <a:solidFill>
            <a:srgbClr val="519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195" name="textbox 195"/>
          <p:cNvSpPr/>
          <p:nvPr/>
        </p:nvSpPr>
        <p:spPr>
          <a:xfrm>
            <a:off x="539110" y="4984277"/>
            <a:ext cx="1511935" cy="1538605"/>
          </a:xfrm>
          <a:prstGeom prst="rect">
            <a:avLst/>
          </a:prstGeom>
          <a:solidFill>
            <a:srgbClr val="519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196" name="textbox 196"/>
          <p:cNvSpPr/>
          <p:nvPr/>
        </p:nvSpPr>
        <p:spPr>
          <a:xfrm>
            <a:off x="539110" y="3205846"/>
            <a:ext cx="1511935" cy="1548130"/>
          </a:xfrm>
          <a:prstGeom prst="rect">
            <a:avLst/>
          </a:prstGeom>
          <a:solidFill>
            <a:srgbClr val="519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197" name="textbox 197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8" name="textbox 218"/>
          <p:cNvSpPr/>
          <p:nvPr/>
        </p:nvSpPr>
        <p:spPr>
          <a:xfrm>
            <a:off x="2362515" y="3149571"/>
            <a:ext cx="838835" cy="24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1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  <a:endParaRPr lang="Microsoft YaHei" altLang="Microsoft YaHei" sz="1600"/>
          </a:p>
        </p:txBody>
      </p:sp>
      <p:sp>
        <p:nvSpPr>
          <p:cNvPr id="219" name="textbox 219"/>
          <p:cNvSpPr/>
          <p:nvPr/>
        </p:nvSpPr>
        <p:spPr>
          <a:xfrm>
            <a:off x="2371693" y="1471203"/>
            <a:ext cx="829310" cy="249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0" name="picture 2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1" name="textbox 221"/>
          <p:cNvSpPr/>
          <p:nvPr/>
        </p:nvSpPr>
        <p:spPr>
          <a:xfrm>
            <a:off x="4107676" y="3333603"/>
            <a:ext cx="4085590" cy="655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2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5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行业供应链分</a:t>
            </a:r>
            <a:r>
              <a:rPr sz="45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500"/>
          </a:p>
        </p:txBody>
      </p:sp>
      <p:sp>
        <p:nvSpPr>
          <p:cNvPr id="222" name="textbox 222"/>
          <p:cNvSpPr/>
          <p:nvPr/>
        </p:nvSpPr>
        <p:spPr>
          <a:xfrm>
            <a:off x="5455722" y="1611047"/>
            <a:ext cx="1424305" cy="1220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9200" spc="12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9200" spc="10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9200"/>
          </a:p>
        </p:txBody>
      </p:sp>
      <p:sp>
        <p:nvSpPr>
          <p:cNvPr id="223" name="path"/>
          <p:cNvSpPr/>
          <p:nvPr/>
        </p:nvSpPr>
        <p:spPr>
          <a:xfrm>
            <a:off x="8967143" y="2331720"/>
            <a:ext cx="514088" cy="514088"/>
          </a:xfrm>
          <a:custGeom>
            <a:rect l="0" t="0" r="0" b="0"/>
            <a:pathLst>
              <a:path w="809" h="809">
                <a:moveTo>
                  <a:pt x="404" y="0"/>
                </a:moveTo>
                <a:lnTo>
                  <a:pt x="505" y="303"/>
                </a:lnTo>
                <a:lnTo>
                  <a:pt x="809" y="404"/>
                </a:lnTo>
                <a:lnTo>
                  <a:pt x="505" y="505"/>
                </a:lnTo>
                <a:lnTo>
                  <a:pt x="404" y="809"/>
                </a:lnTo>
                <a:lnTo>
                  <a:pt x="303" y="505"/>
                </a:lnTo>
                <a:lnTo>
                  <a:pt x="0" y="404"/>
                </a:lnTo>
                <a:lnTo>
                  <a:pt x="303" y="303"/>
                </a:lnTo>
                <a:lnTo>
                  <a:pt x="404" y="0"/>
                </a:lnTo>
                <a:close/>
              </a:path>
            </a:pathLst>
          </a:custGeom>
          <a:solidFill>
            <a:srgbClr val="8F98E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2473713" y="3034217"/>
            <a:ext cx="7337792" cy="19050"/>
            <a:chExt cx="7337792" cy="19050"/>
          </a:xfrm>
        </p:grpSpPr>
        <p:sp>
          <p:nvSpPr>
            <p:cNvPr id="224" name="path"/>
            <p:cNvSpPr/>
            <p:nvPr/>
          </p:nvSpPr>
          <p:spPr>
            <a:xfrm>
              <a:off x="0" y="9525"/>
              <a:ext cx="7337792" cy="0"/>
            </a:xfrm>
            <a:custGeom>
              <a:rect l="0" t="0" r="0" b="0"/>
              <a:pathLst>
                <a:path w="11555">
                  <a:moveTo>
                    <a:pt x="0" y="0"/>
                  </a:moveTo>
                  <a:lnTo>
                    <a:pt x="11555" y="0"/>
                  </a:lnTo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0" y="0"/>
              <a:ext cx="7337792" cy="19050"/>
            </a:xfrm>
            <a:custGeom>
              <a:rect l="0" t="0" r="0" b="0"/>
              <a:pathLst>
                <a:path w="11555" h="30">
                  <a:moveTo>
                    <a:pt x="0" y="15"/>
                  </a:moveTo>
                  <a:lnTo>
                    <a:pt x="11555" y="15"/>
                  </a:lnTo>
                </a:path>
              </a:pathLst>
            </a:custGeom>
            <a:noFill/>
            <a:ln w="19050" cap="flat">
              <a:solidFill>
                <a:srgbClr val="8F98E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6" name="picture 2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7" name="textbox 227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063BF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marL="229468" algn="l" rtl="0" eaLnBrk="0">
              <a:lnSpc>
                <a:spcPct val="96000"/>
              </a:lnSpc>
              <a:spcBef>
                <a:spcPts val="5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聚酯纤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</a:t>
            </a:r>
            <a:endParaRPr lang="Microsoft YaHei" altLang="Microsoft YaHei" sz="1500"/>
          </a:p>
          <a:p>
            <a:pPr marL="229411" algn="l" rtl="0" eaLnBrk="0">
              <a:lnSpc>
                <a:spcPct val="86000"/>
              </a:lnSpc>
              <a:spcBef>
                <a:spcPts val="149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聚酯纤维作为替代材料，在棉衣外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套</a:t>
            </a:r>
            <a:endParaRPr lang="Microsoft YaHei" altLang="Microsoft YaHei" sz="1300"/>
          </a:p>
          <a:p>
            <a:pPr marL="240726" algn="l" rtl="0" eaLnBrk="0">
              <a:lnSpc>
                <a:spcPts val="2429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中也有广泛应用，其供应情况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endParaRPr lang="Microsoft YaHei" altLang="Microsoft YaHei" sz="1300"/>
          </a:p>
          <a:p>
            <a:pPr marL="228382" algn="l" rtl="0" eaLnBrk="0">
              <a:lnSpc>
                <a:spcPts val="2423"/>
              </a:lnSpc>
            </a:pPr>
            <a:r>
              <a:rPr sz="13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有一定影响。</a:t>
            </a:r>
            <a:endParaRPr lang="Microsoft YaHei" altLang="Microsoft YaHei" sz="1300"/>
          </a:p>
        </p:txBody>
      </p:sp>
      <p:sp>
        <p:nvSpPr>
          <p:cNvPr id="228" name="textbox 228"/>
          <p:cNvSpPr/>
          <p:nvPr/>
        </p:nvSpPr>
        <p:spPr>
          <a:xfrm>
            <a:off x="643049" y="1460739"/>
            <a:ext cx="2767964" cy="1316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50"/>
              </a:lnSpc>
            </a:pPr>
            <a:endParaRPr lang="Arial" altLang="Arial" sz="100"/>
          </a:p>
          <a:p>
            <a:pPr marL="14414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棉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</a:t>
            </a:r>
            <a:endParaRPr lang="Microsoft YaHei" altLang="Microsoft YaHei" sz="15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13214" algn="l" rtl="0" eaLnBrk="0">
              <a:lnSpc>
                <a:spcPct val="94000"/>
              </a:lnSpc>
              <a:spcBef>
                <a:spcPts val="39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棉花是棉衣外套的主要原材料，其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应情况直接影响棉衣外套的生产成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endParaRPr lang="Microsoft YaHei" altLang="Microsoft YaHei" sz="13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14071" algn="l" rtl="0" eaLnBrk="0">
              <a:lnSpc>
                <a:spcPct val="99000"/>
              </a:lnSpc>
              <a:spcBef>
                <a:spcPts val="6"/>
              </a:spcBef>
            </a:pPr>
            <a:r>
              <a:rPr sz="12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和品质</a:t>
            </a:r>
            <a:r>
              <a:rPr sz="12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229" name="textbox 229"/>
          <p:cNvSpPr/>
          <p:nvPr/>
        </p:nvSpPr>
        <p:spPr>
          <a:xfrm>
            <a:off x="442263" y="318468"/>
            <a:ext cx="2694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0" name="picture 2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51" name="textbox 251"/>
          <p:cNvSpPr/>
          <p:nvPr/>
        </p:nvSpPr>
        <p:spPr>
          <a:xfrm>
            <a:off x="1412532" y="2389054"/>
            <a:ext cx="8941434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7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棉衣外套的生产工艺包括裁剪、缝制、填充等多个环节，每个环节都对最终产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的质量和成本有重要影响。</a:t>
            </a:r>
            <a:endParaRPr lang="Microsoft YaHei" altLang="Microsoft YaHei" sz="1500"/>
          </a:p>
        </p:txBody>
      </p:sp>
      <p:sp>
        <p:nvSpPr>
          <p:cNvPr id="252" name="textbox 252"/>
          <p:cNvSpPr/>
          <p:nvPr/>
        </p:nvSpPr>
        <p:spPr>
          <a:xfrm>
            <a:off x="1400340" y="5082724"/>
            <a:ext cx="6845934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棉衣外套的生产成本包括原材料、人工、设备折旧等，其中原材料成本占比最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大。</a:t>
            </a:r>
            <a:endParaRPr lang="Microsoft YaHei" altLang="Microsoft YaHei" sz="1500"/>
          </a:p>
        </p:txBody>
      </p:sp>
      <p:sp>
        <p:nvSpPr>
          <p:cNvPr id="253" name="textbox 253"/>
          <p:cNvSpPr/>
          <p:nvPr/>
        </p:nvSpPr>
        <p:spPr>
          <a:xfrm>
            <a:off x="1213587" y="377504"/>
            <a:ext cx="2303779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2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生产环节分析</a:t>
            </a:r>
            <a:endParaRPr lang="Microsoft YaHei" altLang="Microsoft YaHei" sz="3000"/>
          </a:p>
        </p:txBody>
      </p:sp>
      <p:pic>
        <p:nvPicPr>
          <p:cNvPr id="254" name="picture 2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255" name="picture 25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256" name="textbox 256"/>
          <p:cNvSpPr/>
          <p:nvPr/>
        </p:nvSpPr>
        <p:spPr>
          <a:xfrm>
            <a:off x="1404122" y="4348164"/>
            <a:ext cx="1043939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7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产成本</a:t>
            </a:r>
            <a:endParaRPr lang="Microsoft YaHei" altLang="Microsoft YaHei" sz="2000"/>
          </a:p>
        </p:txBody>
      </p:sp>
      <p:sp>
        <p:nvSpPr>
          <p:cNvPr id="257" name="textbox 257"/>
          <p:cNvSpPr/>
          <p:nvPr/>
        </p:nvSpPr>
        <p:spPr>
          <a:xfrm>
            <a:off x="1416314" y="1629348"/>
            <a:ext cx="1043939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2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产工艺</a:t>
            </a:r>
            <a:endParaRPr lang="Microsoft YaHei" altLang="Microsoft YaHei" sz="2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58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6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6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7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https://d.book118.com/397046150031006052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2024-09-25T14:50:02.482</cp:lastPrinted>
  <dcterms:created xsi:type="dcterms:W3CDTF">2024-09-25T06:50:02Z</dcterms:created>
  <dcterms:modified xsi:type="dcterms:W3CDTF">2024-09-25T06:50:04Z</dcterms:modified>
</cp:coreProperties>
</file>