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9CAB91-DBA2-4802-9250-D984274D2A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F4A2F8-9AAB-4B3B-A08F-C7BC1FA6F5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89C2E1-946D-43E1-9248-790BD7720F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F5E434-D3A7-4084-A0E7-0DE6987B17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3E6DA1-C2BF-4680-BEC0-6C0191B6E7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EF027B-5811-49D2-A7B2-5D3508DE2D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1580BE-4E10-4144-93C3-555582410D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38CD9E-C9A3-4E7C-93D3-598F4B4CD3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5E7F9E-8043-4DB8-8048-2D57C3B689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B48052-9F71-472D-8E0D-314A5682C0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E86308-0B73-430D-8229-7619F1A7CF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706303613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脑瘫认知损害神经影像</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脑瘫儿童认知损害神经影像学表现
 磁共振成像结果分析
 脑瘫儿童神经发育异常
 弥散张量成像技术评价结果
 脑瘫儿童脑白质损伤程度
 脑瘫儿童皮层厚度异常
 脑瘫儿童神经纤维束连接改变
 神经影像学的临床意义</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脑瘫儿童认知损害神经影像学表现</a:t>
            </a:r>
          </a:p>
        </p:txBody>
      </p:sp>
      <p:sp>
        <p:nvSpPr>
          <p:cNvPr id="3" name="Subtitle 2"/>
          <p:cNvSpPr>
            <a:spLocks noGrp="1"/>
          </p:cNvSpPr>
          <p:nvPr>
            <p:ph type="subTitle" idx="1"/>
          </p:nvPr>
        </p:nvSpPr>
        <p:spPr/>
        <p:txBody>
          <a:bodyPr/>
          <a:lstStyle/>
          <a:p>
            <a:r>
              <a:t>脑瘫认知损害神经影像</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脑瘫儿童认知损害神经影像学表现</a:t>
            </a:r>
          </a:p>
        </p:txBody>
      </p:sp>
      <p:sp>
        <p:nvSpPr>
          <p:cNvPr id="3" name="Text Placeholder 2"/>
          <p:cNvSpPr>
            <a:spLocks noGrp="1"/>
          </p:cNvSpPr>
          <p:nvPr>
            <p:ph type="body" idx="1"/>
          </p:nvPr>
        </p:nvSpPr>
        <p:spPr/>
        <p:txBody>
          <a:bodyPr/>
          <a:lstStyle/>
          <a:p>
            <a:r>
              <a:t>白质损伤：</a:t>
            </a:r>
          </a:p>
        </p:txBody>
      </p:sp>
      <p:sp>
        <p:nvSpPr>
          <p:cNvPr id="4" name="Content Placeholder 3"/>
          <p:cNvSpPr>
            <a:spLocks noGrp="1"/>
          </p:cNvSpPr>
          <p:nvPr>
            <p:ph sz="half" idx="2"/>
          </p:nvPr>
        </p:nvSpPr>
        <p:spPr/>
        <p:txBody>
          <a:bodyPr/>
          <a:lstStyle/>
          <a:p>
            <a:r>
              <a:t>1. 弥漫性白质损伤：患脑瘫儿童往往存在弥漫性白质损伤，特别是额颞叶和顶叶的膝状体投射纤维束受损尤为明显，这些区域损伤对儿童的认知能力造成负面影响。</a:t>
            </a:r>
          </a:p>
          <a:p>
            <a:r>
              <a:t>2. 局灶性白质损伤：除弥漫性白质损伤外，脑瘫儿童还可存在局灶性白质损伤，包括脑室周围白质软化、室旁白质软化等，这些损伤累及皮层下通路或皮层间的投射纤维，损害儿童的认知功能。</a:t>
            </a:r>
          </a:p>
          <a:p>
            <a:r>
              <a:t>3. 小脑白质损伤：小脑白质损伤在脑瘫儿童中较为常见，损伤程度与儿童的运动能力和认知能力呈负相关，且损伤程度越严重，患儿认知能力越差。</a:t>
            </a:r>
          </a:p>
        </p:txBody>
      </p:sp>
      <p:sp>
        <p:nvSpPr>
          <p:cNvPr id="5" name="Text Placeholder 4"/>
          <p:cNvSpPr>
            <a:spLocks noGrp="1"/>
          </p:cNvSpPr>
          <p:nvPr>
            <p:ph type="body" idx="3"/>
          </p:nvPr>
        </p:nvSpPr>
        <p:spPr/>
        <p:txBody>
          <a:bodyPr/>
          <a:lstStyle/>
          <a:p>
            <a:r>
              <a:t>灰质损伤：</a:t>
            </a:r>
          </a:p>
        </p:txBody>
      </p:sp>
      <p:sp>
        <p:nvSpPr>
          <p:cNvPr id="6" name="Content Placeholder 5"/>
          <p:cNvSpPr>
            <a:spLocks noGrp="1"/>
          </p:cNvSpPr>
          <p:nvPr>
            <p:ph sz="half" idx="4"/>
          </p:nvPr>
        </p:nvSpPr>
        <p:spPr/>
        <p:txBody>
          <a:bodyPr/>
          <a:lstStyle/>
          <a:p>
            <a:r>
              <a:t>1. 皮质灰质损伤：脑瘫儿童可存在广泛皮质灰质损伤，其中额叶、顶叶、颞叶和枕叶皮质损伤最为常见，灰质损伤程度与患儿认知能力呈负相关，会影响儿童的学习能力、语言能力和社交能力等。</a:t>
            </a:r>
          </a:p>
          <a:p>
            <a:r>
              <a:t>2. 基底核灰质损伤：脑瘫儿童基底核灰质损伤也较为常见，基底核损伤会影响儿童的运动功能和认知功能，导致肌张力异常、运动协调障碍、注意力不集中等症状。</a:t>
            </a:r>
          </a:p>
          <a:p>
            <a:r>
              <a:t>3. 小脑灰质损伤：小脑灰质损伤会在脑瘫儿童中发生，损害儿童的运动协调性和认知能力，导致共济失调、姿势不稳、平衡障碍等症状。</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脑瘫儿童认知损害神经影像学表现</a:t>
            </a:r>
          </a:p>
        </p:txBody>
      </p:sp>
      <p:sp>
        <p:nvSpPr>
          <p:cNvPr id="3" name="Content Placeholder 2"/>
          <p:cNvSpPr>
            <a:spLocks noGrp="1"/>
          </p:cNvSpPr>
          <p:nvPr>
            <p:ph sz="half" idx="2"/>
          </p:nvPr>
        </p:nvSpPr>
        <p:spPr/>
        <p:txBody>
          <a:bodyPr/>
          <a:lstStyle/>
          <a:p>
            <a:r>
              <a:t>1. 皮层内神经网络连接性异常：脑瘫儿童的皮层内神经网络连接性异常，可表现为皮层不同区域之间的神经元回路连接数量减少或强度减弱。</a:t>
            </a:r>
          </a:p>
          <a:p>
            <a:r>
              <a:t>2. 皮层间神经网络连接性异常：脑瘫儿童皮层间神经网络连接性异常，表现在不同皮层区域间的功能连接强度减弱或改变，这种异常可能与儿童的认知损害有关。</a:t>
            </a:r>
          </a:p>
          <a:p>
            <a:r>
              <a:t>3. 皮质-皮层下神经网络连接性异常：脑瘫儿童皮质-皮层下神经网络连接性异常，表现为皮层与皮层下结构之间的连接减弱，导致皮层对皮层下结构的控制减弱，影响儿童的运动控制和认知功能。</a:t>
            </a:r>
          </a:p>
        </p:txBody>
      </p:sp>
      <p:sp>
        <p:nvSpPr>
          <p:cNvPr id="4" name="Text Placeholder 3"/>
          <p:cNvSpPr>
            <a:spLocks noGrp="1"/>
          </p:cNvSpPr>
          <p:nvPr>
            <p:ph type="body" idx="3"/>
          </p:nvPr>
        </p:nvSpPr>
        <p:spPr/>
        <p:txBody>
          <a:bodyPr/>
          <a:lstStyle/>
          <a:p>
            <a:r>
              <a:t>脑容积异常：</a:t>
            </a:r>
          </a:p>
        </p:txBody>
      </p:sp>
      <p:sp>
        <p:nvSpPr>
          <p:cNvPr id="5" name="Content Placeholder 4"/>
          <p:cNvSpPr>
            <a:spLocks noGrp="1"/>
          </p:cNvSpPr>
          <p:nvPr>
            <p:ph sz="half" idx="4"/>
          </p:nvPr>
        </p:nvSpPr>
        <p:spPr/>
        <p:txBody>
          <a:bodyPr/>
          <a:lstStyle/>
          <a:p>
            <a:r>
              <a:t>1. 整体脑容积异常：脑瘫儿童的整体脑容积与正常儿童相比偏小，且脑容积减小的严重程度与儿童的认知损害程度呈正相关。</a:t>
            </a:r>
          </a:p>
          <a:p>
            <a:r>
              <a:t>2. 局部脑容积异常：除整体脑容积异常外，脑瘫儿童局部脑容积也存在异常，包括额叶、顶叶、颞叶和枕叶等皮层区域容积减少，以及基底核、小脑等皮层下结构容积减少。</a:t>
            </a:r>
          </a:p>
          <a:p>
            <a:r>
              <a:t>3. 脑室扩大：脑瘫儿童的脑室系统存在扩大现象，脑室扩大程度与儿童的运动功能和认知功能呈负相关，脑室扩大尤以侧脑室和第三脑室扩张最为明显。</a:t>
            </a:r>
          </a:p>
        </p:txBody>
      </p:sp>
      <p:sp>
        <p:nvSpPr>
          <p:cNvPr id="6" name="Text Placeholder 5"/>
          <p:cNvSpPr>
            <a:spLocks noGrp="1"/>
          </p:cNvSpPr>
          <p:nvPr>
            <p:ph type="body" idx="1"/>
          </p:nvPr>
        </p:nvSpPr>
        <p:spPr/>
        <p:txBody>
          <a:bodyPr/>
          <a:lstStyle/>
          <a:p>
            <a:r>
              <a:t>神经网络连接性异常：</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脑瘫儿童认知损害神经影像学表现</a:t>
            </a:r>
          </a:p>
        </p:txBody>
      </p:sp>
      <p:sp>
        <p:nvSpPr>
          <p:cNvPr id="3" name="Text Placeholder 2"/>
          <p:cNvSpPr>
            <a:spLocks noGrp="1"/>
          </p:cNvSpPr>
          <p:nvPr>
            <p:ph type="body" idx="1"/>
          </p:nvPr>
        </p:nvSpPr>
        <p:spPr/>
        <p:txBody>
          <a:bodyPr/>
          <a:lstStyle/>
          <a:p>
            <a:r>
              <a:t>脑代谢异常：</a:t>
            </a:r>
          </a:p>
        </p:txBody>
      </p:sp>
      <p:sp>
        <p:nvSpPr>
          <p:cNvPr id="4" name="Content Placeholder 3"/>
          <p:cNvSpPr>
            <a:spLocks noGrp="1"/>
          </p:cNvSpPr>
          <p:nvPr>
            <p:ph sz="half" idx="2"/>
          </p:nvPr>
        </p:nvSpPr>
        <p:spPr/>
        <p:txBody>
          <a:bodyPr/>
          <a:lstStyle/>
          <a:p>
            <a:r>
              <a:t>1. 脑葡萄糖代谢异常：脑瘫儿童脑葡萄糖代谢异常表现为皮层和皮层下结构的葡萄糖代谢降低，其中额叶、顶叶、颞叶和枕叶等皮层区域葡萄糖代谢下降尤为明显。</a:t>
            </a:r>
          </a:p>
          <a:p>
            <a:r>
              <a:t>2. 脑血流灌注异常：除葡萄糖代谢异常外，脑瘫儿童还存在脑血流灌注异常，以皮层区域和皮层下结构的血流灌注减少为主。</a:t>
            </a:r>
          </a:p>
          <a:p>
            <a:r>
              <a:t>3. 脑氧代谢异常：脑瘫儿童脑氧代谢异常与葡萄糖代谢异常和血流灌注异常有关，表现为皮层和皮层下结构的脑氧代谢降低，特别是额叶、顶叶、颞叶和枕叶等皮层区域脑氧代谢下降尤为明显。</a:t>
            </a:r>
          </a:p>
        </p:txBody>
      </p:sp>
      <p:sp>
        <p:nvSpPr>
          <p:cNvPr id="5" name="Text Placeholder 4"/>
          <p:cNvSpPr>
            <a:spLocks noGrp="1"/>
          </p:cNvSpPr>
          <p:nvPr>
            <p:ph type="body" idx="3"/>
          </p:nvPr>
        </p:nvSpPr>
        <p:spPr/>
        <p:txBody>
          <a:bodyPr/>
          <a:lstStyle/>
          <a:p>
            <a:r>
              <a:t>神经免疫炎症激活：</a:t>
            </a:r>
          </a:p>
        </p:txBody>
      </p:sp>
      <p:sp>
        <p:nvSpPr>
          <p:cNvPr id="6" name="Content Placeholder 5"/>
          <p:cNvSpPr>
            <a:spLocks noGrp="1"/>
          </p:cNvSpPr>
          <p:nvPr>
            <p:ph sz="half" idx="4"/>
          </p:nvPr>
        </p:nvSpPr>
        <p:spPr/>
        <p:txBody>
          <a:bodyPr/>
          <a:lstStyle/>
          <a:p>
            <a:r>
              <a:t>1. 神经炎症反应激活：脑瘫儿童的神经炎症反应被激活，主要表现为星形胶质细胞和微胶细胞的激活，以及炎性因子水平升高。</a:t>
            </a:r>
          </a:p>
          <a:p>
            <a:r>
              <a:t>2. 血脑屏障功能受损：脑瘫儿童的血脑屏障功能受损，这可能导致有害物质如外周炎症因子进入中枢神经系统，加重神经炎症反应。</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磁共振成像结果分析</a:t>
            </a:r>
          </a:p>
        </p:txBody>
      </p:sp>
      <p:sp>
        <p:nvSpPr>
          <p:cNvPr id="3" name="Subtitle 2"/>
          <p:cNvSpPr>
            <a:spLocks noGrp="1"/>
          </p:cNvSpPr>
          <p:nvPr>
            <p:ph type="subTitle" idx="1"/>
          </p:nvPr>
        </p:nvSpPr>
        <p:spPr/>
        <p:txBody>
          <a:bodyPr/>
          <a:lstStyle/>
          <a:p>
            <a:r>
              <a:t>脑瘫认知损害神经影像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磁共振成像结果分析</a:t>
            </a:r>
          </a:p>
        </p:txBody>
      </p:sp>
      <p:sp>
        <p:nvSpPr>
          <p:cNvPr id="3" name="Content Placeholder 2"/>
          <p:cNvSpPr>
            <a:spLocks noGrp="1"/>
          </p:cNvSpPr>
          <p:nvPr>
            <p:ph sz="half" idx="2"/>
          </p:nvPr>
        </p:nvSpPr>
        <p:spPr/>
        <p:txBody>
          <a:bodyPr/>
          <a:lstStyle/>
          <a:p>
            <a:r>
              <a:t>1. 脑瘫儿童的皮层厚度普遍低于健康儿童，并且随着年龄的增长，这种差异变得更加明显。</a:t>
            </a:r>
          </a:p>
          <a:p>
            <a:r>
              <a:t>2. 皮层萎缩的严重程度与脑瘫儿童的认知功能障碍程度呈正相关，即皮层萎缩越严重，认知功能障碍越严重。</a:t>
            </a:r>
          </a:p>
          <a:p>
            <a:r>
              <a:t>3. 皮层萎缩的发生可能与脑瘫儿童出生前或出生后早期发生的脑损伤有关，这些脑损伤可能导致脑组织丢失或发育异常。</a:t>
            </a:r>
          </a:p>
        </p:txBody>
      </p:sp>
      <p:sp>
        <p:nvSpPr>
          <p:cNvPr id="4" name="Text Placeholder 3"/>
          <p:cNvSpPr>
            <a:spLocks noGrp="1"/>
          </p:cNvSpPr>
          <p:nvPr>
            <p:ph type="body" idx="3"/>
          </p:nvPr>
        </p:nvSpPr>
        <p:spPr/>
        <p:txBody>
          <a:bodyPr/>
          <a:lstStyle/>
          <a:p>
            <a:r>
              <a:t>白质异常</a:t>
            </a:r>
          </a:p>
        </p:txBody>
      </p:sp>
      <p:sp>
        <p:nvSpPr>
          <p:cNvPr id="5" name="Content Placeholder 4"/>
          <p:cNvSpPr>
            <a:spLocks noGrp="1"/>
          </p:cNvSpPr>
          <p:nvPr>
            <p:ph sz="half" idx="4"/>
          </p:nvPr>
        </p:nvSpPr>
        <p:spPr/>
        <p:txBody>
          <a:bodyPr/>
          <a:lstStyle/>
          <a:p>
            <a:r>
              <a:t>1. 脑瘫儿童的白质通常表现为弥漫性或局灶性的异常，包括白质增生、白质减少、白质异常信号等。</a:t>
            </a:r>
          </a:p>
          <a:p>
            <a:r>
              <a:t>2. 白质异常的发生可能与脑瘫儿童出生前或出生后早期发生的脑损伤有关，这些脑损伤可能导致白质损伤或发育异常。</a:t>
            </a:r>
          </a:p>
          <a:p>
            <a:r>
              <a:t>3. 白质异常的严重程度与脑瘫儿童的认知功能障碍程度呈正相关，即白质异常越严重，认知功能障碍越严重。</a:t>
            </a:r>
          </a:p>
        </p:txBody>
      </p:sp>
      <p:sp>
        <p:nvSpPr>
          <p:cNvPr id="6" name="Text Placeholder 5"/>
          <p:cNvSpPr>
            <a:spLocks noGrp="1"/>
          </p:cNvSpPr>
          <p:nvPr>
            <p:ph type="body" idx="1"/>
          </p:nvPr>
        </p:nvSpPr>
        <p:spPr/>
        <p:txBody>
          <a:bodyPr/>
          <a:lstStyle/>
          <a:p>
            <a:r>
              <a:t>脑部皮层萎缩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磁共振成像结果分析</a:t>
            </a:r>
          </a:p>
        </p:txBody>
      </p:sp>
      <p:sp>
        <p:nvSpPr>
          <p:cNvPr id="3" name="Content Placeholder 2"/>
          <p:cNvSpPr>
            <a:spLocks noGrp="1"/>
          </p:cNvSpPr>
          <p:nvPr>
            <p:ph sz="half" idx="2"/>
          </p:nvPr>
        </p:nvSpPr>
        <p:spPr/>
        <p:txBody>
          <a:bodyPr/>
          <a:lstStyle/>
          <a:p>
            <a:r>
              <a:t>1. 脑瘫儿童的灰质通常表现为弥漫性或局灶性的异常，包括灰质增生、灰质减少、灰质异常信号等。</a:t>
            </a:r>
          </a:p>
          <a:p>
            <a:r>
              <a:t>2. 灰质异常的发生可能与脑瘫儿童出生前或出生后早期发生的脑损伤有关，这些脑损伤可能导致灰质损伤或发育异常。</a:t>
            </a:r>
          </a:p>
          <a:p>
            <a:r>
              <a:t>3. 灰质异常的严重程度与脑瘫儿童的认知功能障碍程度呈正相关，即灰质异常越严重，认知功能障碍越严重。</a:t>
            </a:r>
          </a:p>
        </p:txBody>
      </p:sp>
      <p:sp>
        <p:nvSpPr>
          <p:cNvPr id="4" name="Text Placeholder 3"/>
          <p:cNvSpPr>
            <a:spLocks noGrp="1"/>
          </p:cNvSpPr>
          <p:nvPr>
            <p:ph type="body" idx="3"/>
          </p:nvPr>
        </p:nvSpPr>
        <p:spPr/>
        <p:txBody>
          <a:bodyPr/>
          <a:lstStyle/>
          <a:p>
            <a:r>
              <a:t>脑连接异常</a:t>
            </a:r>
          </a:p>
        </p:txBody>
      </p:sp>
      <p:sp>
        <p:nvSpPr>
          <p:cNvPr id="5" name="Content Placeholder 4"/>
          <p:cNvSpPr>
            <a:spLocks noGrp="1"/>
          </p:cNvSpPr>
          <p:nvPr>
            <p:ph sz="half" idx="4"/>
          </p:nvPr>
        </p:nvSpPr>
        <p:spPr/>
        <p:txBody>
          <a:bodyPr/>
          <a:lstStyle/>
          <a:p>
            <a:r>
              <a:t>1. 脑瘫儿童的脑连接通常表现为异常，包括脑连接增强、脑连接减弱、脑连接异常模式等。</a:t>
            </a:r>
          </a:p>
          <a:p>
            <a:r>
              <a:t>2. 脑连接异常的发生可能与脑瘫儿童出生前或出生后早期发生的脑损伤有关，这些脑损伤可能导致脑连接丢失或发育异常。</a:t>
            </a:r>
          </a:p>
          <a:p>
            <a:r>
              <a:t>3. 脑连接异常的严重程度与脑瘫儿童的认知功能障碍程度呈正相关，即脑连接异常越严重，认知功能障碍越严重。</a:t>
            </a:r>
          </a:p>
        </p:txBody>
      </p:sp>
      <p:sp>
        <p:nvSpPr>
          <p:cNvPr id="6" name="Text Placeholder 5"/>
          <p:cNvSpPr>
            <a:spLocks noGrp="1"/>
          </p:cNvSpPr>
          <p:nvPr>
            <p:ph type="body" idx="1"/>
          </p:nvPr>
        </p:nvSpPr>
        <p:spPr/>
        <p:txBody>
          <a:bodyPr/>
          <a:lstStyle/>
          <a:p>
            <a:r>
              <a:t>灰质异常</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磁共振成像结果分析</a:t>
            </a:r>
          </a:p>
        </p:txBody>
      </p:sp>
      <p:sp>
        <p:nvSpPr>
          <p:cNvPr id="3" name="Text Placeholder 2"/>
          <p:cNvSpPr>
            <a:spLocks noGrp="1"/>
          </p:cNvSpPr>
          <p:nvPr>
            <p:ph type="body" idx="1"/>
          </p:nvPr>
        </p:nvSpPr>
        <p:spPr/>
        <p:txBody>
          <a:bodyPr/>
          <a:lstStyle/>
          <a:p>
            <a:r>
              <a:t>代谢异常</a:t>
            </a:r>
          </a:p>
        </p:txBody>
      </p:sp>
      <p:sp>
        <p:nvSpPr>
          <p:cNvPr id="4" name="Content Placeholder 3"/>
          <p:cNvSpPr>
            <a:spLocks noGrp="1"/>
          </p:cNvSpPr>
          <p:nvPr>
            <p:ph sz="half" idx="2"/>
          </p:nvPr>
        </p:nvSpPr>
        <p:spPr/>
        <p:txBody>
          <a:bodyPr/>
          <a:lstStyle/>
          <a:p>
            <a:r>
              <a:t>1. 脑瘫儿童的脑代谢通常表现为异常，包括脑代谢增加、脑代谢减少、脑代谢异常模式等。</a:t>
            </a:r>
          </a:p>
          <a:p>
            <a:r>
              <a:t>2. 脑代谢异常的发生可能与脑瘫儿童出生前或出生后早期发生的脑损伤有关，这些脑损伤可能导致脑代谢异常。</a:t>
            </a:r>
          </a:p>
          <a:p>
            <a:r>
              <a:t>3. 脑代谢异常的严重程度与脑瘫儿童的认知功能障碍程度呈正相关，即脑代谢异常越严重，认知功能障碍越严重。</a:t>
            </a:r>
          </a:p>
        </p:txBody>
      </p:sp>
      <p:sp>
        <p:nvSpPr>
          <p:cNvPr id="5" name="Text Placeholder 4"/>
          <p:cNvSpPr>
            <a:spLocks noGrp="1"/>
          </p:cNvSpPr>
          <p:nvPr>
            <p:ph type="body" idx="3"/>
          </p:nvPr>
        </p:nvSpPr>
        <p:spPr/>
        <p:txBody>
          <a:bodyPr/>
          <a:lstStyle/>
          <a:p>
            <a:r>
              <a:t>功能异常</a:t>
            </a:r>
          </a:p>
        </p:txBody>
      </p:sp>
      <p:sp>
        <p:nvSpPr>
          <p:cNvPr id="6" name="Content Placeholder 5"/>
          <p:cNvSpPr>
            <a:spLocks noGrp="1"/>
          </p:cNvSpPr>
          <p:nvPr>
            <p:ph sz="half" idx="4"/>
          </p:nvPr>
        </p:nvSpPr>
        <p:spPr/>
        <p:txBody>
          <a:bodyPr/>
          <a:lstStyle/>
          <a:p>
            <a:r>
              <a:t>1. 脑瘫儿童的脑功能通常表现为异常，包括脑功能激活减弱、脑功能激活增强、脑功能异常模式等。</a:t>
            </a:r>
          </a:p>
          <a:p>
            <a:r>
              <a:t>2. 脑功能异常的发生可能与脑瘫儿童出生前或出生后早期发生的脑损伤有关，这些脑损伤可能导致脑功能损伤或发育异常。</a:t>
            </a:r>
          </a:p>
          <a:p>
            <a:r>
              <a:t>3. 脑功能异常的严重程度与脑瘫儿童的认知功能障碍程度呈正相关，即脑功能异常越严重，认知功能障碍越严重。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脑瘫儿童神经发育异常</a:t>
            </a:r>
          </a:p>
        </p:txBody>
      </p:sp>
      <p:sp>
        <p:nvSpPr>
          <p:cNvPr id="3" name="Subtitle 2"/>
          <p:cNvSpPr>
            <a:spLocks noGrp="1"/>
          </p:cNvSpPr>
          <p:nvPr>
            <p:ph type="subTitle" idx="1"/>
          </p:nvPr>
        </p:nvSpPr>
        <p:spPr/>
        <p:txBody>
          <a:bodyPr/>
          <a:lstStyle/>
          <a:p>
            <a:r>
              <a:t>脑瘫认知损害神经影像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脑瘫儿童神经发育异常</a:t>
            </a:r>
          </a:p>
        </p:txBody>
      </p:sp>
      <p:sp>
        <p:nvSpPr>
          <p:cNvPr id="3" name="Text Placeholder 2"/>
          <p:cNvSpPr>
            <a:spLocks noGrp="1"/>
          </p:cNvSpPr>
          <p:nvPr>
            <p:ph type="body" idx="1"/>
          </p:nvPr>
        </p:nvSpPr>
        <p:spPr/>
        <p:txBody>
          <a:bodyPr/>
          <a:lstStyle/>
          <a:p>
            <a:r>
              <a:t>脑瘫儿童神经发育异常的神经机制</a:t>
            </a:r>
          </a:p>
        </p:txBody>
      </p:sp>
      <p:sp>
        <p:nvSpPr>
          <p:cNvPr id="4" name="Content Placeholder 3"/>
          <p:cNvSpPr>
            <a:spLocks noGrp="1"/>
          </p:cNvSpPr>
          <p:nvPr>
            <p:ph sz="half" idx="2"/>
          </p:nvPr>
        </p:nvSpPr>
        <p:spPr/>
        <p:txBody>
          <a:bodyPr/>
          <a:lstStyle/>
          <a:p>
            <a:r>
              <a:t>1. 大脑皮层发育异常：脑瘫儿童的皮层厚度异常、沟回异常、皮层折叠异常等，这些异常可能导致神经元连接异常和功能异常。</a:t>
            </a:r>
          </a:p>
          <a:p>
            <a:r>
              <a:t>2. 白质损伤：脑瘫儿童常有弥漫性或局灶性白质损伤，表现为白质密度异常、白质纤维束异常等，这些损伤可能导致神经信号传递异常和认知功能障碍。</a:t>
            </a:r>
          </a:p>
          <a:p>
            <a:r>
              <a:t>3. 基底节脑回路异常：脑瘫儿童的基底节脑回路，包括纹状体、苍白球和黑质，发育异常，表现为体积异常、代谢异常等，这些异常可能导致运动控制障碍和认知功能障碍。</a:t>
            </a:r>
          </a:p>
        </p:txBody>
      </p:sp>
      <p:sp>
        <p:nvSpPr>
          <p:cNvPr id="5" name="Text Placeholder 4"/>
          <p:cNvSpPr>
            <a:spLocks noGrp="1"/>
          </p:cNvSpPr>
          <p:nvPr>
            <p:ph type="body" idx="3"/>
          </p:nvPr>
        </p:nvSpPr>
        <p:spPr/>
        <p:txBody>
          <a:bodyPr/>
          <a:lstStyle/>
          <a:p>
            <a:r>
              <a:t>脑瘫儿童神经发育异常的影像学表现</a:t>
            </a:r>
          </a:p>
        </p:txBody>
      </p:sp>
      <p:sp>
        <p:nvSpPr>
          <p:cNvPr id="6" name="Content Placeholder 5"/>
          <p:cNvSpPr>
            <a:spLocks noGrp="1"/>
          </p:cNvSpPr>
          <p:nvPr>
            <p:ph sz="half" idx="4"/>
          </p:nvPr>
        </p:nvSpPr>
        <p:spPr/>
        <p:txBody>
          <a:bodyPr/>
          <a:lstStyle/>
          <a:p>
            <a:r>
              <a:t>1. 磁共振成像（MRI）：MRI是脑瘫儿童神经发育异常最常用的影像学检查方法，可显示脑组织结构的细微异常，如脑皮层发育异常、白质损伤、基底节脑回路异常等。</a:t>
            </a:r>
          </a:p>
          <a:p>
            <a:r>
              <a:t>2. 弥散张量成像（DTI）：DTI是一种MRI技术，可显示白质纤维束的走向和完整性，可用于评估脑瘫儿童白质损伤的程度和分布。</a:t>
            </a:r>
          </a:p>
          <a:p>
            <a:r>
              <a:t>3. 功能磁共振成像（fMRI）：fMRI可以显示脑功能活动的改变，可用于评估脑瘫儿童认知功能障碍的神经机制。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脑瘫儿童神经发育异常</a:t>
            </a:r>
          </a:p>
        </p:txBody>
      </p:sp>
      <p:sp>
        <p:nvSpPr>
          <p:cNvPr id="3" name="Text Placeholder 2"/>
          <p:cNvSpPr>
            <a:spLocks noGrp="1"/>
          </p:cNvSpPr>
          <p:nvPr>
            <p:ph type="body" idx="1"/>
          </p:nvPr>
        </p:nvSpPr>
        <p:spPr/>
        <p:txBody>
          <a:bodyPr/>
          <a:lstStyle/>
          <a:p>
            <a:r>
              <a:t>脑瘫儿童神经发育异常的早期诊断和干预</a:t>
            </a:r>
          </a:p>
        </p:txBody>
      </p:sp>
      <p:sp>
        <p:nvSpPr>
          <p:cNvPr id="4" name="Content Placeholder 3"/>
          <p:cNvSpPr>
            <a:spLocks noGrp="1"/>
          </p:cNvSpPr>
          <p:nvPr>
            <p:ph sz="half" idx="2"/>
          </p:nvPr>
        </p:nvSpPr>
        <p:spPr/>
        <p:txBody>
          <a:bodyPr/>
          <a:lstStyle/>
          <a:p>
            <a:r>
              <a:t>1. 早期诊断：脑瘫儿童的神经发育异常可通过产前检查、出生后体格检查、神经系统检查等方法早期诊断，早期诊断有利于早期干预和改善预后。</a:t>
            </a:r>
          </a:p>
          <a:p>
            <a:r>
              <a:t>2. 早期干预：脑瘫儿童的神经发育异常可通过康复训练、药物治疗、手术治疗等方法进行早期干预，早期干预可以改善儿童的运动功能、认知功能和生活质量。</a:t>
            </a:r>
          </a:p>
          <a:p>
            <a:r>
              <a:t>3. 康复训练：康复训练是脑瘫儿童神经发育异常的主要治疗方法，包括物理治疗、作业治疗、言语治疗等，康复训练可以帮助儿童改善运动功能、认知功能和生活质量。</a:t>
            </a:r>
          </a:p>
        </p:txBody>
      </p:sp>
      <p:sp>
        <p:nvSpPr>
          <p:cNvPr id="5" name="Text Placeholder 4"/>
          <p:cNvSpPr>
            <a:spLocks noGrp="1"/>
          </p:cNvSpPr>
          <p:nvPr>
            <p:ph type="body" idx="3"/>
          </p:nvPr>
        </p:nvSpPr>
        <p:spPr/>
        <p:txBody>
          <a:bodyPr/>
          <a:lstStyle/>
          <a:p>
            <a:r>
              <a:t>脑瘫儿童神经发育异常的预后</a:t>
            </a:r>
          </a:p>
        </p:txBody>
      </p:sp>
      <p:sp>
        <p:nvSpPr>
          <p:cNvPr id="6" name="Content Placeholder 5"/>
          <p:cNvSpPr>
            <a:spLocks noGrp="1"/>
          </p:cNvSpPr>
          <p:nvPr>
            <p:ph sz="half" idx="4"/>
          </p:nvPr>
        </p:nvSpPr>
        <p:spPr/>
        <p:txBody>
          <a:bodyPr/>
          <a:lstStyle/>
          <a:p>
            <a:r>
              <a:t>1. 预后因素：脑瘫儿童神经发育异常的预后受多种因素影响，包括脑损伤的严重程度、出生时体重、早产儿情况、并发症、家庭支持等。</a:t>
            </a:r>
          </a:p>
          <a:p>
            <a:r>
              <a:t>2. 总体预后：脑瘫儿童神经发育异常的总体预后较差，但随着早期诊断和干预的普及，预后有所改善。</a:t>
            </a:r>
          </a:p>
          <a:p>
            <a:r>
              <a:t>3. 个体预后：脑瘫儿童神经发育异常的个体预后差异很大，受多种因素影响，如脑损伤的严重程度、出生时体重、早产儿情况、并发症、家庭支持等。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脑瘫儿童神经发育异常</a:t>
            </a:r>
          </a:p>
        </p:txBody>
      </p:sp>
      <p:sp>
        <p:nvSpPr>
          <p:cNvPr id="3" name="Text Placeholder 2"/>
          <p:cNvSpPr>
            <a:spLocks noGrp="1"/>
          </p:cNvSpPr>
          <p:nvPr>
            <p:ph type="body" idx="1"/>
          </p:nvPr>
        </p:nvSpPr>
        <p:spPr/>
        <p:txBody>
          <a:bodyPr/>
          <a:lstStyle/>
          <a:p>
            <a:r>
              <a:t>脑瘫儿童神经发育异常的研究进展</a:t>
            </a:r>
          </a:p>
        </p:txBody>
      </p:sp>
      <p:sp>
        <p:nvSpPr>
          <p:cNvPr id="4" name="Content Placeholder 3"/>
          <p:cNvSpPr>
            <a:spLocks noGrp="1"/>
          </p:cNvSpPr>
          <p:nvPr>
            <p:ph sz="half" idx="2"/>
          </p:nvPr>
        </p:nvSpPr>
        <p:spPr/>
        <p:txBody>
          <a:bodyPr/>
          <a:lstStyle/>
          <a:p>
            <a:r>
              <a:t>1. 神经影像学研究：神经影像学研究有助于揭示脑瘫儿童神经发育异常的神经机制，为早期诊断和干预提供依据。</a:t>
            </a:r>
          </a:p>
          <a:p>
            <a:r>
              <a:t>2. 神经生理学研究：神经生理学研究有助于了解脑瘫儿童神经发育异常的电生理改变，为早期诊断和干预提供依据。</a:t>
            </a:r>
          </a:p>
          <a:p>
            <a:r>
              <a:t>3. 遗传学研究：遗传学研究有助于发现脑瘫儿童神经发育异常的遗传因素，为早期诊断和预防提供依据。</a:t>
            </a:r>
          </a:p>
        </p:txBody>
      </p:sp>
      <p:sp>
        <p:nvSpPr>
          <p:cNvPr id="5" name="Text Placeholder 4"/>
          <p:cNvSpPr>
            <a:spLocks noGrp="1"/>
          </p:cNvSpPr>
          <p:nvPr>
            <p:ph type="body" idx="3"/>
          </p:nvPr>
        </p:nvSpPr>
        <p:spPr/>
        <p:txBody>
          <a:bodyPr/>
          <a:lstStyle/>
          <a:p>
            <a:r>
              <a:t>脑瘫儿童神经发育异常的未来展望</a:t>
            </a:r>
          </a:p>
        </p:txBody>
      </p:sp>
      <p:sp>
        <p:nvSpPr>
          <p:cNvPr id="6" name="Content Placeholder 5"/>
          <p:cNvSpPr>
            <a:spLocks noGrp="1"/>
          </p:cNvSpPr>
          <p:nvPr>
            <p:ph sz="half" idx="4"/>
          </p:nvPr>
        </p:nvSpPr>
        <p:spPr/>
        <p:txBody>
          <a:bodyPr/>
          <a:lstStyle/>
          <a:p>
            <a:r>
              <a:t>1. 早期诊断和干预：随着早期诊断和干预技术的进步，脑瘫儿童神经发育异常的预后有望进一步改善。</a:t>
            </a:r>
          </a:p>
          <a:p>
            <a:r>
              <a:t>2. 基因治疗：基因治疗有望成为脑瘫儿童神经发育异常的新型治疗方法，通过纠正遗传缺陷来改善儿童的神经功能。</a:t>
            </a:r>
          </a:p>
          <a:p>
            <a:r>
              <a:t>3. 神经再生：神经再生技术有望成为脑瘫儿童神经发育异常的新型治疗方法，通过促进神经元的再生和修复来改善儿童的神经功能。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弥散张量成像技术评价结果</a:t>
            </a:r>
          </a:p>
        </p:txBody>
      </p:sp>
      <p:sp>
        <p:nvSpPr>
          <p:cNvPr id="3" name="Subtitle 2"/>
          <p:cNvSpPr>
            <a:spLocks noGrp="1"/>
          </p:cNvSpPr>
          <p:nvPr>
            <p:ph type="subTitle" idx="1"/>
          </p:nvPr>
        </p:nvSpPr>
        <p:spPr/>
        <p:txBody>
          <a:bodyPr/>
          <a:lstStyle/>
          <a:p>
            <a:r>
              <a:t>脑瘫认知损害神经影像</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弥散张量成像技术评价结果</a:t>
            </a:r>
          </a:p>
        </p:txBody>
      </p:sp>
      <p:sp>
        <p:nvSpPr>
          <p:cNvPr id="3" name="Text Placeholder 2"/>
          <p:cNvSpPr>
            <a:spLocks noGrp="1"/>
          </p:cNvSpPr>
          <p:nvPr>
            <p:ph type="body" idx="1"/>
          </p:nvPr>
        </p:nvSpPr>
        <p:spPr/>
        <p:txBody>
          <a:bodyPr/>
          <a:lstStyle/>
          <a:p>
            <a:r>
              <a:t>弥散各向异性：</a:t>
            </a:r>
          </a:p>
        </p:txBody>
      </p:sp>
      <p:sp>
        <p:nvSpPr>
          <p:cNvPr id="4" name="Content Placeholder 3"/>
          <p:cNvSpPr>
            <a:spLocks noGrp="1"/>
          </p:cNvSpPr>
          <p:nvPr>
            <p:ph sz="half" idx="2"/>
          </p:nvPr>
        </p:nvSpPr>
        <p:spPr/>
        <p:txBody>
          <a:bodyPr/>
          <a:lstStyle/>
          <a:p>
            <a:r>
              <a:t>1. 在脑瘫患儿中，弥散各向异性值降低，反映了脑白质组织微观结构的损伤，提示可能存在脑白质发育异常。</a:t>
            </a:r>
          </a:p>
          <a:p>
            <a:r>
              <a:t>2. 弥散各向异性值降低的程度与脑瘫的严重程度呈正相关，表明弥散各向异性值可以作为评价脑瘫严重程度的指标。</a:t>
            </a:r>
          </a:p>
          <a:p>
            <a:r>
              <a:t>3. 弥散各向异性值降低的区域主要集中在胼胝体、大脑半球白质、小脑白质等部位，这些区域在脑瘫患儿中 thường là bị hư hỏng.</a:t>
            </a:r>
          </a:p>
        </p:txBody>
      </p:sp>
      <p:sp>
        <p:nvSpPr>
          <p:cNvPr id="5" name="Text Placeholder 4"/>
          <p:cNvSpPr>
            <a:spLocks noGrp="1"/>
          </p:cNvSpPr>
          <p:nvPr>
            <p:ph type="body" idx="3"/>
          </p:nvPr>
        </p:nvSpPr>
        <p:spPr/>
        <p:txBody>
          <a:bodyPr/>
          <a:lstStyle/>
          <a:p>
            <a:r>
              <a:t>弥散平均率：</a:t>
            </a:r>
          </a:p>
        </p:txBody>
      </p:sp>
      <p:sp>
        <p:nvSpPr>
          <p:cNvPr id="6" name="Content Placeholder 5"/>
          <p:cNvSpPr>
            <a:spLocks noGrp="1"/>
          </p:cNvSpPr>
          <p:nvPr>
            <p:ph sz="half" idx="4"/>
          </p:nvPr>
        </p:nvSpPr>
        <p:spPr/>
        <p:txBody>
          <a:bodyPr/>
          <a:lstStyle/>
          <a:p>
            <a:r>
              <a:t>1. 在脑瘫患儿中，弥散平均率值升高，反映了脑白质组织微观结构的损伤，提示可能存在脑白质发育异常。</a:t>
            </a:r>
          </a:p>
          <a:p>
            <a:r>
              <a:t>2. 弥散平均率值升高的程度与脑瘫的严重程度呈正相关，表明弥散平均率值可以作为评价脑瘫严重程度的指标。</a:t>
            </a:r>
          </a:p>
          <a:p>
            <a:r>
              <a:t>3. 弥散平均率值升高的区域主要集中在胼胝体、大脑半球白质、小脑白质等部位，这些区域在脑瘫患儿中 thường là bị hư hỏng.</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弥散张量成像技术评价结果</a:t>
            </a:r>
          </a:p>
        </p:txBody>
      </p:sp>
      <p:sp>
        <p:nvSpPr>
          <p:cNvPr id="3" name="Text Placeholder 2"/>
          <p:cNvSpPr>
            <a:spLocks noGrp="1"/>
          </p:cNvSpPr>
          <p:nvPr>
            <p:ph type="body" idx="1"/>
          </p:nvPr>
        </p:nvSpPr>
        <p:spPr/>
        <p:txBody>
          <a:bodyPr/>
          <a:lstStyle/>
          <a:p>
            <a:r>
              <a:t>分数各向异性：</a:t>
            </a:r>
          </a:p>
        </p:txBody>
      </p:sp>
      <p:sp>
        <p:nvSpPr>
          <p:cNvPr id="4" name="Content Placeholder 3"/>
          <p:cNvSpPr>
            <a:spLocks noGrp="1"/>
          </p:cNvSpPr>
          <p:nvPr>
            <p:ph sz="half" idx="2"/>
          </p:nvPr>
        </p:nvSpPr>
        <p:spPr/>
        <p:txBody>
          <a:bodyPr/>
          <a:lstStyle/>
          <a:p>
            <a:r>
              <a:t>1. 在脑瘫患儿中，分数各向异性值降低，反映了脑白质组织微观结构的损伤，提示可能存在脑白质发育异常。</a:t>
            </a:r>
          </a:p>
          <a:p>
            <a:r>
              <a:t>2. 分数各向异性值降低的程度与脑瘫的严重程度呈正相关，表明分数各向异性值可以作为评价脑瘫严重程度的指标。</a:t>
            </a:r>
          </a:p>
          <a:p>
            <a:r>
              <a:t>3. 分数各向异性值降低的区域主要集中在胼胝体、大脑半球白质、小脑白质等部位，这些区域在脑瘫患儿中 thường là bị hư hỏng.</a:t>
            </a:r>
          </a:p>
        </p:txBody>
      </p:sp>
      <p:sp>
        <p:nvSpPr>
          <p:cNvPr id="5" name="Text Placeholder 4"/>
          <p:cNvSpPr>
            <a:spLocks noGrp="1"/>
          </p:cNvSpPr>
          <p:nvPr>
            <p:ph type="body" idx="3"/>
          </p:nvPr>
        </p:nvSpPr>
        <p:spPr/>
        <p:txBody>
          <a:bodyPr/>
          <a:lstStyle/>
          <a:p>
            <a:r>
              <a:t>轴向弥散率：</a:t>
            </a:r>
          </a:p>
        </p:txBody>
      </p:sp>
      <p:sp>
        <p:nvSpPr>
          <p:cNvPr id="6" name="Content Placeholder 5"/>
          <p:cNvSpPr>
            <a:spLocks noGrp="1"/>
          </p:cNvSpPr>
          <p:nvPr>
            <p:ph sz="half" idx="4"/>
          </p:nvPr>
        </p:nvSpPr>
        <p:spPr/>
        <p:txBody>
          <a:bodyPr/>
          <a:lstStyle/>
          <a:p>
            <a:r>
              <a:t>1. 在脑瘫患儿中，轴向弥散率值降低，反映了脑白质组织微观结构的损伤，提示可能存在脑白质发育异常。</a:t>
            </a:r>
          </a:p>
          <a:p>
            <a:r>
              <a:t>2. 轴向弥散率值降低的程度与脑瘫的严重程度呈正相关，表明轴向弥散率值可以作为评价脑瘫严重程度的指标。</a:t>
            </a:r>
          </a:p>
          <a:p>
            <a:r>
              <a:t>3. 轴向弥散率值降低的区域主要集中在胼胝体、大脑半球白质、小脑白质等部位，这些区域在脑瘫患儿中 thường là bị hư hỏng.</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https://d.book118.com/397063036135006054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脑瘫儿童认知损害神经影像学表现</vt:lpstr>
      <vt:lpstr> 脑瘫儿童认知损害神经影像学表现</vt:lpstr>
      <vt:lpstr> 脑瘫儿童认知损害神经影像学表现</vt:lpstr>
      <vt:lpstr> 脑瘫儿童认知损害神经影像学表现</vt:lpstr>
      <vt:lpstr> 磁共振成像结果分析</vt:lpstr>
      <vt:lpstr> 磁共振成像结果分析</vt:lpstr>
      <vt:lpstr> 磁共振成像结果分析</vt:lpstr>
      <vt:lpstr> 磁共振成像结果分析</vt:lpstr>
      <vt:lpstr> 脑瘫儿童神经发育异常</vt:lpstr>
      <vt:lpstr> 脑瘫儿童神经发育异常</vt:lpstr>
      <vt:lpstr> 脑瘫儿童神经发育异常</vt:lpstr>
      <vt:lpstr> 脑瘫儿童神经发育异常</vt:lpstr>
      <vt:lpstr> 弥散张量成像技术评价结果</vt:lpstr>
      <vt:lpstr> 弥散张量成像技术评价结果</vt:lpstr>
      <vt:lpstr> 弥散张量成像技术评价结果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2024-09-29T02:02:17.032</cp:lastPrinted>
  <dcterms:created xsi:type="dcterms:W3CDTF">2024-09-28T18:02:17Z</dcterms:created>
  <dcterms:modified xsi:type="dcterms:W3CDTF">2024-09-28T18:02:19Z</dcterms:modified>
</cp:coreProperties>
</file>