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22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32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59626D-7B18-4A74-82FB-BBB8D9BE9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F5417-8F7E-4706-821A-A7C1D5061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7B5911-65AE-40D4-8BFC-A9A87CA9A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BD1BF4-9D12-4B10-8499-6850E76C65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B7418B-C6A2-4F12-94F5-F788FECA69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77A857-3544-4A83-9C1D-1C92D178BA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4DDE11-6538-4C42-B0F6-C249F844D9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FA0B28-7201-4719-ADE7-D913879B5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CA387B-844A-4611-ABC3-9E8C65953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42C57-58CC-49EB-9F68-6ACA729DD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FCA3B-F740-497E-A0F8-181D829D0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1217" r:id="rId2"/>
    <p:sldLayoutId id="2147491218" r:id="rId3"/>
    <p:sldLayoutId id="2147491219" r:id="rId4"/>
    <p:sldLayoutId id="2147491220" r:id="rId5"/>
    <p:sldLayoutId id="2147491221" r:id="rId6"/>
    <p:sldLayoutId id="2147491222" r:id="rId7"/>
    <p:sldLayoutId id="2147491223" r:id="rId8"/>
    <p:sldLayoutId id="2147491224" r:id="rId9"/>
    <p:sldLayoutId id="2147491225" r:id="rId10"/>
    <p:sldLayoutId id="2147491226" r:id="rId11"/>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14" Type="http://schemas.openxmlformats.org/officeDocument/2006/relationships/tags" Target="../tags/tag254.xml" /><Relationship Id="rId15" Type="http://schemas.openxmlformats.org/officeDocument/2006/relationships/tags" Target="../tags/tag255.xml" /><Relationship Id="rId16" Type="http://schemas.openxmlformats.org/officeDocument/2006/relationships/tags" Target="../tags/tag256.xml" /><Relationship Id="rId17" Type="http://schemas.openxmlformats.org/officeDocument/2006/relationships/tags" Target="../tags/tag257.xml" /><Relationship Id="rId18" Type="http://schemas.openxmlformats.org/officeDocument/2006/relationships/tags" Target="../tags/tag258.xml" /><Relationship Id="rId19" Type="http://schemas.openxmlformats.org/officeDocument/2006/relationships/tags" Target="../tags/tag259.xml" /><Relationship Id="rId2" Type="http://schemas.openxmlformats.org/officeDocument/2006/relationships/tags" Target="../tags/tag242.xml" /><Relationship Id="rId20" Type="http://schemas.openxmlformats.org/officeDocument/2006/relationships/tags" Target="../tags/tag260.xml" /><Relationship Id="rId21" Type="http://schemas.openxmlformats.org/officeDocument/2006/relationships/tags" Target="../tags/tag261.xml" /><Relationship Id="rId22" Type="http://schemas.openxmlformats.org/officeDocument/2006/relationships/tags" Target="../tags/tag262.xml" /><Relationship Id="rId23" Type="http://schemas.openxmlformats.org/officeDocument/2006/relationships/tags" Target="../tags/tag263.xml" /><Relationship Id="rId24" Type="http://schemas.openxmlformats.org/officeDocument/2006/relationships/tags" Target="../tags/tag264.xml" /><Relationship Id="rId25" Type="http://schemas.openxmlformats.org/officeDocument/2006/relationships/tags" Target="../tags/tag265.xml" /><Relationship Id="rId26" Type="http://schemas.openxmlformats.org/officeDocument/2006/relationships/tags" Target="../tags/tag266.xml" /><Relationship Id="rId27" Type="http://schemas.openxmlformats.org/officeDocument/2006/relationships/tags" Target="../tags/tag267.xml" /><Relationship Id="rId28" Type="http://schemas.openxmlformats.org/officeDocument/2006/relationships/tags" Target="../tags/tag268.xml" /><Relationship Id="rId29" Type="http://schemas.openxmlformats.org/officeDocument/2006/relationships/tags" Target="../tags/tag269.xml" /><Relationship Id="rId3" Type="http://schemas.openxmlformats.org/officeDocument/2006/relationships/tags" Target="../tags/tag243.xml" /><Relationship Id="rId30" Type="http://schemas.openxmlformats.org/officeDocument/2006/relationships/tags" Target="../tags/tag270.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 Id="rId8" Type="http://schemas.openxmlformats.org/officeDocument/2006/relationships/tags" Target="../tags/tag277.xml" /><Relationship Id="rId9" Type="http://schemas.openxmlformats.org/officeDocument/2006/relationships/tags" Target="../tags/tag27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tags" Target="../tags/tag289.xml" /><Relationship Id="rId13" Type="http://schemas.openxmlformats.org/officeDocument/2006/relationships/tags" Target="../tags/tag290.xml" /><Relationship Id="rId14" Type="http://schemas.openxmlformats.org/officeDocument/2006/relationships/tags" Target="../tags/tag291.xml" /><Relationship Id="rId15" Type="http://schemas.openxmlformats.org/officeDocument/2006/relationships/tags" Target="../tags/tag292.xml" /><Relationship Id="rId16" Type="http://schemas.openxmlformats.org/officeDocument/2006/relationships/tags" Target="../tags/tag293.xml" /><Relationship Id="rId17" Type="http://schemas.openxmlformats.org/officeDocument/2006/relationships/tags" Target="../tags/tag294.xml" /><Relationship Id="rId2" Type="http://schemas.openxmlformats.org/officeDocument/2006/relationships/tags" Target="../tags/tag279.xml" /><Relationship Id="rId3" Type="http://schemas.openxmlformats.org/officeDocument/2006/relationships/tags" Target="../tags/tag28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tags" Target="../tags/tag285.xml" /><Relationship Id="rId9" Type="http://schemas.openxmlformats.org/officeDocument/2006/relationships/tags" Target="../tags/tag28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tags" Target="../tags/tag305.xml" /><Relationship Id="rId13" Type="http://schemas.openxmlformats.org/officeDocument/2006/relationships/tags" Target="../tags/tag306.xml" /><Relationship Id="rId2" Type="http://schemas.openxmlformats.org/officeDocument/2006/relationships/tags" Target="../tags/tag295.xml" /><Relationship Id="rId3" Type="http://schemas.openxmlformats.org/officeDocument/2006/relationships/tags" Target="../tags/tag296.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tags" Target="../tags/tag299.xml" /><Relationship Id="rId7" Type="http://schemas.openxmlformats.org/officeDocument/2006/relationships/tags" Target="../tags/tag300.xml" /><Relationship Id="rId8" Type="http://schemas.openxmlformats.org/officeDocument/2006/relationships/tags" Target="../tags/tag301.xml" /><Relationship Id="rId9" Type="http://schemas.openxmlformats.org/officeDocument/2006/relationships/tags" Target="../tags/tag30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07.xml" /><Relationship Id="rId3" Type="http://schemas.openxmlformats.org/officeDocument/2006/relationships/tags" Target="../tags/tag308.xml" /><Relationship Id="rId4" Type="http://schemas.openxmlformats.org/officeDocument/2006/relationships/tags" Target="../tags/tag30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tags" Target="../tags/tag320.xml" /><Relationship Id="rId13" Type="http://schemas.openxmlformats.org/officeDocument/2006/relationships/tags" Target="../tags/tag321.xml" /><Relationship Id="rId2" Type="http://schemas.openxmlformats.org/officeDocument/2006/relationships/tags" Target="../tags/tag310.xml" /><Relationship Id="rId3" Type="http://schemas.openxmlformats.org/officeDocument/2006/relationships/tags" Target="../tags/tag311.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22.xml" /><Relationship Id="rId3" Type="http://schemas.openxmlformats.org/officeDocument/2006/relationships/tags" Target="../tags/tag323.xml" /><Relationship Id="rId4" Type="http://schemas.openxmlformats.org/officeDocument/2006/relationships/tags" Target="../tags/tag324.xml" /><Relationship Id="rId5" Type="http://schemas.openxmlformats.org/officeDocument/2006/relationships/tags" Target="../tags/tag32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63123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lstStyle/>
          <a:p>
            <a:r>
              <a:rPr lang="zh-CN" altLang="en-US"/>
              <a:t>海岸与海底地貌</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    </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578" y="881178"/>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856" y="881178"/>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单击添加目录项标题</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8888" y="950712"/>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8888" y="2140018"/>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任意多边形: 形状 16"/>
          <p:cNvSpPr/>
          <p:nvPr>
            <p:custDataLst>
              <p:tags r:id="rId7"/>
            </p:custDataLst>
          </p:nvPr>
        </p:nvSpPr>
        <p:spPr>
          <a:xfrm rot="5400000">
            <a:off x="4228888" y="3329324"/>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6" name="任意多边形: 形状 17"/>
          <p:cNvSpPr/>
          <p:nvPr>
            <p:custDataLst>
              <p:tags r:id="rId8"/>
            </p:custDataLst>
          </p:nvPr>
        </p:nvSpPr>
        <p:spPr>
          <a:xfrm rot="5400000">
            <a:off x="4228888" y="4518631"/>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8" name="序号"/>
          <p:cNvSpPr txBox="1"/>
          <p:nvPr>
            <p:custDataLst>
              <p:tags r:id="rId9"/>
            </p:custDataLst>
          </p:nvPr>
        </p:nvSpPr>
        <p:spPr>
          <a:xfrm>
            <a:off x="4543578" y="2066876"/>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200" name="项标题"/>
          <p:cNvSpPr txBox="1"/>
          <p:nvPr>
            <p:custDataLst>
              <p:tags r:id="rId10"/>
            </p:custDataLst>
          </p:nvPr>
        </p:nvSpPr>
        <p:spPr>
          <a:xfrm>
            <a:off x="5334856" y="2066876"/>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海岸地貌</a:t>
            </a:r>
            <a:endParaRPr lang="zh-CN" altLang="en-US" sz="2400" b="1" spc="300">
              <a:solidFill>
                <a:schemeClr val="tx1">
                  <a:lumMod val="85000"/>
                  <a:lumOff val="15000"/>
                </a:schemeClr>
              </a:solidFill>
              <a:latin typeface="+mj-ea"/>
              <a:ea typeface="+mj-ea"/>
            </a:endParaRPr>
          </a:p>
        </p:txBody>
      </p:sp>
      <p:sp>
        <p:nvSpPr>
          <p:cNvPr id="1049202" name="序号"/>
          <p:cNvSpPr txBox="1"/>
          <p:nvPr>
            <p:custDataLst>
              <p:tags r:id="rId11"/>
            </p:custDataLst>
          </p:nvPr>
        </p:nvSpPr>
        <p:spPr>
          <a:xfrm>
            <a:off x="4543578" y="3252574"/>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4" name="项标题"/>
          <p:cNvSpPr txBox="1"/>
          <p:nvPr>
            <p:custDataLst>
              <p:tags r:id="rId12"/>
            </p:custDataLst>
          </p:nvPr>
        </p:nvSpPr>
        <p:spPr>
          <a:xfrm>
            <a:off x="5334856" y="3252574"/>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海底地貌</a:t>
            </a:r>
            <a:endParaRPr lang="zh-CN" altLang="en-US" sz="2400" b="1" spc="300">
              <a:solidFill>
                <a:schemeClr val="tx1">
                  <a:lumMod val="85000"/>
                  <a:lumOff val="15000"/>
                </a:schemeClr>
              </a:solidFill>
              <a:latin typeface="+mj-ea"/>
              <a:ea typeface="+mj-ea"/>
            </a:endParaRPr>
          </a:p>
        </p:txBody>
      </p:sp>
      <p:sp>
        <p:nvSpPr>
          <p:cNvPr id="1049206" name="序号"/>
          <p:cNvSpPr txBox="1"/>
          <p:nvPr>
            <p:custDataLst>
              <p:tags r:id="rId13"/>
            </p:custDataLst>
          </p:nvPr>
        </p:nvSpPr>
        <p:spPr>
          <a:xfrm>
            <a:off x="4543578" y="4438271"/>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856" y="4438271"/>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海岸与海底地貌的相互影响</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8888" y="5704328"/>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578" y="5623968"/>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856" y="5623968"/>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海岸与海底地貌的保护与利用</a:t>
            </a:r>
            <a:endParaRPr lang="zh-CN" altLang="en-US" sz="2400" b="1" spc="300">
              <a:solidFill>
                <a:schemeClr val="tx1">
                  <a:lumMod val="85000"/>
                  <a:lumOff val="15000"/>
                </a:schemeClr>
              </a:solidFill>
              <a:latin typeface="+mj-ea"/>
              <a:ea typeface="+mj-ea"/>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58" name="标题"/>
          <p:cNvSpPr>
            <a:spLocks noGrp="1"/>
          </p:cNvSpPr>
          <p:nvPr>
            <p:ph type="title"/>
            <p:custDataLst>
              <p:tags r:id="rId2"/>
            </p:custDataLst>
          </p:nvPr>
        </p:nvSpPr>
        <p:spPr>
          <a:xfrm>
            <a:off x="1581138" y="2858211"/>
            <a:ext cx="6603643" cy="2950320"/>
          </a:xfrm>
        </p:spPr>
        <p:txBody>
          <a:bodyPr/>
          <a:lstStyle/>
          <a:p>
            <a:r>
              <a:rPr lang="zh-CN" altLang="en-US"/>
              <a:t>添加章节标题</a:t>
            </a:r>
            <a:endParaRPr lang="zh-CN" altLang="en-US"/>
          </a:p>
        </p:txBody>
      </p:sp>
      <p:sp>
        <p:nvSpPr>
          <p:cNvPr id="1049360"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08" name="标题"/>
          <p:cNvSpPr>
            <a:spLocks noGrp="1"/>
          </p:cNvSpPr>
          <p:nvPr>
            <p:ph type="title"/>
            <p:custDataLst>
              <p:tags r:id="rId2"/>
            </p:custDataLst>
          </p:nvPr>
        </p:nvSpPr>
        <p:spPr>
          <a:xfrm>
            <a:off x="1581138" y="2858211"/>
            <a:ext cx="6603643" cy="2950320"/>
          </a:xfrm>
        </p:spPr>
        <p:txBody>
          <a:bodyPr/>
          <a:lstStyle/>
          <a:p>
            <a:r>
              <a:rPr lang="zh-CN" altLang="en-US"/>
              <a:t>海岸地貌</a:t>
            </a:r>
            <a:endParaRPr lang="zh-CN" altLang="en-US"/>
          </a:p>
        </p:txBody>
      </p:sp>
      <p:sp>
        <p:nvSpPr>
          <p:cNvPr id="1049510"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658" name="标题 1"/>
          <p:cNvSpPr>
            <a:spLocks noGrp="1"/>
          </p:cNvSpPr>
          <p:nvPr>
            <p:ph type="title"/>
          </p:nvPr>
        </p:nvSpPr>
        <p:spPr/>
        <p:txBody>
          <a:bodyPr/>
          <a:lstStyle/>
          <a:p>
            <a:r>
              <a:rPr lang="zh-CN" altLang="en-US"/>
              <a:t>海岸线的形成</a:t>
            </a:r>
            <a:endParaRPr lang="zh-CN" altLang="en-US"/>
          </a:p>
        </p:txBody>
      </p:sp>
      <p:sp>
        <p:nvSpPr>
          <p:cNvPr id="1049660"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62"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64"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66"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68"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3"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70"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72"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74"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5"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76"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7"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9"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78"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80"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82"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1"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84"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3"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86"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5"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88"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0"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2"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4"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96"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侵蚀作用：海浪、潮汐和风力侵蚀陆地形成海岸地貌</a:t>
            </a:r>
            <a:endParaRPr lang="zh-CN" altLang="en-US" sz="1200" spc="150">
              <a:solidFill>
                <a:schemeClr val="tx1">
                  <a:lumMod val="65000"/>
                  <a:lumOff val="35000"/>
                </a:schemeClr>
              </a:solidFill>
              <a:latin typeface="+mn-ea"/>
              <a:sym typeface="+mn-ea"/>
            </a:endParaRPr>
          </a:p>
        </p:txBody>
      </p:sp>
      <p:sp>
        <p:nvSpPr>
          <p:cNvPr id="1049698"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气候变化：气候变化影响海平面高度从而影响海岸线的形态</a:t>
            </a:r>
            <a:endParaRPr lang="zh-CN" altLang="en-US" sz="1200" spc="150">
              <a:solidFill>
                <a:schemeClr val="tx1">
                  <a:lumMod val="65000"/>
                  <a:lumOff val="35000"/>
                </a:schemeClr>
              </a:solidFill>
              <a:latin typeface="+mn-ea"/>
              <a:sym typeface="+mn-ea"/>
            </a:endParaRPr>
          </a:p>
        </p:txBody>
      </p:sp>
      <p:sp>
        <p:nvSpPr>
          <p:cNvPr id="1049700"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地壳运动：地壳升降运动影响海岸线的位置和形态</a:t>
            </a:r>
            <a:endParaRPr lang="zh-CN" altLang="en-US" sz="1200" spc="150">
              <a:solidFill>
                <a:schemeClr val="tx1">
                  <a:lumMod val="65000"/>
                  <a:lumOff val="35000"/>
                </a:schemeClr>
              </a:solidFill>
              <a:latin typeface="+mn-ea"/>
              <a:sym typeface="+mn-ea"/>
            </a:endParaRPr>
          </a:p>
        </p:txBody>
      </p:sp>
      <p:sp>
        <p:nvSpPr>
          <p:cNvPr id="1049702"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堆积作用：河流携带的泥沙在海湾处沉积形成沙滩和沙洲</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742" name="标题 1"/>
          <p:cNvSpPr>
            <a:spLocks noGrp="1"/>
          </p:cNvSpPr>
          <p:nvPr>
            <p:ph type="title"/>
          </p:nvPr>
        </p:nvSpPr>
        <p:spPr/>
        <p:txBody>
          <a:bodyPr/>
          <a:lstStyle/>
          <a:p>
            <a:r>
              <a:rPr lang="zh-CN" altLang="en-US"/>
              <a:t>海岸地貌的类型</a:t>
            </a:r>
            <a:endParaRPr lang="zh-CN" altLang="en-US"/>
          </a:p>
        </p:txBody>
      </p:sp>
      <p:sp>
        <p:nvSpPr>
          <p:cNvPr id="104974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4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4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5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5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砂质海岸</a:t>
            </a:r>
            <a:endParaRPr lang="zh-CN" altLang="en-US" sz="1400" spc="150">
              <a:solidFill>
                <a:schemeClr val="tx1"/>
              </a:solidFill>
              <a:effectLst/>
              <a:latin typeface="+mn-ea"/>
              <a:sym typeface="+mn-ea"/>
            </a:endParaRPr>
          </a:p>
        </p:txBody>
      </p:sp>
      <p:sp>
        <p:nvSpPr>
          <p:cNvPr id="104975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基岩海岸</a:t>
            </a:r>
            <a:endParaRPr lang="zh-CN" altLang="en-US" sz="1400" spc="150">
              <a:solidFill>
                <a:schemeClr val="tx1"/>
              </a:solidFill>
              <a:effectLst/>
              <a:latin typeface="+mn-ea"/>
              <a:sym typeface="+mn-ea"/>
            </a:endParaRPr>
          </a:p>
        </p:txBody>
      </p:sp>
      <p:sp>
        <p:nvSpPr>
          <p:cNvPr id="104975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淤泥质海岸</a:t>
            </a:r>
            <a:endParaRPr lang="zh-CN" altLang="en-US" sz="1400" spc="150">
              <a:solidFill>
                <a:schemeClr val="tx1"/>
              </a:solidFill>
              <a:effectLst/>
              <a:latin typeface="+mn-ea"/>
              <a:sym typeface="+mn-ea"/>
            </a:endParaRPr>
          </a:p>
        </p:txBody>
      </p:sp>
      <p:sp>
        <p:nvSpPr>
          <p:cNvPr id="104975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红树林海岸</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798" name="标题 1"/>
          <p:cNvSpPr>
            <a:spLocks noGrp="1"/>
          </p:cNvSpPr>
          <p:nvPr>
            <p:ph type="title"/>
          </p:nvPr>
        </p:nvSpPr>
        <p:spPr/>
        <p:txBody>
          <a:bodyPr/>
          <a:lstStyle/>
          <a:p>
            <a:r>
              <a:rPr lang="zh-CN" altLang="en-US"/>
              <a:t>海岸地貌的特征</a:t>
            </a:r>
            <a:endParaRPr lang="zh-CN" altLang="en-US"/>
          </a:p>
        </p:txBody>
      </p:sp>
      <p:sp>
        <p:nvSpPr>
          <p:cNvPr id="1049800"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02"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04"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06"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海岸地貌的分布范围广泛从平原到山地都有分布</a:t>
            </a:r>
            <a:endParaRPr lang="en-US" altLang="zh-CN">
              <a:solidFill>
                <a:schemeClr val="dk1">
                  <a:lumMod val="80000"/>
                  <a:lumOff val="20000"/>
                </a:schemeClr>
              </a:solidFill>
              <a:latin typeface="+mn-ea"/>
              <a:sym typeface="+mn-ea"/>
            </a:endParaRPr>
          </a:p>
        </p:txBody>
      </p:sp>
      <p:sp>
        <p:nvSpPr>
          <p:cNvPr id="1049808"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0"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2"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4"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海岸地貌是由海蚀作用和堆积作用共同形成的</a:t>
            </a:r>
            <a:endParaRPr lang="zh-CN" altLang="en-US">
              <a:solidFill>
                <a:schemeClr val="dk1">
                  <a:lumMod val="80000"/>
                  <a:lumOff val="20000"/>
                </a:schemeClr>
              </a:solidFill>
              <a:latin typeface="+mn-ea"/>
              <a:sym typeface="+mn-ea"/>
            </a:endParaRPr>
          </a:p>
        </p:txBody>
      </p:sp>
      <p:sp>
        <p:nvSpPr>
          <p:cNvPr id="104981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18"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0"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2"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海岸地貌的类型包括海蚀崖、海蚀平台、海蚀柱等</a:t>
            </a:r>
            <a:endParaRPr lang="zh-CN" altLang="en-US">
              <a:solidFill>
                <a:schemeClr val="dk1">
                  <a:lumMod val="80000"/>
                  <a:lumOff val="20000"/>
                </a:schemeClr>
              </a:solidFill>
              <a:latin typeface="+mn-ea"/>
              <a:sym typeface="+mn-ea"/>
            </a:endParaRPr>
          </a:p>
        </p:txBody>
      </p:sp>
      <p:sp>
        <p:nvSpPr>
          <p:cNvPr id="1049824"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6"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28"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30"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海岸地貌的形态多样具有独特的景观和生态价值</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70" name="标题 1"/>
          <p:cNvSpPr>
            <a:spLocks noGrp="1"/>
          </p:cNvSpPr>
          <p:nvPr>
            <p:ph type="title"/>
          </p:nvPr>
        </p:nvSpPr>
        <p:spPr/>
        <p:txBody>
          <a:bodyPr/>
          <a:lstStyle/>
          <a:p>
            <a:r>
              <a:rPr lang="zh-CN" altLang="en-US"/>
              <a:t>海岸地貌的分布</a:t>
            </a:r>
            <a:endParaRPr lang="zh-CN" altLang="en-US"/>
          </a:p>
        </p:txBody>
      </p:sp>
      <p:sp>
        <p:nvSpPr>
          <p:cNvPr id="1049872"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74"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76"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pitchFamily="34" charset="-122"/>
                <a:sym typeface="Arial" pitchFamily="34" charset="0"/>
              </a:rPr>
              <a:t>海岸地貌在全球的分布具有广泛性几乎覆盖了所有沿海地区。</a:t>
            </a:r>
            <a:endParaRPr lang="zh-CN" altLang="en-US"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878"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80"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82" name="TextBox 2"/>
          <p:cNvSpPr txBox="1"/>
          <p:nvPr>
            <p:custDataLst>
              <p:tags r:id="rId7"/>
            </p:custDataLst>
          </p:nvPr>
        </p:nvSpPr>
        <p:spPr>
          <a:xfrm>
            <a:off x="3669017"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不同地区由于地质构造、气候条件和海陆交互作用等因素形成了各具特色的海岸地貌。</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88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86"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88" name="TextBox 2"/>
          <p:cNvSpPr txBox="1"/>
          <p:nvPr>
            <p:custDataLst>
              <p:tags r:id="rId10"/>
            </p:custDataLst>
          </p:nvPr>
        </p:nvSpPr>
        <p:spPr>
          <a:xfrm>
            <a:off x="6348206" y="3068798"/>
            <a:ext cx="2184713" cy="1764137"/>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在我国海岸地貌的类型多样包括基岩海岸、砂质海岸、淤泥质海岸等。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890"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92"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94" name="TextBox 2"/>
          <p:cNvSpPr txBox="1"/>
          <p:nvPr>
            <p:custDataLst>
              <p:tags r:id="rId13"/>
            </p:custDataLst>
          </p:nvPr>
        </p:nvSpPr>
        <p:spPr>
          <a:xfrm>
            <a:off x="9021280" y="3068798"/>
            <a:ext cx="2184713" cy="1764137"/>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海岸地貌的形成和演化是一个复杂的过程受到多种自然和人为因素的影响。</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934" name="标题"/>
          <p:cNvSpPr>
            <a:spLocks noGrp="1"/>
          </p:cNvSpPr>
          <p:nvPr>
            <p:ph type="title"/>
            <p:custDataLst>
              <p:tags r:id="rId2"/>
            </p:custDataLst>
          </p:nvPr>
        </p:nvSpPr>
        <p:spPr>
          <a:xfrm>
            <a:off x="1581138" y="2858211"/>
            <a:ext cx="6603643" cy="2950320"/>
          </a:xfrm>
        </p:spPr>
        <p:txBody>
          <a:bodyPr/>
          <a:lstStyle/>
          <a:p>
            <a:r>
              <a:rPr lang="zh-CN" altLang="en-US"/>
              <a:t>海底地貌</a:t>
            </a:r>
            <a:endParaRPr lang="zh-CN" altLang="en-US"/>
          </a:p>
        </p:txBody>
      </p:sp>
      <p:sp>
        <p:nvSpPr>
          <p:cNvPr id="1049936"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0084" name="标题 1"/>
          <p:cNvSpPr>
            <a:spLocks noGrp="1"/>
          </p:cNvSpPr>
          <p:nvPr>
            <p:ph type="title"/>
          </p:nvPr>
        </p:nvSpPr>
        <p:spPr/>
        <p:txBody>
          <a:bodyPr/>
          <a:lstStyle/>
          <a:p>
            <a:r>
              <a:rPr lang="zh-CN" altLang="en-US"/>
              <a:t>海底的形态</a:t>
            </a:r>
            <a:endParaRPr lang="zh-CN" altLang="en-US"/>
          </a:p>
        </p:txBody>
      </p:sp>
      <p:sp>
        <p:nvSpPr>
          <p:cNvPr id="105008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8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9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海底平原：分布广泛地形平坦</a:t>
            </a:r>
            <a:endParaRPr lang="zh-CN" altLang="en-US" sz="2000" spc="150">
              <a:solidFill>
                <a:schemeClr val="tx1">
                  <a:lumMod val="85000"/>
                  <a:lumOff val="15000"/>
                </a:schemeClr>
              </a:solidFill>
              <a:latin typeface="+mn-ea"/>
              <a:sym typeface="+mn-ea"/>
            </a:endParaRPr>
          </a:p>
        </p:txBody>
      </p:sp>
      <p:sp>
        <p:nvSpPr>
          <p:cNvPr id="105009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9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9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海山：高度较高形态各异</a:t>
            </a:r>
            <a:endParaRPr lang="zh-CN" altLang="en-US" sz="2000" spc="150">
              <a:solidFill>
                <a:schemeClr val="tx1">
                  <a:lumMod val="85000"/>
                  <a:lumOff val="15000"/>
                </a:schemeClr>
              </a:solidFill>
              <a:latin typeface="+mn-ea"/>
              <a:sym typeface="+mn-ea"/>
            </a:endParaRPr>
          </a:p>
        </p:txBody>
      </p:sp>
      <p:sp>
        <p:nvSpPr>
          <p:cNvPr id="105009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0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0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海沟：深度较大呈狭长形</a:t>
            </a:r>
            <a:endParaRPr lang="zh-CN" altLang="en-US" sz="2000" spc="150">
              <a:solidFill>
                <a:schemeClr val="tx1">
                  <a:lumMod val="85000"/>
                  <a:lumOff val="15000"/>
                </a:schemeClr>
              </a:solidFill>
              <a:latin typeface="+mn-ea"/>
              <a:sym typeface="+mn-ea"/>
            </a:endParaRPr>
          </a:p>
        </p:txBody>
      </p:sp>
      <p:sp>
        <p:nvSpPr>
          <p:cNvPr id="105010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0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10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洋盆：地形平坦面积较大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148" name="标题 1"/>
          <p:cNvSpPr>
            <a:spLocks noGrp="1"/>
          </p:cNvSpPr>
          <p:nvPr>
            <p:ph type="title"/>
          </p:nvPr>
        </p:nvSpPr>
        <p:spPr/>
        <p:txBody>
          <a:bodyPr/>
          <a:lstStyle/>
          <a:p>
            <a:r>
              <a:rPr lang="zh-CN" altLang="en-US"/>
              <a:t>海底地貌的形成</a:t>
            </a:r>
            <a:endParaRPr lang="zh-CN" altLang="en-US"/>
          </a:p>
        </p:txBody>
      </p:sp>
      <p:sp>
        <p:nvSpPr>
          <p:cNvPr id="1050150"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板块运动：海底地貌的形成与板块运动密切相关板块的相互碰撞、分离等运动导致海底地貌的形成。</a:t>
            </a:r>
            <a:endParaRPr lang="zh-CN" altLang="en-US" sz="1200" spc="150">
              <a:solidFill>
                <a:schemeClr val="tx1">
                  <a:lumMod val="65000"/>
                  <a:lumOff val="35000"/>
                </a:schemeClr>
              </a:solidFill>
              <a:latin typeface="+mn-ea"/>
              <a:sym typeface="+mn-ea"/>
            </a:endParaRPr>
          </a:p>
        </p:txBody>
      </p:sp>
      <p:sp>
        <p:nvSpPr>
          <p:cNvPr id="1050152"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侵蚀与沉积：海水通过侵蚀和沉积作用不断改变海底地貌形成各种形态的海底沉积物和地貌。</a:t>
            </a:r>
            <a:endParaRPr lang="zh-CN" altLang="en-US" sz="1200" spc="150">
              <a:solidFill>
                <a:schemeClr val="tx1">
                  <a:lumMod val="65000"/>
                  <a:lumOff val="35000"/>
                </a:schemeClr>
              </a:solidFill>
              <a:latin typeface="+mn-ea"/>
              <a:sym typeface="+mn-ea"/>
            </a:endParaRPr>
          </a:p>
        </p:txBody>
      </p:sp>
      <p:sp>
        <p:nvSpPr>
          <p:cNvPr id="1050154"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火山与地震：火山喷发和地震等地质活动对海底地貌的形成产生重要影响可以形成海底山脉、火山岛等复杂地貌。</a:t>
            </a:r>
            <a:endParaRPr lang="zh-CN" altLang="en-US" sz="1200" spc="150">
              <a:solidFill>
                <a:schemeClr val="tx1">
                  <a:lumMod val="65000"/>
                  <a:lumOff val="35000"/>
                </a:schemeClr>
              </a:solidFill>
              <a:latin typeface="+mn-ea"/>
              <a:sym typeface="+mn-ea"/>
            </a:endParaRPr>
          </a:p>
        </p:txBody>
      </p:sp>
      <p:sp>
        <p:nvSpPr>
          <p:cNvPr id="1050156"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生物作用：生物的生长和活动也对海底地貌的形成产生影响例如珊瑚礁的形成和生物沉积作用等。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https://d.book118.com/397063123154006036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4_1"/>
  <p:tag name="KSO_WM_UNIT_INDEX" val="1_4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2_2"/>
  <p:tag name="KSO_WM_UNIT_INDEX" val="1_2_2"/>
  <p:tag name="KSO_WM_UNIT_LAYERLEVEL" val="1_1_1"/>
  <p:tag name="KSO_WM_UNIT_SUBTYPE" val="d"/>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3_2"/>
  <p:tag name="KSO_WM_UNIT_INDEX" val="1_3_2"/>
  <p:tag name="KSO_WM_UNIT_LAYERLEVEL" val="1_1_1"/>
  <p:tag name="KSO_WM_UNIT_SUBTYPE" val="d"/>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5_1"/>
  <p:tag name="KSO_WM_UNIT_INDEX" val="1_5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5_2"/>
  <p:tag name="KSO_WM_UNIT_INDEX" val="1_5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GROUP_CODE" val="l1-1"/>
  <p:tag name="KSO_WM_SLIDE_DIAGTYPE" val="l"/>
  <p:tag name="KSO_WM_SLIDE_ID" val="custom20230996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38.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4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6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6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6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3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309.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3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3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3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3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3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3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Calibri Light</vt:lpstr>
      <vt:lpstr>Wingdings</vt:lpstr>
      <vt:lpstr>Office Theme</vt:lpstr>
      <vt:lpstr>海岸与海底地貌</vt:lpstr>
      <vt:lpstr>目录</vt:lpstr>
      <vt:lpstr>添加章节标题</vt:lpstr>
      <vt:lpstr>海岸地貌</vt:lpstr>
      <vt:lpstr>海岸线的形成</vt:lpstr>
      <vt:lpstr>海岸地貌的类型</vt:lpstr>
      <vt:lpstr>海岸地貌的特征</vt:lpstr>
      <vt:lpstr>海岸地貌的分布</vt:lpstr>
      <vt:lpstr>海底地貌</vt:lpstr>
      <vt:lpstr>海底的形态</vt:lpstr>
      <vt:lpstr>海底地貌的形成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2024-09-11T22:58:16.094</cp:lastPrinted>
  <dcterms:created xsi:type="dcterms:W3CDTF">2024-09-11T14:58:16Z</dcterms:created>
  <dcterms:modified xsi:type="dcterms:W3CDTF">2024-09-11T14:58:18Z</dcterms:modified>
</cp:coreProperties>
</file>