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587BB7-0011-4156-9CAA-621C0DBD7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7AE865-48D9-4EF8-9E5C-215C52F36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6C408C0-955C-4EF7-BC0E-7543191C5D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D0134B-6748-48B2-BF02-3458AD2209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6ED8DA-80E6-4AE4-B925-7615BA0FEF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0AB527C-86F6-4D58-B631-E89134AEDC8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DC4D0FA-0A16-4FAC-A4C3-FB72325530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BD0408-726F-40FC-A353-24CA1D665B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3C52E5-191F-4FBE-B278-86DFF5C81B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239E3F-F881-4B36-9D83-AE350B9DB6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C731F-D793-45EE-A7EA-3D4F8BE2BC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4294967295" hasCustomPrompt="1"/>
          </p:nvPr>
        </p:nvSpPr>
        <p:spPr>
          <a:xfrm>
            <a:off x="2829721" y="2606765"/>
            <a:ext cx="6532559" cy="1421928"/>
          </a:xfrm>
        </p:spPr>
        <p:txBody>
          <a:bodyPr wrap="none" anchor="t">
            <a:spAutoFit/>
          </a:bodyPr>
          <a:lstStyle>
            <a:lvl1pPr algn="ctr">
              <a:defRPr sz="9600" b="1" i="0" spc="300">
                <a:solidFill>
                  <a:schemeClr val="bg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4560965" y="4178609"/>
            <a:ext cx="3070071" cy="397032"/>
          </a:xfrm>
        </p:spPr>
        <p:txBody>
          <a:bodyPr wrap="none">
            <a:spAutoFit/>
          </a:bodyPr>
          <a:lstStyle>
            <a:lvl1pPr marL="0" indent="0" algn="ctr">
              <a:buNone/>
              <a:defRPr sz="2200" b="0" i="0" spc="300">
                <a:solidFill>
                  <a:schemeClr val="bg1"/>
                </a:solidFill>
                <a:latin typeface="+mj-ea"/>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4176242" y="1627639"/>
            <a:ext cx="3839514" cy="840230"/>
          </a:xfrm>
        </p:spPr>
        <p:txBody>
          <a:bodyPr wrap="none" anchor="b">
            <a:spAutoFit/>
          </a:bodyPr>
          <a:lstStyle>
            <a:lvl1pPr marL="0" indent="0" algn="ctr">
              <a:buNone/>
              <a:defRPr sz="5400" b="0" i="0" spc="300">
                <a:solidFill>
                  <a:schemeClr val="bg1"/>
                </a:solidFill>
                <a:latin typeface="+mj-ea"/>
                <a:ea typeface="+mj-ea"/>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7" name="图片 12"/>
          <p:cNvPicPr>
            <a:picLocks noChangeAspect="1"/>
          </p:cNvPicPr>
          <p:nvPr userDrawn="1"/>
        </p:nvPicPr>
        <p:blipFill>
          <a:blip r:embed="rId1"/>
          <a:stretch>
            <a:fillRect/>
          </a:stretch>
        </p:blipFill>
        <p:spPr>
          <a:xfrm>
            <a:off x="0" y="-1"/>
            <a:ext cx="12192000" cy="6858000"/>
          </a:xfrm>
          <a:prstGeom prst="rect">
            <a:avLst/>
          </a:prstGeom>
        </p:spPr>
      </p:pic>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2"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3"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endParaRPr kumimoji="1" lang="zh-CN" altLang="en-US"/>
          </a:p>
        </p:txBody>
      </p:sp>
      <p:sp>
        <p:nvSpPr>
          <p:cNvPr id="14"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5"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1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lnSpc>
                <a:spcPct val="130000"/>
              </a:lnSpc>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10000102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安全风险分级管控和隐患排查治理双重预防机制培训\n## 1.安全风险分级管控的基本概念与重要性\n### 1.1安全风险分级管控的定义与目的\n### 1.2安全风险分级管控的基本原则与方法\n### 1.3安全风险分级管控在企业管理中的重要性\n## 2.隐患排查治理的双重预防机制\n### 2.1隐患排查治理的双重预防机制概述\n### 2.2隐患排查治理的双重预防机制实施步骤\n### 2.3隐患排查治理的双重预防机制在企业中的应用案例\n## 3.安全风险分级管控的实施方法\n### 3.1安全风险识别与评估的方法与技巧\n### 3.2安全风险分级与管控的方法与技巧\n### 3.3安全风险监控与整改的方法与技巧\n## 4.隐患排查治理的双重预防机制实施策略\n### 4.1隐患排查治理的双重预防机制实施策略概述\n### 4.2隐患排查治理的双重预防机制实施过程中的沟通与协作\n### 4.3隐患排查治理的双重预防机制实施效果评估与持续改进\n## 5.安全风险分级管控和隐患排查治理双重预防机制的未来展望\n### 5.1安全风险分级管控和隐患排查治理双重预防机制的发展趋势\n### 5.2安全风险分级管控和隐患排查治理双重预防机制在企业未来管理的应用前景\n### 5.3提高安全风险分级管控和隐患排查治理双重预防机制实施效果的建议\n&quot;,&quot;templateId&quot;:&quot;4wo77tdatif1zkf5up7jagxk9w&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571499" y="2606765"/>
            <a:ext cx="11055350" cy="1409700"/>
          </a:xfrm>
        </p:spPr>
        <p:txBody>
          <a:bodyPr vert="horz" wrap="square" lIns="91440" tIns="45720" rIns="91440" bIns="45720" anchor="t">
            <a:spAutoFit/>
          </a:bodyPr>
          <a:lstStyle/>
          <a:p>
            <a:r>
              <a:rPr lang="zh-CN" sz="4800"/>
              <a:t>安全风险分级管控和隐患排查治理双重预防机制培训</a:t>
            </a:r>
            <a:endParaRPr/>
          </a:p>
        </p:txBody>
      </p:sp>
      <p:sp>
        <p:nvSpPr>
          <p:cNvPr id="3" name="文本占位符 3" descr="{&quot;isTemplate&quot;:false,&quot;type&quot;:&quot;content&quot;,&quot;canOmit&quot;:true,&quot;range&quot;:0}"/>
          <p:cNvSpPr>
            <a:spLocks noGrp="1"/>
          </p:cNvSpPr>
          <p:nvPr>
            <p:ph type="body" sz="quarter" idx="10"/>
          </p:nvPr>
        </p:nvSpPr>
        <p:spPr>
          <a:xfrm>
            <a:off x="5934740" y="1987738"/>
            <a:ext cx="322524" cy="480131"/>
          </a:xfrm>
        </p:spPr>
        <p:txBody>
          <a:bodyPr/>
          <a:lstStyle/>
          <a:p>
            <a:pPr>
              <a:buFont typeface="Arial" pitchFamily="34" charset="0"/>
              <a:buNone/>
            </a:pPr>
            <a:r>
              <a:rPr lang="en-US" sz="2800" smtClean="0"/>
              <a:t> </a:t>
            </a:r>
            <a:endParaRPr/>
          </a:p>
        </p:txBody>
      </p:sp>
      <p:sp>
        <p:nvSpPr>
          <p:cNvPr id="4" name="文本占位符 20"/>
          <p:cNvSpPr txBox="1"/>
          <p:nvPr/>
        </p:nvSpPr>
        <p:spPr>
          <a:xfrm>
            <a:off x="571499"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n-lt"/>
            </a:endParaRPr>
          </a:p>
        </p:txBody>
      </p:sp>
      <p:sp>
        <p:nvSpPr>
          <p:cNvPr id="5" name="文本占位符 20"/>
          <p:cNvSpPr txBox="1"/>
          <p:nvPr/>
        </p:nvSpPr>
        <p:spPr>
          <a:xfrm>
            <a:off x="11435770" y="6137600"/>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12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01</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12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3400">
                <a:solidFill>
                  <a:srgbClr val="FFFFFF">
                    <a:alpha val="100000"/>
                  </a:srgbClr>
                </a:solidFill>
                <a:latin typeface="微软雅黑"/>
                <a:ea typeface="微软雅黑"/>
              </a:rPr>
              <a:t>安全风险分级管控的基本概念与重要性</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58"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59"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0" name="Group 598"/>
            <p:cNvGrpSpPr/>
            <p:nvPr/>
          </p:nvGrpSpPr>
          <p:grpSpPr>
            <a:xfrm>
              <a:off x="763829" y="1414808"/>
              <a:ext cx="6972294" cy="2337649"/>
              <a:chOff x="763829" y="1414808"/>
              <a:chExt cx="6972294" cy="2337649"/>
            </a:xfrm>
          </p:grpSpPr>
          <p:sp>
            <p:nvSpPr>
              <p:cNvPr id="161"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安全风险分级管控是一种预防性的管理方法</a:t>
                </a:r>
                <a:endParaRPr/>
              </a:p>
            </p:txBody>
          </p:sp>
          <p:sp>
            <p:nvSpPr>
              <p:cNvPr id="162"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通过识别、评估、分级和管控安全风险，降低事故发生的可能性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保障员工的生命安全和身体健康，防止财产损失</a:t>
                </a:r>
                <a:endParaRPr/>
              </a:p>
            </p:txBody>
          </p:sp>
          <p:sp>
            <p:nvSpPr>
              <p:cNvPr id="163"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4"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65"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66"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7" name="Group 591"/>
            <p:cNvGrpSpPr/>
            <p:nvPr/>
          </p:nvGrpSpPr>
          <p:grpSpPr>
            <a:xfrm>
              <a:off x="689593" y="3949139"/>
              <a:ext cx="7078256" cy="2128975"/>
              <a:chOff x="689593" y="3949139"/>
              <a:chExt cx="7078256" cy="2128975"/>
            </a:xfrm>
          </p:grpSpPr>
          <p:sp>
            <p:nvSpPr>
              <p:cNvPr id="168"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目的：实现安全生产和可持续发展</a:t>
                </a:r>
                <a:endParaRPr/>
              </a:p>
            </p:txBody>
          </p:sp>
          <p:sp>
            <p:nvSpPr>
              <p:cNvPr id="169"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防止因安全风险导致的事故发生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提高企业的安全生产水平，降低事故风险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促进企业的可持续发展，提高企业的竞争力</a:t>
                </a:r>
                <a:endParaRPr/>
              </a:p>
            </p:txBody>
          </p:sp>
          <p:sp>
            <p:nvSpPr>
              <p:cNvPr id="170"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1"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2"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73"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安全风险分级管控的定义与目的</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76"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77" name="Group 628"/>
            <p:cNvGrpSpPr/>
            <p:nvPr/>
          </p:nvGrpSpPr>
          <p:grpSpPr>
            <a:xfrm>
              <a:off x="1197254" y="3971227"/>
              <a:ext cx="11008530" cy="2106887"/>
              <a:chOff x="1197254" y="3971227"/>
              <a:chExt cx="11008530" cy="2106887"/>
            </a:xfrm>
          </p:grpSpPr>
          <p:sp>
            <p:nvSpPr>
              <p:cNvPr id="178"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79"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0"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81"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82"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原则：系统性、科学性、实用性和动态性</a:t>
                </a:r>
                <a:endParaRPr/>
              </a:p>
            </p:txBody>
          </p:sp>
          <p:sp>
            <p:nvSpPr>
              <p:cNvPr id="183"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系统性：全面分析、评价和控制安全风险，确保各环节有效衔接</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科学性：依据科学方法和技术手段，确保评估结果的准确性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实用性：针对企业的实际情况，制定切实可行的安全风险管控措施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动态性：持续监控安全风险，及时调整管控措施</a:t>
                </a:r>
                <a:endParaRPr/>
              </a:p>
            </p:txBody>
          </p:sp>
        </p:grpSp>
        <p:grpSp>
          <p:nvGrpSpPr>
            <p:cNvPr id="184" name="Group 635"/>
            <p:cNvGrpSpPr/>
            <p:nvPr/>
          </p:nvGrpSpPr>
          <p:grpSpPr>
            <a:xfrm>
              <a:off x="3499345" y="1423099"/>
              <a:ext cx="11008530" cy="2005901"/>
              <a:chOff x="3499345" y="1423099"/>
              <a:chExt cx="11008530" cy="2005901"/>
            </a:xfrm>
          </p:grpSpPr>
          <p:sp>
            <p:nvSpPr>
              <p:cNvPr id="185"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方法：风险识别、风险评估、风险分级和风险管控</a:t>
                </a:r>
                <a:endParaRPr/>
              </a:p>
            </p:txBody>
          </p:sp>
          <p:sp>
            <p:nvSpPr>
              <p:cNvPr id="186"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风险识别：采用多种方法，全面收集安全风险信息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风险评估：运用定量和定性方法，评估安全风险的大小和可能性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风险分级：根据风险评估结果，对安全风险进行分级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风险管控：针对不同等级的风险，制定相应的管控措施</a:t>
                </a:r>
                <a:endParaRPr/>
              </a:p>
            </p:txBody>
          </p:sp>
          <p:sp>
            <p:nvSpPr>
              <p:cNvPr id="187"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8"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89"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90"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91"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安全风险分级管控的基本原则与方法</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93" name="AutoShape 2" descr="{&quot;isTemplate&quot;:true,&quot;type&quot;:&quot;image&quot;,&quot;canOmit&quot;:false,&quot;range&quot;:0}"/>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nvGrpSpPr>
          <p:cNvPr id="194" name="Group 473" descr="{&quot;isTemplate&quot;:true,&quot;type&quot;:&quot;list&quot;,&quot;alignment&quot;:&quot;left&quot;,&quot;alignmentVertical&quot;:&quot;top&quot;,&quot;canOmit&quot;:false,&quot;scalable&quot;:false,&quot;minItemsCount&quot;:-1}"/>
          <p:cNvGrpSpPr/>
          <p:nvPr/>
        </p:nvGrpSpPr>
        <p:grpSpPr>
          <a:xfrm>
            <a:off x="659808" y="1869081"/>
            <a:ext cx="6019800" cy="4574158"/>
            <a:chOff x="454962" y="1575832"/>
            <a:chExt cx="6019800" cy="4574158"/>
          </a:xfrm>
        </p:grpSpPr>
        <p:grpSp>
          <p:nvGrpSpPr>
            <p:cNvPr id="195" name="Group 474"/>
            <p:cNvGrpSpPr/>
            <p:nvPr/>
          </p:nvGrpSpPr>
          <p:grpSpPr>
            <a:xfrm>
              <a:off x="454962" y="1575832"/>
              <a:ext cx="5829300" cy="1489352"/>
              <a:chOff x="454963" y="1575832"/>
              <a:chExt cx="5829300" cy="1489352"/>
            </a:xfrm>
          </p:grpSpPr>
          <p:sp>
            <p:nvSpPr>
              <p:cNvPr id="196" name="TextBox 3" descr="{&quot;isTemplate&quot;:true,&quot;type&quot;:&quot;content&quot;,&quot;canOmit&quot;:false,&quot;range&quot;:0}"/>
              <p:cNvSpPr txBox="1"/>
              <p:nvPr/>
            </p:nvSpPr>
            <p:spPr>
              <a:xfrm>
                <a:off x="454963" y="2034175"/>
                <a:ext cx="5829300" cy="10310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通过安全风险分级管控，降低事故发生的可能性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提高员工的安全意识和安全技能，防止事故发生</a:t>
                </a:r>
                <a:endParaRPr/>
              </a:p>
            </p:txBody>
          </p:sp>
          <p:sp>
            <p:nvSpPr>
              <p:cNvPr id="197" name="TextBox 4" descr="{&quot;isTemplate&quot;:true,&quot;type&quot;:&quot;title&quot;,&quot;canOmit&quot;:false,&quot;range&quot;:0}"/>
              <p:cNvSpPr txBox="1"/>
              <p:nvPr/>
            </p:nvSpPr>
            <p:spPr>
              <a:xfrm>
                <a:off x="454963" y="157583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提高企业的安全生产水平</a:t>
                </a:r>
                <a:endParaRPr/>
              </a:p>
            </p:txBody>
          </p:sp>
        </p:grpSp>
        <p:grpSp>
          <p:nvGrpSpPr>
            <p:cNvPr id="198" name="Group 477"/>
            <p:cNvGrpSpPr/>
            <p:nvPr/>
          </p:nvGrpSpPr>
          <p:grpSpPr>
            <a:xfrm>
              <a:off x="454962" y="3071702"/>
              <a:ext cx="5829300" cy="1489351"/>
              <a:chOff x="454963" y="3071702"/>
              <a:chExt cx="5829300" cy="1489351"/>
            </a:xfrm>
          </p:grpSpPr>
          <p:sp>
            <p:nvSpPr>
              <p:cNvPr id="199" name="TextBox 5" descr="{&quot;isTemplate&quot;:true,&quot;type&quot;:&quot;content&quot;,&quot;canOmit&quot;:false,&quot;range&quot;:0}"/>
              <p:cNvSpPr txBox="1"/>
              <p:nvPr/>
            </p:nvSpPr>
            <p:spPr>
              <a:xfrm>
                <a:off x="454963" y="3530045"/>
                <a:ext cx="58293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预防性管理，减少因事故导致的财产损失和赔偿</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提高生产效率，降低生产成本</a:t>
                </a:r>
                <a:endParaRPr/>
              </a:p>
            </p:txBody>
          </p:sp>
          <p:sp>
            <p:nvSpPr>
              <p:cNvPr id="200" name="TextBox 6" descr="{&quot;isTemplate&quot;:true,&quot;type&quot;:&quot;title&quot;,&quot;canOmit&quot;:false,&quot;range&quot;:0}"/>
              <p:cNvSpPr txBox="1"/>
              <p:nvPr/>
            </p:nvSpPr>
            <p:spPr>
              <a:xfrm>
                <a:off x="454963" y="3071702"/>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降低企业的运营成本</a:t>
                </a:r>
                <a:endParaRPr/>
              </a:p>
            </p:txBody>
          </p:sp>
        </p:grpSp>
        <p:grpSp>
          <p:nvGrpSpPr>
            <p:cNvPr id="201" name="Group 480"/>
            <p:cNvGrpSpPr/>
            <p:nvPr/>
          </p:nvGrpSpPr>
          <p:grpSpPr>
            <a:xfrm>
              <a:off x="454962" y="4660638"/>
              <a:ext cx="6019800" cy="1489352"/>
              <a:chOff x="454963" y="4660638"/>
              <a:chExt cx="6019800" cy="1489352"/>
            </a:xfrm>
          </p:grpSpPr>
          <p:sp>
            <p:nvSpPr>
              <p:cNvPr id="202" name="TextBox 7" descr="{&quot;isTemplate&quot;:true,&quot;type&quot;:&quot;content&quot;,&quot;canOmit&quot;:false,&quot;range&quot;:0}"/>
              <p:cNvSpPr txBox="1"/>
              <p:nvPr/>
            </p:nvSpPr>
            <p:spPr>
              <a:xfrm>
                <a:off x="454963" y="5118982"/>
                <a:ext cx="6019800" cy="1031008"/>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良好的安全生产记录，提升企业的品牌形象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降低保险费用，提高企业的盈利能力</a:t>
                </a:r>
                <a:endParaRPr/>
              </a:p>
            </p:txBody>
          </p:sp>
          <p:sp>
            <p:nvSpPr>
              <p:cNvPr id="203" name="TextBox 8" descr="{&quot;isTemplate&quot;:true,&quot;type&quot;:&quot;title&quot;,&quot;canOmit&quot;:false,&quot;range&quot;:0}"/>
              <p:cNvSpPr txBox="1"/>
              <p:nvPr/>
            </p:nvSpPr>
            <p:spPr>
              <a:xfrm>
                <a:off x="454963" y="4660638"/>
                <a:ext cx="58293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提高企业的竞争力</a:t>
                </a:r>
                <a:endParaRPr/>
              </a:p>
            </p:txBody>
          </p:sp>
        </p:grpSp>
      </p:grpSp>
      <p:pic>
        <p:nvPicPr>
          <p:cNvPr id="204" name="Picture 9" descr="{&quot;isTemplate&quot;:true,&quot;type&quot;:&quot;image&quot;,&quot;canOmit&quot;:false,&quot;range&quot;:0}"/>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205" name="椭圆 6"/>
          <p:cNvSpPr>
            <a:spLocks noChangeAspect="1"/>
          </p:cNvSpPr>
          <p:nvPr/>
        </p:nvSpPr>
        <p:spPr>
          <a:xfrm>
            <a:off x="8687905" y="1507725"/>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6" name="椭圆 7"/>
          <p:cNvSpPr>
            <a:spLocks noChangeAspect="1"/>
          </p:cNvSpPr>
          <p:nvPr/>
        </p:nvSpPr>
        <p:spPr>
          <a:xfrm>
            <a:off x="6939559" y="4654032"/>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7" name="椭圆 8"/>
          <p:cNvSpPr>
            <a:spLocks noChangeAspect="1"/>
          </p:cNvSpPr>
          <p:nvPr/>
        </p:nvSpPr>
        <p:spPr>
          <a:xfrm>
            <a:off x="10420189" y="4651332"/>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安全风险分级管控在企业管理中的重要性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10"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211"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02</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212"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400">
                <a:solidFill>
                  <a:srgbClr val="FFFFFF">
                    <a:alpha val="100000"/>
                  </a:srgbClr>
                </a:solidFill>
                <a:latin typeface="微软雅黑"/>
                <a:ea typeface="微软雅黑"/>
              </a:rPr>
              <a:t>隐患排查治理的双重预防机制</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14"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15" name="Group 686"/>
            <p:cNvGrpSpPr/>
            <p:nvPr/>
          </p:nvGrpSpPr>
          <p:grpSpPr>
            <a:xfrm>
              <a:off x="1075314" y="1520189"/>
              <a:ext cx="9868911" cy="2072418"/>
              <a:chOff x="1075314" y="1520189"/>
              <a:chExt cx="9868911" cy="2072418"/>
            </a:xfrm>
          </p:grpSpPr>
          <p:sp>
            <p:nvSpPr>
              <p:cNvPr id="216"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安全风险分级管控：通过风险识别、评估、分级和管控，降低事故发生的可能性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隐患排查治理：通过定期检查、及时发现和处理隐患，防止事故发生</a:t>
                </a:r>
                <a:endParaRPr/>
              </a:p>
            </p:txBody>
          </p:sp>
          <p:sp>
            <p:nvSpPr>
              <p:cNvPr id="217"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双重预防机制：安全风险分级管控和隐患排查治理</a:t>
                </a:r>
                <a:endParaRPr/>
              </a:p>
            </p:txBody>
          </p:sp>
          <p:sp>
            <p:nvSpPr>
              <p:cNvPr id="218"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19"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nvGrpSpPr>
            <p:cNvPr id="220" name="Group 691"/>
            <p:cNvGrpSpPr/>
            <p:nvPr/>
          </p:nvGrpSpPr>
          <p:grpSpPr>
            <a:xfrm>
              <a:off x="1075314" y="3881882"/>
              <a:ext cx="9868911" cy="2072418"/>
              <a:chOff x="1075314" y="3881882"/>
              <a:chExt cx="9868911" cy="2072418"/>
            </a:xfrm>
          </p:grpSpPr>
          <p:sp>
            <p:nvSpPr>
              <p:cNvPr id="221"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防止因安全风险和隐患导致的事故发生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提高企业的安全生产水平，降低事故风险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促进企业的可持续发展，提高企业的竞争力</a:t>
                </a:r>
                <a:endParaRPr/>
              </a:p>
            </p:txBody>
          </p:sp>
          <p:sp>
            <p:nvSpPr>
              <p:cNvPr id="222"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目的：实现安全生产和可持续发展</a:t>
                </a:r>
                <a:endParaRPr/>
              </a:p>
            </p:txBody>
          </p:sp>
          <p:sp>
            <p:nvSpPr>
              <p:cNvPr id="223"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2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grpSp>
      </p:grpSp>
      <p:sp>
        <p:nvSpPr>
          <p:cNvPr id="2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隐患排查治理的双重预防机制概述</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27" name="Tencent"/>
          <p:cNvSpPr>
            <a:spLocks noChangeAspect="1"/>
          </p:cNvSpPr>
          <p:nvPr/>
        </p:nvSpPr>
        <p:spPr>
          <a:xfrm>
            <a:off x="4296000" y="2337972"/>
            <a:ext cx="3600000" cy="3600000"/>
          </a:xfrm>
          <a:prstGeom prst="ellipse">
            <a:avLst/>
          </a:prstGeom>
          <a:ln w="317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lnSpc>
                <a:spcPct val="130000"/>
              </a:lnSpc>
              <a:defRPr sz="1800" kern="1200">
                <a:solidFill>
                  <a:srgbClr val="000000"/>
                </a:solidFill>
                <a:latin typeface="Arial"/>
                <a:ea typeface="+mn-ea"/>
                <a:cs typeface="+mn-cs"/>
              </a:defRPr>
            </a:lvl1pPr>
            <a:lvl2pPr marL="457200" algn="l" defTabSz="914400" rtl="0" eaLnBrk="1" latinLnBrk="0" hangingPunct="1">
              <a:lnSpc>
                <a:spcPct val="130000"/>
              </a:lnSpc>
              <a:defRPr sz="1800" kern="1200">
                <a:solidFill>
                  <a:srgbClr val="000000"/>
                </a:solidFill>
                <a:latin typeface="Arial"/>
                <a:ea typeface="+mn-ea"/>
                <a:cs typeface="+mn-cs"/>
              </a:defRPr>
            </a:lvl2pPr>
            <a:lvl3pPr marL="914400" algn="l" defTabSz="914400" rtl="0" eaLnBrk="1" latinLnBrk="0" hangingPunct="1">
              <a:lnSpc>
                <a:spcPct val="130000"/>
              </a:lnSpc>
              <a:defRPr sz="1800" kern="1200">
                <a:solidFill>
                  <a:srgbClr val="000000"/>
                </a:solidFill>
                <a:latin typeface="Arial"/>
                <a:ea typeface="+mn-ea"/>
                <a:cs typeface="+mn-cs"/>
              </a:defRPr>
            </a:lvl3pPr>
            <a:lvl4pPr marL="1371600" algn="l" defTabSz="914400" rtl="0" eaLnBrk="1" latinLnBrk="0" hangingPunct="1">
              <a:lnSpc>
                <a:spcPct val="130000"/>
              </a:lnSpc>
              <a:defRPr sz="1800" kern="1200">
                <a:solidFill>
                  <a:srgbClr val="000000"/>
                </a:solidFill>
                <a:latin typeface="Arial"/>
                <a:ea typeface="+mn-ea"/>
                <a:cs typeface="+mn-cs"/>
              </a:defRPr>
            </a:lvl4pPr>
            <a:lvl5pPr marL="1828800" algn="l" defTabSz="914400" rtl="0" eaLnBrk="1" latinLnBrk="0" hangingPunct="1">
              <a:lnSpc>
                <a:spcPct val="130000"/>
              </a:lnSpc>
              <a:defRPr sz="1800" kern="1200">
                <a:solidFill>
                  <a:srgbClr val="000000"/>
                </a:solidFill>
                <a:latin typeface="Arial"/>
                <a:ea typeface="+mn-ea"/>
                <a:cs typeface="+mn-cs"/>
              </a:defRPr>
            </a:lvl5pPr>
            <a:lvl6pPr marL="2286000" algn="l" defTabSz="914400" rtl="0" eaLnBrk="1" latinLnBrk="0" hangingPunct="1">
              <a:lnSpc>
                <a:spcPct val="130000"/>
              </a:lnSpc>
              <a:defRPr sz="1800" kern="1200">
                <a:solidFill>
                  <a:srgbClr val="000000"/>
                </a:solidFill>
                <a:latin typeface="Arial"/>
                <a:ea typeface="+mn-ea"/>
                <a:cs typeface="+mn-cs"/>
              </a:defRPr>
            </a:lvl6pPr>
            <a:lvl7pPr marL="2743200" algn="l" defTabSz="914400" rtl="0" eaLnBrk="1" latinLnBrk="0" hangingPunct="1">
              <a:lnSpc>
                <a:spcPct val="130000"/>
              </a:lnSpc>
              <a:defRPr sz="1800" kern="1200">
                <a:solidFill>
                  <a:srgbClr val="000000"/>
                </a:solidFill>
                <a:latin typeface="Arial"/>
                <a:ea typeface="+mn-ea"/>
                <a:cs typeface="+mn-cs"/>
              </a:defRPr>
            </a:lvl7pPr>
            <a:lvl8pPr marL="3200400" algn="l" defTabSz="914400" rtl="0" eaLnBrk="1" latinLnBrk="0" hangingPunct="1">
              <a:lnSpc>
                <a:spcPct val="130000"/>
              </a:lnSpc>
              <a:defRPr sz="1800" kern="1200">
                <a:solidFill>
                  <a:srgbClr val="000000"/>
                </a:solidFill>
                <a:latin typeface="Arial"/>
                <a:ea typeface="+mn-ea"/>
                <a:cs typeface="+mn-cs"/>
              </a:defRPr>
            </a:lvl8pPr>
            <a:lvl9pPr marL="3657600" algn="l" defTabSz="914400" rtl="0" eaLnBrk="1" latinLnBrk="0" hangingPunct="1">
              <a:lnSpc>
                <a:spcPct val="130000"/>
              </a:lnSpc>
              <a:defRPr sz="1800" kern="1200">
                <a:solidFill>
                  <a:srgbClr val="000000"/>
                </a:solidFill>
                <a:latin typeface="Arial"/>
                <a:ea typeface="+mn-ea"/>
                <a:cs typeface="+mn-cs"/>
              </a:defRPr>
            </a:lvl9pPr>
          </a:lstStyle>
          <a:p>
            <a:pPr algn="ctr"/>
            <a:endParaRPr lang="zh-CN" altLang="en-US" b="1">
              <a:latin typeface="Microsoft YaHei" panose="020b0503020204020204" pitchFamily="34" charset="-122"/>
              <a:ea typeface="Microsoft YaHei" panose="020b0503020204020204" pitchFamily="34" charset="-122"/>
            </a:endParaRPr>
          </a:p>
        </p:txBody>
      </p:sp>
      <p:sp>
        <p:nvSpPr>
          <p:cNvPr id="228" name="Tencent"/>
          <p:cNvSpPr/>
          <p:nvPr/>
        </p:nvSpPr>
        <p:spPr>
          <a:xfrm>
            <a:off x="8456167" y="4881686"/>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kumimoji="1" lang="en-US" altLang="zh-CN" sz="2000" b="1">
                <a:solidFill>
                  <a:schemeClr val="accent4"/>
                </a:solidFill>
                <a:latin typeface="+mj-ea"/>
                <a:ea typeface="+mj-ea"/>
              </a:rPr>
              <a:t>04</a:t>
            </a:r>
            <a:endParaRPr/>
          </a:p>
        </p:txBody>
      </p:sp>
      <p:sp>
        <p:nvSpPr>
          <p:cNvPr id="229" name="Tencent"/>
          <p:cNvSpPr/>
          <p:nvPr/>
        </p:nvSpPr>
        <p:spPr>
          <a:xfrm>
            <a:off x="8456167" y="2474356"/>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r>
              <a:rPr kumimoji="1" lang="en-US" altLang="zh-CN" sz="2000" b="1">
                <a:solidFill>
                  <a:schemeClr val="accent2"/>
                </a:solidFill>
                <a:latin typeface="+mj-ea"/>
                <a:ea typeface="+mj-ea"/>
              </a:rPr>
              <a:t>02</a:t>
            </a:r>
            <a:endParaRPr/>
          </a:p>
        </p:txBody>
      </p:sp>
      <p:sp>
        <p:nvSpPr>
          <p:cNvPr id="230" name="Tencent"/>
          <p:cNvSpPr/>
          <p:nvPr/>
        </p:nvSpPr>
        <p:spPr>
          <a:xfrm>
            <a:off x="3233771" y="4881686"/>
            <a:ext cx="502062"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r"/>
            <a:r>
              <a:rPr kumimoji="1" lang="en-US" altLang="zh-CN" sz="2000" b="1">
                <a:solidFill>
                  <a:schemeClr val="accent3"/>
                </a:solidFill>
                <a:latin typeface="+mj-ea"/>
                <a:ea typeface="+mj-ea"/>
              </a:rPr>
              <a:t>03</a:t>
            </a:r>
            <a:endParaRPr/>
          </a:p>
        </p:txBody>
      </p:sp>
      <p:sp>
        <p:nvSpPr>
          <p:cNvPr id="231" name="Tencent"/>
          <p:cNvSpPr/>
          <p:nvPr/>
        </p:nvSpPr>
        <p:spPr>
          <a:xfrm>
            <a:off x="3233771" y="2471753"/>
            <a:ext cx="502062"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r"/>
            <a:r>
              <a:rPr kumimoji="1" lang="en-US" altLang="zh-CN" sz="2000" b="1">
                <a:solidFill>
                  <a:schemeClr val="accent1"/>
                </a:solidFill>
                <a:latin typeface="+mj-ea"/>
                <a:ea typeface="+mj-ea"/>
              </a:rPr>
              <a:t>01</a:t>
            </a:r>
            <a:endParaRPr/>
          </a:p>
        </p:txBody>
      </p:sp>
      <p:grpSp>
        <p:nvGrpSpPr>
          <p:cNvPr id="232" name="组合 231" descr="{&quot;isTemplate&quot;:true,&quot;type&quot;:&quot;list&quot;,&quot;alignment&quot;:&quot;left&quot;,&quot;alignmentVertical&quot;:&quot;top&quot;,&quot;canOmit&quot;:false,&quot;scalable&quot;:false,&quot;minItemsCount&quot;:-1}"/>
          <p:cNvGrpSpPr/>
          <p:nvPr/>
        </p:nvGrpSpPr>
        <p:grpSpPr>
          <a:xfrm>
            <a:off x="693309" y="1936566"/>
            <a:ext cx="10805382" cy="4512298"/>
            <a:chOff x="693309" y="1936566"/>
            <a:chExt cx="10805382" cy="4512298"/>
          </a:xfrm>
        </p:grpSpPr>
        <p:grpSp>
          <p:nvGrpSpPr>
            <p:cNvPr id="233" name="组合 232"/>
            <p:cNvGrpSpPr/>
            <p:nvPr/>
          </p:nvGrpSpPr>
          <p:grpSpPr>
            <a:xfrm>
              <a:off x="693309" y="1936566"/>
              <a:ext cx="5335969" cy="2160000"/>
              <a:chOff x="693309" y="1936566"/>
              <a:chExt cx="5335969" cy="2160000"/>
            </a:xfrm>
          </p:grpSpPr>
          <p:sp>
            <p:nvSpPr>
              <p:cNvPr id="234" name="椭圆 10" descr="{&quot;isTemplate&quot;:true,&quot;type&quot;:&quot;title&quot;,&quot;canOmit&quot;:false,&quot;range&quot;:0}"/>
              <p:cNvSpPr>
                <a:spLocks noChangeAspect="1"/>
              </p:cNvSpPr>
              <p:nvPr/>
            </p:nvSpPr>
            <p:spPr>
              <a:xfrm>
                <a:off x="3869278" y="1936566"/>
                <a:ext cx="2160000" cy="216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制定隐患排查计划</a:t>
                </a:r>
                <a:endParaRPr kumimoji="1" lang="en-US" altLang="zh-CN" sz="2200" b="1">
                  <a:solidFill>
                    <a:schemeClr val="bg1"/>
                  </a:solidFill>
                  <a:latin typeface="+mj-ea"/>
                  <a:ea typeface="+mj-ea"/>
                </a:endParaRPr>
              </a:p>
            </p:txBody>
          </p:sp>
          <p:sp>
            <p:nvSpPr>
              <p:cNvPr id="235" name="Tencent" descr="{&quot;isTemplate&quot;:true,&quot;type&quot;:&quot;content&quot;,&quot;canOmit&quot;:true,&quot;range&quot;:0}"/>
              <p:cNvSpPr txBox="1"/>
              <p:nvPr/>
            </p:nvSpPr>
            <p:spPr>
              <a:xfrm>
                <a:off x="693309" y="2888139"/>
                <a:ext cx="3042524" cy="1150792"/>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明确排查的目的、范围、方法和周期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制定排查表格，记录排查结果</a:t>
                </a:r>
                <a:endParaRPr/>
              </a:p>
            </p:txBody>
          </p:sp>
        </p:grpSp>
        <p:grpSp>
          <p:nvGrpSpPr>
            <p:cNvPr id="236" name="组合 235"/>
            <p:cNvGrpSpPr/>
            <p:nvPr/>
          </p:nvGrpSpPr>
          <p:grpSpPr>
            <a:xfrm>
              <a:off x="6162723" y="1936566"/>
              <a:ext cx="5335968" cy="2160000"/>
              <a:chOff x="6162723" y="1936566"/>
              <a:chExt cx="5335968" cy="2160000"/>
            </a:xfrm>
          </p:grpSpPr>
          <p:sp>
            <p:nvSpPr>
              <p:cNvPr id="237" name="Tencent" descr="{&quot;isTemplate&quot;:true,&quot;type&quot;:&quot;content&quot;,&quot;canOmit&quot;:true,&quot;range&quot;:0}"/>
              <p:cNvSpPr txBox="1"/>
              <p:nvPr/>
            </p:nvSpPr>
            <p:spPr>
              <a:xfrm>
                <a:off x="8456167" y="2890742"/>
                <a:ext cx="3042524" cy="1150792"/>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按照排查计划，定期进行隐患排查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鼓励员工参与隐患排查，提高员工的安全意识</a:t>
                </a:r>
                <a:endParaRPr/>
              </a:p>
            </p:txBody>
          </p:sp>
          <p:sp>
            <p:nvSpPr>
              <p:cNvPr id="238" name="椭圆 11" descr="{&quot;isTemplate&quot;:true,&quot;type&quot;:&quot;title&quot;,&quot;canOmit&quot;:false,&quot;range&quot;:0}"/>
              <p:cNvSpPr>
                <a:spLocks noChangeAspect="1"/>
              </p:cNvSpPr>
              <p:nvPr/>
            </p:nvSpPr>
            <p:spPr>
              <a:xfrm>
                <a:off x="6162723" y="1936566"/>
                <a:ext cx="2160000" cy="216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开展隐患排查</a:t>
                </a:r>
                <a:endParaRPr kumimoji="1" lang="en-US" altLang="zh-CN" sz="2200" b="1">
                  <a:solidFill>
                    <a:schemeClr val="bg1"/>
                  </a:solidFill>
                  <a:latin typeface="+mj-ea"/>
                  <a:ea typeface="+mj-ea"/>
                </a:endParaRPr>
              </a:p>
            </p:txBody>
          </p:sp>
        </p:grpSp>
        <p:grpSp>
          <p:nvGrpSpPr>
            <p:cNvPr id="239" name="组合 238"/>
            <p:cNvGrpSpPr/>
            <p:nvPr/>
          </p:nvGrpSpPr>
          <p:grpSpPr>
            <a:xfrm>
              <a:off x="693309" y="4243479"/>
              <a:ext cx="5335969" cy="2205385"/>
              <a:chOff x="693309" y="4243479"/>
              <a:chExt cx="5335969" cy="2205385"/>
            </a:xfrm>
          </p:grpSpPr>
          <p:sp>
            <p:nvSpPr>
              <p:cNvPr id="240" name="椭圆 12" descr="{&quot;isTemplate&quot;:true,&quot;type&quot;:&quot;title&quot;,&quot;canOmit&quot;:false,&quot;range&quot;:0}"/>
              <p:cNvSpPr>
                <a:spLocks noChangeAspect="1"/>
              </p:cNvSpPr>
              <p:nvPr/>
            </p:nvSpPr>
            <p:spPr>
              <a:xfrm>
                <a:off x="3869278" y="4243479"/>
                <a:ext cx="2160000" cy="216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隐患治理与跟踪</a:t>
                </a:r>
                <a:endParaRPr kumimoji="1" lang="en-US" altLang="zh-CN" sz="2200" b="1">
                  <a:solidFill>
                    <a:schemeClr val="bg1"/>
                  </a:solidFill>
                  <a:latin typeface="+mj-ea"/>
                  <a:ea typeface="+mj-ea"/>
                </a:endParaRPr>
              </a:p>
            </p:txBody>
          </p:sp>
          <p:sp>
            <p:nvSpPr>
              <p:cNvPr id="241" name="Tencent" descr="{&quot;isTemplate&quot;:true,&quot;type&quot;:&quot;content&quot;,&quot;canOmit&quot;:true,&quot;range&quot;:0}"/>
              <p:cNvSpPr txBox="1"/>
              <p:nvPr/>
            </p:nvSpPr>
            <p:spPr>
              <a:xfrm>
                <a:off x="693309" y="5298072"/>
                <a:ext cx="3042524" cy="1150792"/>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对排查出的隐患进行治理，消除安全隐患</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跟踪隐患治理情况，确保隐患得到及时、有效的治理</a:t>
                </a:r>
                <a:endParaRPr/>
              </a:p>
            </p:txBody>
          </p:sp>
        </p:grpSp>
        <p:grpSp>
          <p:nvGrpSpPr>
            <p:cNvPr id="242" name="组合 241"/>
            <p:cNvGrpSpPr/>
            <p:nvPr/>
          </p:nvGrpSpPr>
          <p:grpSpPr>
            <a:xfrm>
              <a:off x="6162723" y="4243479"/>
              <a:ext cx="5335968" cy="2205385"/>
              <a:chOff x="6162723" y="4243479"/>
              <a:chExt cx="5335968" cy="2205385"/>
            </a:xfrm>
          </p:grpSpPr>
          <p:sp>
            <p:nvSpPr>
              <p:cNvPr id="243" name="Tencent" descr="{&quot;isTemplate&quot;:true,&quot;type&quot;:&quot;content&quot;,&quot;canOmit&quot;:true,&quot;range&quot;:0}"/>
              <p:cNvSpPr txBox="1"/>
              <p:nvPr/>
            </p:nvSpPr>
            <p:spPr>
              <a:xfrm>
                <a:off x="8456167" y="5298072"/>
                <a:ext cx="3042524" cy="1150792"/>
              </a:xfrm>
              <a:prstGeom prst="rect">
                <a:avLst/>
              </a:prstGeom>
              <a:noFill/>
            </p:spPr>
            <p:txBody>
              <a:bodyPr wrap="square" rtlCol="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对隐患排查治理的效果进行评估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根据评估结果，持续改进隐患排查治理的工作</a:t>
                </a:r>
                <a:endParaRPr/>
              </a:p>
            </p:txBody>
          </p:sp>
          <p:sp>
            <p:nvSpPr>
              <p:cNvPr id="244" name="椭圆 13" descr="{&quot;isTemplate&quot;:true,&quot;type&quot;:&quot;title&quot;,&quot;canOmit&quot;:false,&quot;range&quot;:0}"/>
              <p:cNvSpPr>
                <a:spLocks noChangeAspect="1"/>
              </p:cNvSpPr>
              <p:nvPr/>
            </p:nvSpPr>
            <p:spPr>
              <a:xfrm>
                <a:off x="6162723" y="4243479"/>
                <a:ext cx="2160000" cy="2160000"/>
              </a:xfrm>
              <a:prstGeom prst="ellipse">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2200" b="1">
                    <a:solidFill>
                      <a:schemeClr val="bg1"/>
                    </a:solidFill>
                    <a:latin typeface="+mj-ea"/>
                    <a:ea typeface="+mj-ea"/>
                  </a:rPr>
                  <a:t>效果评估与持续改进</a:t>
                </a:r>
                <a:endParaRPr kumimoji="1" lang="en-US" altLang="zh-CN" sz="2200" b="1">
                  <a:solidFill>
                    <a:schemeClr val="bg1"/>
                  </a:solidFill>
                  <a:latin typeface="+mj-ea"/>
                  <a:ea typeface="+mj-ea"/>
                </a:endParaRPr>
              </a:p>
            </p:txBody>
          </p:sp>
        </p:grpSp>
      </p:grpSp>
      <p:sp>
        <p:nvSpPr>
          <p:cNvPr id="245"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ctr"/>
            <a:r>
              <a:rPr lang="zh-CN" sz="3600" b="1">
                <a:latin typeface="微软雅黑"/>
                <a:ea typeface="微软雅黑"/>
              </a:rPr>
              <a:t>隐患排查治理的双重预防机制实施步骤</a:t>
            </a:r>
            <a:endParaRPr lang="en-US" sz="36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47" name="组合 246"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48" name="组合 247"/>
            <p:cNvGrpSpPr/>
            <p:nvPr/>
          </p:nvGrpSpPr>
          <p:grpSpPr>
            <a:xfrm>
              <a:off x="685800" y="3146904"/>
              <a:ext cx="5760000" cy="3225487"/>
              <a:chOff x="685800" y="3146904"/>
              <a:chExt cx="5760000" cy="3225487"/>
            </a:xfrm>
          </p:grpSpPr>
          <p:sp>
            <p:nvSpPr>
              <p:cNvPr id="249"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某石油化工企业：通过实施双重预防机制，降低事故风险</a:t>
                </a:r>
                <a:endParaRPr kumimoji="1" lang="en-US" altLang="zh-CN" sz="1800" b="1">
                  <a:solidFill>
                    <a:schemeClr val="bg1"/>
                  </a:solidFill>
                  <a:latin typeface="+mj-ea"/>
                  <a:ea typeface="+mj-ea"/>
                </a:endParaRPr>
              </a:p>
            </p:txBody>
          </p:sp>
          <p:sp>
            <p:nvSpPr>
              <p:cNvPr id="250"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开展安全风险分级管控，确保生产过程中的安全风险得到有效控制</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定期进行隐患排查治理，及时发现和处理隐患，防止事故发生</a:t>
                </a:r>
                <a:endParaRPr/>
              </a:p>
            </p:txBody>
          </p:sp>
        </p:grpSp>
        <p:grpSp>
          <p:nvGrpSpPr>
            <p:cNvPr id="251" name="组合 250"/>
            <p:cNvGrpSpPr/>
            <p:nvPr/>
          </p:nvGrpSpPr>
          <p:grpSpPr>
            <a:xfrm>
              <a:off x="6016236" y="3146904"/>
              <a:ext cx="5400000" cy="3225487"/>
              <a:chOff x="6016236" y="3146904"/>
              <a:chExt cx="5400000" cy="3225487"/>
            </a:xfrm>
          </p:grpSpPr>
          <p:sp>
            <p:nvSpPr>
              <p:cNvPr id="252"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某钢铁企业：通过实施双重预防机制，提高安全生产水平</a:t>
                </a:r>
                <a:endParaRPr kumimoji="1" lang="en-US" altLang="zh-CN" sz="1800" b="1">
                  <a:solidFill>
                    <a:schemeClr val="bg1"/>
                  </a:solidFill>
                  <a:latin typeface="+mj-ea"/>
                  <a:ea typeface="+mj-ea"/>
                </a:endParaRPr>
              </a:p>
            </p:txBody>
          </p:sp>
          <p:sp>
            <p:nvSpPr>
              <p:cNvPr id="253"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制定安全风险辨识标准，确保员工掌握安全风险知识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定期开展隐患排查，提高员工的安全意识</a:t>
                </a:r>
                <a:endParaRPr/>
              </a:p>
            </p:txBody>
          </p:sp>
        </p:grpSp>
      </p:grpSp>
      <p:sp>
        <p:nvSpPr>
          <p:cNvPr id="25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sz="2800" b="1">
                <a:latin typeface="微软雅黑"/>
                <a:ea typeface="微软雅黑"/>
              </a:rPr>
              <a:t>隐患排查治理的双重预防机制在企业中的应用案例</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7" name="椭圆 1"/>
          <p:cNvSpPr>
            <a:spLocks noChangeAspect="1"/>
          </p:cNvSpPr>
          <p:nvPr/>
        </p:nvSpPr>
        <p:spPr>
          <a:xfrm>
            <a:off x="905941" y="2062530"/>
            <a:ext cx="2520000" cy="2520000"/>
          </a:xfrm>
          <a:prstGeom prst="ellipse">
            <a:avLst/>
          </a:prstGeom>
          <a:gradFill flip="none" rotWithShape="1">
            <a:gsLst>
              <a:gs pos="0">
                <a:schemeClr val="accent1">
                  <a:alpha val="5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lnSpc>
                <a:spcPct val="130000"/>
              </a:lnSpc>
              <a:defRPr sz="1800" kern="1200">
                <a:solidFill>
                  <a:srgbClr val="FFFFFF"/>
                </a:solidFill>
                <a:latin typeface="Arial"/>
                <a:ea typeface="+mn-ea"/>
                <a:cs typeface="+mn-cs"/>
              </a:defRPr>
            </a:lvl1pPr>
            <a:lvl2pPr marL="457200" algn="l" defTabSz="914400" rtl="0" eaLnBrk="1" latinLnBrk="0" hangingPunct="1">
              <a:lnSpc>
                <a:spcPct val="130000"/>
              </a:lnSpc>
              <a:defRPr sz="1800" kern="1200">
                <a:solidFill>
                  <a:srgbClr val="FFFFFF"/>
                </a:solidFill>
                <a:latin typeface="Arial"/>
                <a:ea typeface="+mn-ea"/>
                <a:cs typeface="+mn-cs"/>
              </a:defRPr>
            </a:lvl2pPr>
            <a:lvl3pPr marL="914400" algn="l" defTabSz="914400" rtl="0" eaLnBrk="1" latinLnBrk="0" hangingPunct="1">
              <a:lnSpc>
                <a:spcPct val="130000"/>
              </a:lnSpc>
              <a:defRPr sz="1800" kern="1200">
                <a:solidFill>
                  <a:srgbClr val="FFFFFF"/>
                </a:solidFill>
                <a:latin typeface="Arial"/>
                <a:ea typeface="+mn-ea"/>
                <a:cs typeface="+mn-cs"/>
              </a:defRPr>
            </a:lvl3pPr>
            <a:lvl4pPr marL="1371600" algn="l" defTabSz="914400" rtl="0" eaLnBrk="1" latinLnBrk="0" hangingPunct="1">
              <a:lnSpc>
                <a:spcPct val="130000"/>
              </a:lnSpc>
              <a:defRPr sz="1800" kern="1200">
                <a:solidFill>
                  <a:srgbClr val="FFFFFF"/>
                </a:solidFill>
                <a:latin typeface="Arial"/>
                <a:ea typeface="+mn-ea"/>
                <a:cs typeface="+mn-cs"/>
              </a:defRPr>
            </a:lvl4pPr>
            <a:lvl5pPr marL="1828800" algn="l" defTabSz="914400" rtl="0" eaLnBrk="1" latinLnBrk="0" hangingPunct="1">
              <a:lnSpc>
                <a:spcPct val="130000"/>
              </a:lnSpc>
              <a:defRPr sz="1800" kern="1200">
                <a:solidFill>
                  <a:srgbClr val="FFFFFF"/>
                </a:solidFill>
                <a:latin typeface="Arial"/>
                <a:ea typeface="+mn-ea"/>
                <a:cs typeface="+mn-cs"/>
              </a:defRPr>
            </a:lvl5pPr>
            <a:lvl6pPr marL="2286000" algn="l" defTabSz="914400" rtl="0" eaLnBrk="1" latinLnBrk="0" hangingPunct="1">
              <a:lnSpc>
                <a:spcPct val="130000"/>
              </a:lnSpc>
              <a:defRPr sz="1800" kern="1200">
                <a:solidFill>
                  <a:srgbClr val="FFFFFF"/>
                </a:solidFill>
                <a:latin typeface="Arial"/>
                <a:ea typeface="+mn-ea"/>
                <a:cs typeface="+mn-cs"/>
              </a:defRPr>
            </a:lvl6pPr>
            <a:lvl7pPr marL="2743200" algn="l" defTabSz="914400" rtl="0" eaLnBrk="1" latinLnBrk="0" hangingPunct="1">
              <a:lnSpc>
                <a:spcPct val="130000"/>
              </a:lnSpc>
              <a:defRPr sz="1800" kern="1200">
                <a:solidFill>
                  <a:srgbClr val="FFFFFF"/>
                </a:solidFill>
                <a:latin typeface="Arial"/>
                <a:ea typeface="+mn-ea"/>
                <a:cs typeface="+mn-cs"/>
              </a:defRPr>
            </a:lvl7pPr>
            <a:lvl8pPr marL="3200400" algn="l" defTabSz="914400" rtl="0" eaLnBrk="1" latinLnBrk="0" hangingPunct="1">
              <a:lnSpc>
                <a:spcPct val="130000"/>
              </a:lnSpc>
              <a:defRPr sz="1800" kern="1200">
                <a:solidFill>
                  <a:srgbClr val="FFFFFF"/>
                </a:solidFill>
                <a:latin typeface="Arial"/>
                <a:ea typeface="+mn-ea"/>
                <a:cs typeface="+mn-cs"/>
              </a:defRPr>
            </a:lvl8pPr>
            <a:lvl9pPr marL="3657600" algn="l" defTabSz="914400" rtl="0" eaLnBrk="1" latinLnBrk="0" hangingPunct="1">
              <a:lnSpc>
                <a:spcPct val="130000"/>
              </a:lnSpc>
              <a:defRPr sz="1800" kern="1200">
                <a:solidFill>
                  <a:srgbClr val="FFFFFF"/>
                </a:solidFill>
                <a:latin typeface="Arial"/>
                <a:ea typeface="+mn-ea"/>
                <a:cs typeface="+mn-cs"/>
              </a:defRPr>
            </a:lvl9pPr>
          </a:lstStyle>
          <a:p>
            <a:pPr algn="ctr"/>
            <a:endParaRPr kumimoji="1" lang="zh-CN" altLang="en-US"/>
          </a:p>
        </p:txBody>
      </p:sp>
      <p:sp>
        <p:nvSpPr>
          <p:cNvPr id="8" name="Tencent"/>
          <p:cNvSpPr txBox="1"/>
          <p:nvPr/>
        </p:nvSpPr>
        <p:spPr>
          <a:xfrm>
            <a:off x="1591103" y="2660810"/>
            <a:ext cx="1149675"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r>
              <a:rPr lang="en-US" altLang="zh-CN" sz="8000" b="0">
                <a:solidFill>
                  <a:schemeClr val="bg1"/>
                </a:solidFill>
                <a:latin typeface="Microsoft YaHei Light" panose="020b0503020204020204" pitchFamily="34" charset="-122"/>
                <a:ea typeface="Microsoft YaHei Light" panose="020b0503020204020204" pitchFamily="34" charset="-122"/>
              </a:rPr>
              <a:t>03</a:t>
            </a:r>
            <a:endParaRPr lang="zh-CN" altLang="en-US" sz="8000" b="0">
              <a:solidFill>
                <a:schemeClr val="bg1"/>
              </a:solidFill>
              <a:latin typeface="Microsoft YaHei Light" panose="020b0503020204020204" pitchFamily="34" charset="-122"/>
              <a:ea typeface="Microsoft YaHei Light" panose="020b0503020204020204" pitchFamily="34" charset="-122"/>
            </a:endParaRPr>
          </a:p>
        </p:txBody>
      </p:sp>
      <p:sp>
        <p:nvSpPr>
          <p:cNvPr id="9" name="Tencent" descr="{&quot;isTemplate&quot;:true,&quot;type&quot;:&quot;title&quot;,&quot;canOmit&quot;:false,&quot;range&quot;:0}"/>
          <p:cNvSpPr txBox="1"/>
          <p:nvPr/>
        </p:nvSpPr>
        <p:spPr>
          <a:xfrm>
            <a:off x="2887007" y="2762250"/>
            <a:ext cx="8674100" cy="825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lnSpc>
                <a:spcPct val="130000"/>
              </a:lnSpc>
              <a:defRPr sz="1400" b="1" kern="1200">
                <a:solidFill>
                  <a:schemeClr val="tx1">
                    <a:lumMod val="90000"/>
                    <a:lumOff val="10000"/>
                  </a:schemeClr>
                </a:solidFill>
                <a:latin typeface="+mn-lt"/>
                <a:ea typeface="+mn-ea"/>
                <a:cs typeface="+mn-cs"/>
              </a:defRPr>
            </a:lvl1pPr>
            <a:lvl2pPr marL="457200" algn="l" defTabSz="914400" rtl="0" eaLnBrk="1" latinLnBrk="0" hangingPunct="1">
              <a:lnSpc>
                <a:spcPct val="130000"/>
              </a:lnSpc>
              <a:defRPr sz="1800" kern="1200">
                <a:solidFill>
                  <a:schemeClr val="lt1"/>
                </a:solidFill>
                <a:latin typeface="+mn-lt"/>
                <a:ea typeface="+mn-ea"/>
                <a:cs typeface="+mn-cs"/>
              </a:defRPr>
            </a:lvl2pPr>
            <a:lvl3pPr marL="914400" algn="l" defTabSz="914400" rtl="0" eaLnBrk="1" latinLnBrk="0" hangingPunct="1">
              <a:lnSpc>
                <a:spcPct val="130000"/>
              </a:lnSpc>
              <a:defRPr sz="1800" kern="1200">
                <a:solidFill>
                  <a:schemeClr val="lt1"/>
                </a:solidFill>
                <a:latin typeface="+mn-lt"/>
                <a:ea typeface="+mn-ea"/>
                <a:cs typeface="+mn-cs"/>
              </a:defRPr>
            </a:lvl3pPr>
            <a:lvl4pPr marL="1371600" algn="l" defTabSz="914400" rtl="0" eaLnBrk="1" latinLnBrk="0" hangingPunct="1">
              <a:lnSpc>
                <a:spcPct val="130000"/>
              </a:lnSpc>
              <a:defRPr sz="1800" kern="1200">
                <a:solidFill>
                  <a:schemeClr val="lt1"/>
                </a:solidFill>
                <a:latin typeface="+mn-lt"/>
                <a:ea typeface="+mn-ea"/>
                <a:cs typeface="+mn-cs"/>
              </a:defRPr>
            </a:lvl4pPr>
            <a:lvl5pPr marL="1828800" algn="l" defTabSz="914400" rtl="0" eaLnBrk="1" latinLnBrk="0" hangingPunct="1">
              <a:lnSpc>
                <a:spcPct val="130000"/>
              </a:lnSpc>
              <a:defRPr sz="1800" kern="1200">
                <a:solidFill>
                  <a:schemeClr val="lt1"/>
                </a:solidFill>
                <a:latin typeface="+mn-lt"/>
                <a:ea typeface="+mn-ea"/>
                <a:cs typeface="+mn-cs"/>
              </a:defRPr>
            </a:lvl5pPr>
            <a:lvl6pPr marL="2286000" algn="l" defTabSz="914400" rtl="0" eaLnBrk="1" latinLnBrk="0" hangingPunct="1">
              <a:lnSpc>
                <a:spcPct val="130000"/>
              </a:lnSpc>
              <a:defRPr sz="1800" kern="1200">
                <a:solidFill>
                  <a:schemeClr val="lt1"/>
                </a:solidFill>
                <a:latin typeface="+mn-lt"/>
                <a:ea typeface="+mn-ea"/>
                <a:cs typeface="+mn-cs"/>
              </a:defRPr>
            </a:lvl6pPr>
            <a:lvl7pPr marL="2743200" algn="l" defTabSz="914400" rtl="0" eaLnBrk="1" latinLnBrk="0" hangingPunct="1">
              <a:lnSpc>
                <a:spcPct val="130000"/>
              </a:lnSpc>
              <a:defRPr sz="1800" kern="1200">
                <a:solidFill>
                  <a:schemeClr val="lt1"/>
                </a:solidFill>
                <a:latin typeface="+mn-lt"/>
                <a:ea typeface="+mn-ea"/>
                <a:cs typeface="+mn-cs"/>
              </a:defRPr>
            </a:lvl7pPr>
            <a:lvl8pPr marL="3200400" algn="l" defTabSz="914400" rtl="0" eaLnBrk="1" latinLnBrk="0" hangingPunct="1">
              <a:lnSpc>
                <a:spcPct val="130000"/>
              </a:lnSpc>
              <a:defRPr sz="1800" kern="1200">
                <a:solidFill>
                  <a:schemeClr val="lt1"/>
                </a:solidFill>
                <a:latin typeface="+mn-lt"/>
                <a:ea typeface="+mn-ea"/>
                <a:cs typeface="+mn-cs"/>
              </a:defRPr>
            </a:lvl8pPr>
            <a:lvl9pPr marL="3657600" algn="l" defTabSz="914400" rtl="0" eaLnBrk="1" latinLnBrk="0" hangingPunct="1">
              <a:lnSpc>
                <a:spcPct val="130000"/>
              </a:lnSpc>
              <a:defRPr sz="1800" kern="1200">
                <a:solidFill>
                  <a:schemeClr val="lt1"/>
                </a:solidFill>
                <a:latin typeface="+mn-lt"/>
                <a:ea typeface="+mn-ea"/>
                <a:cs typeface="+mn-cs"/>
              </a:defRPr>
            </a:lvl9pPr>
          </a:lstStyle>
          <a:p>
            <a:pPr algn="l">
              <a:lnSpc>
                <a:spcPct val="100000"/>
              </a:lnSpc>
            </a:pPr>
            <a:r>
              <a:rPr lang="zh-CN" sz="4400">
                <a:solidFill>
                  <a:srgbClr val="FFFFFF">
                    <a:alpha val="100000"/>
                  </a:srgbClr>
                </a:solidFill>
                <a:latin typeface="微软雅黑"/>
                <a:ea typeface="微软雅黑"/>
              </a:rPr>
              <a:t>安全风险分级管控的实施方法</a:t>
            </a:r>
            <a:endParaRPr lang="en-US" sz="4800" b="1">
              <a:solidFill>
                <a:srgbClr val="FF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1" name="Group 627" descr="{&quot;isTemplate&quot;:true,&quot;type&quot;:&quot;list&quot;,&quot;alignment&quot;:&quot;left&quot;,&quot;alignmentVertical&quot;:&quot;top&quot;,&quot;canOmit&quot;:false,&quot;scalable&quot;:false,&quot;minItemsCount&quot;:-1}"/>
          <p:cNvGrpSpPr/>
          <p:nvPr/>
        </p:nvGrpSpPr>
        <p:grpSpPr>
          <a:xfrm>
            <a:off x="1197254" y="1423099"/>
            <a:ext cx="13310622" cy="4655015"/>
            <a:chOff x="1197254" y="1423099"/>
            <a:chExt cx="13310622" cy="4655015"/>
          </a:xfrm>
        </p:grpSpPr>
        <p:grpSp>
          <p:nvGrpSpPr>
            <p:cNvPr id="12" name="Group 628"/>
            <p:cNvGrpSpPr/>
            <p:nvPr/>
          </p:nvGrpSpPr>
          <p:grpSpPr>
            <a:xfrm>
              <a:off x="1197254" y="3971227"/>
              <a:ext cx="11008530" cy="2106887"/>
              <a:chOff x="1197254" y="3971227"/>
              <a:chExt cx="11008530" cy="2106887"/>
            </a:xfrm>
          </p:grpSpPr>
          <p:sp>
            <p:nvSpPr>
              <p:cNvPr id="13" name="AutoShape 3"/>
              <p:cNvSpPr/>
              <p:nvPr/>
            </p:nvSpPr>
            <p:spPr>
              <a:xfrm>
                <a:off x="125016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4" name="AutoShape 4"/>
              <p:cNvSpPr/>
              <p:nvPr/>
            </p:nvSpPr>
            <p:spPr>
              <a:xfrm>
                <a:off x="119725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15" name="AutoShape 5"/>
              <p:cNvSpPr/>
              <p:nvPr/>
            </p:nvSpPr>
            <p:spPr>
              <a:xfrm>
                <a:off x="188000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1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8" descr="{&quot;isTemplate&quot;:true,&quot;type&quot;:&quot;title&quot;,&quot;canOmit&quot;:false,&quot;range&quot;:0}"/>
              <p:cNvSpPr txBox="1"/>
              <p:nvPr/>
            </p:nvSpPr>
            <p:spPr>
              <a:xfrm>
                <a:off x="1197254" y="3971227"/>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风险识别：采用多种方法，全面收集安全风险信息</a:t>
                </a:r>
                <a:endParaRPr/>
              </a:p>
            </p:txBody>
          </p:sp>
          <p:sp>
            <p:nvSpPr>
              <p:cNvPr id="18" name="TextBox 9" descr="{&quot;isTemplate&quot;:true,&quot;type&quot;:&quot;content&quot;,&quot;canOmit&quot;:false,&quot;range&quot;:0}"/>
              <p:cNvSpPr txBox="1"/>
              <p:nvPr/>
            </p:nvSpPr>
            <p:spPr>
              <a:xfrm>
                <a:off x="1197254" y="4461419"/>
                <a:ext cx="781050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问卷调查：向员工和管理人员收集安全风险信息</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现场观察：检查生产现场，发现潜在的安全风险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风险评估：运用定量和定性方法，评估安全风险的大小和可能性</a:t>
                </a:r>
                <a:endParaRPr/>
              </a:p>
            </p:txBody>
          </p:sp>
        </p:grpSp>
        <p:grpSp>
          <p:nvGrpSpPr>
            <p:cNvPr id="19" name="Group 635"/>
            <p:cNvGrpSpPr/>
            <p:nvPr/>
          </p:nvGrpSpPr>
          <p:grpSpPr>
            <a:xfrm>
              <a:off x="3499345" y="1423099"/>
              <a:ext cx="11008530" cy="2005901"/>
              <a:chOff x="3499345" y="1423099"/>
              <a:chExt cx="11008530" cy="2005901"/>
            </a:xfrm>
          </p:grpSpPr>
          <p:sp>
            <p:nvSpPr>
              <p:cNvPr id="20" name="TextBox 2" descr="{&quot;isTemplate&quot;:true,&quot;type&quot;:&quot;title&quot;,&quot;canOmit&quot;:false,&quot;range&quot;:0}"/>
              <p:cNvSpPr txBox="1"/>
              <p:nvPr/>
            </p:nvSpPr>
            <p:spPr>
              <a:xfrm>
                <a:off x="3574694" y="1423099"/>
                <a:ext cx="8032750" cy="6731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nSpc>
                    <a:spcPct val="140000"/>
                  </a:lnSpc>
                </a:pPr>
                <a:r>
                  <a:rPr lang="zh-CN" sz="2000" b="1">
                    <a:solidFill>
                      <a:schemeClr val="accent1">
                        <a:alpha val="100000"/>
                      </a:schemeClr>
                    </a:solidFill>
                    <a:latin typeface="Microsoft Yahei"/>
                    <a:ea typeface="Microsoft Yahei"/>
                  </a:rPr>
                  <a:t>风险评估：运用定量和定性方法，评估安全风险的大小和可能性</a:t>
                </a:r>
                <a:endParaRPr/>
              </a:p>
            </p:txBody>
          </p:sp>
          <p:sp>
            <p:nvSpPr>
              <p:cNvPr id="21" name="TextBox 7" descr="{&quot;isTemplate&quot;:true,&quot;type&quot;:&quot;content&quot;,&quot;canOmit&quot;:false,&quot;range&quot;:0}"/>
              <p:cNvSpPr txBox="1"/>
              <p:nvPr/>
            </p:nvSpPr>
            <p:spPr>
              <a:xfrm>
                <a:off x="3574694" y="1913291"/>
                <a:ext cx="7778750" cy="1282700"/>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定量评估：通过统计分析，计算风险发生的概率和损失程度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定性评估：根据专家意见和经验，判断风险的大小和可能性</a:t>
                </a:r>
                <a:endParaRPr/>
              </a:p>
            </p:txBody>
          </p:sp>
          <p:sp>
            <p:nvSpPr>
              <p:cNvPr id="22" name="AutoShape 10"/>
              <p:cNvSpPr/>
              <p:nvPr/>
            </p:nvSpPr>
            <p:spPr>
              <a:xfrm>
                <a:off x="3552256" y="3306002"/>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3" name="AutoShape 11"/>
              <p:cNvSpPr/>
              <p:nvPr/>
            </p:nvSpPr>
            <p:spPr>
              <a:xfrm>
                <a:off x="3499345"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sp>
            <p:nvSpPr>
              <p:cNvPr id="24" name="AutoShape 12"/>
              <p:cNvSpPr/>
              <p:nvPr/>
            </p:nvSpPr>
            <p:spPr>
              <a:xfrm>
                <a:off x="4182096" y="3306002"/>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endParaRPr lang="zh-CN" altLang="en-US"/>
              </a:p>
            </p:txBody>
          </p:sp>
          <p:cxnSp>
            <p:nvCxnSpPr>
              <p:cNvPr id="25"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6"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lnSpc>
                <a:spcPct val="130000"/>
              </a:lnSpc>
              <a:defRPr sz="1800" kern="1200">
                <a:solidFill>
                  <a:schemeClr val="tx1"/>
                </a:solidFill>
                <a:latin typeface="+mn-lt"/>
                <a:ea typeface="+mn-ea"/>
                <a:cs typeface="+mn-cs"/>
              </a:defRPr>
            </a:lvl1pPr>
            <a:lvl2pPr marL="457200" algn="l" defTabSz="914400" rtl="0" eaLnBrk="1" latinLnBrk="0" hangingPunct="1">
              <a:lnSpc>
                <a:spcPct val="130000"/>
              </a:lnSpc>
              <a:defRPr sz="1800" kern="1200">
                <a:solidFill>
                  <a:schemeClr val="tx1"/>
                </a:solidFill>
                <a:latin typeface="+mn-lt"/>
                <a:ea typeface="+mn-ea"/>
                <a:cs typeface="+mn-cs"/>
              </a:defRPr>
            </a:lvl2pPr>
            <a:lvl3pPr marL="914400" algn="l" defTabSz="914400" rtl="0" eaLnBrk="1" latinLnBrk="0" hangingPunct="1">
              <a:lnSpc>
                <a:spcPct val="130000"/>
              </a:lnSpc>
              <a:defRPr sz="1800" kern="1200">
                <a:solidFill>
                  <a:schemeClr val="tx1"/>
                </a:solidFill>
                <a:latin typeface="+mn-lt"/>
                <a:ea typeface="+mn-ea"/>
                <a:cs typeface="+mn-cs"/>
              </a:defRPr>
            </a:lvl3pPr>
            <a:lvl4pPr marL="1371600" algn="l" defTabSz="914400" rtl="0" eaLnBrk="1" latinLnBrk="0" hangingPunct="1">
              <a:lnSpc>
                <a:spcPct val="130000"/>
              </a:lnSpc>
              <a:defRPr sz="1800" kern="1200">
                <a:solidFill>
                  <a:schemeClr val="tx1"/>
                </a:solidFill>
                <a:latin typeface="+mn-lt"/>
                <a:ea typeface="+mn-ea"/>
                <a:cs typeface="+mn-cs"/>
              </a:defRPr>
            </a:lvl4pPr>
            <a:lvl5pPr marL="1828800" algn="l" defTabSz="914400" rtl="0" eaLnBrk="1" latinLnBrk="0" hangingPunct="1">
              <a:lnSpc>
                <a:spcPct val="130000"/>
              </a:lnSpc>
              <a:defRPr sz="1800" kern="1200">
                <a:solidFill>
                  <a:schemeClr val="tx1"/>
                </a:solidFill>
                <a:latin typeface="+mn-lt"/>
                <a:ea typeface="+mn-ea"/>
                <a:cs typeface="+mn-cs"/>
              </a:defRPr>
            </a:lvl5pPr>
            <a:lvl6pPr marL="2286000" algn="l" defTabSz="914400" rtl="0" eaLnBrk="1" latinLnBrk="0" hangingPunct="1">
              <a:lnSpc>
                <a:spcPct val="130000"/>
              </a:lnSpc>
              <a:defRPr sz="1800" kern="1200">
                <a:solidFill>
                  <a:schemeClr val="tx1"/>
                </a:solidFill>
                <a:latin typeface="+mn-lt"/>
                <a:ea typeface="+mn-ea"/>
                <a:cs typeface="+mn-cs"/>
              </a:defRPr>
            </a:lvl6pPr>
            <a:lvl7pPr marL="2743200" algn="l" defTabSz="914400" rtl="0" eaLnBrk="1" latinLnBrk="0" hangingPunct="1">
              <a:lnSpc>
                <a:spcPct val="130000"/>
              </a:lnSpc>
              <a:defRPr sz="1800" kern="1200">
                <a:solidFill>
                  <a:schemeClr val="tx1"/>
                </a:solidFill>
                <a:latin typeface="+mn-lt"/>
                <a:ea typeface="+mn-ea"/>
                <a:cs typeface="+mn-cs"/>
              </a:defRPr>
            </a:lvl7pPr>
            <a:lvl8pPr marL="3200400" algn="l" defTabSz="914400" rtl="0" eaLnBrk="1" latinLnBrk="0" hangingPunct="1">
              <a:lnSpc>
                <a:spcPct val="130000"/>
              </a:lnSpc>
              <a:defRPr sz="1800" kern="1200">
                <a:solidFill>
                  <a:schemeClr val="tx1"/>
                </a:solidFill>
                <a:latin typeface="+mn-lt"/>
                <a:ea typeface="+mn-ea"/>
                <a:cs typeface="+mn-cs"/>
              </a:defRPr>
            </a:lvl8pPr>
            <a:lvl9pPr marL="3657600" algn="l" defTabSz="914400" rtl="0" eaLnBrk="1" latinLnBrk="0" hangingPunct="1">
              <a:lnSpc>
                <a:spcPct val="130000"/>
              </a:lnSpc>
              <a:defRPr sz="1800" kern="1200">
                <a:solidFill>
                  <a:schemeClr val="tx1"/>
                </a:solidFill>
                <a:latin typeface="+mn-lt"/>
                <a:ea typeface="+mn-ea"/>
                <a:cs typeface="+mn-cs"/>
              </a:defRPr>
            </a:lvl9pPr>
          </a:lstStyle>
          <a:p>
            <a:pPr algn="l"/>
            <a:r>
              <a:rPr lang="zh-CN" altLang="en-US" sz="2800" b="1">
                <a:latin typeface="+mj-ea"/>
                <a:ea typeface="+mj-ea"/>
              </a:rPr>
              <a:t>安全风险识别与评估的方法与技巧</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https://d.book118.com/397100001025006043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purple">
      <a:dk1>
        <a:srgbClr val="000000"/>
      </a:dk1>
      <a:lt1>
        <a:srgbClr val="FFFFFF"/>
      </a:lt1>
      <a:dk2>
        <a:srgbClr val="161433"/>
      </a:dk2>
      <a:lt2>
        <a:srgbClr val="DFDBF8"/>
      </a:lt2>
      <a:accent1>
        <a:srgbClr val="6154FA"/>
      </a:accent1>
      <a:accent2>
        <a:srgbClr val="7E75FE"/>
      </a:accent2>
      <a:accent3>
        <a:srgbClr val="3023D6"/>
      </a:accent3>
      <a:accent4>
        <a:srgbClr val="8533FE"/>
      </a:accent4>
      <a:accent5>
        <a:srgbClr val="B26BFF"/>
      </a:accent5>
      <a:accent6>
        <a:srgbClr val="6B23D7"/>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安全风险分级管控和隐患排查治理双重预防机制培训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2024-09-16T21:01:24.180</cp:lastPrinted>
  <dcterms:created xsi:type="dcterms:W3CDTF">2024-09-16T13:01:24Z</dcterms:created>
  <dcterms:modified xsi:type="dcterms:W3CDTF">2024-09-16T13:01:26Z</dcterms:modified>
</cp:coreProperties>
</file>