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23B98-ED0D-438B-B7F6-624AEA802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24521-18CA-4C1C-8AE9-04DFD207C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FAA1F-F743-4D71-9519-5C2DFE86A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8511C-AAB1-4FA4-AF79-7CA00DCBE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ACBE5-943F-4B51-94BC-A32ACCE4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792C0E-F8A9-4A92-8516-2BA4A2077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B15089-AD81-47E3-9EE9-95AB6999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BE666-F0E6-478F-AECA-D159BE4F4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0CFF5-0230-4397-8D3E-AF94CDAAF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58BF3-BDC1-4EAC-894E-D648D689F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22101-D3AA-4F98-BCF9-8828BFE2F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839" r:id="rId2"/>
    <p:sldLayoutId id="2147490840" r:id="rId3"/>
    <p:sldLayoutId id="2147490841" r:id="rId4"/>
    <p:sldLayoutId id="2147490842" r:id="rId5"/>
    <p:sldLayoutId id="2147490843" r:id="rId6"/>
    <p:sldLayoutId id="2147490844" r:id="rId7"/>
    <p:sldLayoutId id="2147490845" r:id="rId8"/>
    <p:sldLayoutId id="2147490846" r:id="rId9"/>
    <p:sldLayoutId id="2147490847" r:id="rId10"/>
    <p:sldLayoutId id="214749084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23" Type="http://schemas.openxmlformats.org/officeDocument/2006/relationships/tags" Target="../tags/tag242.xml" /><Relationship Id="rId24" Type="http://schemas.openxmlformats.org/officeDocument/2006/relationships/tags" Target="../tags/tag243.xml" /><Relationship Id="rId25" Type="http://schemas.openxmlformats.org/officeDocument/2006/relationships/tags" Target="../tags/tag244.xml" /><Relationship Id="rId26" Type="http://schemas.openxmlformats.org/officeDocument/2006/relationships/tags" Target="../tags/tag245.xml" /><Relationship Id="rId27" Type="http://schemas.openxmlformats.org/officeDocument/2006/relationships/tags" Target="../tags/tag246.xml" /><Relationship Id="rId28" Type="http://schemas.openxmlformats.org/officeDocument/2006/relationships/tags" Target="../tags/tag247.xml" /><Relationship Id="rId29" Type="http://schemas.openxmlformats.org/officeDocument/2006/relationships/tags" Target="../tags/tag248.xml" /><Relationship Id="rId3" Type="http://schemas.openxmlformats.org/officeDocument/2006/relationships/tags" Target="../tags/tag222.xml" /><Relationship Id="rId30" Type="http://schemas.openxmlformats.org/officeDocument/2006/relationships/tags" Target="../tags/tag249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11005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2024年推动文化艺术繁荣的机遇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文化艺术繁荣的背景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文化艺术繁荣的预期成果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文化艺术繁荣的挑战与应对策略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2024年推动文化艺术繁荣的机遇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文化艺术繁荣的具体措施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文化艺术繁荣的背景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文化艺术的定义与重要性</a:t>
            </a:r>
            <a:endParaRPr lang="zh-CN" altLang="en-US"/>
          </a:p>
        </p:txBody>
      </p:sp>
      <p:sp>
        <p:nvSpPr>
          <p:cNvPr id="1049066" name="圆角矩形 8"/>
          <p:cNvSpPr/>
          <p:nvPr>
            <p:custDataLst>
              <p:tags r:id="rId2"/>
            </p:custDataLst>
          </p:nvPr>
        </p:nvSpPr>
        <p:spPr>
          <a:xfrm>
            <a:off x="2425602" y="4342402"/>
            <a:ext cx="7513204" cy="1908454"/>
          </a:xfrm>
          <a:prstGeom prst="roundRect">
            <a:avLst>
              <a:gd name="adj" fmla="val 16667"/>
            </a:avLst>
          </a:prstGeom>
          <a:solidFill>
            <a:schemeClr val="tx1">
              <a:lumMod val="50000"/>
              <a:lumOff val="50000"/>
              <a:alpha val="10000"/>
            </a:schemeClr>
          </a:solidFill>
          <a:ln>
            <a:solidFill>
              <a:schemeClr val="bg1"/>
            </a:solidFill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049068" name="椭圆 6"/>
          <p:cNvSpPr/>
          <p:nvPr>
            <p:custDataLst>
              <p:tags r:id="rId3"/>
            </p:custDataLst>
          </p:nvPr>
        </p:nvSpPr>
        <p:spPr>
          <a:xfrm>
            <a:off x="2247195" y="4020767"/>
            <a:ext cx="606836" cy="606836"/>
          </a:xfrm>
          <a:prstGeom prst="ellipse">
            <a:avLst/>
          </a:prstGeom>
          <a:gradFill>
            <a:gsLst>
              <a:gs pos="0">
                <a:schemeClr val="accent2"/>
              </a:gs>
              <a:gs pos="100000">
                <a:schemeClr val="accent2">
                  <a:alpha val="50000"/>
                </a:schemeClr>
              </a:gs>
            </a:gsLst>
            <a:lin ang="5400000" scaled="0"/>
          </a:gradFill>
          <a:ln>
            <a:noFill/>
          </a:ln>
          <a:effectLst>
            <a:outerShdw blurRad="76200" dist="38100" dir="2700000" algn="tl" rotWithShape="0">
              <a:schemeClr val="accent2">
                <a:lumMod val="75000"/>
                <a:alpha val="40000"/>
              </a:schemeClr>
            </a:out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标题"/>
          <p:cNvSpPr txBox="1"/>
          <p:nvPr>
            <p:custDataLst>
              <p:tags r:id="rId4"/>
            </p:custDataLst>
          </p:nvPr>
        </p:nvSpPr>
        <p:spPr>
          <a:xfrm>
            <a:off x="3170640" y="4493169"/>
            <a:ext cx="6291994" cy="74629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100">
                <a:solidFill>
                  <a:schemeClr val="accent2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文化艺术的重要性： a. 传承和弘扬民族文化 b. 提高人们的审美能力和文化素养 c. 促进社会和谐与进步 d. 推动经济发展，提升国家软实力</a:t>
            </a:r>
            <a:endParaRPr lang="zh-CN" altLang="en-US" b="1" spc="100">
              <a:solidFill>
                <a:schemeClr val="accent2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72" name="圆角矩形 3"/>
          <p:cNvSpPr/>
          <p:nvPr>
            <p:custDataLst>
              <p:tags r:id="rId5"/>
            </p:custDataLst>
          </p:nvPr>
        </p:nvSpPr>
        <p:spPr>
          <a:xfrm>
            <a:off x="2425602" y="1857265"/>
            <a:ext cx="7513204" cy="1908454"/>
          </a:xfrm>
          <a:prstGeom prst="roundRect">
            <a:avLst>
              <a:gd name="adj" fmla="val 16667"/>
            </a:avLst>
          </a:prstGeom>
          <a:solidFill>
            <a:schemeClr val="tx1">
              <a:lumMod val="50000"/>
              <a:lumOff val="50000"/>
              <a:alpha val="10000"/>
            </a:schemeClr>
          </a:solidFill>
          <a:ln>
            <a:solidFill>
              <a:schemeClr val="bg1"/>
            </a:solidFill>
          </a:ln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049074" name="椭圆 10"/>
          <p:cNvSpPr/>
          <p:nvPr>
            <p:custDataLst>
              <p:tags r:id="rId6"/>
            </p:custDataLst>
          </p:nvPr>
        </p:nvSpPr>
        <p:spPr>
          <a:xfrm>
            <a:off x="2247195" y="1490400"/>
            <a:ext cx="606836" cy="606836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</a:ln>
          <a:effectLst>
            <a:outerShdw blurRad="76200" dist="38100" dir="2700000" algn="tl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标题"/>
          <p:cNvSpPr txBox="1"/>
          <p:nvPr>
            <p:custDataLst>
              <p:tags r:id="rId7"/>
            </p:custDataLst>
          </p:nvPr>
        </p:nvSpPr>
        <p:spPr>
          <a:xfrm>
            <a:off x="3170640" y="2041955"/>
            <a:ext cx="6291994" cy="74629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1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文化艺术：包括文学、艺术、音乐、舞蹈、戏剧等各个领域，是人类智慧的结晶和情感的表达。</a:t>
            </a:r>
            <a:endParaRPr lang="zh-CN" altLang="en-US" b="1" spc="1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8"/>
            </p:custDataLst>
          </p:nvPr>
        </p:nvSpPr>
        <p:spPr>
          <a:xfrm>
            <a:off x="3170640" y="2788249"/>
            <a:ext cx="6619911" cy="8380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单击此处输入你的项正文，阐述观点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9"/>
            </p:custDataLst>
          </p:nvPr>
        </p:nvSpPr>
        <p:spPr>
          <a:xfrm>
            <a:off x="3170640" y="5239463"/>
            <a:ext cx="6619911" cy="8380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a. 传承和弘扬民族文化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b. 提高人们的审美能力和文化素养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c. 促进社会和谐与进步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d. 推动经济发展，提升国家软实力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当前文化艺术发展的现状</a:t>
            </a:r>
            <a:endParaRPr lang="zh-CN" altLang="en-US"/>
          </a:p>
        </p:txBody>
      </p:sp>
      <p:sp>
        <p:nvSpPr>
          <p:cNvPr id="10491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文化艺术产业已经成为全球经济增长的重要引擎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数字化、网络化、智能化等技术对文化艺术产业产生了深远影响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文化艺术消费需求不断增长，市场潜力巨大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政府对文化艺术产业的支持力度不断加大，政策环境日益优化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文化艺术繁荣的机遇与挑战</a:t>
            </a:r>
            <a:endParaRPr lang="zh-CN" altLang="en-US"/>
          </a:p>
        </p:txBody>
      </p:sp>
      <p:sp>
        <p:nvSpPr>
          <p:cNvPr id="10491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政策支持：政府加大对文化艺术产业的扶持力度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技术进步：互联网、大数据等技术为文化艺术产业带来新的发展机遇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国际交流：加强国际文化交流与合作，提升中国文化艺术的国际影响力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市场需求：人民群众对文化艺术产品的需求日益增长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2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2024年推动文化艺术繁荣的机遇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政策支持与资金投入</a:t>
            </a:r>
            <a:endParaRPr lang="zh-CN" altLang="en-US"/>
          </a:p>
        </p:txBody>
      </p:sp>
      <p:sp>
        <p:nvSpPr>
          <p:cNvPr id="10493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增加文化艺术领域的财政投入，提高文化艺术设施建设水平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政府出台相关政策，鼓励文化艺术发展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设立文化艺术基金，鼓励文化艺术创新和创作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推动文化艺术产业与科技、旅游等产业的融合发展，提升文化艺术产业的综合实力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数字技术的广泛应用</a:t>
            </a:r>
            <a:endParaRPr lang="zh-CN" altLang="en-US"/>
          </a:p>
        </p:txBody>
      </p:sp>
      <p:sp>
        <p:nvSpPr>
          <p:cNvPr id="10494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互联网技术的普及，为文化艺术传播提供了更广阔的平台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虚拟现实技术的发展，为文化艺术创作提供了更多可能性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人工智能技术的应用，为文化艺术分析提供了更精准的工具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大数据技术的运用，为文化艺术市场提供了更精准的预测和决策支持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文化创意产业的快速发展</a:t>
            </a:r>
            <a:endParaRPr lang="zh-CN" altLang="en-US"/>
          </a:p>
        </p:txBody>
      </p:sp>
      <p:sp>
        <p:nvSpPr>
          <p:cNvPr id="10494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政策支持：政府出台了一系列支持文化创意产业发展的政策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市场需求：随着人们生活水平的提高，对文化创意产品的需求不断增加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技术进步：互联网、大数据、人工智能等技术的发展为文化创意产业提供了新的发展机遇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国际合作：加强国际合作，引进国外先进技术和管理经验，提升国内文化创意产业的竞争力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国际文化交流与合作的机会</a:t>
            </a:r>
            <a:endParaRPr lang="zh-CN" altLang="en-US"/>
          </a:p>
        </p:txBody>
      </p:sp>
      <p:sp>
        <p:nvSpPr>
          <p:cNvPr id="104954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4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2024年奥运会：国际文化交流的重要平台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国际艺术节：展示各国文化艺术魅力的舞台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国际博物馆展览：促进各国文化艺术交流与合作的机会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国际文化交流中心：推动各国文化艺术交流与合作的机构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6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文化艺术繁荣的具体措施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提升文化软实力，加强文化自信</a:t>
            </a:r>
            <a:endParaRPr lang="zh-CN" altLang="en-US"/>
          </a:p>
        </p:txBody>
      </p:sp>
      <p:sp>
        <p:nvSpPr>
          <p:cNvPr id="104966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7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7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7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7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8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8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8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9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加强文化教育，提高国民文化素养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保护文化遗产，传承优秀传统文化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加强文化交流，增进国际文化合作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推动文化创新，促进文化产业发展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https://d.book118.com/397111005025006033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5,&quot;colorType&quot;:1,&quot;foreColorIndex&quot;:13,&quot;transparency&quot;:0.8999999761581421},&quot;type&quot;:1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15000000596046448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75,&quot;width&quot;:306.3500061035156}"/>
  <p:tag name="KSO_WM_TAG_VERSION" val="3.0"/>
  <p:tag name="KSO_WM_TEMPLATE_CATEGORY" val="diagram"/>
  <p:tag name="KSO_WM_TEMPLATE_INDEX" val="20231116"/>
  <p:tag name="KSO_WM_UNIT_COMPATIBLE" val="0"/>
  <p:tag name="KSO_WM_UNIT_DIAGRAM_ISNUMVISUAL" val="0"/>
  <p:tag name="KSO_WM_UNIT_DIAGRAM_ISREFERUNIT" val="0"/>
  <p:tag name="KSO_WM_UNIT_FILL_FORE_SCHEMECOLOR_INDEX" val="13"/>
  <p:tag name="KSO_WM_UNIT_FILL_FORE_SCHEMECOLOR_INDEX_BRIGHTNESS" val="0.5"/>
  <p:tag name="KSO_WM_UNIT_FILL_TYPE" val="1"/>
  <p:tag name="KSO_WM_UNIT_HIGHLIGHT" val="0"/>
  <p:tag name="KSO_WM_UNIT_ID" val="diagram20231116_1*l_h_i*1_2_1"/>
  <p:tag name="KSO_WM_UNIT_INDEX" val="1_2_1"/>
  <p:tag name="KSO_WM_UNIT_LAYERLEVEL" val="1_1_1"/>
  <p:tag name="KSO_WM_UNIT_LINE_FORE_SCHEMECOLOR_INDEX" val="14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.5},{&quot;brightness&quot;:0,&quot;colorType&quot;:1,&quot;foreColorIndex&quot;:6,&quot;pos&quot;:0,&quot;transparency&quot;:0}],&quot;type&quot;:3},&quot;glow&quot;:{&quot;colorType&quot;:0},&quot;line&quot;:{&quot;type&quot;:0},&quot;shadow&quot;:{&quot;brightness&quot;:-0.2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75,&quot;width&quot;:306.3500061035156}"/>
  <p:tag name="KSO_WM_TAG_VERSION" val="3.0"/>
  <p:tag name="KSO_WM_TEMPLATE_CATEGORY" val="diagram"/>
  <p:tag name="KSO_WM_TEMPLATE_INDEX" val="2023111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116_1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75,&quot;width&quot;:306.3500061035156}"/>
  <p:tag name="KSO_WM_TAG_VERSION" val="3.0"/>
  <p:tag name="KSO_WM_TEMPLATE_CATEGORY" val="diagram"/>
  <p:tag name="KSO_WM_TEMPLATE_INDEX" val="20231116"/>
  <p:tag name="KSO_WM_UNIT_COMPATIBLE" val="0"/>
  <p:tag name="KSO_WM_UNIT_DIAGRAM_ISNUMVISUAL" val="0"/>
  <p:tag name="KSO_WM_UNIT_DIAGRAM_ISREFERUNIT" val="0"/>
  <p:tag name="KSO_WM_UNIT_HIGHLIGHT" val="0"/>
  <p:tag name="KSO_WM_UNIT_ID" val="diagram20231116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5,&quot;colorType&quot;:1,&quot;foreColorIndex&quot;:13,&quot;transparency&quot;:0.8999999761581421},&quot;type&quot;:1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15000000596046448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75,&quot;width&quot;:306.3500061035156}"/>
  <p:tag name="KSO_WM_TAG_VERSION" val="3.0"/>
  <p:tag name="KSO_WM_TEMPLATE_CATEGORY" val="diagram"/>
  <p:tag name="KSO_WM_TEMPLATE_INDEX" val="20231116"/>
  <p:tag name="KSO_WM_UNIT_COMPATIBLE" val="0"/>
  <p:tag name="KSO_WM_UNIT_DIAGRAM_ISNUMVISUAL" val="0"/>
  <p:tag name="KSO_WM_UNIT_DIAGRAM_ISREFERUNIT" val="0"/>
  <p:tag name="KSO_WM_UNIT_FILL_FORE_SCHEMECOLOR_INDEX" val="13"/>
  <p:tag name="KSO_WM_UNIT_FILL_FORE_SCHEMECOLOR_INDEX_BRIGHTNESS" val="0.5"/>
  <p:tag name="KSO_WM_UNIT_FILL_TYPE" val="1"/>
  <p:tag name="KSO_WM_UNIT_HIGHLIGHT" val="0"/>
  <p:tag name="KSO_WM_UNIT_ID" val="diagram20231116_1*l_h_i*1_1_1"/>
  <p:tag name="KSO_WM_UNIT_INDEX" val="1_1_1"/>
  <p:tag name="KSO_WM_UNIT_LAYERLEVEL" val="1_1_1"/>
  <p:tag name="KSO_WM_UNIT_LINE_FORE_SCHEMECOLOR_INDEX" val="14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},{&quot;brightness&quot;:0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75,&quot;width&quot;:306.3500061035156}"/>
  <p:tag name="KSO_WM_TAG_VERSION" val="3.0"/>
  <p:tag name="KSO_WM_TEMPLATE_CATEGORY" val="diagram"/>
  <p:tag name="KSO_WM_TEMPLATE_INDEX" val="2023111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116_1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75,&quot;width&quot;:306.3500061035156}"/>
  <p:tag name="KSO_WM_TAG_VERSION" val="3.0"/>
  <p:tag name="KSO_WM_TEMPLATE_CATEGORY" val="diagram"/>
  <p:tag name="KSO_WM_TEMPLATE_INDEX" val="20231116"/>
  <p:tag name="KSO_WM_UNIT_COMPATIBLE" val="0"/>
  <p:tag name="KSO_WM_UNIT_DIAGRAM_ISNUMVISUAL" val="0"/>
  <p:tag name="KSO_WM_UNIT_DIAGRAM_ISREFERUNIT" val="0"/>
  <p:tag name="KSO_WM_UNIT_HIGHLIGHT" val="0"/>
  <p:tag name="KSO_WM_UNIT_ID" val="diagram20231116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75,&quot;width&quot;:306.3500061035156}"/>
  <p:tag name="KSO_WM_TAG_VERSION" val="3.0"/>
  <p:tag name="KSO_WM_TEMPLATE_CATEGORY" val="diagram"/>
  <p:tag name="KSO_WM_TEMPLATE_INDEX" val="20231116"/>
  <p:tag name="KSO_WM_UNIT_COMPATIBLE" val="0"/>
  <p:tag name="KSO_WM_UNIT_DIAGRAM_ISNUMVISUAL" val="0"/>
  <p:tag name="KSO_WM_UNIT_DIAGRAM_ISREFERUNIT" val="0"/>
  <p:tag name="KSO_WM_UNIT_HIGHLIGHT" val="0"/>
  <p:tag name="KSO_WM_UNIT_ID" val="diagram20231116_1*l_h_f*1_1_1"/>
  <p:tag name="KSO_WM_UNIT_INDEX" val="1_1_1"/>
  <p:tag name="KSO_WM_UNIT_LAYERLEVEL" val="1_1_1"/>
  <p:tag name="KSO_WM_UNIT_NOCLEAR" val="0"/>
  <p:tag name="KSO_WM_UNIT_PRESET_TEXT" val="单击此处输入你的项正文，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75,&quot;width&quot;:306.3500061035156}"/>
  <p:tag name="KSO_WM_TAG_VERSION" val="3.0"/>
  <p:tag name="KSO_WM_TEMPLATE_CATEGORY" val="diagram"/>
  <p:tag name="KSO_WM_TEMPLATE_INDEX" val="20231116"/>
  <p:tag name="KSO_WM_UNIT_COMPATIBLE" val="0"/>
  <p:tag name="KSO_WM_UNIT_DIAGRAM_ISNUMVISUAL" val="0"/>
  <p:tag name="KSO_WM_UNIT_DIAGRAM_ISREFERUNIT" val="0"/>
  <p:tag name="KSO_WM_UNIT_HIGHLIGHT" val="0"/>
  <p:tag name="KSO_WM_UNIT_ID" val="diagram20231116_1*l_h_f*1_2_1"/>
  <p:tag name="KSO_WM_UNIT_INDEX" val="1_2_1"/>
  <p:tag name="KSO_WM_UNIT_LAYERLEVEL" val="1_1_1"/>
  <p:tag name="KSO_WM_UNIT_NOCLEAR" val="0"/>
  <p:tag name="KSO_WM_UNIT_PRESET_TEXT" val="单击此处输入你的项正文，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2024年推动文化艺术繁荣的机遇</vt:lpstr>
      <vt:lpstr>目录</vt:lpstr>
      <vt:lpstr>单击添加章节标题</vt:lpstr>
      <vt:lpstr>文化艺术繁荣的背景</vt:lpstr>
      <vt:lpstr>文化艺术的定义与重要性</vt:lpstr>
      <vt:lpstr>当前文化艺术发展的现状</vt:lpstr>
      <vt:lpstr>文化艺术繁荣的机遇与挑战</vt:lpstr>
      <vt:lpstr>2024年推动文化艺术繁荣的机遇</vt:lpstr>
      <vt:lpstr>政策支持与资金投入</vt:lpstr>
      <vt:lpstr>数字技术的广泛应用</vt:lpstr>
      <vt:lpstr>文化创意产业的快速发展</vt:lpstr>
      <vt:lpstr>国际文化交流与合作的机会</vt:lpstr>
      <vt:lpstr>文化艺术繁荣的具体措施</vt:lpstr>
      <vt:lpstr>提升文化软实力，加强文化自信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2024-09-06T09:08:52.690</cp:lastPrinted>
  <dcterms:created xsi:type="dcterms:W3CDTF">2024-09-06T01:08:52Z</dcterms:created>
  <dcterms:modified xsi:type="dcterms:W3CDTF">2024-09-06T01:08:54Z</dcterms:modified>
</cp:coreProperties>
</file>