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441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25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9A702F-0E4E-4CE8-83B4-07D4322D8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6C59C-7275-4508-9151-639260C2B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2BF9F5-876A-49BA-BE3A-4D7B0453B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1AC729-15BF-4BE8-B9FC-569BCCFC8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BA20A0-5DDA-495B-9460-67BF5DD87A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03CF2C-4C43-4139-A032-B8B87EF04E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B3560B-10A9-467E-9D4A-4B4F4A06D8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17D11E-7023-40E4-9FD4-9EF52288B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05C2D3-A9A7-4403-874E-BDEF90A8E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11ABC-CC63-4559-8DBA-820B9F5D8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F64C5-C1CC-4AAE-9640-AC911A957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4408" r:id="rId2"/>
    <p:sldLayoutId id="2147504409" r:id="rId3"/>
    <p:sldLayoutId id="2147504410" r:id="rId4"/>
    <p:sldLayoutId id="2147504411" r:id="rId5"/>
    <p:sldLayoutId id="2147504412" r:id="rId6"/>
    <p:sldLayoutId id="2147504413" r:id="rId7"/>
    <p:sldLayoutId id="2147504414" r:id="rId8"/>
    <p:sldLayoutId id="2147504415" r:id="rId9"/>
    <p:sldLayoutId id="2147504416" r:id="rId10"/>
    <p:sldLayoutId id="2147504417"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18" Type="http://schemas.openxmlformats.org/officeDocument/2006/relationships/tags" Target="../tags/tag214.xml" /><Relationship Id="rId19" Type="http://schemas.openxmlformats.org/officeDocument/2006/relationships/tags" Target="../tags/tag215.xml" /><Relationship Id="rId2" Type="http://schemas.openxmlformats.org/officeDocument/2006/relationships/tags" Target="../tags/tag198.xml" /><Relationship Id="rId20" Type="http://schemas.openxmlformats.org/officeDocument/2006/relationships/tags" Target="../tags/tag216.xml" /><Relationship Id="rId21" Type="http://schemas.openxmlformats.org/officeDocument/2006/relationships/tags" Target="../tags/tag217.xml" /><Relationship Id="rId22" Type="http://schemas.openxmlformats.org/officeDocument/2006/relationships/tags" Target="../tags/tag218.xml" /><Relationship Id="rId23" Type="http://schemas.openxmlformats.org/officeDocument/2006/relationships/tags" Target="../tags/tag219.xml" /><Relationship Id="rId24" Type="http://schemas.openxmlformats.org/officeDocument/2006/relationships/tags" Target="../tags/tag220.xml" /><Relationship Id="rId25" Type="http://schemas.openxmlformats.org/officeDocument/2006/relationships/tags" Target="../tags/tag221.xml" /><Relationship Id="rId26" Type="http://schemas.openxmlformats.org/officeDocument/2006/relationships/tags" Target="../tags/tag222.xml" /><Relationship Id="rId27" Type="http://schemas.openxmlformats.org/officeDocument/2006/relationships/tags" Target="../tags/tag223.xml" /><Relationship Id="rId28" Type="http://schemas.openxmlformats.org/officeDocument/2006/relationships/tags" Target="../tags/tag224.xml" /><Relationship Id="rId29" Type="http://schemas.openxmlformats.org/officeDocument/2006/relationships/tags" Target="../tags/tag225.xml" /><Relationship Id="rId3" Type="http://schemas.openxmlformats.org/officeDocument/2006/relationships/tags" Target="../tags/tag199.xml" /><Relationship Id="rId30" Type="http://schemas.openxmlformats.org/officeDocument/2006/relationships/tags" Target="../tags/tag226.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1504403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XXX</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XXX,a click to unlimited possibilities</a:t>
            </a:r>
            <a:endParaRPr lang="zh-CN" altLang="en-US"/>
          </a:p>
        </p:txBody>
      </p:sp>
      <p:sp>
        <p:nvSpPr>
          <p:cNvPr id="1048652" name="标题 4"/>
          <p:cNvSpPr>
            <a:spLocks noGrp="1"/>
          </p:cNvSpPr>
          <p:nvPr>
            <p:ph type="title" idx="1"/>
            <p:custDataLst>
              <p:tags r:id="rId4"/>
            </p:custDataLst>
          </p:nvPr>
        </p:nvSpPr>
        <p:spPr/>
        <p:txBody>
          <a:bodyPr/>
          <a:lstStyle/>
          <a:p>
            <a:r>
              <a:rPr lang="zh-CN" altLang="en-US"/>
              <a:t>新媒体营销的模式</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新媒体营销概述</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新媒体营销的常见模式</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新媒体营销策略与技巧</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新媒体营销的成功案例分析</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lnSpcReduction="20000"/>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新媒体营销的挑战与未来趋势</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新媒体营销概述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4" name="标题 2"/>
          <p:cNvSpPr>
            <a:spLocks noGrp="1"/>
          </p:cNvSpPr>
          <p:nvPr>
            <p:ph type="title" idx="3"/>
          </p:nvPr>
        </p:nvSpPr>
        <p:spPr/>
        <p:txBody>
          <a:bodyPr>
            <a:normAutofit fontScale="94444"/>
          </a:bodyPr>
          <a:lstStyle/>
          <a:p>
            <a:r>
              <a:rPr lang="zh-CN" altLang="en-US"/>
              <a:t>新媒体营销的定义</a:t>
            </a:r>
            <a:endParaRPr lang="zh-CN" altLang="en-US"/>
          </a:p>
        </p:txBody>
      </p:sp>
      <p:sp>
        <p:nvSpPr>
          <p:cNvPr id="104897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897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898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新媒体营销是指利用新媒体平台进行产品推广和品牌宣传的营销方式</a:t>
            </a:r>
            <a:endParaRPr lang="zh-CN" altLang="en-US" sz="2000" spc="200">
              <a:solidFill>
                <a:schemeClr val="tx1">
                  <a:lumMod val="85000"/>
                  <a:lumOff val="15000"/>
                </a:schemeClr>
              </a:solidFill>
              <a:latin typeface="+mn-ea"/>
              <a:sym typeface="+mn-ea"/>
            </a:endParaRPr>
          </a:p>
        </p:txBody>
      </p:sp>
      <p:sp>
        <p:nvSpPr>
          <p:cNvPr id="104898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898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8986"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新媒体平台包括社交媒体、博客、视频分享网站等</a:t>
            </a:r>
            <a:endParaRPr lang="zh-CN" altLang="en-US" sz="2000" spc="200">
              <a:solidFill>
                <a:schemeClr val="tx1">
                  <a:lumMod val="85000"/>
                  <a:lumOff val="15000"/>
                </a:schemeClr>
              </a:solidFill>
              <a:latin typeface="+mn-ea"/>
              <a:sym typeface="+mn-ea"/>
            </a:endParaRPr>
          </a:p>
        </p:txBody>
      </p:sp>
      <p:sp>
        <p:nvSpPr>
          <p:cNvPr id="104898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899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899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新媒体营销具有互动性、即时性和广泛性等特点</a:t>
            </a:r>
            <a:endParaRPr lang="zh-CN" altLang="en-US" sz="2000" spc="200">
              <a:solidFill>
                <a:schemeClr val="tx1">
                  <a:lumMod val="85000"/>
                  <a:lumOff val="15000"/>
                </a:schemeClr>
              </a:solidFill>
              <a:latin typeface="+mn-ea"/>
              <a:sym typeface="+mn-ea"/>
            </a:endParaRPr>
          </a:p>
        </p:txBody>
      </p:sp>
      <p:sp>
        <p:nvSpPr>
          <p:cNvPr id="104899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899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899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新媒体营销的目标是提高品牌知名度、促进产品销售和增强客户忠诚度</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2" name="标题 2"/>
          <p:cNvSpPr>
            <a:spLocks noGrp="1"/>
          </p:cNvSpPr>
          <p:nvPr>
            <p:ph type="title" idx="3"/>
          </p:nvPr>
        </p:nvSpPr>
        <p:spPr/>
        <p:txBody>
          <a:bodyPr>
            <a:normAutofit fontScale="94444"/>
          </a:bodyPr>
          <a:lstStyle/>
          <a:p>
            <a:r>
              <a:rPr lang="zh-CN" altLang="en-US"/>
              <a:t>新媒体营销的特点</a:t>
            </a:r>
            <a:endParaRPr lang="zh-CN" altLang="en-US"/>
          </a:p>
        </p:txBody>
      </p:sp>
      <p:sp>
        <p:nvSpPr>
          <p:cNvPr id="104903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3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3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4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4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5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个性化：新媒体营销注重个性化，可以根据消费者的兴趣、需求和行为习惯等因素，提供个性化的产品和服务，提高消费者的满意度和忠诚度。</a:t>
            </a:r>
            <a:endParaRPr lang="zh-CN" altLang="en-US" sz="1700">
              <a:latin typeface="+mn-ea"/>
              <a:ea typeface="+mn-ea"/>
            </a:endParaRPr>
          </a:p>
        </p:txBody>
      </p:sp>
      <p:sp>
        <p:nvSpPr>
          <p:cNvPr id="104905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精准性：新媒体营销可以通过数据分析和用户画像等技术手段，精准定位目标受众，提高营销效果和转化率。</a:t>
            </a:r>
            <a:endParaRPr lang="zh-CN" altLang="en-US" sz="1700">
              <a:latin typeface="+mn-ea"/>
              <a:ea typeface="+mn-ea"/>
            </a:endParaRPr>
          </a:p>
        </p:txBody>
      </p:sp>
      <p:sp>
        <p:nvSpPr>
          <p:cNvPr id="104905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互动性：新媒体营销强调与受众的互动，通过社交媒体、论坛等渠道与消费者进行实时互动，提高品牌知名度和用户黏性。</a:t>
            </a:r>
            <a:endParaRPr lang="zh-CN" altLang="en-US" sz="1700">
              <a:latin typeface="+mn-ea"/>
              <a:ea typeface="+mn-ea"/>
            </a:endParaRPr>
          </a:p>
        </p:txBody>
      </p:sp>
      <p:sp>
        <p:nvSpPr>
          <p:cNvPr id="104905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7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多样性：新媒体营销的形式多种多样，包括微博、微信、抖音、快手等社交媒体平台，以及搜索引擎优化、内容营销等手段，可以根据不同的目标受众和营销需求选择合适的营销方式。</a:t>
            </a:r>
            <a:endParaRPr lang="zh-CN" altLang="en-US" sz="24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0" name="标题 2"/>
          <p:cNvSpPr>
            <a:spLocks noGrp="1"/>
          </p:cNvSpPr>
          <p:nvPr>
            <p:ph type="title" idx="3"/>
          </p:nvPr>
        </p:nvSpPr>
        <p:spPr/>
        <p:txBody>
          <a:bodyPr>
            <a:normAutofit fontScale="94444"/>
          </a:bodyPr>
          <a:lstStyle/>
          <a:p>
            <a:r>
              <a:rPr lang="zh-CN" altLang="en-US"/>
              <a:t>新媒体营销的重要性</a:t>
            </a:r>
            <a:endParaRPr lang="zh-CN" altLang="en-US"/>
          </a:p>
        </p:txBody>
      </p:sp>
      <p:sp>
        <p:nvSpPr>
          <p:cNvPr id="1049092"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94"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提升品牌知名度</a:t>
            </a:r>
            <a:endParaRPr lang="zh-CN" altLang="en-US" sz="1600" spc="150">
              <a:solidFill>
                <a:schemeClr val="tx1"/>
              </a:solidFill>
              <a:latin typeface="+mn-ea"/>
            </a:endParaRPr>
          </a:p>
        </p:txBody>
      </p:sp>
      <p:sp>
        <p:nvSpPr>
          <p:cNvPr id="1049096"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98"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降低营销成本</a:t>
            </a:r>
            <a:endParaRPr lang="zh-CN" altLang="en-US" sz="1600" spc="150">
              <a:solidFill>
                <a:schemeClr val="tx1"/>
              </a:solidFill>
              <a:latin typeface="+mn-ea"/>
            </a:endParaRPr>
          </a:p>
        </p:txBody>
      </p:sp>
      <p:sp>
        <p:nvSpPr>
          <p:cNvPr id="1049100"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2"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促进产品销售</a:t>
            </a:r>
            <a:endParaRPr lang="zh-CN" altLang="en-US" sz="1600" spc="150">
              <a:solidFill>
                <a:schemeClr val="tx1"/>
              </a:solidFill>
              <a:latin typeface="+mn-ea"/>
            </a:endParaRPr>
          </a:p>
        </p:txBody>
      </p:sp>
      <p:sp>
        <p:nvSpPr>
          <p:cNvPr id="1049104"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6"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增强客户忠诚度</a:t>
            </a:r>
            <a:endParaRPr lang="zh-CN" altLang="en-US" sz="1600" spc="150">
              <a:solidFill>
                <a:schemeClr val="tx1"/>
              </a:solidFill>
              <a:latin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13" name=""/>
        <p:cNvGrpSpPr/>
        <p:nvPr/>
      </p:nvGrpSpPr>
      <p:grpSpPr>
        <a:xfrm>
          <a:off x="0" y="0"/>
          <a:ext cx="0" cy="0"/>
        </a:xfrm>
      </p:grpSpPr>
      <p:sp>
        <p:nvSpPr>
          <p:cNvPr id="1049140"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142" name="标题 2"/>
          <p:cNvSpPr>
            <a:spLocks noGrp="1"/>
          </p:cNvSpPr>
          <p:nvPr>
            <p:ph type="title" idx="1"/>
            <p:custDataLst>
              <p:tags r:id="rId3"/>
            </p:custDataLst>
          </p:nvPr>
        </p:nvSpPr>
        <p:spPr/>
        <p:txBody>
          <a:bodyPr>
            <a:normAutofit fontScale="90000"/>
          </a:bodyPr>
          <a:lstStyle/>
          <a:p>
            <a:r>
              <a:rPr lang="zh-CN" altLang="en-US"/>
              <a:t>新媒体营销的常见模式</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2" name="标题 2"/>
          <p:cNvSpPr>
            <a:spLocks noGrp="1"/>
          </p:cNvSpPr>
          <p:nvPr>
            <p:ph type="title" idx="3"/>
          </p:nvPr>
        </p:nvSpPr>
        <p:spPr/>
        <p:txBody>
          <a:bodyPr>
            <a:normAutofit fontScale="94444"/>
          </a:bodyPr>
          <a:lstStyle/>
          <a:p>
            <a:r>
              <a:rPr lang="zh-CN" altLang="en-US"/>
              <a:t>社交媒体营销</a:t>
            </a:r>
            <a:endParaRPr lang="zh-CN" altLang="en-US"/>
          </a:p>
        </p:txBody>
      </p:sp>
      <p:sp>
        <p:nvSpPr>
          <p:cNvPr id="104921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1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营销策略：内容营销、KOL合作、广告投放等</a:t>
            </a:r>
            <a:endParaRPr lang="en-US" altLang="zh-CN">
              <a:solidFill>
                <a:schemeClr val="dk1">
                  <a:lumMod val="80000"/>
                  <a:lumOff val="20000"/>
                </a:schemeClr>
              </a:solidFill>
              <a:latin typeface="+mn-ea"/>
              <a:sym typeface="+mn-ea"/>
            </a:endParaRPr>
          </a:p>
        </p:txBody>
      </p:sp>
      <p:sp>
        <p:nvSpPr>
          <p:cNvPr id="104922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2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定义：通过社交媒体平台进行营销活动</a:t>
            </a:r>
            <a:endParaRPr lang="zh-CN" altLang="en-US">
              <a:solidFill>
                <a:schemeClr val="dk1">
                  <a:lumMod val="80000"/>
                  <a:lumOff val="20000"/>
                </a:schemeClr>
              </a:solidFill>
              <a:latin typeface="+mn-ea"/>
              <a:sym typeface="+mn-ea"/>
            </a:endParaRPr>
          </a:p>
        </p:txBody>
      </p:sp>
      <p:sp>
        <p:nvSpPr>
          <p:cNvPr id="104923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常见平台：微博、微信、抖音等</a:t>
            </a:r>
            <a:endParaRPr lang="zh-CN" altLang="en-US">
              <a:solidFill>
                <a:schemeClr val="dk1">
                  <a:lumMod val="80000"/>
                  <a:lumOff val="20000"/>
                </a:schemeClr>
              </a:solidFill>
              <a:latin typeface="+mn-ea"/>
              <a:sym typeface="+mn-ea"/>
            </a:endParaRPr>
          </a:p>
        </p:txBody>
      </p:sp>
      <p:sp>
        <p:nvSpPr>
          <p:cNvPr id="104923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优势：精准定位目标受众，提高品牌知名度和用户黏性</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78" name="标题 2"/>
          <p:cNvSpPr>
            <a:spLocks noGrp="1"/>
          </p:cNvSpPr>
          <p:nvPr>
            <p:ph type="title" idx="3"/>
          </p:nvPr>
        </p:nvSpPr>
        <p:spPr/>
        <p:txBody>
          <a:bodyPr>
            <a:normAutofit fontScale="94444"/>
          </a:bodyPr>
          <a:lstStyle/>
          <a:p>
            <a:r>
              <a:rPr lang="zh-CN" altLang="en-US"/>
              <a:t>内容营销</a:t>
            </a:r>
            <a:endParaRPr lang="zh-CN" altLang="en-US"/>
          </a:p>
        </p:txBody>
      </p:sp>
      <p:sp>
        <p:nvSpPr>
          <p:cNvPr id="104928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8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8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定义：通过创作优质内容来吸引目标受众，实现品牌推广和销售增长</a:t>
            </a:r>
            <a:endParaRPr lang="zh-CN" altLang="en-US" sz="2000" spc="200">
              <a:solidFill>
                <a:schemeClr val="tx1">
                  <a:lumMod val="85000"/>
                  <a:lumOff val="15000"/>
                </a:schemeClr>
              </a:solidFill>
              <a:latin typeface="+mn-ea"/>
              <a:sym typeface="+mn-ea"/>
            </a:endParaRPr>
          </a:p>
        </p:txBody>
      </p:sp>
      <p:sp>
        <p:nvSpPr>
          <p:cNvPr id="104928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8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9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特点：内容形式多样，包括文字、图片、视频等；强调与受众的互动和沟通</a:t>
            </a:r>
            <a:endParaRPr lang="zh-CN" altLang="en-US" sz="2000" spc="200">
              <a:solidFill>
                <a:schemeClr val="tx1">
                  <a:lumMod val="85000"/>
                  <a:lumOff val="15000"/>
                </a:schemeClr>
              </a:solidFill>
              <a:latin typeface="+mn-ea"/>
              <a:sym typeface="+mn-ea"/>
            </a:endParaRPr>
          </a:p>
        </p:txBody>
      </p:sp>
      <p:sp>
        <p:nvSpPr>
          <p:cNvPr id="104929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9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9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常见形式：博客、社交媒体、微信公众号、短视频等</a:t>
            </a:r>
            <a:endParaRPr lang="zh-CN" altLang="en-US" sz="2000" spc="200">
              <a:solidFill>
                <a:schemeClr val="tx1">
                  <a:lumMod val="85000"/>
                  <a:lumOff val="15000"/>
                </a:schemeClr>
              </a:solidFill>
              <a:latin typeface="+mn-ea"/>
              <a:sym typeface="+mn-ea"/>
            </a:endParaRPr>
          </a:p>
        </p:txBody>
      </p:sp>
      <p:sp>
        <p:nvSpPr>
          <p:cNvPr id="104929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0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0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优势：提高品牌知名度和美誉度，增强用户黏性和信任度，促进销售增长</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36" name="标题 2"/>
          <p:cNvSpPr>
            <a:spLocks noGrp="1"/>
          </p:cNvSpPr>
          <p:nvPr>
            <p:ph type="title" idx="3"/>
          </p:nvPr>
        </p:nvSpPr>
        <p:spPr/>
        <p:txBody>
          <a:bodyPr>
            <a:normAutofit fontScale="94444"/>
          </a:bodyPr>
          <a:lstStyle/>
          <a:p>
            <a:r>
              <a:rPr lang="zh-CN" altLang="en-US"/>
              <a:t>搜索引擎优化（SEO）</a:t>
            </a:r>
            <a:endParaRPr lang="zh-CN" altLang="en-US"/>
          </a:p>
        </p:txBody>
      </p:sp>
      <p:sp>
        <p:nvSpPr>
          <p:cNvPr id="104933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4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4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5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5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优势：能够提高网站在搜索引擎中的排名，增加网站流量和曝光度，提高品牌知名度和用户黏性。</a:t>
            </a:r>
            <a:endParaRPr lang="zh-CN" altLang="en-US" sz="2400">
              <a:latin typeface="+mn-ea"/>
              <a:ea typeface="+mn-ea"/>
            </a:endParaRPr>
          </a:p>
        </p:txBody>
      </p:sp>
      <p:sp>
        <p:nvSpPr>
          <p:cNvPr id="104935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注意事项：需要避免过度优化和违规行为，同时需要不断更新和调整优化策略以适应搜索引擎算法的变化。</a:t>
            </a:r>
            <a:endParaRPr lang="zh-CN" altLang="en-US" sz="2400">
              <a:latin typeface="+mn-ea"/>
              <a:ea typeface="+mn-ea"/>
            </a:endParaRPr>
          </a:p>
        </p:txBody>
      </p:sp>
      <p:sp>
        <p:nvSpPr>
          <p:cNvPr id="104935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定义：搜索引擎优化是一种通过优化网站结构和内容，提高网站在搜索引擎中的排名，从而增加网站流量和曝光度的技术手段。</a:t>
            </a:r>
            <a:endParaRPr lang="zh-CN" altLang="en-US" sz="2400">
              <a:latin typeface="+mn-ea"/>
              <a:ea typeface="+mn-ea"/>
            </a:endParaRPr>
          </a:p>
        </p:txBody>
      </p:sp>
      <p:sp>
        <p:nvSpPr>
          <p:cNvPr id="104936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常见方法：包括关键词优化、内容优化、链接优化等。</a:t>
            </a:r>
            <a:endParaRPr lang="zh-CN" altLang="en-US" sz="2400">
              <a:latin typeface="+mn-ea"/>
              <a:ea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94" name="标题 2"/>
          <p:cNvSpPr>
            <a:spLocks noGrp="1"/>
          </p:cNvSpPr>
          <p:nvPr>
            <p:ph type="title" idx="3"/>
          </p:nvPr>
        </p:nvSpPr>
        <p:spPr/>
        <p:txBody>
          <a:bodyPr>
            <a:normAutofit fontScale="94444"/>
          </a:bodyPr>
          <a:lstStyle/>
          <a:p>
            <a:r>
              <a:rPr lang="zh-CN" altLang="en-US"/>
              <a:t>电子邮件营销</a:t>
            </a:r>
            <a:endParaRPr lang="zh-CN" altLang="en-US"/>
          </a:p>
        </p:txBody>
      </p:sp>
      <p:sp>
        <p:nvSpPr>
          <p:cNvPr id="104939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0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1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0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0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90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1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1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1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1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1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2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2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3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3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定义：通过电子邮件向目标受众发送营销信息</a:t>
            </a:r>
            <a:endParaRPr lang="zh-CN" altLang="en-US" sz="1200" spc="150">
              <a:solidFill>
                <a:schemeClr val="tx1">
                  <a:lumMod val="65000"/>
                  <a:lumOff val="35000"/>
                </a:schemeClr>
              </a:solidFill>
              <a:latin typeface="+mn-ea"/>
              <a:sym typeface="+mn-ea"/>
            </a:endParaRPr>
          </a:p>
        </p:txBody>
      </p:sp>
      <p:sp>
        <p:nvSpPr>
          <p:cNvPr id="104943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注意事项：遵守相关法律法规、尊重用户隐私、避免过度营销</a:t>
            </a:r>
            <a:endParaRPr lang="zh-CN" altLang="en-US" sz="1200" spc="150">
              <a:solidFill>
                <a:schemeClr val="tx1">
                  <a:lumMod val="65000"/>
                  <a:lumOff val="35000"/>
                </a:schemeClr>
              </a:solidFill>
              <a:latin typeface="+mn-ea"/>
              <a:sym typeface="+mn-ea"/>
            </a:endParaRPr>
          </a:p>
        </p:txBody>
      </p:sp>
      <p:sp>
        <p:nvSpPr>
          <p:cNvPr id="104943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常见形式：新闻通讯、广告邮件、定制邮件</a:t>
            </a:r>
            <a:endParaRPr lang="zh-CN" altLang="en-US" sz="1200" spc="150">
              <a:solidFill>
                <a:schemeClr val="tx1">
                  <a:lumMod val="65000"/>
                  <a:lumOff val="35000"/>
                </a:schemeClr>
              </a:solidFill>
              <a:latin typeface="+mn-ea"/>
              <a:sym typeface="+mn-ea"/>
            </a:endParaRPr>
          </a:p>
        </p:txBody>
      </p:sp>
      <p:sp>
        <p:nvSpPr>
          <p:cNvPr id="104943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优势：成本低、传播速度快、精准度高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72" name="标题 2"/>
          <p:cNvSpPr>
            <a:spLocks noGrp="1"/>
          </p:cNvSpPr>
          <p:nvPr>
            <p:ph type="title" idx="3"/>
          </p:nvPr>
        </p:nvSpPr>
        <p:spPr/>
        <p:txBody>
          <a:bodyPr>
            <a:normAutofit fontScale="94444"/>
          </a:bodyPr>
          <a:lstStyle/>
          <a:p>
            <a:r>
              <a:rPr lang="zh-CN" altLang="en-US"/>
              <a:t>视频营销</a:t>
            </a:r>
            <a:endParaRPr lang="zh-CN" altLang="en-US"/>
          </a:p>
        </p:txBody>
      </p:sp>
      <p:sp>
        <p:nvSpPr>
          <p:cNvPr id="104947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7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7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常见形式：短视频、直播、长视频等</a:t>
            </a:r>
            <a:endParaRPr lang="zh-CN" altLang="en-US" sz="2400">
              <a:latin typeface="+mn-ea"/>
              <a:ea typeface="+mn-ea"/>
            </a:endParaRPr>
          </a:p>
        </p:txBody>
      </p:sp>
      <p:sp>
        <p:nvSpPr>
          <p:cNvPr id="104949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优势：可以吸引目标受众，提高品牌知名度和美誉度</a:t>
            </a:r>
            <a:endParaRPr lang="zh-CN" altLang="en-US" sz="2400">
              <a:latin typeface="+mn-ea"/>
              <a:ea typeface="+mn-ea"/>
            </a:endParaRPr>
          </a:p>
        </p:txBody>
      </p:sp>
      <p:sp>
        <p:nvSpPr>
          <p:cNvPr id="104949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定义：通过视频形式进行营销推广</a:t>
            </a:r>
            <a:endParaRPr lang="zh-CN" altLang="en-US" sz="2400">
              <a:latin typeface="+mn-ea"/>
              <a:ea typeface="+mn-ea"/>
            </a:endParaRPr>
          </a:p>
        </p:txBody>
      </p:sp>
      <p:sp>
        <p:nvSpPr>
          <p:cNvPr id="104949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特点：直观、生动、易于传播</a:t>
            </a:r>
            <a:endParaRPr lang="zh-CN" altLang="en-US" sz="2400">
              <a:latin typeface="+mn-ea"/>
              <a:ea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30" name="标题 2"/>
          <p:cNvSpPr>
            <a:spLocks noGrp="1"/>
          </p:cNvSpPr>
          <p:nvPr>
            <p:ph type="title" idx="3"/>
          </p:nvPr>
        </p:nvSpPr>
        <p:spPr/>
        <p:txBody>
          <a:bodyPr>
            <a:normAutofit fontScale="94444"/>
          </a:bodyPr>
          <a:lstStyle/>
          <a:p>
            <a:r>
              <a:rPr lang="zh-CN" altLang="en-US"/>
              <a:t>直播营销</a:t>
            </a:r>
            <a:endParaRPr lang="zh-CN" altLang="en-US"/>
          </a:p>
        </p:txBody>
      </p:sp>
      <p:sp>
        <p:nvSpPr>
          <p:cNvPr id="104953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4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特点：实时互动、高度个性化、受众广泛</a:t>
            </a:r>
            <a:endParaRPr lang="zh-CN" altLang="en-US" sz="1400" spc="150">
              <a:solidFill>
                <a:schemeClr val="tx1"/>
              </a:solidFill>
              <a:effectLst/>
              <a:latin typeface="+mn-ea"/>
              <a:sym typeface="+mn-ea"/>
            </a:endParaRPr>
          </a:p>
        </p:txBody>
      </p:sp>
      <p:sp>
        <p:nvSpPr>
          <p:cNvPr id="104954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定义：直播营销是一种通过直播平台进行产品推广和品牌宣传的营销方式</a:t>
            </a:r>
            <a:endParaRPr lang="zh-CN" altLang="en-US" sz="1400" spc="150">
              <a:solidFill>
                <a:schemeClr val="tx1"/>
              </a:solidFill>
              <a:effectLst/>
              <a:latin typeface="+mn-ea"/>
              <a:sym typeface="+mn-ea"/>
            </a:endParaRPr>
          </a:p>
        </p:txBody>
      </p:sp>
      <p:sp>
        <p:nvSpPr>
          <p:cNvPr id="104954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常见形式：明星代言、直播带货、直播分享</a:t>
            </a:r>
            <a:endParaRPr lang="zh-CN" altLang="en-US" sz="1400" spc="150">
              <a:solidFill>
                <a:schemeClr val="tx1"/>
              </a:solidFill>
              <a:effectLst/>
              <a:latin typeface="+mn-ea"/>
              <a:sym typeface="+mn-ea"/>
            </a:endParaRPr>
          </a:p>
        </p:txBody>
      </p:sp>
      <p:sp>
        <p:nvSpPr>
          <p:cNvPr id="104954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优势：提高品牌知名度、促进产品销售、增强用户黏性</a:t>
            </a:r>
            <a:endParaRPr lang="zh-CN" altLang="en-US" sz="1400" spc="150">
              <a:solidFill>
                <a:schemeClr val="tx1"/>
              </a:solidFill>
              <a:effectLst/>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77" name=""/>
        <p:cNvGrpSpPr/>
        <p:nvPr/>
      </p:nvGrpSpPr>
      <p:grpSpPr>
        <a:xfrm>
          <a:off x="0" y="0"/>
          <a:ext cx="0" cy="0"/>
        </a:xfrm>
      </p:grpSpPr>
      <p:sp>
        <p:nvSpPr>
          <p:cNvPr id="1049580"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582" name="标题 2"/>
          <p:cNvSpPr>
            <a:spLocks noGrp="1"/>
          </p:cNvSpPr>
          <p:nvPr>
            <p:ph type="title" idx="1"/>
            <p:custDataLst>
              <p:tags r:id="rId3"/>
            </p:custDataLst>
          </p:nvPr>
        </p:nvSpPr>
        <p:spPr/>
        <p:txBody>
          <a:bodyPr>
            <a:normAutofit fontScale="90000"/>
          </a:bodyPr>
          <a:lstStyle/>
          <a:p>
            <a:r>
              <a:rPr lang="zh-CN" altLang="en-US"/>
              <a:t>新媒体营销策略与技巧</a:t>
            </a:r>
            <a:endParaRPr lang="zh-CN" altLang="en-US"/>
          </a:p>
        </p:txBody>
      </p:sp>
    </p:spTree>
    <p:custDataLst>
      <p:tags r:id="rId4"/>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https://d.book118.com/397115044036006046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7.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5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19</vt:i4>
      </vt:variant>
    </vt:vector>
  </HeadingPairs>
  <TitlesOfParts>
    <vt:vector baseType="lpstr" size="26">
      <vt:lpstr>Arial</vt:lpstr>
      <vt:lpstr>Calibri</vt:lpstr>
      <vt:lpstr>MiSans Heavy</vt:lpstr>
      <vt:lpstr>MiSans Normal</vt:lpstr>
      <vt:lpstr>Wingdings</vt:lpstr>
      <vt:lpstr>微软雅黑</vt:lpstr>
      <vt:lpstr>Office Theme</vt:lpstr>
      <vt:lpstr>新媒体营销的模式</vt:lpstr>
      <vt:lpstr>目录</vt:lpstr>
      <vt:lpstr>添加章节标题</vt:lpstr>
      <vt:lpstr>新媒体营销概述</vt:lpstr>
      <vt:lpstr>PowerPoint Presentation</vt:lpstr>
      <vt:lpstr>新媒体营销的定义</vt:lpstr>
      <vt:lpstr>新媒体营销的特点</vt:lpstr>
      <vt:lpstr>新媒体营销的重要性</vt:lpstr>
      <vt:lpstr>新媒体营销的常见模式</vt:lpstr>
      <vt:lpstr>PowerPoint Presentation</vt:lpstr>
      <vt:lpstr>社交媒体营销</vt:lpstr>
      <vt:lpstr>内容营销</vt:lpstr>
      <vt:lpstr>搜索引擎优化（SEO）</vt:lpstr>
      <vt:lpstr>电子邮件营销</vt:lpstr>
      <vt:lpstr>视频营销</vt:lpstr>
      <vt:lpstr>直播营销</vt:lpstr>
      <vt:lpstr>新媒体营销策略与技巧</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2024-09-21T08:15:14.133</cp:lastPrinted>
  <dcterms:created xsi:type="dcterms:W3CDTF">2024-09-21T00:15:14Z</dcterms:created>
  <dcterms:modified xsi:type="dcterms:W3CDTF">2024-09-21T00:15:16Z</dcterms:modified>
</cp:coreProperties>
</file>