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1368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83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67.xml" /><Relationship Id="rId11" Type="http://schemas.openxmlformats.org/officeDocument/2006/relationships/tags" Target="../tags/tag68.xml" /><Relationship Id="rId12" Type="http://schemas.openxmlformats.org/officeDocument/2006/relationships/tags" Target="../tags/tag6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B1E63B-4339-4B68-96D3-5287DF09F2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BDF525-279B-45AF-879A-00BE3200B5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3C2248-5548-4626-AAE5-323B882B05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D56791-7AD9-4234-AEDA-23B08210E6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886945-1CFC-4BAC-AEBF-28159ED159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C8AABBD-BC60-4B3F-9700-84B4A8D3F4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91EBF68-3FE1-4053-A224-77B40B7C0C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92BD31-75B9-455C-9C96-34BA79D29D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116F72-C489-4718-B7DF-2FED4F137D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AD10AD-9EC8-406A-A154-94ED71054E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9C05D0-98B9-483D-99C1-6F69BA60BE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tIns="144145" anchor="t" anchorCtr="0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11500" b="1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vert="horz" lIns="0" tIns="179705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5.png" /><Relationship Id="rId13" Type="http://schemas.openxmlformats.org/officeDocument/2006/relationships/tags" Target="../tags/tag70.xml" /><Relationship Id="rId14" Type="http://schemas.openxmlformats.org/officeDocument/2006/relationships/tags" Target="../tags/tag71.xml" /><Relationship Id="rId15" Type="http://schemas.openxmlformats.org/officeDocument/2006/relationships/tags" Target="../tags/tag72.xml" /><Relationship Id="rId16" Type="http://schemas.openxmlformats.org/officeDocument/2006/relationships/tags" Target="../tags/tag73.xml" /><Relationship Id="rId17" Type="http://schemas.openxmlformats.org/officeDocument/2006/relationships/tags" Target="../tags/tag74.xml" /><Relationship Id="rId18" Type="http://schemas.openxmlformats.org/officeDocument/2006/relationships/tags" Target="../tags/tag75.xml" /><Relationship Id="rId19" Type="http://schemas.openxmlformats.org/officeDocument/2006/relationships/tags" Target="../tags/tag7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513674" r:id="rId2"/>
    <p:sldLayoutId id="2147513675" r:id="rId3"/>
    <p:sldLayoutId id="2147513676" r:id="rId4"/>
    <p:sldLayoutId id="2147513677" r:id="rId5"/>
    <p:sldLayoutId id="2147513678" r:id="rId6"/>
    <p:sldLayoutId id="2147513679" r:id="rId7"/>
    <p:sldLayoutId id="2147513680" r:id="rId8"/>
    <p:sldLayoutId id="2147513681" r:id="rId9"/>
    <p:sldLayoutId id="2147513682" r:id="rId10"/>
    <p:sldLayoutId id="2147513683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3.xml" /><Relationship Id="rId11" Type="http://schemas.openxmlformats.org/officeDocument/2006/relationships/tags" Target="../tags/tag114.xml" /><Relationship Id="rId12" Type="http://schemas.openxmlformats.org/officeDocument/2006/relationships/tags" Target="../tags/tag115.xml" /><Relationship Id="rId13" Type="http://schemas.openxmlformats.org/officeDocument/2006/relationships/tags" Target="../tags/tag116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tags" Target="../tags/tag110.xml" /><Relationship Id="rId8" Type="http://schemas.openxmlformats.org/officeDocument/2006/relationships/tags" Target="../tags/tag111.xml" /><Relationship Id="rId9" Type="http://schemas.openxmlformats.org/officeDocument/2006/relationships/tags" Target="../tags/tag1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5.xml" /><Relationship Id="rId11" Type="http://schemas.openxmlformats.org/officeDocument/2006/relationships/tags" Target="../tags/tag126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ags" Target="../tags/tag133.xml" /><Relationship Id="rId19" Type="http://schemas.openxmlformats.org/officeDocument/2006/relationships/tags" Target="../tags/tag134.xml" /><Relationship Id="rId2" Type="http://schemas.openxmlformats.org/officeDocument/2006/relationships/tags" Target="../tags/tag117.xml" /><Relationship Id="rId20" Type="http://schemas.openxmlformats.org/officeDocument/2006/relationships/tags" Target="../tags/tag135.xml" /><Relationship Id="rId21" Type="http://schemas.openxmlformats.org/officeDocument/2006/relationships/tags" Target="../tags/tag136.xml" /><Relationship Id="rId22" Type="http://schemas.openxmlformats.org/officeDocument/2006/relationships/tags" Target="../tags/tag137.xml" /><Relationship Id="rId23" Type="http://schemas.openxmlformats.org/officeDocument/2006/relationships/tags" Target="../tags/tag138.xml" /><Relationship Id="rId24" Type="http://schemas.openxmlformats.org/officeDocument/2006/relationships/tags" Target="../tags/tag139.xml" /><Relationship Id="rId25" Type="http://schemas.openxmlformats.org/officeDocument/2006/relationships/tags" Target="../tags/tag140.xml" /><Relationship Id="rId26" Type="http://schemas.openxmlformats.org/officeDocument/2006/relationships/tags" Target="../tags/tag141.xml" /><Relationship Id="rId27" Type="http://schemas.openxmlformats.org/officeDocument/2006/relationships/tags" Target="../tags/tag142.xml" /><Relationship Id="rId28" Type="http://schemas.openxmlformats.org/officeDocument/2006/relationships/tags" Target="../tags/tag143.xml" /><Relationship Id="rId29" Type="http://schemas.openxmlformats.org/officeDocument/2006/relationships/tags" Target="../tags/tag144.xml" /><Relationship Id="rId3" Type="http://schemas.openxmlformats.org/officeDocument/2006/relationships/tags" Target="../tags/tag118.xml" /><Relationship Id="rId30" Type="http://schemas.openxmlformats.org/officeDocument/2006/relationships/tags" Target="../tags/tag145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4.xml" /><Relationship Id="rId11" Type="http://schemas.openxmlformats.org/officeDocument/2006/relationships/tags" Target="../tags/tag155.xml" /><Relationship Id="rId12" Type="http://schemas.openxmlformats.org/officeDocument/2006/relationships/tags" Target="../tags/tag156.xml" /><Relationship Id="rId13" Type="http://schemas.openxmlformats.org/officeDocument/2006/relationships/tags" Target="../tags/tag157.xml" /><Relationship Id="rId14" Type="http://schemas.openxmlformats.org/officeDocument/2006/relationships/tags" Target="../tags/tag158.xml" /><Relationship Id="rId15" Type="http://schemas.openxmlformats.org/officeDocument/2006/relationships/tags" Target="../tags/tag159.xml" /><Relationship Id="rId16" Type="http://schemas.openxmlformats.org/officeDocument/2006/relationships/tags" Target="../tags/tag160.xml" /><Relationship Id="rId17" Type="http://schemas.openxmlformats.org/officeDocument/2006/relationships/tags" Target="../tags/tag161.xml" /><Relationship Id="rId18" Type="http://schemas.openxmlformats.org/officeDocument/2006/relationships/tags" Target="../tags/tag162.xml" /><Relationship Id="rId19" Type="http://schemas.openxmlformats.org/officeDocument/2006/relationships/tags" Target="../tags/tag163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tags" Target="../tags/tag152.xml" /><Relationship Id="rId9" Type="http://schemas.openxmlformats.org/officeDocument/2006/relationships/tags" Target="../tags/tag15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9.xml" /><Relationship Id="rId11" Type="http://schemas.openxmlformats.org/officeDocument/2006/relationships/tags" Target="../tags/tag180.xml" /><Relationship Id="rId12" Type="http://schemas.openxmlformats.org/officeDocument/2006/relationships/tags" Target="../tags/tag181.xml" /><Relationship Id="rId13" Type="http://schemas.openxmlformats.org/officeDocument/2006/relationships/tags" Target="../tags/tag182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7121032062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医院便民惠民服务工作总结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20X-XX-XX</a:t>
            </a:r>
            <a:endParaRPr lang="en-US" alt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8824" name="序号"/>
          <p:cNvSpPr txBox="1"/>
          <p:nvPr>
            <p:custDataLst>
              <p:tags r:id="rId3"/>
            </p:custDataLst>
          </p:nvPr>
        </p:nvSpPr>
        <p:spPr>
          <a:xfrm>
            <a:off x="11715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4"/>
            </p:custDataLst>
          </p:nvPr>
        </p:nvSpPr>
        <p:spPr>
          <a:xfrm>
            <a:off x="11715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lang="en-US" altLang="zh-CN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5"/>
            </p:custDataLst>
          </p:nvPr>
        </p:nvSpPr>
        <p:spPr>
          <a:xfrm>
            <a:off x="487362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6"/>
            </p:custDataLst>
          </p:nvPr>
        </p:nvSpPr>
        <p:spPr>
          <a:xfrm>
            <a:off x="487362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服务项目介绍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7"/>
            </p:custDataLst>
          </p:nvPr>
        </p:nvSpPr>
        <p:spPr>
          <a:xfrm>
            <a:off x="85756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8"/>
            </p:custDataLst>
          </p:nvPr>
        </p:nvSpPr>
        <p:spPr>
          <a:xfrm>
            <a:off x="85756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服务效果评估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9"/>
            </p:custDataLst>
          </p:nvPr>
        </p:nvSpPr>
        <p:spPr>
          <a:xfrm>
            <a:off x="3022600" y="367474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10"/>
            </p:custDataLst>
          </p:nvPr>
        </p:nvSpPr>
        <p:spPr>
          <a:xfrm>
            <a:off x="3022600" y="448056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服务改进措施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1"/>
            </p:custDataLst>
          </p:nvPr>
        </p:nvSpPr>
        <p:spPr>
          <a:xfrm>
            <a:off x="6724650" y="367474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2"/>
            </p:custDataLst>
          </p:nvPr>
        </p:nvSpPr>
        <p:spPr>
          <a:xfrm>
            <a:off x="6724650" y="448056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服务工作总结与展望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服务项目介绍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7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免费服务项目</a:t>
            </a:r>
            <a:endParaRPr lang="zh-CN" altLang="en-US"/>
          </a:p>
        </p:txBody>
      </p:sp>
      <p:sp>
        <p:nvSpPr>
          <p:cNvPr id="1048974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免费健康咨询：提供专业的健康咨询服务，解答患者疑问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免费体检：为患者提供免费的体检服务，包括血压、血糖等常规检查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免费药品发放：为贫困患者提供免费的药品发放服务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免费心理咨询：为患者提供免费的心理咨询服务，帮助患者缓解心理压力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优惠服务项目</a:t>
            </a:r>
            <a:endParaRPr lang="zh-CN" altLang="en-US"/>
          </a:p>
        </p:txBody>
      </p:sp>
      <p:sp>
        <p:nvSpPr>
          <p:cNvPr id="1049016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8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0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免费体检：为居民提供免费体检服务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4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6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优惠药品：提供部分药品的优惠价格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0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2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专家门诊：邀请专家坐诊，提供优惠诊疗服务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6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8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健康讲座：定期举办健康讲座，提高居民健康意识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7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服务对象及覆盖范围</a:t>
            </a:r>
            <a:endParaRPr lang="zh-CN" altLang="en-US"/>
          </a:p>
        </p:txBody>
      </p:sp>
      <p:sp>
        <p:nvSpPr>
          <p:cNvPr id="1049074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76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78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80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82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4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86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88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0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2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94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096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8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0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2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4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6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8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0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服务对象：患者、家属、医护人员等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服务时间：全天候24小时服务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服务内容：预约挂号、缴费、取药、检查等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覆盖范围：门诊、住院、急诊、体检等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服务流程及方式</a:t>
            </a:r>
            <a:endParaRPr lang="zh-CN" altLang="en-US"/>
          </a:p>
        </p:txBody>
      </p:sp>
      <p:sp>
        <p:nvSpPr>
          <p:cNvPr id="1049152" name="圆角矩形 3"/>
          <p:cNvSpPr/>
          <p:nvPr>
            <p:custDataLst>
              <p:tags r:id="rId2"/>
            </p:custDataLst>
          </p:nvPr>
        </p:nvSpPr>
        <p:spPr>
          <a:xfrm rot="16200000">
            <a:off x="2853206" y="1221810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4"/>
          <p:cNvSpPr/>
          <p:nvPr>
            <p:custDataLst>
              <p:tags r:id="rId3"/>
            </p:custDataLst>
          </p:nvPr>
        </p:nvSpPr>
        <p:spPr>
          <a:xfrm rot="16200000">
            <a:off x="2853206" y="-124616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圆角矩形 11"/>
          <p:cNvSpPr/>
          <p:nvPr>
            <p:custDataLst>
              <p:tags r:id="rId4"/>
            </p:custDataLst>
          </p:nvPr>
        </p:nvSpPr>
        <p:spPr>
          <a:xfrm rot="16200000">
            <a:off x="8263012" y="-127706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圆角矩形 10"/>
          <p:cNvSpPr/>
          <p:nvPr>
            <p:custDataLst>
              <p:tags r:id="rId5"/>
            </p:custDataLst>
          </p:nvPr>
        </p:nvSpPr>
        <p:spPr>
          <a:xfrm rot="16200000">
            <a:off x="2853206" y="2564530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圆角矩形 31"/>
          <p:cNvSpPr/>
          <p:nvPr>
            <p:custDataLst>
              <p:tags r:id="rId6"/>
            </p:custDataLst>
          </p:nvPr>
        </p:nvSpPr>
        <p:spPr>
          <a:xfrm rot="16200000">
            <a:off x="8263012" y="1217485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圆角矩形 34"/>
          <p:cNvSpPr/>
          <p:nvPr>
            <p:custDataLst>
              <p:tags r:id="rId7"/>
            </p:custDataLst>
          </p:nvPr>
        </p:nvSpPr>
        <p:spPr>
          <a:xfrm rot="16200000">
            <a:off x="8263012" y="2562676"/>
            <a:ext cx="1076141" cy="5105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文本框 5"/>
          <p:cNvSpPr txBox="1"/>
          <p:nvPr>
            <p:custDataLst>
              <p:tags r:id="rId8"/>
            </p:custDataLst>
          </p:nvPr>
        </p:nvSpPr>
        <p:spPr>
          <a:xfrm>
            <a:off x="6434615" y="4578300"/>
            <a:ext cx="4890426" cy="10752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投诉建议：提供投诉建议渠道，方便患者反馈问题和建议，提高服务质量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166" name="文本框 6"/>
          <p:cNvSpPr txBox="1"/>
          <p:nvPr>
            <p:custDataLst>
              <p:tags r:id="rId9"/>
            </p:custDataLst>
          </p:nvPr>
        </p:nvSpPr>
        <p:spPr>
          <a:xfrm>
            <a:off x="6434615" y="3233109"/>
            <a:ext cx="4890426" cy="10752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健康咨询：提供在线健康咨询服务，方便患者随时咨询健康问题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168" name="文本框 13"/>
          <p:cNvSpPr txBox="1"/>
          <p:nvPr>
            <p:custDataLst>
              <p:tags r:id="rId10"/>
            </p:custDataLst>
          </p:nvPr>
        </p:nvSpPr>
        <p:spPr>
          <a:xfrm>
            <a:off x="1024809" y="4578918"/>
            <a:ext cx="4890426" cy="1076141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检查报告查询：提供在线查询检查报告功能，方便患者随时查看检查结果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170" name="文本框 14"/>
          <p:cNvSpPr txBox="1"/>
          <p:nvPr>
            <p:custDataLst>
              <p:tags r:id="rId11"/>
            </p:custDataLst>
          </p:nvPr>
        </p:nvSpPr>
        <p:spPr>
          <a:xfrm>
            <a:off x="6434615" y="1887918"/>
            <a:ext cx="4890426" cy="10752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2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费用结算：提供多种费用结算方式，如自助缴费机、手机支付等，方便患者快速完成费用结算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172" name="文本框 15"/>
          <p:cNvSpPr txBox="1"/>
          <p:nvPr>
            <p:custDataLst>
              <p:tags r:id="rId12"/>
            </p:custDataLst>
          </p:nvPr>
        </p:nvSpPr>
        <p:spPr>
          <a:xfrm>
            <a:off x="1024809" y="1889772"/>
            <a:ext cx="4890426" cy="1076141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预约挂号：通过电话、网络等方式进行预约挂号，方便患者提前安排就诊时间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174" name="文本框 16"/>
          <p:cNvSpPr txBox="1"/>
          <p:nvPr>
            <p:custDataLst>
              <p:tags r:id="rId13"/>
            </p:custDataLst>
          </p:nvPr>
        </p:nvSpPr>
        <p:spPr>
          <a:xfrm>
            <a:off x="1024809" y="3237434"/>
            <a:ext cx="4890426" cy="10752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2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就诊指引：提供清晰的就诊指引，包括科室分布、就诊流程等，方便患者快速找到就诊地点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176" name="圆角矩形 7"/>
          <p:cNvSpPr/>
          <p:nvPr>
            <p:custDataLst>
              <p:tags r:id="rId14"/>
            </p:custDataLst>
          </p:nvPr>
        </p:nvSpPr>
        <p:spPr>
          <a:xfrm rot="16200000">
            <a:off x="357466" y="3717551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8" name="圆角矩形 8"/>
          <p:cNvSpPr/>
          <p:nvPr>
            <p:custDataLst>
              <p:tags r:id="rId15"/>
            </p:custDataLst>
          </p:nvPr>
        </p:nvSpPr>
        <p:spPr>
          <a:xfrm rot="16200000">
            <a:off x="357466" y="237112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0" name="圆角矩形 12"/>
          <p:cNvSpPr/>
          <p:nvPr>
            <p:custDataLst>
              <p:tags r:id="rId16"/>
            </p:custDataLst>
          </p:nvPr>
        </p:nvSpPr>
        <p:spPr>
          <a:xfrm rot="16200000">
            <a:off x="5767272" y="2368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2" name="圆角矩形 27"/>
          <p:cNvSpPr/>
          <p:nvPr>
            <p:custDataLst>
              <p:tags r:id="rId17"/>
            </p:custDataLst>
          </p:nvPr>
        </p:nvSpPr>
        <p:spPr>
          <a:xfrm rot="16200000">
            <a:off x="357466" y="5059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4" name="圆角矩形 32"/>
          <p:cNvSpPr/>
          <p:nvPr>
            <p:custDataLst>
              <p:tags r:id="rId18"/>
            </p:custDataLst>
          </p:nvPr>
        </p:nvSpPr>
        <p:spPr>
          <a:xfrm rot="16200000">
            <a:off x="5767272" y="3713843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6" name="圆角矩形 35"/>
          <p:cNvSpPr/>
          <p:nvPr>
            <p:custDataLst>
              <p:tags r:id="rId19"/>
            </p:custDataLst>
          </p:nvPr>
        </p:nvSpPr>
        <p:spPr>
          <a:xfrm rot="16200000">
            <a:off x="5767272" y="505903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2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服务效果评估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2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患者满意度调查</a:t>
            </a:r>
            <a:endParaRPr lang="zh-CN" altLang="en-US"/>
          </a:p>
        </p:txBody>
      </p:sp>
      <p:sp>
        <p:nvSpPr>
          <p:cNvPr id="1049286" name="正文"/>
          <p:cNvSpPr txBox="1"/>
          <p:nvPr>
            <p:custDataLst>
              <p:tags r:id="rId2"/>
            </p:custDataLst>
          </p:nvPr>
        </p:nvSpPr>
        <p:spPr>
          <a:xfrm>
            <a:off x="2383176" y="1364400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调查方式：问卷调查、访谈、观察等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正文"/>
          <p:cNvSpPr txBox="1"/>
          <p:nvPr>
            <p:custDataLst>
              <p:tags r:id="rId3"/>
            </p:custDataLst>
          </p:nvPr>
        </p:nvSpPr>
        <p:spPr>
          <a:xfrm>
            <a:off x="2383176" y="2641578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调查对象：患者、家属、医护人员等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正文"/>
          <p:cNvSpPr txBox="1"/>
          <p:nvPr>
            <p:custDataLst>
              <p:tags r:id="rId4"/>
            </p:custDataLst>
          </p:nvPr>
        </p:nvSpPr>
        <p:spPr>
          <a:xfrm>
            <a:off x="2383176" y="3918755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调查内容：医疗服务质量、医疗费用、就诊环境、医护人员态度等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正文"/>
          <p:cNvSpPr txBox="1"/>
          <p:nvPr>
            <p:custDataLst>
              <p:tags r:id="rId5"/>
            </p:custDataLst>
          </p:nvPr>
        </p:nvSpPr>
        <p:spPr>
          <a:xfrm>
            <a:off x="2383176" y="5195933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调查结果：患者满意度较高，对医疗服务质量、医疗费用、就诊环境等方面表示满意，对医护人员态度等方面表示满意。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服务质量评估</a:t>
            </a:r>
            <a:endParaRPr lang="zh-CN" altLang="en-US"/>
          </a:p>
        </p:txBody>
      </p:sp>
      <p:sp>
        <p:nvSpPr>
          <p:cNvPr id="1049328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2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6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40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4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服务流程评估：对挂号、就诊、缴费、取药等环节进行评估，优化服务流程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46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医护人员素质评估：对医护人员的专业技能、服务态度等方面进行评估，提高服务质量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48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患者满意度调查：通过问卷调查、访谈等方式了解患者对医院服务的满意度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50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医疗质量评估：对医疗技术、医疗设备、医疗环境等方面进行评估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https://d.book118.com/397121032062006052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24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72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24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1"/>
  <p:tag name="KSO_WM_UNIT_INDEX" val="1"/>
  <p:tag name="KSO_WM_UNIT_LAYERLEVEL" val="1"/>
  <p:tag name="KSO_WM_UNIT_NOCLEAR" val="0"/>
  <p:tag name="KSO_WM_UNIT_PRESET_TEXT" val="汇报时间：20X-XX-XX"/>
  <p:tag name="KSO_WM_UNIT_SUBTYPE" val="c"/>
  <p:tag name="KSO_WM_UNIT_TYPE" val="f"/>
  <p:tag name="KSO_WM_UNIT_VALUE" val="8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44"/>
</p:tagLst>
</file>

<file path=ppt/tags/tag82.xml><?xml version="1.0" encoding="utf-8"?>
<p:tagLst xmlns:p="http://schemas.openxmlformats.org/presentationml/2006/main">
  <p:tag name="KSO_WM_BEAUTIFY_FLAG" val="#wm#"/>
  <p:tag name="KSO_WM_SLIDE_ID" val="custom20230982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2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7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00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2_1"/>
  <p:tag name="KSO_WM_UNIT_INDEX" val="1_2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1_1"/>
  <p:tag name="KSO_WM_UNIT_INDEX" val="1_1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4_1"/>
  <p:tag name="KSO_WM_UNIT_INDEX" val="1_4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3_1"/>
  <p:tag name="KSO_WM_UNIT_INDEX" val="1_3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5_1"/>
  <p:tag name="KSO_WM_UNIT_INDEX" val="1_5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6_1"/>
  <p:tag name="KSO_WM_UNIT_INDEX" val="1_6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2_2"/>
  <p:tag name="KSO_WM_UNIT_INDEX" val="1_2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1_2"/>
  <p:tag name="KSO_WM_UNIT_INDEX" val="1_1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4_2"/>
  <p:tag name="KSO_WM_UNIT_INDEX" val="1_4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3_2"/>
  <p:tag name="KSO_WM_UNIT_INDEX" val="1_3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5_2"/>
  <p:tag name="KSO_WM_UNIT_INDEX" val="1_5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6_2"/>
  <p:tag name="KSO_WM_UNIT_INDEX" val="1_6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66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微软雅黑</vt:lpstr>
      <vt:lpstr>Wingdings</vt:lpstr>
      <vt:lpstr>Office Theme</vt:lpstr>
      <vt:lpstr>医院便民惠民服务工作总结</vt:lpstr>
      <vt:lpstr>目录</vt:lpstr>
      <vt:lpstr>单击添加章节标题</vt:lpstr>
      <vt:lpstr>服务项目介绍</vt:lpstr>
      <vt:lpstr>免费服务项目</vt:lpstr>
      <vt:lpstr>优惠服务项目</vt:lpstr>
      <vt:lpstr>服务对象及覆盖范围</vt:lpstr>
      <vt:lpstr>服务流程及方式</vt:lpstr>
      <vt:lpstr>服务效果评估</vt:lpstr>
      <vt:lpstr>患者满意度调查</vt:lpstr>
      <vt:lpstr>服务质量评估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2024-09-25T21:44:03.400</cp:lastPrinted>
  <dcterms:created xsi:type="dcterms:W3CDTF">2024-09-25T13:44:03Z</dcterms:created>
  <dcterms:modified xsi:type="dcterms:W3CDTF">2024-09-25T13:44:05Z</dcterms:modified>
</cp:coreProperties>
</file>