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E25D9-3745-4547-82C5-948F50F2F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A5762-32CC-4A8A-AE7E-D13138CFE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39ABF-7D1F-46B6-9AEA-37FDDA102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E3A81-6ECC-4C55-A7D8-142D6FB30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2C9244-8B17-41F7-A005-6A3F9B5C7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A88DBC-B9C0-4A6D-BC1F-60E90B9A5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A8FE29-1F00-49FC-B9A3-A1F296229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35174-187E-486A-9ED2-D3E7B563E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98EF8-7586-4089-99AF-1DEACACDE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77F91-2C31-4CB2-B3F6-DCA8B62F8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A909A-183E-4570-9AB6-7D2FAC15B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FFFF6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FFFF6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211060" y="40163"/>
            <a:ext cx="1854200" cy="2997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47052" y="2191759"/>
            <a:ext cx="7988300" cy="4122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FFFF6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2401003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1219200"/>
            <a:ext cx="7772400" cy="193357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65100" rIns="0" bIns="0" rtlCol="0">
            <a:spAutoFit/>
          </a:bodyPr>
          <a:lstStyle/>
          <a:p>
            <a:pPr marL="2514600" marR="450215" indent="-2057400">
              <a:lnSpc>
                <a:spcPct val="100000"/>
              </a:lnSpc>
              <a:spcBef>
                <a:spcPts val="1300"/>
              </a:spcBef>
            </a:pPr>
            <a:r>
              <a:rPr sz="5400" spc="-5">
                <a:solidFill>
                  <a:srgbClr val="FF0066"/>
                </a:solidFill>
              </a:rPr>
              <a:t>新生儿听力筛查流程与</a:t>
            </a:r>
            <a:r>
              <a:rPr sz="5400" spc="-15">
                <a:solidFill>
                  <a:srgbClr val="FF0066"/>
                </a:solidFill>
              </a:rPr>
              <a:t>操作规范</a:t>
            </a:r>
            <a:endParaRPr sz="5400"/>
          </a:p>
        </p:txBody>
      </p:sp>
      <p:sp>
        <p:nvSpPr>
          <p:cNvPr id="3" name="object 3"/>
          <p:cNvSpPr/>
          <p:nvPr/>
        </p:nvSpPr>
        <p:spPr>
          <a:xfrm>
            <a:off x="1979611" y="4005262"/>
            <a:ext cx="6400800" cy="1752600"/>
          </a:xfrm>
          <a:custGeom>
            <a:rect l="l" t="t" r="r" b="b"/>
            <a:pathLst>
              <a:path w="6400800" h="1752600">
                <a:moveTo>
                  <a:pt x="0" y="0"/>
                </a:moveTo>
                <a:lnTo>
                  <a:pt x="6400800" y="0"/>
                </a:lnTo>
                <a:lnTo>
                  <a:pt x="6400800" y="1752600"/>
                </a:lnTo>
                <a:lnTo>
                  <a:pt x="0" y="17526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8312" y="476250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965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335"/>
              </a:spcBef>
            </a:pPr>
            <a:r>
              <a:rPr sz="3800" spc="-10">
                <a:solidFill>
                  <a:srgbClr val="FF0066"/>
                </a:solidFill>
              </a:rPr>
              <a:t>听力筛查定义</a:t>
            </a:r>
            <a:endParaRPr sz="3800"/>
          </a:p>
        </p:txBody>
      </p:sp>
      <p:sp>
        <p:nvSpPr>
          <p:cNvPr id="3" name="object 3"/>
          <p:cNvSpPr txBox="1"/>
          <p:nvPr/>
        </p:nvSpPr>
        <p:spPr>
          <a:xfrm>
            <a:off x="395287" y="2636838"/>
            <a:ext cx="8229600" cy="266382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22250" rIns="0" bIns="0" rtlCol="0">
            <a:spAutoFit/>
          </a:bodyPr>
          <a:lstStyle/>
          <a:p>
            <a:pPr marL="621665" indent="-187960">
              <a:lnSpc>
                <a:spcPct val="100000"/>
              </a:lnSpc>
              <a:spcBef>
                <a:spcPts val="1750"/>
              </a:spcBef>
              <a:buClr>
                <a:srgbClr val="66FF33"/>
              </a:buClr>
              <a:buSzPct val="77083"/>
              <a:buFont typeface="Wingdings"/>
              <a:buChar char=""/>
              <a:tabLst>
                <a:tab pos="622300"/>
              </a:tabLst>
            </a:pPr>
            <a:r>
              <a:rPr sz="2400" b="1" spc="-5">
                <a:solidFill>
                  <a:srgbClr val="FFFF66"/>
                </a:solidFill>
                <a:latin typeface="Microsoft JhengHei"/>
                <a:cs typeface="Microsoft JhengHei"/>
              </a:rPr>
              <a:t>新生儿出生后一定时期内进行的听力学检查</a:t>
            </a:r>
            <a:endParaRPr sz="2400">
              <a:latin typeface="Microsoft JhengHei"/>
              <a:cs typeface="Microsoft JhengHei"/>
            </a:endParaRPr>
          </a:p>
          <a:p>
            <a:pPr marL="434340" marR="285115" indent="187960">
              <a:lnSpc>
                <a:spcPct val="160000"/>
              </a:lnSpc>
              <a:spcBef>
                <a:spcPts val="865"/>
              </a:spcBef>
              <a:buClr>
                <a:srgbClr val="66FF33"/>
              </a:buClr>
              <a:buSzPct val="77083"/>
              <a:buFont typeface="Wingdings"/>
              <a:buChar char=""/>
              <a:tabLst>
                <a:tab pos="622300"/>
              </a:tabLst>
            </a:pPr>
            <a:r>
              <a:rPr sz="2400" b="1" spc="-5">
                <a:solidFill>
                  <a:srgbClr val="FFFF66"/>
                </a:solidFill>
                <a:latin typeface="Microsoft JhengHei"/>
                <a:cs typeface="Microsoft JhengHei"/>
              </a:rPr>
              <a:t>通过耳声发射、听性脑干反应和声阻抗等听力学检测，对新生儿进行的客观、快速和无创的听力检查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211060" y="40163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甘肃省妇幼保健院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965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335"/>
              </a:spcBef>
            </a:pPr>
            <a:r>
              <a:rPr sz="3800" spc="-10">
                <a:solidFill>
                  <a:srgbClr val="FF0066"/>
                </a:solidFill>
              </a:rPr>
              <a:t>听力筛查是系统工程</a:t>
            </a:r>
            <a:endParaRPr sz="3800"/>
          </a:p>
        </p:txBody>
      </p:sp>
      <p:sp>
        <p:nvSpPr>
          <p:cNvPr id="3" name="object 3"/>
          <p:cNvSpPr/>
          <p:nvPr/>
        </p:nvSpPr>
        <p:spPr>
          <a:xfrm>
            <a:off x="1692275" y="1557338"/>
            <a:ext cx="6337300" cy="4608830"/>
          </a:xfrm>
          <a:custGeom>
            <a:rect l="l" t="t" r="r" b="b"/>
            <a:pathLst>
              <a:path w="6337300" h="4608830">
                <a:moveTo>
                  <a:pt x="0" y="0"/>
                </a:moveTo>
                <a:lnTo>
                  <a:pt x="6337300" y="0"/>
                </a:lnTo>
                <a:lnTo>
                  <a:pt x="6337300" y="4608511"/>
                </a:lnTo>
                <a:lnTo>
                  <a:pt x="0" y="4608511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783714" y="1583261"/>
            <a:ext cx="469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FFFF00"/>
                </a:solidFill>
                <a:latin typeface="Microsoft JhengHei"/>
                <a:cs typeface="Microsoft JhengHei"/>
              </a:rPr>
              <a:t>筛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783714" y="2924381"/>
            <a:ext cx="469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FFFF00"/>
                </a:solidFill>
                <a:latin typeface="Microsoft JhengHei"/>
                <a:cs typeface="Microsoft JhengHei"/>
              </a:rPr>
              <a:t>查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783714" y="5573946"/>
            <a:ext cx="9271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FFFF00"/>
                </a:solidFill>
                <a:latin typeface="Microsoft JhengHei"/>
                <a:cs typeface="Microsoft JhengHei"/>
              </a:rPr>
              <a:t>康复</a:t>
            </a:r>
            <a:endParaRPr sz="3600">
              <a:latin typeface="Microsoft JhengHei"/>
              <a:cs typeface="Microsoft JhengHe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054349" y="1695449"/>
            <a:ext cx="1738630" cy="441325"/>
            <a:chOff x="3054349" y="1695449"/>
            <a:chExt cx="1738630" cy="441325"/>
          </a:xfrm>
        </p:grpSpPr>
        <p:sp>
          <p:nvSpPr>
            <p:cNvPr id="8" name="object 8"/>
            <p:cNvSpPr/>
            <p:nvPr/>
          </p:nvSpPr>
          <p:spPr>
            <a:xfrm>
              <a:off x="3059111" y="1700211"/>
              <a:ext cx="1729105" cy="431800"/>
            </a:xfrm>
            <a:custGeom>
              <a:rect l="l" t="t" r="r" b="b"/>
              <a:pathLst>
                <a:path w="1729104" h="431800">
                  <a:moveTo>
                    <a:pt x="1656820" y="431800"/>
                  </a:moveTo>
                  <a:lnTo>
                    <a:pt x="71968" y="431800"/>
                  </a:lnTo>
                  <a:lnTo>
                    <a:pt x="43954" y="426144"/>
                  </a:lnTo>
                  <a:lnTo>
                    <a:pt x="21079" y="410721"/>
                  </a:lnTo>
                  <a:lnTo>
                    <a:pt x="5655" y="387845"/>
                  </a:lnTo>
                  <a:lnTo>
                    <a:pt x="0" y="359832"/>
                  </a:lnTo>
                  <a:lnTo>
                    <a:pt x="0" y="71968"/>
                  </a:lnTo>
                  <a:lnTo>
                    <a:pt x="5655" y="43954"/>
                  </a:lnTo>
                  <a:lnTo>
                    <a:pt x="21079" y="21078"/>
                  </a:lnTo>
                  <a:lnTo>
                    <a:pt x="43955" y="5655"/>
                  </a:lnTo>
                  <a:lnTo>
                    <a:pt x="71968" y="0"/>
                  </a:lnTo>
                  <a:lnTo>
                    <a:pt x="1656820" y="0"/>
                  </a:lnTo>
                  <a:lnTo>
                    <a:pt x="1684833" y="5655"/>
                  </a:lnTo>
                  <a:lnTo>
                    <a:pt x="1707709" y="21079"/>
                  </a:lnTo>
                  <a:lnTo>
                    <a:pt x="1723132" y="43955"/>
                  </a:lnTo>
                  <a:lnTo>
                    <a:pt x="1728788" y="71968"/>
                  </a:lnTo>
                  <a:lnTo>
                    <a:pt x="1728788" y="359832"/>
                  </a:lnTo>
                  <a:lnTo>
                    <a:pt x="1723132" y="387845"/>
                  </a:lnTo>
                  <a:lnTo>
                    <a:pt x="1707709" y="410721"/>
                  </a:lnTo>
                  <a:lnTo>
                    <a:pt x="1684833" y="426144"/>
                  </a:lnTo>
                  <a:lnTo>
                    <a:pt x="1656820" y="431800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059111" y="1700211"/>
              <a:ext cx="1729105" cy="431800"/>
            </a:xfrm>
            <a:custGeom>
              <a:rect l="l" t="t" r="r" b="b"/>
              <a:pathLst>
                <a:path w="1729104" h="431800">
                  <a:moveTo>
                    <a:pt x="71968" y="431800"/>
                  </a:moveTo>
                  <a:lnTo>
                    <a:pt x="43955" y="426144"/>
                  </a:lnTo>
                  <a:lnTo>
                    <a:pt x="21079" y="410721"/>
                  </a:lnTo>
                  <a:lnTo>
                    <a:pt x="5655" y="387845"/>
                  </a:lnTo>
                  <a:lnTo>
                    <a:pt x="0" y="359832"/>
                  </a:lnTo>
                  <a:lnTo>
                    <a:pt x="0" y="71968"/>
                  </a:lnTo>
                  <a:lnTo>
                    <a:pt x="5655" y="43955"/>
                  </a:lnTo>
                  <a:lnTo>
                    <a:pt x="21078" y="21079"/>
                  </a:lnTo>
                  <a:lnTo>
                    <a:pt x="43954" y="5655"/>
                  </a:lnTo>
                  <a:lnTo>
                    <a:pt x="71968" y="0"/>
                  </a:lnTo>
                </a:path>
                <a:path w="1729104" h="431800">
                  <a:moveTo>
                    <a:pt x="1656819" y="0"/>
                  </a:moveTo>
                  <a:lnTo>
                    <a:pt x="1684833" y="5655"/>
                  </a:lnTo>
                  <a:lnTo>
                    <a:pt x="1707709" y="21078"/>
                  </a:lnTo>
                  <a:lnTo>
                    <a:pt x="1723132" y="43954"/>
                  </a:lnTo>
                  <a:lnTo>
                    <a:pt x="1728788" y="71968"/>
                  </a:lnTo>
                  <a:lnTo>
                    <a:pt x="1728788" y="359832"/>
                  </a:lnTo>
                  <a:lnTo>
                    <a:pt x="1723132" y="387845"/>
                  </a:lnTo>
                  <a:lnTo>
                    <a:pt x="1707709" y="410721"/>
                  </a:lnTo>
                  <a:lnTo>
                    <a:pt x="1684833" y="426144"/>
                  </a:lnTo>
                  <a:lnTo>
                    <a:pt x="1656820" y="431800"/>
                  </a:lnTo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3567905" y="1701164"/>
            <a:ext cx="7239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初筛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3054349" y="3063875"/>
            <a:ext cx="1522730" cy="441325"/>
            <a:chOff x="3054349" y="3063875"/>
            <a:chExt cx="1522730" cy="441325"/>
          </a:xfrm>
        </p:grpSpPr>
        <p:sp>
          <p:nvSpPr>
            <p:cNvPr id="12" name="object 12"/>
            <p:cNvSpPr/>
            <p:nvPr/>
          </p:nvSpPr>
          <p:spPr>
            <a:xfrm>
              <a:off x="3059111" y="3068638"/>
              <a:ext cx="1513205" cy="431800"/>
            </a:xfrm>
            <a:custGeom>
              <a:rect l="l" t="t" r="r" b="b"/>
              <a:pathLst>
                <a:path w="1513204" h="431800">
                  <a:moveTo>
                    <a:pt x="1440920" y="431800"/>
                  </a:moveTo>
                  <a:lnTo>
                    <a:pt x="71968" y="431800"/>
                  </a:lnTo>
                  <a:lnTo>
                    <a:pt x="43955" y="426144"/>
                  </a:lnTo>
                  <a:lnTo>
                    <a:pt x="21079" y="410721"/>
                  </a:lnTo>
                  <a:lnTo>
                    <a:pt x="5655" y="387845"/>
                  </a:lnTo>
                  <a:lnTo>
                    <a:pt x="0" y="359832"/>
                  </a:lnTo>
                  <a:lnTo>
                    <a:pt x="0" y="71968"/>
                  </a:lnTo>
                  <a:lnTo>
                    <a:pt x="5655" y="43954"/>
                  </a:lnTo>
                  <a:lnTo>
                    <a:pt x="21079" y="21078"/>
                  </a:lnTo>
                  <a:lnTo>
                    <a:pt x="43955" y="5655"/>
                  </a:lnTo>
                  <a:lnTo>
                    <a:pt x="71968" y="0"/>
                  </a:lnTo>
                  <a:lnTo>
                    <a:pt x="1440920" y="0"/>
                  </a:lnTo>
                  <a:lnTo>
                    <a:pt x="1468933" y="5655"/>
                  </a:lnTo>
                  <a:lnTo>
                    <a:pt x="1491809" y="21079"/>
                  </a:lnTo>
                  <a:lnTo>
                    <a:pt x="1507232" y="43955"/>
                  </a:lnTo>
                  <a:lnTo>
                    <a:pt x="1512888" y="71968"/>
                  </a:lnTo>
                  <a:lnTo>
                    <a:pt x="1512888" y="359832"/>
                  </a:lnTo>
                  <a:lnTo>
                    <a:pt x="1507232" y="387845"/>
                  </a:lnTo>
                  <a:lnTo>
                    <a:pt x="1491809" y="410721"/>
                  </a:lnTo>
                  <a:lnTo>
                    <a:pt x="1468933" y="426144"/>
                  </a:lnTo>
                  <a:lnTo>
                    <a:pt x="1440920" y="431800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059111" y="3068638"/>
              <a:ext cx="1513205" cy="431800"/>
            </a:xfrm>
            <a:custGeom>
              <a:rect l="l" t="t" r="r" b="b"/>
              <a:pathLst>
                <a:path w="1513204" h="431800">
                  <a:moveTo>
                    <a:pt x="71968" y="431800"/>
                  </a:moveTo>
                  <a:lnTo>
                    <a:pt x="43955" y="426144"/>
                  </a:lnTo>
                  <a:lnTo>
                    <a:pt x="21079" y="410721"/>
                  </a:lnTo>
                  <a:lnTo>
                    <a:pt x="5655" y="387845"/>
                  </a:lnTo>
                  <a:lnTo>
                    <a:pt x="0" y="359832"/>
                  </a:lnTo>
                  <a:lnTo>
                    <a:pt x="0" y="71968"/>
                  </a:lnTo>
                  <a:lnTo>
                    <a:pt x="5655" y="43955"/>
                  </a:lnTo>
                  <a:lnTo>
                    <a:pt x="21078" y="21079"/>
                  </a:lnTo>
                  <a:lnTo>
                    <a:pt x="43954" y="5655"/>
                  </a:lnTo>
                  <a:lnTo>
                    <a:pt x="71968" y="0"/>
                  </a:lnTo>
                </a:path>
                <a:path w="1513204" h="431800">
                  <a:moveTo>
                    <a:pt x="1440919" y="0"/>
                  </a:moveTo>
                  <a:lnTo>
                    <a:pt x="1468933" y="5655"/>
                  </a:lnTo>
                  <a:lnTo>
                    <a:pt x="1491808" y="21078"/>
                  </a:lnTo>
                  <a:lnTo>
                    <a:pt x="1507232" y="43954"/>
                  </a:lnTo>
                  <a:lnTo>
                    <a:pt x="1512888" y="71968"/>
                  </a:lnTo>
                  <a:lnTo>
                    <a:pt x="1512888" y="359832"/>
                  </a:lnTo>
                  <a:lnTo>
                    <a:pt x="1507232" y="387845"/>
                  </a:lnTo>
                  <a:lnTo>
                    <a:pt x="1491809" y="410721"/>
                  </a:lnTo>
                  <a:lnTo>
                    <a:pt x="1468933" y="426144"/>
                  </a:lnTo>
                  <a:lnTo>
                    <a:pt x="1440920" y="431800"/>
                  </a:lnTo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3459955" y="3069590"/>
            <a:ext cx="7239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诊断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960812" y="4349749"/>
            <a:ext cx="3970654" cy="441325"/>
            <a:chOff x="3960812" y="4349749"/>
            <a:chExt cx="3970654" cy="441325"/>
          </a:xfrm>
        </p:grpSpPr>
        <p:sp>
          <p:nvSpPr>
            <p:cNvPr id="16" name="object 16"/>
            <p:cNvSpPr/>
            <p:nvPr/>
          </p:nvSpPr>
          <p:spPr>
            <a:xfrm>
              <a:off x="3965574" y="4354511"/>
              <a:ext cx="3961129" cy="431800"/>
            </a:xfrm>
            <a:custGeom>
              <a:rect l="l" t="t" r="r" b="b"/>
              <a:pathLst>
                <a:path w="3961129" h="431800">
                  <a:moveTo>
                    <a:pt x="3888842" y="431800"/>
                  </a:moveTo>
                  <a:lnTo>
                    <a:pt x="71968" y="431800"/>
                  </a:lnTo>
                  <a:lnTo>
                    <a:pt x="43955" y="426144"/>
                  </a:lnTo>
                  <a:lnTo>
                    <a:pt x="21079" y="410721"/>
                  </a:lnTo>
                  <a:lnTo>
                    <a:pt x="5655" y="387845"/>
                  </a:lnTo>
                  <a:lnTo>
                    <a:pt x="0" y="359832"/>
                  </a:lnTo>
                  <a:lnTo>
                    <a:pt x="0" y="71968"/>
                  </a:lnTo>
                  <a:lnTo>
                    <a:pt x="5655" y="43954"/>
                  </a:lnTo>
                  <a:lnTo>
                    <a:pt x="21079" y="21078"/>
                  </a:lnTo>
                  <a:lnTo>
                    <a:pt x="43955" y="5655"/>
                  </a:lnTo>
                  <a:lnTo>
                    <a:pt x="71968" y="0"/>
                  </a:lnTo>
                  <a:lnTo>
                    <a:pt x="3888844" y="0"/>
                  </a:lnTo>
                  <a:lnTo>
                    <a:pt x="3916856" y="5655"/>
                  </a:lnTo>
                  <a:lnTo>
                    <a:pt x="3939732" y="21079"/>
                  </a:lnTo>
                  <a:lnTo>
                    <a:pt x="3955155" y="43955"/>
                  </a:lnTo>
                  <a:lnTo>
                    <a:pt x="3960811" y="71968"/>
                  </a:lnTo>
                  <a:lnTo>
                    <a:pt x="3960810" y="359832"/>
                  </a:lnTo>
                  <a:lnTo>
                    <a:pt x="3955154" y="387845"/>
                  </a:lnTo>
                  <a:lnTo>
                    <a:pt x="3939731" y="410721"/>
                  </a:lnTo>
                  <a:lnTo>
                    <a:pt x="3916855" y="426144"/>
                  </a:lnTo>
                  <a:lnTo>
                    <a:pt x="3888842" y="431800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965574" y="4354511"/>
              <a:ext cx="3961129" cy="431800"/>
            </a:xfrm>
            <a:custGeom>
              <a:rect l="l" t="t" r="r" b="b"/>
              <a:pathLst>
                <a:path w="3961129" h="431800">
                  <a:moveTo>
                    <a:pt x="71968" y="431800"/>
                  </a:moveTo>
                  <a:lnTo>
                    <a:pt x="43955" y="426144"/>
                  </a:lnTo>
                  <a:lnTo>
                    <a:pt x="21079" y="410721"/>
                  </a:lnTo>
                  <a:lnTo>
                    <a:pt x="5655" y="387845"/>
                  </a:lnTo>
                  <a:lnTo>
                    <a:pt x="0" y="359832"/>
                  </a:lnTo>
                  <a:lnTo>
                    <a:pt x="0" y="71968"/>
                  </a:lnTo>
                  <a:lnTo>
                    <a:pt x="5655" y="43955"/>
                  </a:lnTo>
                  <a:lnTo>
                    <a:pt x="21078" y="21079"/>
                  </a:lnTo>
                  <a:lnTo>
                    <a:pt x="43954" y="5655"/>
                  </a:lnTo>
                  <a:lnTo>
                    <a:pt x="71968" y="0"/>
                  </a:lnTo>
                </a:path>
                <a:path w="3961129" h="431800">
                  <a:moveTo>
                    <a:pt x="3888842" y="0"/>
                  </a:moveTo>
                  <a:lnTo>
                    <a:pt x="3916856" y="5655"/>
                  </a:lnTo>
                  <a:lnTo>
                    <a:pt x="3939732" y="21078"/>
                  </a:lnTo>
                  <a:lnTo>
                    <a:pt x="3955155" y="43954"/>
                  </a:lnTo>
                  <a:lnTo>
                    <a:pt x="3960811" y="71968"/>
                  </a:lnTo>
                  <a:lnTo>
                    <a:pt x="3960812" y="359832"/>
                  </a:lnTo>
                  <a:lnTo>
                    <a:pt x="3955154" y="387845"/>
                  </a:lnTo>
                  <a:lnTo>
                    <a:pt x="3939731" y="410721"/>
                  </a:lnTo>
                  <a:lnTo>
                    <a:pt x="3916855" y="426144"/>
                  </a:lnTo>
                  <a:lnTo>
                    <a:pt x="3888842" y="431800"/>
                  </a:lnTo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1783714" y="4265501"/>
            <a:ext cx="61309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3600" b="1" spc="65">
                <a:solidFill>
                  <a:srgbClr val="FFFF00"/>
                </a:solidFill>
                <a:latin typeface="Microsoft JhengHei"/>
                <a:cs typeface="Microsoft JhengHei"/>
              </a:rPr>
              <a:t>干预/</a:t>
            </a:r>
            <a:r>
              <a:rPr sz="3600" b="1" spc="90">
                <a:solidFill>
                  <a:srgbClr val="FFFF00"/>
                </a:solidFill>
                <a:latin typeface="Microsoft JhengHei"/>
                <a:cs typeface="Microsoft JhengHei"/>
              </a:rPr>
              <a:t>治疗 </a:t>
            </a:r>
            <a:r>
              <a:rPr sz="4200" b="1" spc="-7" baseline="1984">
                <a:solidFill>
                  <a:srgbClr val="FFFFFF"/>
                </a:solidFill>
                <a:latin typeface="Microsoft JhengHei"/>
                <a:cs typeface="Microsoft JhengHei"/>
              </a:rPr>
              <a:t>药物、助听器、人工耳蜗</a:t>
            </a:r>
            <a:endParaRPr sz="4200" baseline="1984">
              <a:latin typeface="Microsoft JhengHei"/>
              <a:cs typeface="Microsoft JhengHei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355975" y="5688012"/>
            <a:ext cx="1678305" cy="330200"/>
            <a:chOff x="3355975" y="5688012"/>
            <a:chExt cx="1678305" cy="330200"/>
          </a:xfrm>
        </p:grpSpPr>
        <p:sp>
          <p:nvSpPr>
            <p:cNvPr id="20" name="object 20"/>
            <p:cNvSpPr/>
            <p:nvPr/>
          </p:nvSpPr>
          <p:spPr>
            <a:xfrm>
              <a:off x="3360737" y="5692774"/>
              <a:ext cx="1668780" cy="320675"/>
            </a:xfrm>
            <a:custGeom>
              <a:rect l="l" t="t" r="r" b="b"/>
              <a:pathLst>
                <a:path w="1668779" h="320675">
                  <a:moveTo>
                    <a:pt x="1615015" y="320675"/>
                  </a:moveTo>
                  <a:lnTo>
                    <a:pt x="53447" y="320675"/>
                  </a:lnTo>
                  <a:lnTo>
                    <a:pt x="32643" y="316475"/>
                  </a:lnTo>
                  <a:lnTo>
                    <a:pt x="15654" y="305021"/>
                  </a:lnTo>
                  <a:lnTo>
                    <a:pt x="4200" y="288032"/>
                  </a:lnTo>
                  <a:lnTo>
                    <a:pt x="0" y="267228"/>
                  </a:lnTo>
                  <a:lnTo>
                    <a:pt x="0" y="53446"/>
                  </a:lnTo>
                  <a:lnTo>
                    <a:pt x="4200" y="32642"/>
                  </a:lnTo>
                  <a:lnTo>
                    <a:pt x="15654" y="15654"/>
                  </a:lnTo>
                  <a:lnTo>
                    <a:pt x="32643" y="4200"/>
                  </a:lnTo>
                  <a:lnTo>
                    <a:pt x="53446" y="0"/>
                  </a:lnTo>
                  <a:lnTo>
                    <a:pt x="1615015" y="0"/>
                  </a:lnTo>
                  <a:lnTo>
                    <a:pt x="1652807" y="15654"/>
                  </a:lnTo>
                  <a:lnTo>
                    <a:pt x="1668462" y="53446"/>
                  </a:lnTo>
                  <a:lnTo>
                    <a:pt x="1668462" y="267228"/>
                  </a:lnTo>
                  <a:lnTo>
                    <a:pt x="1664262" y="288032"/>
                  </a:lnTo>
                  <a:lnTo>
                    <a:pt x="1652808" y="305021"/>
                  </a:lnTo>
                  <a:lnTo>
                    <a:pt x="1635819" y="316475"/>
                  </a:lnTo>
                  <a:lnTo>
                    <a:pt x="1615015" y="320675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3360737" y="5692774"/>
              <a:ext cx="1668780" cy="320675"/>
            </a:xfrm>
            <a:custGeom>
              <a:rect l="l" t="t" r="r" b="b"/>
              <a:pathLst>
                <a:path w="1668779" h="320675">
                  <a:moveTo>
                    <a:pt x="53447" y="320675"/>
                  </a:moveTo>
                  <a:lnTo>
                    <a:pt x="32643" y="316475"/>
                  </a:lnTo>
                  <a:lnTo>
                    <a:pt x="15654" y="305021"/>
                  </a:lnTo>
                  <a:lnTo>
                    <a:pt x="4200" y="288032"/>
                  </a:lnTo>
                  <a:lnTo>
                    <a:pt x="0" y="267228"/>
                  </a:lnTo>
                  <a:lnTo>
                    <a:pt x="0" y="53447"/>
                  </a:lnTo>
                  <a:lnTo>
                    <a:pt x="4200" y="32643"/>
                  </a:lnTo>
                  <a:lnTo>
                    <a:pt x="15654" y="15654"/>
                  </a:lnTo>
                  <a:lnTo>
                    <a:pt x="32642" y="4200"/>
                  </a:lnTo>
                  <a:lnTo>
                    <a:pt x="53446" y="0"/>
                  </a:lnTo>
                </a:path>
                <a:path w="1668779" h="320675">
                  <a:moveTo>
                    <a:pt x="1615014" y="0"/>
                  </a:moveTo>
                  <a:lnTo>
                    <a:pt x="1635818" y="4200"/>
                  </a:lnTo>
                  <a:lnTo>
                    <a:pt x="1652807" y="15654"/>
                  </a:lnTo>
                  <a:lnTo>
                    <a:pt x="1664261" y="32642"/>
                  </a:lnTo>
                  <a:lnTo>
                    <a:pt x="1668462" y="53446"/>
                  </a:lnTo>
                  <a:lnTo>
                    <a:pt x="1668462" y="267228"/>
                  </a:lnTo>
                  <a:lnTo>
                    <a:pt x="1664262" y="288032"/>
                  </a:lnTo>
                  <a:lnTo>
                    <a:pt x="1652808" y="305021"/>
                  </a:lnTo>
                  <a:lnTo>
                    <a:pt x="1635819" y="316475"/>
                  </a:lnTo>
                  <a:lnTo>
                    <a:pt x="1615015" y="320675"/>
                  </a:lnTo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3483769" y="5638165"/>
            <a:ext cx="14351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言语训练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1865312" y="2168524"/>
            <a:ext cx="285750" cy="3408679"/>
            <a:chOff x="1865312" y="2168524"/>
            <a:chExt cx="285750" cy="3408679"/>
          </a:xfrm>
        </p:grpSpPr>
        <p:sp>
          <p:nvSpPr>
            <p:cNvPr id="24" name="object 24"/>
            <p:cNvSpPr/>
            <p:nvPr/>
          </p:nvSpPr>
          <p:spPr>
            <a:xfrm>
              <a:off x="1870075" y="3527425"/>
              <a:ext cx="268605" cy="719455"/>
            </a:xfrm>
            <a:custGeom>
              <a:rect l="l" t="t" r="r" b="b"/>
              <a:pathLst>
                <a:path w="268605" h="719454">
                  <a:moveTo>
                    <a:pt x="0" y="545912"/>
                  </a:moveTo>
                  <a:lnTo>
                    <a:pt x="67071" y="545912"/>
                  </a:lnTo>
                  <a:lnTo>
                    <a:pt x="67071" y="0"/>
                  </a:lnTo>
                  <a:lnTo>
                    <a:pt x="134143" y="86612"/>
                  </a:lnTo>
                  <a:lnTo>
                    <a:pt x="201216" y="0"/>
                  </a:lnTo>
                  <a:lnTo>
                    <a:pt x="201216" y="545912"/>
                  </a:lnTo>
                  <a:lnTo>
                    <a:pt x="268287" y="545912"/>
                  </a:lnTo>
                  <a:lnTo>
                    <a:pt x="134143" y="719138"/>
                  </a:lnTo>
                  <a:lnTo>
                    <a:pt x="0" y="545912"/>
                  </a:lnTo>
                  <a:close/>
                </a:path>
              </a:pathLst>
            </a:custGeom>
            <a:solidFill>
              <a:srgbClr val="FF00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1870075" y="3527425"/>
              <a:ext cx="268605" cy="719455"/>
            </a:xfrm>
            <a:custGeom>
              <a:rect l="l" t="t" r="r" b="b"/>
              <a:pathLst>
                <a:path w="268605" h="719454">
                  <a:moveTo>
                    <a:pt x="201216" y="0"/>
                  </a:moveTo>
                  <a:lnTo>
                    <a:pt x="201216" y="545912"/>
                  </a:lnTo>
                  <a:lnTo>
                    <a:pt x="268287" y="545912"/>
                  </a:lnTo>
                  <a:lnTo>
                    <a:pt x="134143" y="719138"/>
                  </a:lnTo>
                  <a:lnTo>
                    <a:pt x="0" y="545912"/>
                  </a:lnTo>
                  <a:lnTo>
                    <a:pt x="67071" y="545912"/>
                  </a:lnTo>
                  <a:lnTo>
                    <a:pt x="67071" y="0"/>
                  </a:lnTo>
                  <a:lnTo>
                    <a:pt x="134143" y="86612"/>
                  </a:lnTo>
                  <a:lnTo>
                    <a:pt x="201216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1878013" y="4852987"/>
              <a:ext cx="268605" cy="719455"/>
            </a:xfrm>
            <a:custGeom>
              <a:rect l="l" t="t" r="r" b="b"/>
              <a:pathLst>
                <a:path w="268605" h="719454">
                  <a:moveTo>
                    <a:pt x="0" y="545912"/>
                  </a:moveTo>
                  <a:lnTo>
                    <a:pt x="67071" y="545912"/>
                  </a:lnTo>
                  <a:lnTo>
                    <a:pt x="67071" y="0"/>
                  </a:lnTo>
                  <a:lnTo>
                    <a:pt x="134144" y="86612"/>
                  </a:lnTo>
                  <a:lnTo>
                    <a:pt x="201216" y="0"/>
                  </a:lnTo>
                  <a:lnTo>
                    <a:pt x="201216" y="545912"/>
                  </a:lnTo>
                  <a:lnTo>
                    <a:pt x="268287" y="545912"/>
                  </a:lnTo>
                  <a:lnTo>
                    <a:pt x="134144" y="719138"/>
                  </a:lnTo>
                  <a:lnTo>
                    <a:pt x="0" y="545912"/>
                  </a:lnTo>
                  <a:close/>
                </a:path>
              </a:pathLst>
            </a:custGeom>
            <a:solidFill>
              <a:srgbClr val="FF00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1878013" y="4852987"/>
              <a:ext cx="268605" cy="719455"/>
            </a:xfrm>
            <a:custGeom>
              <a:rect l="l" t="t" r="r" b="b"/>
              <a:pathLst>
                <a:path w="268605" h="719454">
                  <a:moveTo>
                    <a:pt x="201216" y="0"/>
                  </a:moveTo>
                  <a:lnTo>
                    <a:pt x="201216" y="545912"/>
                  </a:lnTo>
                  <a:lnTo>
                    <a:pt x="268287" y="545912"/>
                  </a:lnTo>
                  <a:lnTo>
                    <a:pt x="134144" y="719138"/>
                  </a:lnTo>
                  <a:lnTo>
                    <a:pt x="0" y="545912"/>
                  </a:lnTo>
                  <a:lnTo>
                    <a:pt x="67071" y="545912"/>
                  </a:lnTo>
                  <a:lnTo>
                    <a:pt x="67071" y="0"/>
                  </a:lnTo>
                  <a:lnTo>
                    <a:pt x="134144" y="86612"/>
                  </a:lnTo>
                  <a:lnTo>
                    <a:pt x="201216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1873250" y="2173286"/>
              <a:ext cx="268605" cy="719455"/>
            </a:xfrm>
            <a:custGeom>
              <a:rect l="l" t="t" r="r" b="b"/>
              <a:pathLst>
                <a:path w="268605" h="719455">
                  <a:moveTo>
                    <a:pt x="0" y="545912"/>
                  </a:moveTo>
                  <a:lnTo>
                    <a:pt x="67072" y="545912"/>
                  </a:lnTo>
                  <a:lnTo>
                    <a:pt x="67072" y="0"/>
                  </a:lnTo>
                  <a:lnTo>
                    <a:pt x="134143" y="86612"/>
                  </a:lnTo>
                  <a:lnTo>
                    <a:pt x="201216" y="0"/>
                  </a:lnTo>
                  <a:lnTo>
                    <a:pt x="201216" y="545912"/>
                  </a:lnTo>
                  <a:lnTo>
                    <a:pt x="268288" y="545912"/>
                  </a:lnTo>
                  <a:lnTo>
                    <a:pt x="134143" y="719138"/>
                  </a:lnTo>
                  <a:lnTo>
                    <a:pt x="0" y="545912"/>
                  </a:lnTo>
                  <a:close/>
                </a:path>
              </a:pathLst>
            </a:custGeom>
            <a:solidFill>
              <a:srgbClr val="FF00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1873250" y="2173286"/>
              <a:ext cx="268605" cy="719455"/>
            </a:xfrm>
            <a:custGeom>
              <a:rect l="l" t="t" r="r" b="b"/>
              <a:pathLst>
                <a:path w="268605" h="719455">
                  <a:moveTo>
                    <a:pt x="201216" y="0"/>
                  </a:moveTo>
                  <a:lnTo>
                    <a:pt x="201216" y="545912"/>
                  </a:lnTo>
                  <a:lnTo>
                    <a:pt x="268288" y="545912"/>
                  </a:lnTo>
                  <a:lnTo>
                    <a:pt x="134143" y="719138"/>
                  </a:lnTo>
                  <a:lnTo>
                    <a:pt x="0" y="545912"/>
                  </a:lnTo>
                  <a:lnTo>
                    <a:pt x="67072" y="545912"/>
                  </a:lnTo>
                  <a:lnTo>
                    <a:pt x="67072" y="0"/>
                  </a:lnTo>
                  <a:lnTo>
                    <a:pt x="134143" y="86612"/>
                  </a:lnTo>
                  <a:lnTo>
                    <a:pt x="201216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7106918" y="1014095"/>
            <a:ext cx="878840" cy="21590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R="5080" algn="r">
              <a:lnSpc>
                <a:spcPts val="2645"/>
              </a:lnSpc>
            </a:pPr>
            <a:r>
              <a:rPr sz="2400" spc="-10">
                <a:solidFill>
                  <a:srgbClr val="FFFF00"/>
                </a:solidFill>
                <a:latin typeface="黑体"/>
                <a:cs typeface="黑体"/>
              </a:rPr>
              <a:t>禁忌：筛而不查</a:t>
            </a:r>
            <a:endParaRPr sz="2400">
              <a:latin typeface="黑体"/>
              <a:cs typeface="黑体"/>
            </a:endParaRPr>
          </a:p>
          <a:p>
            <a:pPr marR="5080" algn="r">
              <a:lnSpc>
                <a:spcPts val="2835"/>
              </a:lnSpc>
              <a:spcBef>
                <a:spcPts val="1440"/>
              </a:spcBef>
            </a:pPr>
            <a:r>
              <a:rPr sz="2400" spc="-15">
                <a:solidFill>
                  <a:srgbClr val="FFFF00"/>
                </a:solidFill>
                <a:latin typeface="黑体"/>
                <a:cs typeface="黑体"/>
              </a:rPr>
              <a:t>查而无序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211060" y="40163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甘肃省妇幼保健院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8312" y="549275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965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335"/>
              </a:spcBef>
            </a:pPr>
            <a:r>
              <a:rPr sz="3800" spc="-10">
                <a:solidFill>
                  <a:srgbClr val="FF0066"/>
                </a:solidFill>
              </a:rPr>
              <a:t>听力筛查背景</a:t>
            </a:r>
            <a:endParaRPr sz="3800"/>
          </a:p>
        </p:txBody>
      </p:sp>
      <p:sp>
        <p:nvSpPr>
          <p:cNvPr id="3" name="object 3"/>
          <p:cNvSpPr/>
          <p:nvPr/>
        </p:nvSpPr>
        <p:spPr>
          <a:xfrm>
            <a:off x="684212" y="2420938"/>
            <a:ext cx="7704455" cy="3384550"/>
          </a:xfrm>
          <a:custGeom>
            <a:rect l="l" t="t" r="r" b="b"/>
            <a:pathLst>
              <a:path w="7704455" h="3384550">
                <a:moveTo>
                  <a:pt x="0" y="0"/>
                </a:moveTo>
                <a:lnTo>
                  <a:pt x="7704138" y="0"/>
                </a:lnTo>
                <a:lnTo>
                  <a:pt x="7704138" y="3384550"/>
                </a:lnTo>
                <a:lnTo>
                  <a:pt x="0" y="338455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05852" y="2601456"/>
            <a:ext cx="7040245" cy="3622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9545" indent="-157480">
              <a:lnSpc>
                <a:spcPct val="100000"/>
              </a:lnSpc>
              <a:spcBef>
                <a:spcPts val="100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我国有听力语言障碍的残疾人</a:t>
            </a:r>
            <a:r>
              <a:rPr sz="2000" b="1" spc="-210">
                <a:solidFill>
                  <a:srgbClr val="FFFF66"/>
                </a:solidFill>
                <a:latin typeface="Microsoft JhengHei"/>
                <a:cs typeface="Microsoft JhengHei"/>
              </a:rPr>
              <a:t>2057</a:t>
            </a:r>
            <a:r>
              <a:rPr sz="2000" b="1" spc="-50">
                <a:solidFill>
                  <a:srgbClr val="FFFF66"/>
                </a:solidFill>
                <a:latin typeface="Microsoft JhengHei"/>
                <a:cs typeface="Microsoft JhengHei"/>
              </a:rPr>
              <a:t>万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6FF33"/>
              </a:buClr>
              <a:buFont typeface="Wingdings"/>
              <a:buChar char=""/>
            </a:pPr>
            <a:endParaRPr sz="115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其中</a:t>
            </a:r>
            <a:r>
              <a:rPr sz="2000" b="1" spc="-210">
                <a:solidFill>
                  <a:srgbClr val="FFFF66"/>
                </a:solidFill>
                <a:latin typeface="Microsoft JhengHei"/>
                <a:cs typeface="Microsoft JhengHei"/>
              </a:rPr>
              <a:t>7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岁以下聋儿可达</a:t>
            </a:r>
            <a:r>
              <a:rPr sz="2000" b="1" spc="-210">
                <a:solidFill>
                  <a:srgbClr val="FFFF66"/>
                </a:solidFill>
                <a:latin typeface="Microsoft JhengHei"/>
                <a:cs typeface="Microsoft JhengHei"/>
              </a:rPr>
              <a:t>80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万，老年性聋</a:t>
            </a:r>
            <a:r>
              <a:rPr sz="2000" b="1" spc="-210">
                <a:solidFill>
                  <a:srgbClr val="FFFF66"/>
                </a:solidFill>
                <a:latin typeface="Microsoft JhengHei"/>
                <a:cs typeface="Microsoft JhengHei"/>
              </a:rPr>
              <a:t>949</a:t>
            </a:r>
            <a:r>
              <a:rPr sz="2000" b="1" spc="-50">
                <a:solidFill>
                  <a:srgbClr val="FFFF66"/>
                </a:solidFill>
                <a:latin typeface="Microsoft JhengHei"/>
                <a:cs typeface="Microsoft JhengHei"/>
              </a:rPr>
              <a:t>万</a:t>
            </a:r>
            <a:endParaRPr sz="2000">
              <a:latin typeface="Microsoft JhengHei"/>
              <a:cs typeface="Microsoft JhengHei"/>
            </a:endParaRPr>
          </a:p>
          <a:p>
            <a:pPr marL="12700" marR="5080" indent="157480">
              <a:lnSpc>
                <a:spcPct val="160000"/>
              </a:lnSpc>
              <a:spcBef>
                <a:spcPts val="720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由于药物、遗传、感染、疾病、环境噪声污染、意外事故等原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因每年约新生聋儿</a:t>
            </a:r>
            <a:r>
              <a:rPr sz="2000" b="1" spc="-210">
                <a:solidFill>
                  <a:srgbClr val="FFFF66"/>
                </a:solidFill>
                <a:latin typeface="Microsoft JhengHei"/>
                <a:cs typeface="Microsoft JhengHei"/>
              </a:rPr>
              <a:t>3</a:t>
            </a:r>
            <a:r>
              <a:rPr sz="2000" b="1" spc="-20">
                <a:solidFill>
                  <a:srgbClr val="FFFF66"/>
                </a:solidFill>
                <a:latin typeface="Microsoft JhengHei"/>
                <a:cs typeface="Microsoft JhengHei"/>
              </a:rPr>
              <a:t>万余名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6FF33"/>
              </a:buClr>
              <a:buFont typeface="Wingdings"/>
              <a:buChar char=""/>
            </a:pPr>
            <a:endParaRPr sz="115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听力障碍严重影响着这一人群的生活、学习和社会交往</a:t>
            </a:r>
            <a:endParaRPr sz="2000">
              <a:latin typeface="Microsoft JhengHei"/>
              <a:cs typeface="Microsoft JhengHei"/>
            </a:endParaRPr>
          </a:p>
          <a:p>
            <a:pPr marL="12700" marR="5080" indent="157480">
              <a:lnSpc>
                <a:spcPct val="160000"/>
              </a:lnSpc>
              <a:spcBef>
                <a:spcPts val="720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因此积极开展预防，防止耳聋发生、控制新生聋儿数量是一项</a:t>
            </a:r>
            <a:r>
              <a:rPr sz="2000" b="1" spc="-10">
                <a:solidFill>
                  <a:srgbClr val="FFFF66"/>
                </a:solidFill>
                <a:latin typeface="Microsoft JhengHei"/>
                <a:cs typeface="Microsoft JhengHei"/>
              </a:rPr>
              <a:t>十分重要的工作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11060" y="40163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甘肃省妇幼保健院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825" y="981075"/>
            <a:ext cx="854075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965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335"/>
              </a:spcBef>
            </a:pPr>
            <a:r>
              <a:rPr sz="3800" spc="-5">
                <a:solidFill>
                  <a:srgbClr val="FF0066"/>
                </a:solidFill>
              </a:rPr>
              <a:t>新生儿听力筛查的总体目标</a:t>
            </a:r>
            <a:endParaRPr sz="3800"/>
          </a:p>
        </p:txBody>
      </p:sp>
      <p:sp>
        <p:nvSpPr>
          <p:cNvPr id="3" name="object 3"/>
          <p:cNvSpPr txBox="1"/>
          <p:nvPr/>
        </p:nvSpPr>
        <p:spPr>
          <a:xfrm>
            <a:off x="1032828" y="2961817"/>
            <a:ext cx="7294245" cy="2067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9545" indent="-157480">
              <a:lnSpc>
                <a:spcPct val="100000"/>
              </a:lnSpc>
              <a:spcBef>
                <a:spcPts val="100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早期发现有听力障碍的儿童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6FF33"/>
              </a:buClr>
              <a:buFont typeface="Wingdings"/>
              <a:buChar char=""/>
            </a:pPr>
            <a:endParaRPr sz="115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10">
                <a:solidFill>
                  <a:srgbClr val="FFFF66"/>
                </a:solidFill>
                <a:latin typeface="Microsoft JhengHei"/>
                <a:cs typeface="Microsoft JhengHei"/>
              </a:rPr>
              <a:t>给予及时干预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6FF33"/>
              </a:buClr>
              <a:buFont typeface="Wingdings"/>
              <a:buChar char=""/>
            </a:pPr>
            <a:endParaRPr sz="115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减少对语言发育和其他神经精神发育的影响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6FF33"/>
              </a:buClr>
              <a:buFont typeface="Wingdings"/>
              <a:buChar char=""/>
            </a:pPr>
            <a:endParaRPr sz="115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有效降低耳聋致残率和社会的负担，更好的提高国民的整体素质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211060" y="40163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甘肃省妇幼保健院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9750" y="765175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965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335"/>
              </a:spcBef>
            </a:pPr>
            <a:r>
              <a:rPr sz="3800" spc="-5">
                <a:solidFill>
                  <a:srgbClr val="FF0066"/>
                </a:solidFill>
              </a:rPr>
              <a:t>新生儿听力筛查的具体目标</a:t>
            </a:r>
            <a:endParaRPr sz="3800"/>
          </a:p>
        </p:txBody>
      </p:sp>
      <p:sp>
        <p:nvSpPr>
          <p:cNvPr id="3" name="object 3"/>
          <p:cNvSpPr/>
          <p:nvPr/>
        </p:nvSpPr>
        <p:spPr>
          <a:xfrm>
            <a:off x="323850" y="2133600"/>
            <a:ext cx="8229600" cy="4391025"/>
          </a:xfrm>
          <a:custGeom>
            <a:rect l="l" t="t" r="r" b="b"/>
            <a:pathLst>
              <a:path w="8229600" h="4391025">
                <a:moveTo>
                  <a:pt x="0" y="0"/>
                </a:moveTo>
                <a:lnTo>
                  <a:pt x="8229600" y="0"/>
                </a:lnTo>
                <a:lnTo>
                  <a:pt x="8229600" y="4391025"/>
                </a:lnTo>
                <a:lnTo>
                  <a:pt x="0" y="439102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45490" y="2314118"/>
            <a:ext cx="7675245" cy="410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9545" indent="-157480">
              <a:lnSpc>
                <a:spcPct val="100000"/>
              </a:lnSpc>
              <a:spcBef>
                <a:spcPts val="100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所有新生儿都应接受听力筛查</a:t>
            </a:r>
            <a:endParaRPr sz="2000">
              <a:latin typeface="Microsoft JhengHei"/>
              <a:cs typeface="Microsoft JhengHei"/>
            </a:endParaRPr>
          </a:p>
          <a:p>
            <a:pPr marL="12700" marR="5080" indent="157480">
              <a:lnSpc>
                <a:spcPct val="160000"/>
              </a:lnSpc>
              <a:spcBef>
                <a:spcPts val="720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40">
                <a:solidFill>
                  <a:srgbClr val="FFFF66"/>
                </a:solidFill>
                <a:latin typeface="Microsoft JhengHei"/>
                <a:cs typeface="Microsoft JhengHei"/>
              </a:rPr>
              <a:t>所有未通过听力筛查者,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要在</a:t>
            </a:r>
            <a:r>
              <a:rPr sz="2000" b="1" spc="-210">
                <a:solidFill>
                  <a:srgbClr val="FFFF66"/>
                </a:solidFill>
                <a:latin typeface="Microsoft JhengHei"/>
                <a:cs typeface="Microsoft JhengHei"/>
              </a:rPr>
              <a:t>3</a:t>
            </a:r>
            <a:r>
              <a:rPr sz="2000" b="1" spc="25">
                <a:solidFill>
                  <a:srgbClr val="FFFF66"/>
                </a:solidFill>
                <a:latin typeface="Microsoft JhengHei"/>
                <a:cs typeface="Microsoft JhengHei"/>
              </a:rPr>
              <a:t>个月内开始相应的听力学和医学评估,</a:t>
            </a:r>
            <a:r>
              <a:rPr sz="2000" b="1" spc="-10">
                <a:solidFill>
                  <a:srgbClr val="FFFF66"/>
                </a:solidFill>
                <a:latin typeface="Microsoft JhengHei"/>
                <a:cs typeface="Microsoft JhengHei"/>
              </a:rPr>
              <a:t>以明确诊断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6FF33"/>
              </a:buClr>
              <a:buFont typeface="Wingdings"/>
              <a:buChar char=""/>
            </a:pPr>
            <a:endParaRPr sz="115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40">
                <a:solidFill>
                  <a:srgbClr val="FFFF66"/>
                </a:solidFill>
                <a:latin typeface="Microsoft JhengHei"/>
                <a:cs typeface="Microsoft JhengHei"/>
              </a:rPr>
              <a:t>明确永久性听力损伤者,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要在</a:t>
            </a:r>
            <a:r>
              <a:rPr sz="2000" b="1" spc="-210">
                <a:solidFill>
                  <a:srgbClr val="FFFF66"/>
                </a:solidFill>
                <a:latin typeface="Microsoft JhengHei"/>
                <a:cs typeface="Microsoft JhengHei"/>
              </a:rPr>
              <a:t>6</a:t>
            </a:r>
            <a:r>
              <a:rPr sz="2000" b="1" spc="-10">
                <a:solidFill>
                  <a:srgbClr val="FFFF66"/>
                </a:solidFill>
                <a:latin typeface="Microsoft JhengHei"/>
                <a:cs typeface="Microsoft JhengHei"/>
              </a:rPr>
              <a:t>个月内接受干预</a:t>
            </a:r>
            <a:endParaRPr sz="2000">
              <a:latin typeface="Microsoft JhengHei"/>
              <a:cs typeface="Microsoft JhengHei"/>
            </a:endParaRPr>
          </a:p>
          <a:p>
            <a:pPr marL="12700" marR="5080" indent="157480">
              <a:lnSpc>
                <a:spcPct val="160000"/>
              </a:lnSpc>
              <a:spcBef>
                <a:spcPts val="720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45">
                <a:solidFill>
                  <a:srgbClr val="FFFF66"/>
                </a:solidFill>
                <a:latin typeface="Microsoft JhengHei"/>
                <a:cs typeface="Microsoft JhengHei"/>
              </a:rPr>
              <a:t>对具有听力障碍和(或)</a:t>
            </a:r>
            <a:r>
              <a:rPr sz="2000" b="1" spc="35">
                <a:solidFill>
                  <a:srgbClr val="FFFF66"/>
                </a:solidFill>
                <a:latin typeface="Microsoft JhengHei"/>
                <a:cs typeface="Microsoft JhengHei"/>
              </a:rPr>
              <a:t>语言发育障碍的危险因素的,</a:t>
            </a:r>
            <a:r>
              <a:rPr sz="2000" b="1" spc="-10">
                <a:solidFill>
                  <a:srgbClr val="FFFF66"/>
                </a:solidFill>
                <a:latin typeface="Microsoft JhengHei"/>
                <a:cs typeface="Microsoft JhengHei"/>
              </a:rPr>
              <a:t>即使通过受听力</a:t>
            </a:r>
            <a:r>
              <a:rPr sz="2000" b="1" spc="160">
                <a:solidFill>
                  <a:srgbClr val="FFFF66"/>
                </a:solidFill>
                <a:latin typeface="Microsoft JhengHei"/>
                <a:cs typeface="Microsoft JhengHei"/>
              </a:rPr>
              <a:t>筛查,</a:t>
            </a:r>
            <a:r>
              <a:rPr sz="2000" b="1" spc="-10">
                <a:solidFill>
                  <a:srgbClr val="FFFF66"/>
                </a:solidFill>
                <a:latin typeface="Microsoft JhengHei"/>
                <a:cs typeface="Microsoft JhengHei"/>
              </a:rPr>
              <a:t>仍需长期随访</a:t>
            </a:r>
            <a:endParaRPr sz="2000">
              <a:latin typeface="Microsoft JhengHei"/>
              <a:cs typeface="Microsoft JhengHei"/>
            </a:endParaRPr>
          </a:p>
          <a:p>
            <a:pPr marL="12700" marR="5080" indent="157480">
              <a:lnSpc>
                <a:spcPct val="160000"/>
              </a:lnSpc>
              <a:spcBef>
                <a:spcPts val="720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40">
                <a:solidFill>
                  <a:srgbClr val="FFFF66"/>
                </a:solidFill>
                <a:latin typeface="Microsoft JhengHei"/>
                <a:cs typeface="Microsoft JhengHei"/>
              </a:rPr>
              <a:t>在筛查和干预的全过程,</a:t>
            </a: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儿童及其家庭权益得到保障，所有资料与信</a:t>
            </a:r>
            <a:r>
              <a:rPr sz="2000" b="1" spc="-10">
                <a:solidFill>
                  <a:srgbClr val="FFFF66"/>
                </a:solidFill>
                <a:latin typeface="Microsoft JhengHei"/>
                <a:cs typeface="Microsoft JhengHei"/>
              </a:rPr>
              <a:t>息得到保护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11060" y="40163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甘肃省妇幼保健院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63549" y="400049"/>
          <a:ext cx="8239125" cy="16548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1755"/>
                <a:gridCol w="7715250"/>
                <a:gridCol w="443229"/>
              </a:tblGrid>
              <a:tr h="791845">
                <a:tc gridSpan="3"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3800" b="1" spc="-10">
                          <a:solidFill>
                            <a:srgbClr val="FF0066"/>
                          </a:solidFill>
                          <a:latin typeface="Microsoft JhengHei"/>
                          <a:cs typeface="Microsoft JhengHei"/>
                        </a:rPr>
                        <a:t>听力筛查的意义</a:t>
                      </a:r>
                      <a:endParaRPr sz="3800">
                        <a:latin typeface="Microsoft JhengHei"/>
                        <a:cs typeface="Microsoft JhengHei"/>
                      </a:endParaRPr>
                    </a:p>
                  </a:txBody>
                  <a:tcPr marL="0" marR="0" marT="1936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14414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71882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621665" indent="-187960">
                        <a:lnSpc>
                          <a:spcPct val="100000"/>
                        </a:lnSpc>
                        <a:spcBef>
                          <a:spcPts val="615"/>
                        </a:spcBef>
                        <a:buClr>
                          <a:srgbClr val="66FF33"/>
                        </a:buClr>
                        <a:buSzPct val="77083"/>
                        <a:buFont typeface="Wingdings"/>
                        <a:buChar char=""/>
                        <a:tabLst>
                          <a:tab pos="622300"/>
                        </a:tabLst>
                      </a:pPr>
                      <a:r>
                        <a:rPr sz="2400" b="1" spc="-5">
                          <a:solidFill>
                            <a:srgbClr val="FFFF66"/>
                          </a:solidFill>
                          <a:latin typeface="Microsoft JhengHei"/>
                          <a:cs typeface="Microsoft JhengHei"/>
                        </a:rPr>
                        <a:t>耳聋是最常见的出生缺陷，位居的五种残疾之首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7810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</a:tr>
            </a:tbl>
          </a:graphicData>
        </a:graphic>
      </p:graphicFrame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01662" y="2266950"/>
          <a:ext cx="8166100" cy="40913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00325"/>
                <a:gridCol w="2260600"/>
                <a:gridCol w="2052954"/>
                <a:gridCol w="1233804"/>
              </a:tblGrid>
              <a:tr h="9874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5949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4946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5270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4953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4965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4953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611187" y="2276475"/>
            <a:ext cx="2614930" cy="977900"/>
          </a:xfrm>
          <a:custGeom>
            <a:rect l="l" t="t" r="r" b="b"/>
            <a:pathLst>
              <a:path w="2614930" h="977900">
                <a:moveTo>
                  <a:pt x="0" y="0"/>
                </a:moveTo>
                <a:lnTo>
                  <a:pt x="2614612" y="97790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7211060" y="40163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甘肃省妇幼保健院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9750" y="765175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965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335"/>
              </a:spcBef>
            </a:pPr>
            <a:r>
              <a:rPr sz="3800" spc="-10">
                <a:solidFill>
                  <a:srgbClr val="FF0066"/>
                </a:solidFill>
              </a:rPr>
              <a:t>听力筛查的意义</a:t>
            </a:r>
            <a:endParaRPr sz="3800"/>
          </a:p>
        </p:txBody>
      </p:sp>
      <p:sp>
        <p:nvSpPr>
          <p:cNvPr id="3" name="object 3"/>
          <p:cNvSpPr txBox="1"/>
          <p:nvPr/>
        </p:nvSpPr>
        <p:spPr>
          <a:xfrm>
            <a:off x="395287" y="2781300"/>
            <a:ext cx="8280400" cy="316865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93040" rIns="0" bIns="0" rtlCol="0">
            <a:spAutoFit/>
          </a:bodyPr>
          <a:lstStyle/>
          <a:p>
            <a:pPr marL="591185" indent="-157480">
              <a:lnSpc>
                <a:spcPct val="100000"/>
              </a:lnSpc>
              <a:spcBef>
                <a:spcPts val="1520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591820"/>
              </a:tabLst>
            </a:pP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早期发现听力障碍是预防听力损害儿童语言发育障碍的唯一因素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6FF33"/>
              </a:buClr>
              <a:buFont typeface="Wingdings"/>
              <a:buChar char=""/>
            </a:pPr>
            <a:endParaRPr sz="1150">
              <a:latin typeface="Microsoft JhengHei"/>
              <a:cs typeface="Microsoft JhengHei"/>
            </a:endParaRPr>
          </a:p>
          <a:p>
            <a:pPr marL="591185" indent="-157480">
              <a:lnSpc>
                <a:spcPct val="100000"/>
              </a:lnSpc>
              <a:buClr>
                <a:srgbClr val="66FF33"/>
              </a:buClr>
              <a:buSzPct val="77500"/>
              <a:buFont typeface="Wingdings"/>
              <a:buChar char=""/>
              <a:tabLst>
                <a:tab pos="591820"/>
              </a:tabLst>
            </a:pP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实施新生儿听力筛查，实现“早发现、早诊断、早干预”</a:t>
            </a:r>
            <a:endParaRPr sz="2000">
              <a:latin typeface="Microsoft JhengHei"/>
              <a:cs typeface="Microsoft JhengHei"/>
            </a:endParaRPr>
          </a:p>
          <a:p>
            <a:pPr marL="434340" marR="188595" indent="157480">
              <a:lnSpc>
                <a:spcPct val="160000"/>
              </a:lnSpc>
              <a:spcBef>
                <a:spcPts val="720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591820"/>
              </a:tabLst>
            </a:pPr>
            <a:r>
              <a:rPr sz="2000" b="1" spc="25">
                <a:solidFill>
                  <a:srgbClr val="FFFF66"/>
                </a:solidFill>
                <a:latin typeface="Microsoft JhengHei"/>
                <a:cs typeface="Microsoft JhengHei"/>
              </a:rPr>
              <a:t>尽可能地减低听力障碍对儿童的不良影响,</a:t>
            </a: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使患儿的语言发育不受或</a:t>
            </a:r>
            <a:r>
              <a:rPr sz="2000" b="1" spc="-15">
                <a:solidFill>
                  <a:srgbClr val="FFFF66"/>
                </a:solidFill>
                <a:latin typeface="Microsoft JhengHei"/>
                <a:cs typeface="Microsoft JhengHei"/>
              </a:rPr>
              <a:t>少受损害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211060" y="40163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甘肃省妇幼保健院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9750" y="620712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965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335"/>
              </a:spcBef>
            </a:pPr>
            <a:r>
              <a:rPr sz="3800" spc="-10">
                <a:solidFill>
                  <a:srgbClr val="FF0066"/>
                </a:solidFill>
              </a:rPr>
              <a:t>听力筛查的目的</a:t>
            </a:r>
            <a:endParaRPr sz="3800"/>
          </a:p>
        </p:txBody>
      </p:sp>
      <p:sp>
        <p:nvSpPr>
          <p:cNvPr id="3" name="object 3"/>
          <p:cNvSpPr/>
          <p:nvPr/>
        </p:nvSpPr>
        <p:spPr>
          <a:xfrm>
            <a:off x="539750" y="3068638"/>
            <a:ext cx="8229600" cy="3456304"/>
          </a:xfrm>
          <a:custGeom>
            <a:rect l="l" t="t" r="r" b="b"/>
            <a:pathLst>
              <a:path w="8229600" h="3456304">
                <a:moveTo>
                  <a:pt x="0" y="0"/>
                </a:moveTo>
                <a:lnTo>
                  <a:pt x="8229600" y="0"/>
                </a:lnTo>
                <a:lnTo>
                  <a:pt x="8229600" y="3455987"/>
                </a:lnTo>
                <a:lnTo>
                  <a:pt x="0" y="3455987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961390" y="3111183"/>
            <a:ext cx="7527925" cy="21837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87960">
              <a:lnSpc>
                <a:spcPct val="100000"/>
              </a:lnSpc>
              <a:spcBef>
                <a:spcPts val="100"/>
              </a:spcBef>
              <a:buClr>
                <a:srgbClr val="66FF33"/>
              </a:buClr>
              <a:buSzPct val="77083"/>
              <a:buFont typeface="Wingdings"/>
              <a:buChar char=""/>
              <a:tabLst>
                <a:tab pos="200660"/>
              </a:tabLst>
            </a:pPr>
            <a:r>
              <a:rPr sz="2400" b="1" spc="-5">
                <a:solidFill>
                  <a:srgbClr val="FFFF66"/>
                </a:solidFill>
                <a:latin typeface="Microsoft JhengHei"/>
                <a:cs typeface="Microsoft JhengHei"/>
              </a:rPr>
              <a:t>新生儿听力筛查的目的是尽可能早发现有听力障碍的婴</a:t>
            </a:r>
            <a:r>
              <a:rPr sz="2400" b="1" spc="195">
                <a:solidFill>
                  <a:srgbClr val="FFFF66"/>
                </a:solidFill>
                <a:latin typeface="Microsoft JhengHei"/>
                <a:cs typeface="Microsoft JhengHei"/>
              </a:rPr>
              <a:t>幼儿,</a:t>
            </a:r>
            <a:r>
              <a:rPr sz="2400" b="1" spc="80">
                <a:solidFill>
                  <a:srgbClr val="FFFF66"/>
                </a:solidFill>
                <a:latin typeface="Microsoft JhengHei"/>
                <a:cs typeface="Microsoft JhengHei"/>
              </a:rPr>
              <a:t>并行早期干预,</a:t>
            </a:r>
            <a:r>
              <a:rPr sz="2400" b="1" spc="-5">
                <a:solidFill>
                  <a:srgbClr val="FFFF66"/>
                </a:solidFill>
                <a:latin typeface="Microsoft JhengHei"/>
                <a:cs typeface="Microsoft JhengHei"/>
              </a:rPr>
              <a:t>使确诊的听损伤患儿“聋而不哑”</a:t>
            </a:r>
            <a:endParaRPr sz="2400">
              <a:latin typeface="Microsoft JhengHei"/>
              <a:cs typeface="Microsoft JhengHei"/>
            </a:endParaRPr>
          </a:p>
          <a:p>
            <a:pPr marL="200025" indent="-187960">
              <a:lnSpc>
                <a:spcPct val="100000"/>
              </a:lnSpc>
              <a:spcBef>
                <a:spcPts val="860"/>
              </a:spcBef>
              <a:buClr>
                <a:srgbClr val="66FF33"/>
              </a:buClr>
              <a:buSzPct val="77083"/>
              <a:buFont typeface="Wingdings"/>
              <a:buChar char=""/>
              <a:tabLst>
                <a:tab pos="200660"/>
              </a:tabLst>
            </a:pPr>
            <a:r>
              <a:rPr sz="2400" b="1" spc="-90">
                <a:solidFill>
                  <a:srgbClr val="FFFF66"/>
                </a:solidFill>
                <a:latin typeface="Microsoft JhengHei"/>
                <a:cs typeface="Microsoft JhengHei"/>
              </a:rPr>
              <a:t>可疑听损——</a:t>
            </a:r>
            <a:r>
              <a:rPr sz="2400" b="1" spc="-150">
                <a:solidFill>
                  <a:srgbClr val="FFFF66"/>
                </a:solidFill>
                <a:latin typeface="Microsoft JhengHei"/>
                <a:cs typeface="Microsoft JhengHei"/>
              </a:rPr>
              <a:t>3</a:t>
            </a:r>
            <a:r>
              <a:rPr sz="2400" b="1" spc="-10">
                <a:solidFill>
                  <a:srgbClr val="FFFF66"/>
                </a:solidFill>
                <a:latin typeface="Microsoft JhengHei"/>
                <a:cs typeface="Microsoft JhengHei"/>
              </a:rPr>
              <a:t>个月内听力学评价</a:t>
            </a:r>
            <a:endParaRPr sz="2400">
              <a:latin typeface="Microsoft JhengHei"/>
              <a:cs typeface="Microsoft JhengHei"/>
            </a:endParaRPr>
          </a:p>
          <a:p>
            <a:pPr marL="200025" indent="-187960">
              <a:lnSpc>
                <a:spcPct val="100000"/>
              </a:lnSpc>
              <a:spcBef>
                <a:spcPts val="865"/>
              </a:spcBef>
              <a:buClr>
                <a:srgbClr val="66FF33"/>
              </a:buClr>
              <a:buSzPct val="77083"/>
              <a:buFont typeface="Wingdings"/>
              <a:buChar char=""/>
              <a:tabLst>
                <a:tab pos="200660"/>
              </a:tabLst>
            </a:pPr>
            <a:r>
              <a:rPr sz="2400" b="1" spc="-90">
                <a:solidFill>
                  <a:srgbClr val="FFFF66"/>
                </a:solidFill>
                <a:latin typeface="Microsoft JhengHei"/>
                <a:cs typeface="Microsoft JhengHei"/>
              </a:rPr>
              <a:t>确诊听损——</a:t>
            </a:r>
            <a:r>
              <a:rPr sz="2400" b="1" spc="-150">
                <a:solidFill>
                  <a:srgbClr val="FFFF66"/>
                </a:solidFill>
                <a:latin typeface="Microsoft JhengHei"/>
                <a:cs typeface="Microsoft JhengHei"/>
              </a:rPr>
              <a:t>6</a:t>
            </a:r>
            <a:r>
              <a:rPr sz="2400" b="1" spc="-10">
                <a:solidFill>
                  <a:srgbClr val="FFFF66"/>
                </a:solidFill>
                <a:latin typeface="Microsoft JhengHei"/>
                <a:cs typeface="Microsoft JhengHei"/>
              </a:rPr>
              <a:t>个月内早期干预</a:t>
            </a:r>
            <a:endParaRPr sz="2400">
              <a:latin typeface="Microsoft JhengHei"/>
              <a:cs typeface="Microsoft JhengHei"/>
            </a:endParaRPr>
          </a:p>
          <a:p>
            <a:pPr marL="200025" indent="-187960">
              <a:lnSpc>
                <a:spcPct val="100000"/>
              </a:lnSpc>
              <a:spcBef>
                <a:spcPts val="865"/>
              </a:spcBef>
              <a:buClr>
                <a:srgbClr val="66FF33"/>
              </a:buClr>
              <a:buSzPct val="77083"/>
              <a:buFont typeface="Wingdings"/>
              <a:buChar char=""/>
              <a:tabLst>
                <a:tab pos="200660"/>
              </a:tabLst>
            </a:pPr>
            <a:r>
              <a:rPr sz="2400" b="1" spc="-80">
                <a:solidFill>
                  <a:srgbClr val="FFFF66"/>
                </a:solidFill>
                <a:latin typeface="Microsoft JhengHei"/>
                <a:cs typeface="Microsoft JhengHei"/>
              </a:rPr>
              <a:t>高危新生儿——</a:t>
            </a:r>
            <a:r>
              <a:rPr sz="2400" b="1" spc="-150">
                <a:solidFill>
                  <a:srgbClr val="FFFF66"/>
                </a:solidFill>
                <a:latin typeface="Microsoft JhengHei"/>
                <a:cs typeface="Microsoft JhengHei"/>
              </a:rPr>
              <a:t>3</a:t>
            </a:r>
            <a:r>
              <a:rPr sz="2400" b="1" spc="-10">
                <a:solidFill>
                  <a:srgbClr val="FFFF66"/>
                </a:solidFill>
                <a:latin typeface="Microsoft JhengHei"/>
                <a:cs typeface="Microsoft JhengHei"/>
              </a:rPr>
              <a:t>年内听力学监测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11060" y="40163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甘肃省妇幼保健院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965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335"/>
              </a:spcBef>
            </a:pPr>
            <a:r>
              <a:rPr sz="3800" spc="-10">
                <a:solidFill>
                  <a:srgbClr val="FF0066"/>
                </a:solidFill>
                <a:latin typeface="微软雅黑"/>
                <a:cs typeface="微软雅黑"/>
              </a:rPr>
              <a:t>听力筛查策略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95287" y="1484311"/>
            <a:ext cx="8229600" cy="5040630"/>
          </a:xfrm>
          <a:custGeom>
            <a:rect l="l" t="t" r="r" b="b"/>
            <a:pathLst>
              <a:path w="8229600" h="5040630">
                <a:moveTo>
                  <a:pt x="0" y="0"/>
                </a:moveTo>
                <a:lnTo>
                  <a:pt x="8229599" y="0"/>
                </a:lnTo>
                <a:lnTo>
                  <a:pt x="8229599" y="5040312"/>
                </a:lnTo>
                <a:lnTo>
                  <a:pt x="0" y="5040312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816928" y="1447313"/>
            <a:ext cx="7548245" cy="4746625"/>
          </a:xfrm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154305" indent="-142240">
              <a:lnSpc>
                <a:spcPct val="100000"/>
              </a:lnSpc>
              <a:spcBef>
                <a:spcPts val="540"/>
              </a:spcBef>
              <a:buClr>
                <a:srgbClr val="66FF33"/>
              </a:buClr>
              <a:buSzPct val="75000"/>
              <a:buFont typeface="Wingdings"/>
              <a:buChar char=""/>
              <a:tabLst>
                <a:tab pos="154940"/>
              </a:tabLst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普遍</a:t>
            </a:r>
            <a:r>
              <a:rPr sz="1800" b="1">
                <a:solidFill>
                  <a:srgbClr val="FFFF00"/>
                </a:solidFill>
                <a:latin typeface="Microsoft JhengHei"/>
                <a:cs typeface="Microsoft JhengHei"/>
              </a:rPr>
              <a:t>筛查策略：所有新生儿（正常和</a:t>
            </a:r>
            <a:r>
              <a:rPr sz="1800" b="1" spc="-35">
                <a:solidFill>
                  <a:srgbClr val="FFFF00"/>
                </a:solidFill>
                <a:latin typeface="微软雅黑"/>
                <a:cs typeface="微软雅黑"/>
              </a:rPr>
              <a:t>NICU</a:t>
            </a:r>
            <a:r>
              <a:rPr sz="1800" b="1" spc="-35">
                <a:solidFill>
                  <a:srgbClr val="FFFF00"/>
                </a:solidFill>
                <a:latin typeface="MS Gothic"/>
                <a:cs typeface="MS Gothic"/>
              </a:rPr>
              <a:t>）</a:t>
            </a:r>
            <a:endParaRPr sz="1800">
              <a:latin typeface="MS Gothic"/>
              <a:cs typeface="MS Gothic"/>
            </a:endParaRPr>
          </a:p>
          <a:p>
            <a:pPr marL="169545" indent="-157480">
              <a:lnSpc>
                <a:spcPct val="100000"/>
              </a:lnSpc>
              <a:spcBef>
                <a:spcPts val="495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目</a:t>
            </a: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标人群筛查策略：针对高危听力损害因素</a:t>
            </a:r>
            <a:endParaRPr sz="200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新生儿重症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监护室中住院超过</a:t>
            </a:r>
            <a:r>
              <a:rPr sz="2000" b="1" spc="-240">
                <a:solidFill>
                  <a:srgbClr val="FFFF66"/>
                </a:solidFill>
                <a:latin typeface="微软雅黑"/>
                <a:cs typeface="微软雅黑"/>
              </a:rPr>
              <a:t>24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小</a:t>
            </a:r>
            <a:r>
              <a:rPr sz="2000" b="1" spc="-50">
                <a:solidFill>
                  <a:srgbClr val="FFFF66"/>
                </a:solidFill>
                <a:latin typeface="Microsoft JhengHei"/>
                <a:cs typeface="Microsoft JhengHei"/>
              </a:rPr>
              <a:t>时</a:t>
            </a:r>
            <a:endParaRPr sz="200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儿童期永久性听力障碍家族</a:t>
            </a:r>
            <a:r>
              <a:rPr sz="2000" b="1" spc="-50">
                <a:solidFill>
                  <a:srgbClr val="FFFF66"/>
                </a:solidFill>
                <a:latin typeface="MS Gothic"/>
                <a:cs typeface="MS Gothic"/>
              </a:rPr>
              <a:t>史</a:t>
            </a:r>
            <a:endParaRPr sz="2000">
              <a:latin typeface="MS Gothic"/>
              <a:cs typeface="MS Gothic"/>
            </a:endParaRPr>
          </a:p>
          <a:p>
            <a:pPr marL="169545" indent="-15748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巨</a:t>
            </a: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细胞病毒、风疹病毒、疱疹病毒、梅毒或弓形体引起的宫内感染</a:t>
            </a:r>
            <a:endParaRPr sz="200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颅面形态畸形，包括耳廓和耳道畸形等</a:t>
            </a:r>
            <a:endParaRPr sz="200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出生体重低于</a:t>
            </a:r>
            <a:r>
              <a:rPr sz="2000" b="1" spc="-240">
                <a:solidFill>
                  <a:srgbClr val="FFFF66"/>
                </a:solidFill>
                <a:latin typeface="微软雅黑"/>
                <a:cs typeface="微软雅黑"/>
              </a:rPr>
              <a:t>1500</a:t>
            </a:r>
            <a:r>
              <a:rPr sz="2000" b="1" spc="-50">
                <a:solidFill>
                  <a:srgbClr val="FFFF66"/>
                </a:solidFill>
                <a:latin typeface="MS Gothic"/>
                <a:cs typeface="MS Gothic"/>
              </a:rPr>
              <a:t>克</a:t>
            </a:r>
            <a:endParaRPr sz="2000">
              <a:latin typeface="MS Gothic"/>
              <a:cs typeface="MS Gothic"/>
            </a:endParaRPr>
          </a:p>
          <a:p>
            <a:pPr marL="169545" indent="-15748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高胆</a:t>
            </a: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红素血症达到换血要求</a:t>
            </a:r>
            <a:endParaRPr sz="200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母</a:t>
            </a: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亲孕期曾使用过耳毒性药物</a:t>
            </a:r>
            <a:endParaRPr sz="200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10">
                <a:solidFill>
                  <a:srgbClr val="FFFF66"/>
                </a:solidFill>
                <a:latin typeface="Microsoft JhengHei"/>
                <a:cs typeface="Microsoft JhengHei"/>
              </a:rPr>
              <a:t>细菌性脑膜炎</a:t>
            </a:r>
            <a:endParaRPr sz="200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240">
                <a:solidFill>
                  <a:srgbClr val="FFFF66"/>
                </a:solidFill>
                <a:latin typeface="微软雅黑"/>
                <a:cs typeface="微软雅黑"/>
              </a:rPr>
              <a:t>Apgar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评分</a:t>
            </a:r>
            <a:r>
              <a:rPr sz="2000" b="1" spc="-240">
                <a:solidFill>
                  <a:srgbClr val="FFFF66"/>
                </a:solidFill>
                <a:latin typeface="微软雅黑"/>
                <a:cs typeface="微软雅黑"/>
              </a:rPr>
              <a:t>1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分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钟</a:t>
            </a:r>
            <a:r>
              <a:rPr sz="2000" b="1">
                <a:solidFill>
                  <a:srgbClr val="FFFF66"/>
                </a:solidFill>
                <a:latin typeface="微软雅黑"/>
                <a:cs typeface="微软雅黑"/>
              </a:rPr>
              <a:t>0</a:t>
            </a:r>
            <a:r>
              <a:rPr sz="2000" b="1" spc="240">
                <a:solidFill>
                  <a:srgbClr val="FFFF66"/>
                </a:solidFill>
                <a:latin typeface="微软雅黑"/>
                <a:cs typeface="微软雅黑"/>
              </a:rPr>
              <a:t> - </a:t>
            </a:r>
            <a:r>
              <a:rPr sz="2000" b="1" spc="-240">
                <a:solidFill>
                  <a:srgbClr val="FFFF66"/>
                </a:solidFill>
                <a:latin typeface="微软雅黑"/>
                <a:cs typeface="微软雅黑"/>
              </a:rPr>
              <a:t>4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分或</a:t>
            </a:r>
            <a:r>
              <a:rPr sz="2000" b="1" spc="-240">
                <a:solidFill>
                  <a:srgbClr val="FFFF66"/>
                </a:solidFill>
                <a:latin typeface="微软雅黑"/>
                <a:cs typeface="微软雅黑"/>
              </a:rPr>
              <a:t>5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分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钟</a:t>
            </a:r>
            <a:r>
              <a:rPr sz="2000" b="1">
                <a:solidFill>
                  <a:srgbClr val="FFFF66"/>
                </a:solidFill>
                <a:latin typeface="微软雅黑"/>
                <a:cs typeface="微软雅黑"/>
              </a:rPr>
              <a:t>0</a:t>
            </a:r>
            <a:r>
              <a:rPr sz="2000" b="1" spc="240">
                <a:solidFill>
                  <a:srgbClr val="FFFF66"/>
                </a:solidFill>
                <a:latin typeface="微软雅黑"/>
                <a:cs typeface="微软雅黑"/>
              </a:rPr>
              <a:t> - </a:t>
            </a:r>
            <a:r>
              <a:rPr sz="2000" b="1" spc="-240">
                <a:solidFill>
                  <a:srgbClr val="FFFF66"/>
                </a:solidFill>
                <a:latin typeface="微软雅黑"/>
                <a:cs typeface="微软雅黑"/>
              </a:rPr>
              <a:t>6</a:t>
            </a:r>
            <a:r>
              <a:rPr sz="2000" b="1" spc="-50">
                <a:solidFill>
                  <a:srgbClr val="FFFF66"/>
                </a:solidFill>
                <a:latin typeface="MS Gothic"/>
                <a:cs typeface="MS Gothic"/>
              </a:rPr>
              <a:t>分</a:t>
            </a:r>
            <a:endParaRPr sz="2000">
              <a:latin typeface="MS Gothic"/>
              <a:cs typeface="MS Gothic"/>
            </a:endParaRPr>
          </a:p>
          <a:p>
            <a:pPr marL="169545" indent="-15748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机械通气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时间</a:t>
            </a:r>
            <a:r>
              <a:rPr sz="2000" b="1" spc="-240">
                <a:solidFill>
                  <a:srgbClr val="FFFF66"/>
                </a:solidFill>
                <a:latin typeface="微软雅黑"/>
                <a:cs typeface="微软雅黑"/>
              </a:rPr>
              <a:t>5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天以</a:t>
            </a:r>
            <a:r>
              <a:rPr sz="2000" b="1" spc="-50">
                <a:solidFill>
                  <a:srgbClr val="FFFF66"/>
                </a:solidFill>
                <a:latin typeface="MS Gothic"/>
                <a:cs typeface="MS Gothic"/>
              </a:rPr>
              <a:t>上</a:t>
            </a:r>
            <a:endParaRPr sz="2000">
              <a:latin typeface="MS Gothic"/>
              <a:cs typeface="MS Gothic"/>
            </a:endParaRPr>
          </a:p>
          <a:p>
            <a:pPr marL="169545" indent="-157480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临床上存在或怀疑有与听力障碍有关的综合症或遗传病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11060" y="40163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FF"/>
                </a:solidFill>
                <a:latin typeface="微软雅黑"/>
                <a:cs typeface="微软雅黑"/>
              </a:rPr>
              <a:t>甘肃省妇幼保健院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9750" y="620712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965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335"/>
              </a:spcBef>
            </a:pPr>
            <a:r>
              <a:rPr sz="3800" spc="-10">
                <a:solidFill>
                  <a:srgbClr val="FF0066"/>
                </a:solidFill>
                <a:latin typeface="微软雅黑"/>
                <a:cs typeface="微软雅黑"/>
              </a:rPr>
              <a:t>听力筛查策略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39750" y="2492375"/>
            <a:ext cx="8229600" cy="3383279"/>
          </a:xfrm>
          <a:custGeom>
            <a:rect l="l" t="t" r="r" b="b"/>
            <a:pathLst>
              <a:path w="8229600" h="3383279">
                <a:moveTo>
                  <a:pt x="0" y="0"/>
                </a:moveTo>
                <a:lnTo>
                  <a:pt x="8229600" y="0"/>
                </a:lnTo>
                <a:lnTo>
                  <a:pt x="8229600" y="3382961"/>
                </a:lnTo>
                <a:lnTo>
                  <a:pt x="0" y="3382961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961390" y="2465152"/>
            <a:ext cx="7802245" cy="3073400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169545" indent="-157480">
              <a:lnSpc>
                <a:spcPct val="100000"/>
              </a:lnSpc>
              <a:spcBef>
                <a:spcPts val="819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两</a:t>
            </a:r>
            <a:r>
              <a:rPr sz="2000" b="1" spc="-20">
                <a:solidFill>
                  <a:srgbClr val="FFFF66"/>
                </a:solidFill>
                <a:latin typeface="Microsoft JhengHei"/>
                <a:cs typeface="Microsoft JhengHei"/>
              </a:rPr>
              <a:t>阶段：</a:t>
            </a:r>
            <a:endParaRPr sz="200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初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筛：出生</a:t>
            </a:r>
            <a:r>
              <a:rPr sz="2000" b="1" spc="-240">
                <a:solidFill>
                  <a:srgbClr val="FFFF66"/>
                </a:solidFill>
                <a:latin typeface="微软雅黑"/>
                <a:cs typeface="微软雅黑"/>
              </a:rPr>
              <a:t>3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天内，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应用</a:t>
            </a:r>
            <a:r>
              <a:rPr sz="2000" b="1" spc="-330">
                <a:solidFill>
                  <a:srgbClr val="FFFF66"/>
                </a:solidFill>
                <a:latin typeface="微软雅黑"/>
                <a:cs typeface="微软雅黑"/>
              </a:rPr>
              <a:t>OAE</a:t>
            </a:r>
            <a:r>
              <a:rPr sz="2000" b="1" spc="-330">
                <a:solidFill>
                  <a:srgbClr val="FFFF66"/>
                </a:solidFill>
                <a:latin typeface="MS Gothic"/>
                <a:cs typeface="MS Gothic"/>
              </a:rPr>
              <a:t>，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高危儿</a:t>
            </a:r>
            <a:r>
              <a:rPr sz="2000" b="1" spc="-430">
                <a:solidFill>
                  <a:srgbClr val="FFFF66"/>
                </a:solidFill>
                <a:latin typeface="微软雅黑"/>
                <a:cs typeface="微软雅黑"/>
              </a:rPr>
              <a:t>OAE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与</a:t>
            </a:r>
            <a:r>
              <a:rPr sz="2000" b="1" spc="-450">
                <a:solidFill>
                  <a:srgbClr val="FFFF66"/>
                </a:solidFill>
                <a:latin typeface="微软雅黑"/>
                <a:cs typeface="微软雅黑"/>
              </a:rPr>
              <a:t>AABR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相</a:t>
            </a:r>
            <a:r>
              <a:rPr sz="2000" b="1" spc="-25">
                <a:solidFill>
                  <a:srgbClr val="FFFF66"/>
                </a:solidFill>
                <a:latin typeface="Microsoft JhengHei"/>
                <a:cs typeface="Microsoft JhengHei"/>
              </a:rPr>
              <a:t>结合</a:t>
            </a:r>
            <a:endParaRPr sz="200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复</a:t>
            </a:r>
            <a:r>
              <a:rPr sz="2000" b="1" spc="-85">
                <a:solidFill>
                  <a:srgbClr val="FFFF66"/>
                </a:solidFill>
                <a:latin typeface="Microsoft JhengHei"/>
                <a:cs typeface="Microsoft JhengHei"/>
              </a:rPr>
              <a:t>筛：</a:t>
            </a:r>
            <a:r>
              <a:rPr sz="2000" b="1" spc="-165">
                <a:solidFill>
                  <a:srgbClr val="FFFF66"/>
                </a:solidFill>
                <a:latin typeface="微软雅黑"/>
                <a:cs typeface="微软雅黑"/>
              </a:rPr>
              <a:t>42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天随</a:t>
            </a:r>
            <a:r>
              <a:rPr sz="2000" b="1" spc="-165">
                <a:solidFill>
                  <a:srgbClr val="FFFF66"/>
                </a:solidFill>
                <a:latin typeface="Microsoft JhengHei"/>
                <a:cs typeface="Microsoft JhengHei"/>
              </a:rPr>
              <a:t>访，</a:t>
            </a:r>
            <a:r>
              <a:rPr sz="2000" b="1" spc="-325">
                <a:solidFill>
                  <a:srgbClr val="FFFF66"/>
                </a:solidFill>
                <a:latin typeface="微软雅黑"/>
                <a:cs typeface="微软雅黑"/>
              </a:rPr>
              <a:t>OAE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与</a:t>
            </a:r>
            <a:r>
              <a:rPr sz="2000" b="1" spc="-450">
                <a:solidFill>
                  <a:srgbClr val="FFFF66"/>
                </a:solidFill>
                <a:latin typeface="微软雅黑"/>
                <a:cs typeface="微软雅黑"/>
              </a:rPr>
              <a:t>AABR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相</a:t>
            </a: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结合并详细记录各项结果</a:t>
            </a:r>
            <a:endParaRPr sz="200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spcBef>
                <a:spcPts val="720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实行两个阶段筛查：出院前进行初筛，未通过者于</a:t>
            </a:r>
            <a:r>
              <a:rPr sz="2000" b="1" spc="-240">
                <a:solidFill>
                  <a:srgbClr val="FFFF66"/>
                </a:solidFill>
                <a:latin typeface="微软雅黑"/>
                <a:cs typeface="微软雅黑"/>
              </a:rPr>
              <a:t>42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天内</a:t>
            </a:r>
            <a:r>
              <a:rPr sz="2000" b="1" spc="-10">
                <a:solidFill>
                  <a:srgbClr val="FFFF66"/>
                </a:solidFill>
                <a:latin typeface="Microsoft JhengHei"/>
                <a:cs typeface="Microsoft JhengHei"/>
              </a:rPr>
              <a:t>进行复筛，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40"/>
              </a:spcBef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仍未通</a:t>
            </a:r>
            <a:r>
              <a:rPr sz="2000" b="1" spc="-10">
                <a:solidFill>
                  <a:srgbClr val="FFFF66"/>
                </a:solidFill>
                <a:latin typeface="Microsoft JhengHei"/>
                <a:cs typeface="Microsoft JhengHei"/>
              </a:rPr>
              <a:t>过者转听力检测中心</a:t>
            </a:r>
            <a:endParaRPr sz="200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spcBef>
                <a:spcPts val="720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告知有高危因素的新生儿，即使通</a:t>
            </a: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过筛查仍应结合听性行为观察法，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40"/>
              </a:spcBef>
            </a:pPr>
            <a:r>
              <a:rPr sz="2000" b="1" spc="-240">
                <a:solidFill>
                  <a:srgbClr val="FFFF66"/>
                </a:solidFill>
                <a:latin typeface="微软雅黑"/>
                <a:cs typeface="微软雅黑"/>
              </a:rPr>
              <a:t>3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年内每</a:t>
            </a:r>
            <a:r>
              <a:rPr sz="2000" b="1" spc="-240">
                <a:solidFill>
                  <a:srgbClr val="FFFF66"/>
                </a:solidFill>
                <a:latin typeface="微软雅黑"/>
                <a:cs typeface="微软雅黑"/>
              </a:rPr>
              <a:t>6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个月随</a:t>
            </a:r>
            <a:r>
              <a:rPr sz="2000" b="1" spc="-10">
                <a:solidFill>
                  <a:srgbClr val="FFFF66"/>
                </a:solidFill>
                <a:latin typeface="Microsoft JhengHei"/>
                <a:cs typeface="Microsoft JhengHei"/>
              </a:rPr>
              <a:t>访一次方法</a:t>
            </a:r>
            <a:endParaRPr sz="2000">
              <a:latin typeface="Microsoft JhengHei"/>
              <a:cs typeface="Microsoft JhengHei"/>
            </a:endParaRPr>
          </a:p>
          <a:p>
            <a:pPr marL="169545" indent="-157480">
              <a:lnSpc>
                <a:spcPct val="100000"/>
              </a:lnSpc>
              <a:spcBef>
                <a:spcPts val="720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170180"/>
              </a:tabLst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耳声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发射测试和</a:t>
            </a:r>
            <a:r>
              <a:rPr sz="2000" b="1">
                <a:solidFill>
                  <a:srgbClr val="FFFF66"/>
                </a:solidFill>
                <a:latin typeface="微软雅黑"/>
                <a:cs typeface="微软雅黑"/>
              </a:rPr>
              <a:t>/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或自</a:t>
            </a: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动听性脑干诱发电位测试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11060" y="40163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FF"/>
                </a:solidFill>
                <a:latin typeface="微软雅黑"/>
                <a:cs typeface="微软雅黑"/>
              </a:rPr>
              <a:t>甘肃省妇幼保健院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68312" y="620712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965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335"/>
              </a:spcBef>
            </a:pPr>
            <a:r>
              <a:rPr sz="3800" b="1" spc="80">
                <a:solidFill>
                  <a:srgbClr val="FF0066"/>
                </a:solidFill>
                <a:latin typeface="微软雅黑"/>
                <a:cs typeface="微软雅黑"/>
              </a:rPr>
              <a:t>耳声发射(</a:t>
            </a:r>
            <a:r>
              <a:rPr sz="3800" b="1" spc="35">
                <a:solidFill>
                  <a:srgbClr val="FF0066"/>
                </a:solidFill>
                <a:latin typeface="微软雅黑"/>
                <a:cs typeface="微软雅黑"/>
              </a:rPr>
              <a:t>反映耳蜗毛细胞功能)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12306" y="2453957"/>
            <a:ext cx="363855" cy="1041400"/>
          </a:xfrm>
          <a:prstGeom prst="rect">
            <a:avLst/>
          </a:prstGeom>
        </p:spPr>
        <p:txBody>
          <a:bodyPr vert="vert" wrap="square" lIns="0" tIns="31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0"/>
              </a:spcBef>
            </a:pPr>
            <a:r>
              <a:rPr sz="2000" b="1" spc="-30">
                <a:solidFill>
                  <a:srgbClr val="FFFF00"/>
                </a:solidFill>
                <a:latin typeface="MS Gothic"/>
                <a:cs typeface="MS Gothic"/>
              </a:rPr>
              <a:t>耳声</a:t>
            </a:r>
            <a:r>
              <a:rPr sz="2000" b="1" spc="-25">
                <a:solidFill>
                  <a:srgbClr val="FFFF00"/>
                </a:solidFill>
                <a:latin typeface="Microsoft JhengHei"/>
                <a:cs typeface="Microsoft JhengHei"/>
              </a:rPr>
              <a:t>发射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697989" y="3900963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solidFill>
                  <a:srgbClr val="FFFF00"/>
                </a:solidFill>
                <a:latin typeface="Microsoft JhengHei"/>
                <a:cs typeface="Microsoft JhengHei"/>
              </a:rPr>
              <a:t>诱发性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82315" y="2592105"/>
            <a:ext cx="1422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00"/>
                </a:solidFill>
                <a:latin typeface="Arial"/>
                <a:cs typeface="Arial"/>
              </a:rPr>
              <a:t>TEOAE(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瞬</a:t>
            </a:r>
            <a:r>
              <a:rPr sz="1800" b="1">
                <a:solidFill>
                  <a:srgbClr val="FFFF00"/>
                </a:solidFill>
                <a:latin typeface="Microsoft JhengHei"/>
                <a:cs typeface="Microsoft JhengHei"/>
              </a:rPr>
              <a:t>态</a:t>
            </a:r>
            <a:r>
              <a:rPr sz="1800" b="1" spc="-50">
                <a:solidFill>
                  <a:srgbClr val="FFFF00"/>
                </a:solidFill>
                <a:latin typeface="Arial"/>
                <a:cs typeface="Arial"/>
              </a:rPr>
              <a:t>)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019165" y="4031967"/>
            <a:ext cx="8388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00"/>
                </a:solidFill>
                <a:latin typeface="Arial"/>
                <a:cs typeface="Arial"/>
              </a:rPr>
              <a:t>2000HZ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110716" y="1989149"/>
            <a:ext cx="4829810" cy="4114800"/>
          </a:xfrm>
          <a:custGeom>
            <a:rect l="l" t="t" r="r" b="b"/>
            <a:pathLst>
              <a:path w="4829810" h="4114800">
                <a:moveTo>
                  <a:pt x="581545" y="1944687"/>
                </a:moveTo>
                <a:lnTo>
                  <a:pt x="578434" y="1919668"/>
                </a:lnTo>
                <a:lnTo>
                  <a:pt x="571017" y="1860143"/>
                </a:lnTo>
                <a:lnTo>
                  <a:pt x="544588" y="1877745"/>
                </a:lnTo>
                <a:lnTo>
                  <a:pt x="10579" y="1075969"/>
                </a:lnTo>
                <a:lnTo>
                  <a:pt x="0" y="1083017"/>
                </a:lnTo>
                <a:lnTo>
                  <a:pt x="534022" y="1884781"/>
                </a:lnTo>
                <a:lnTo>
                  <a:pt x="507593" y="1902383"/>
                </a:lnTo>
                <a:lnTo>
                  <a:pt x="581545" y="1944687"/>
                </a:lnTo>
                <a:close/>
              </a:path>
              <a:path w="4829810" h="4114800">
                <a:moveTo>
                  <a:pt x="652983" y="0"/>
                </a:moveTo>
                <a:lnTo>
                  <a:pt x="575259" y="34874"/>
                </a:lnTo>
                <a:lnTo>
                  <a:pt x="599833" y="54965"/>
                </a:lnTo>
                <a:lnTo>
                  <a:pt x="368" y="788136"/>
                </a:lnTo>
                <a:lnTo>
                  <a:pt x="10210" y="796175"/>
                </a:lnTo>
                <a:lnTo>
                  <a:pt x="609676" y="63004"/>
                </a:lnTo>
                <a:lnTo>
                  <a:pt x="634250" y="83096"/>
                </a:lnTo>
                <a:lnTo>
                  <a:pt x="647915" y="22517"/>
                </a:lnTo>
                <a:lnTo>
                  <a:pt x="652983" y="0"/>
                </a:lnTo>
                <a:close/>
              </a:path>
              <a:path w="4829810" h="4114800">
                <a:moveTo>
                  <a:pt x="2669121" y="935024"/>
                </a:moveTo>
                <a:lnTo>
                  <a:pt x="2586202" y="954608"/>
                </a:lnTo>
                <a:lnTo>
                  <a:pt x="2606548" y="978979"/>
                </a:lnTo>
                <a:lnTo>
                  <a:pt x="1369644" y="2011248"/>
                </a:lnTo>
                <a:lnTo>
                  <a:pt x="1377784" y="2020989"/>
                </a:lnTo>
                <a:lnTo>
                  <a:pt x="2614676" y="988733"/>
                </a:lnTo>
                <a:lnTo>
                  <a:pt x="2635021" y="1013104"/>
                </a:lnTo>
                <a:lnTo>
                  <a:pt x="2661653" y="952131"/>
                </a:lnTo>
                <a:lnTo>
                  <a:pt x="2669121" y="935024"/>
                </a:lnTo>
                <a:close/>
              </a:path>
              <a:path w="4829810" h="4114800">
                <a:moveTo>
                  <a:pt x="2813583" y="2879725"/>
                </a:moveTo>
                <a:lnTo>
                  <a:pt x="2806014" y="2868777"/>
                </a:lnTo>
                <a:lnTo>
                  <a:pt x="2765120" y="2809646"/>
                </a:lnTo>
                <a:lnTo>
                  <a:pt x="2749842" y="2837472"/>
                </a:lnTo>
                <a:lnTo>
                  <a:pt x="1376768" y="2083574"/>
                </a:lnTo>
                <a:lnTo>
                  <a:pt x="1370660" y="2094712"/>
                </a:lnTo>
                <a:lnTo>
                  <a:pt x="2743720" y="2848610"/>
                </a:lnTo>
                <a:lnTo>
                  <a:pt x="2728442" y="2876435"/>
                </a:lnTo>
                <a:lnTo>
                  <a:pt x="2813583" y="2879725"/>
                </a:lnTo>
                <a:close/>
              </a:path>
              <a:path w="4829810" h="4114800">
                <a:moveTo>
                  <a:pt x="4691583" y="4114787"/>
                </a:moveTo>
                <a:lnTo>
                  <a:pt x="4683823" y="4099509"/>
                </a:lnTo>
                <a:lnTo>
                  <a:pt x="4652988" y="4038841"/>
                </a:lnTo>
                <a:lnTo>
                  <a:pt x="4634103" y="4064368"/>
                </a:lnTo>
                <a:lnTo>
                  <a:pt x="3609517" y="3306407"/>
                </a:lnTo>
                <a:lnTo>
                  <a:pt x="3601961" y="3316617"/>
                </a:lnTo>
                <a:lnTo>
                  <a:pt x="4626559" y="4074579"/>
                </a:lnTo>
                <a:lnTo>
                  <a:pt x="4607674" y="4100106"/>
                </a:lnTo>
                <a:lnTo>
                  <a:pt x="4691583" y="4114787"/>
                </a:lnTo>
                <a:close/>
              </a:path>
              <a:path w="4829810" h="4114800">
                <a:moveTo>
                  <a:pt x="4705883" y="792149"/>
                </a:moveTo>
                <a:lnTo>
                  <a:pt x="4693234" y="785863"/>
                </a:lnTo>
                <a:lnTo>
                  <a:pt x="4629607" y="754176"/>
                </a:lnTo>
                <a:lnTo>
                  <a:pt x="4629670" y="785926"/>
                </a:lnTo>
                <a:lnTo>
                  <a:pt x="3748608" y="787400"/>
                </a:lnTo>
                <a:lnTo>
                  <a:pt x="3748621" y="800100"/>
                </a:lnTo>
                <a:lnTo>
                  <a:pt x="4629683" y="798626"/>
                </a:lnTo>
                <a:lnTo>
                  <a:pt x="4629734" y="830376"/>
                </a:lnTo>
                <a:lnTo>
                  <a:pt x="4705883" y="792149"/>
                </a:lnTo>
                <a:close/>
              </a:path>
              <a:path w="4829810" h="4114800">
                <a:moveTo>
                  <a:pt x="4756683" y="3527425"/>
                </a:moveTo>
                <a:lnTo>
                  <a:pt x="4751375" y="3521900"/>
                </a:lnTo>
                <a:lnTo>
                  <a:pt x="4697666" y="3465969"/>
                </a:lnTo>
                <a:lnTo>
                  <a:pt x="4687011" y="3495891"/>
                </a:lnTo>
                <a:lnTo>
                  <a:pt x="3750741" y="3162655"/>
                </a:lnTo>
                <a:lnTo>
                  <a:pt x="3746487" y="3174631"/>
                </a:lnTo>
                <a:lnTo>
                  <a:pt x="4682756" y="3507854"/>
                </a:lnTo>
                <a:lnTo>
                  <a:pt x="4672114" y="3537762"/>
                </a:lnTo>
                <a:lnTo>
                  <a:pt x="4756683" y="3527425"/>
                </a:lnTo>
                <a:close/>
              </a:path>
              <a:path w="4829810" h="4114800">
                <a:moveTo>
                  <a:pt x="4756683" y="2160587"/>
                </a:moveTo>
                <a:lnTo>
                  <a:pt x="4672520" y="2173821"/>
                </a:lnTo>
                <a:lnTo>
                  <a:pt x="4690961" y="2199665"/>
                </a:lnTo>
                <a:lnTo>
                  <a:pt x="3744925" y="2874556"/>
                </a:lnTo>
                <a:lnTo>
                  <a:pt x="3752304" y="2884894"/>
                </a:lnTo>
                <a:lnTo>
                  <a:pt x="4698327" y="2210003"/>
                </a:lnTo>
                <a:lnTo>
                  <a:pt x="4716767" y="2235847"/>
                </a:lnTo>
                <a:lnTo>
                  <a:pt x="4748860" y="2175319"/>
                </a:lnTo>
                <a:lnTo>
                  <a:pt x="4756683" y="2160587"/>
                </a:lnTo>
                <a:close/>
              </a:path>
              <a:path w="4829810" h="4114800">
                <a:moveTo>
                  <a:pt x="4829708" y="2879712"/>
                </a:moveTo>
                <a:lnTo>
                  <a:pt x="4822888" y="2877210"/>
                </a:lnTo>
                <a:lnTo>
                  <a:pt x="4749749" y="2850311"/>
                </a:lnTo>
                <a:lnTo>
                  <a:pt x="4753267" y="2881858"/>
                </a:lnTo>
                <a:lnTo>
                  <a:pt x="3747909" y="2994063"/>
                </a:lnTo>
                <a:lnTo>
                  <a:pt x="3749319" y="3006674"/>
                </a:lnTo>
                <a:lnTo>
                  <a:pt x="4754677" y="2894482"/>
                </a:lnTo>
                <a:lnTo>
                  <a:pt x="4758194" y="2926042"/>
                </a:lnTo>
                <a:lnTo>
                  <a:pt x="4829708" y="28797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3282315" y="4679667"/>
            <a:ext cx="3575685" cy="16681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49550">
              <a:lnSpc>
                <a:spcPts val="1930"/>
              </a:lnSpc>
              <a:spcBef>
                <a:spcPts val="100"/>
              </a:spcBef>
            </a:pPr>
            <a:r>
              <a:rPr sz="1800" b="1" spc="-10">
                <a:solidFill>
                  <a:srgbClr val="FFFF00"/>
                </a:solidFill>
                <a:latin typeface="Arial"/>
                <a:cs typeface="Arial"/>
              </a:rPr>
              <a:t>2500HZ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1930"/>
              </a:lnSpc>
            </a:pPr>
            <a:r>
              <a:rPr sz="1800" b="1" spc="-10">
                <a:solidFill>
                  <a:srgbClr val="FFFF00"/>
                </a:solidFill>
                <a:latin typeface="Arial"/>
                <a:cs typeface="Arial"/>
              </a:rPr>
              <a:t>DPOAE(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畸</a:t>
            </a:r>
            <a:r>
              <a:rPr sz="1800" b="1">
                <a:solidFill>
                  <a:srgbClr val="FFFF00"/>
                </a:solidFill>
                <a:latin typeface="Microsoft JhengHei"/>
                <a:cs typeface="Microsoft JhengHei"/>
              </a:rPr>
              <a:t>变</a:t>
            </a:r>
            <a:r>
              <a:rPr sz="1800" b="1" spc="-50">
                <a:solidFill>
                  <a:srgbClr val="FFFF00"/>
                </a:solidFill>
                <a:latin typeface="Arial"/>
                <a:cs typeface="Arial"/>
              </a:rPr>
              <a:t>)</a:t>
            </a:r>
            <a:endParaRPr sz="1800">
              <a:latin typeface="Arial"/>
              <a:cs typeface="Arial"/>
            </a:endParaRPr>
          </a:p>
          <a:p>
            <a:pPr marL="2749550">
              <a:lnSpc>
                <a:spcPct val="100000"/>
              </a:lnSpc>
              <a:spcBef>
                <a:spcPts val="1814"/>
              </a:spcBef>
            </a:pPr>
            <a:r>
              <a:rPr sz="1800" b="1" spc="-10">
                <a:solidFill>
                  <a:srgbClr val="FFFF00"/>
                </a:solidFill>
                <a:latin typeface="Arial"/>
                <a:cs typeface="Arial"/>
              </a:rPr>
              <a:t>3200HZ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550">
              <a:latin typeface="Arial"/>
              <a:cs typeface="Arial"/>
            </a:endParaRPr>
          </a:p>
          <a:p>
            <a:pPr marL="2749550">
              <a:lnSpc>
                <a:spcPct val="100000"/>
              </a:lnSpc>
            </a:pPr>
            <a:r>
              <a:rPr sz="1800" b="1" spc="-10">
                <a:solidFill>
                  <a:srgbClr val="FFFF00"/>
                </a:solidFill>
                <a:latin typeface="Arial"/>
                <a:cs typeface="Arial"/>
              </a:rPr>
              <a:t>4000HZ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019165" y="1734220"/>
            <a:ext cx="1804035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741680">
              <a:lnSpc>
                <a:spcPct val="150000"/>
              </a:lnSpc>
              <a:spcBef>
                <a:spcPts val="100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短声</a:t>
            </a:r>
            <a:r>
              <a:rPr sz="1800" b="1" spc="-10">
                <a:solidFill>
                  <a:srgbClr val="FFFF00"/>
                </a:solidFill>
                <a:latin typeface="Arial"/>
                <a:cs typeface="Arial"/>
              </a:rPr>
              <a:t>,80µs 70</a:t>
            </a:r>
            <a:r>
              <a:rPr sz="1800" b="1" spc="-10">
                <a:solidFill>
                  <a:srgbClr val="FFFF00"/>
                </a:solidFill>
                <a:latin typeface="MS Gothic"/>
                <a:cs typeface="MS Gothic"/>
              </a:rPr>
              <a:t>～</a:t>
            </a:r>
            <a:r>
              <a:rPr sz="1800" b="1" spc="-10">
                <a:solidFill>
                  <a:srgbClr val="FFFF00"/>
                </a:solidFill>
                <a:latin typeface="Arial"/>
                <a:cs typeface="Arial"/>
              </a:rPr>
              <a:t>84dB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sz="1800" b="1" spc="-10">
                <a:solidFill>
                  <a:srgbClr val="FFFF00"/>
                </a:solidFill>
                <a:latin typeface="Arial"/>
                <a:cs typeface="Arial"/>
              </a:rPr>
              <a:t>80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次</a:t>
            </a:r>
            <a:r>
              <a:rPr sz="1800" b="1">
                <a:solidFill>
                  <a:srgbClr val="FFFF00"/>
                </a:solidFill>
                <a:latin typeface="Arial"/>
                <a:cs typeface="Arial"/>
              </a:rPr>
              <a:t>/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秒或</a:t>
            </a:r>
            <a:r>
              <a:rPr sz="1800" b="1" spc="-10">
                <a:solidFill>
                  <a:srgbClr val="FFFF00"/>
                </a:solidFill>
                <a:latin typeface="Arial"/>
                <a:cs typeface="Arial"/>
              </a:rPr>
              <a:t>50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次</a:t>
            </a:r>
            <a:r>
              <a:rPr sz="1800" b="1">
                <a:solidFill>
                  <a:srgbClr val="FFFF00"/>
                </a:solidFill>
                <a:latin typeface="Arial"/>
                <a:cs typeface="Arial"/>
              </a:rPr>
              <a:t>/</a:t>
            </a:r>
            <a:r>
              <a:rPr sz="1800" b="1" spc="-50">
                <a:solidFill>
                  <a:srgbClr val="FFFF00"/>
                </a:solidFill>
                <a:latin typeface="MS Gothic"/>
                <a:cs typeface="MS Gothic"/>
              </a:rPr>
              <a:t>秒</a:t>
            </a:r>
            <a:endParaRPr sz="1800">
              <a:latin typeface="MS Gothic"/>
              <a:cs typeface="MS Gothic"/>
            </a:endParaRPr>
          </a:p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sz="1800" b="1">
                <a:solidFill>
                  <a:srgbClr val="FFFF00"/>
                </a:solidFill>
                <a:latin typeface="Arial"/>
                <a:cs typeface="Arial"/>
              </a:rPr>
              <a:t>12.5</a:t>
            </a:r>
            <a:r>
              <a:rPr sz="1800" b="1" spc="-10">
                <a:solidFill>
                  <a:srgbClr val="FFFF00"/>
                </a:solidFill>
                <a:latin typeface="Arial"/>
                <a:cs typeface="Arial"/>
              </a:rPr>
              <a:t> 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～</a:t>
            </a:r>
            <a:r>
              <a:rPr sz="1800" b="1" spc="-409">
                <a:solidFill>
                  <a:srgbClr val="FFFF00"/>
                </a:solidFill>
                <a:latin typeface="MS Gothic"/>
                <a:cs typeface="MS Gothic"/>
              </a:rPr>
              <a:t> </a:t>
            </a:r>
            <a:r>
              <a:rPr sz="1800" b="1" spc="-20">
                <a:solidFill>
                  <a:srgbClr val="FFFF00"/>
                </a:solidFill>
                <a:latin typeface="Arial"/>
                <a:cs typeface="Arial"/>
              </a:rPr>
              <a:t>20ms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42451" y="1813402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0066"/>
                </a:solidFill>
                <a:latin typeface="MS Gothic"/>
                <a:cs typeface="MS Gothic"/>
              </a:rPr>
              <a:t>自</a:t>
            </a:r>
            <a:r>
              <a:rPr sz="1800" b="1" spc="-25">
                <a:solidFill>
                  <a:srgbClr val="FF0066"/>
                </a:solidFill>
                <a:latin typeface="Microsoft JhengHei"/>
                <a:cs typeface="Microsoft JhengHei"/>
              </a:rPr>
              <a:t>发性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微软雅黑"/>
                <a:cs typeface="微软雅黑"/>
              </a:rPr>
              <a:t>甘肃省妇幼保健院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8312" y="981075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965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335"/>
              </a:spcBef>
            </a:pPr>
            <a:r>
              <a:rPr sz="3800">
                <a:solidFill>
                  <a:srgbClr val="FF0066"/>
                </a:solidFill>
              </a:rPr>
              <a:t>自动听性脑干电位</a:t>
            </a:r>
            <a:r>
              <a:rPr sz="3800" spc="-500">
                <a:solidFill>
                  <a:srgbClr val="FF0066"/>
                </a:solidFill>
              </a:rPr>
              <a:t>（AABR）</a:t>
            </a:r>
            <a:endParaRPr sz="3800"/>
          </a:p>
        </p:txBody>
      </p:sp>
      <p:sp>
        <p:nvSpPr>
          <p:cNvPr id="3" name="object 3"/>
          <p:cNvSpPr txBox="1"/>
          <p:nvPr/>
        </p:nvSpPr>
        <p:spPr>
          <a:xfrm>
            <a:off x="611187" y="3429000"/>
            <a:ext cx="8229600" cy="16129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93040" rIns="0" bIns="0" rtlCol="0">
            <a:spAutoFit/>
          </a:bodyPr>
          <a:lstStyle/>
          <a:p>
            <a:pPr marL="591185" indent="-157480">
              <a:lnSpc>
                <a:spcPct val="100000"/>
              </a:lnSpc>
              <a:spcBef>
                <a:spcPts val="1520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591820"/>
              </a:tabLst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反映听</a:t>
            </a:r>
            <a:r>
              <a:rPr sz="2000" b="1" spc="-5">
                <a:solidFill>
                  <a:srgbClr val="FFFF66"/>
                </a:solidFill>
                <a:latin typeface="Microsoft JhengHei"/>
                <a:cs typeface="Microsoft JhengHei"/>
              </a:rPr>
              <a:t>觉传导通路至脑干的功能状态</a:t>
            </a:r>
            <a:endParaRPr sz="2000">
              <a:latin typeface="Microsoft JhengHei"/>
              <a:cs typeface="Microsoft JhengHei"/>
            </a:endParaRPr>
          </a:p>
          <a:p>
            <a:pPr marL="591185" indent="-157480">
              <a:lnSpc>
                <a:spcPct val="100000"/>
              </a:lnSpc>
              <a:spcBef>
                <a:spcPts val="2160"/>
              </a:spcBef>
              <a:buClr>
                <a:srgbClr val="66FF33"/>
              </a:buClr>
              <a:buSzPct val="77500"/>
              <a:buFont typeface="Wingdings"/>
              <a:buChar char=""/>
              <a:tabLst>
                <a:tab pos="591820"/>
              </a:tabLst>
            </a:pP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早期</a:t>
            </a:r>
            <a:r>
              <a:rPr sz="2000" b="1" spc="-10">
                <a:solidFill>
                  <a:srgbClr val="FFFF66"/>
                </a:solidFill>
                <a:latin typeface="Microsoft JhengHei"/>
                <a:cs typeface="Microsoft JhengHei"/>
              </a:rPr>
              <a:t>发现听觉神经病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211060" y="40163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甘肃省妇幼保健院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9750" y="620712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965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335"/>
              </a:spcBef>
            </a:pPr>
            <a:r>
              <a:rPr sz="3800" spc="-770">
                <a:solidFill>
                  <a:srgbClr val="FF0066"/>
                </a:solidFill>
              </a:rPr>
              <a:t>OAE</a:t>
            </a:r>
            <a:r>
              <a:rPr sz="3800">
                <a:solidFill>
                  <a:srgbClr val="FF0066"/>
                </a:solidFill>
              </a:rPr>
              <a:t>与</a:t>
            </a:r>
            <a:r>
              <a:rPr sz="3800" spc="-735">
                <a:solidFill>
                  <a:srgbClr val="FF0066"/>
                </a:solidFill>
              </a:rPr>
              <a:t>AABR</a:t>
            </a:r>
            <a:r>
              <a:rPr sz="3800" spc="-25">
                <a:solidFill>
                  <a:srgbClr val="FF0066"/>
                </a:solidFill>
              </a:rPr>
              <a:t>比较</a:t>
            </a:r>
            <a:endParaRPr sz="3800"/>
          </a:p>
        </p:txBody>
      </p:sp>
      <p:sp>
        <p:nvSpPr>
          <p:cNvPr id="3" name="object 3"/>
          <p:cNvSpPr/>
          <p:nvPr/>
        </p:nvSpPr>
        <p:spPr>
          <a:xfrm>
            <a:off x="395287" y="1916111"/>
            <a:ext cx="7489825" cy="2116455"/>
          </a:xfrm>
          <a:custGeom>
            <a:rect l="l" t="t" r="r" b="b"/>
            <a:pathLst>
              <a:path w="7489825" h="2116454">
                <a:moveTo>
                  <a:pt x="0" y="0"/>
                </a:moveTo>
                <a:lnTo>
                  <a:pt x="7489824" y="0"/>
                </a:lnTo>
                <a:lnTo>
                  <a:pt x="7489824" y="2116137"/>
                </a:lnTo>
                <a:lnTo>
                  <a:pt x="0" y="2116137"/>
                </a:lnTo>
                <a:lnTo>
                  <a:pt x="0" y="0"/>
                </a:lnTo>
                <a:close/>
              </a:path>
            </a:pathLst>
          </a:custGeom>
          <a:ln w="9524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474028" y="1896109"/>
            <a:ext cx="4051300" cy="112268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580"/>
              </a:spcBef>
              <a:buClr>
                <a:srgbClr val="CCCCFF"/>
              </a:buClr>
              <a:buSzPct val="825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000" b="1" spc="-385">
                <a:solidFill>
                  <a:srgbClr val="FFFF66"/>
                </a:solidFill>
                <a:latin typeface="Microsoft JhengHei"/>
                <a:cs typeface="Microsoft JhengHei"/>
              </a:rPr>
              <a:t>AABR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较</a:t>
            </a:r>
            <a:r>
              <a:rPr sz="2000" b="1" spc="-310">
                <a:solidFill>
                  <a:srgbClr val="FFFF66"/>
                </a:solidFill>
                <a:latin typeface="Microsoft JhengHei"/>
                <a:cs typeface="Microsoft JhengHei"/>
              </a:rPr>
              <a:t>OAE</a:t>
            </a:r>
            <a:r>
              <a:rPr sz="2000" b="1" spc="-310">
                <a:solidFill>
                  <a:srgbClr val="FFFF66"/>
                </a:solidFill>
                <a:latin typeface="MS Gothic"/>
                <a:cs typeface="MS Gothic"/>
              </a:rPr>
              <a:t>，</a:t>
            </a:r>
            <a:r>
              <a:rPr sz="2000" b="1" spc="-15">
                <a:solidFill>
                  <a:srgbClr val="FFFF66"/>
                </a:solidFill>
                <a:latin typeface="Microsoft JhengHei"/>
                <a:cs typeface="Microsoft JhengHei"/>
              </a:rPr>
              <a:t>检测费时</a:t>
            </a:r>
            <a:endParaRPr sz="20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480"/>
              </a:spcBef>
              <a:buClr>
                <a:srgbClr val="CCCCFF"/>
              </a:buClr>
              <a:buSzPct val="825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000" b="1" spc="-385">
                <a:solidFill>
                  <a:srgbClr val="FFFF66"/>
                </a:solidFill>
                <a:latin typeface="Microsoft JhengHei"/>
                <a:cs typeface="Microsoft JhengHei"/>
              </a:rPr>
              <a:t>AABR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可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查出听神经病，而</a:t>
            </a:r>
            <a:r>
              <a:rPr sz="2000" b="1" spc="-405">
                <a:solidFill>
                  <a:srgbClr val="FFFF66"/>
                </a:solidFill>
                <a:latin typeface="Microsoft JhengHei"/>
                <a:cs typeface="Microsoft JhengHei"/>
              </a:rPr>
              <a:t>OAE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不</a:t>
            </a:r>
            <a:r>
              <a:rPr sz="2000" b="1" spc="-50">
                <a:solidFill>
                  <a:srgbClr val="FFFF66"/>
                </a:solidFill>
                <a:latin typeface="MS Gothic"/>
                <a:cs typeface="MS Gothic"/>
              </a:rPr>
              <a:t>能</a:t>
            </a:r>
            <a:endParaRPr sz="2000">
              <a:latin typeface="MS Gothic"/>
              <a:cs typeface="MS Gothic"/>
            </a:endParaRPr>
          </a:p>
          <a:p>
            <a:pPr marL="354965" indent="-342265">
              <a:lnSpc>
                <a:spcPct val="100000"/>
              </a:lnSpc>
              <a:spcBef>
                <a:spcPts val="480"/>
              </a:spcBef>
              <a:buClr>
                <a:srgbClr val="CCCCFF"/>
              </a:buClr>
              <a:buSzPct val="825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000" b="1" spc="-405">
                <a:solidFill>
                  <a:srgbClr val="FFFF66"/>
                </a:solidFill>
                <a:latin typeface="Microsoft JhengHei"/>
                <a:cs typeface="Microsoft JhengHei"/>
              </a:rPr>
              <a:t>OAE</a:t>
            </a:r>
            <a:r>
              <a:rPr sz="2000" b="1">
                <a:solidFill>
                  <a:srgbClr val="FFFF66"/>
                </a:solidFill>
                <a:latin typeface="Microsoft JhengHei"/>
                <a:cs typeface="Microsoft JhengHei"/>
              </a:rPr>
              <a:t>较</a:t>
            </a:r>
            <a:r>
              <a:rPr sz="2000" b="1" spc="-385">
                <a:solidFill>
                  <a:srgbClr val="FFFF66"/>
                </a:solidFill>
                <a:latin typeface="Microsoft JhengHei"/>
                <a:cs typeface="Microsoft JhengHei"/>
              </a:rPr>
              <a:t>AABR</a:t>
            </a:r>
            <a:r>
              <a:rPr sz="2000" b="1" spc="-30">
                <a:solidFill>
                  <a:srgbClr val="FFFF66"/>
                </a:solidFill>
                <a:latin typeface="MS Gothic"/>
                <a:cs typeface="MS Gothic"/>
              </a:rPr>
              <a:t>易受</a:t>
            </a:r>
            <a:r>
              <a:rPr sz="2000" b="1" spc="-10">
                <a:solidFill>
                  <a:srgbClr val="FFFF66"/>
                </a:solidFill>
                <a:latin typeface="Microsoft JhengHei"/>
                <a:cs typeface="Microsoft JhengHei"/>
              </a:rPr>
              <a:t>传音障碍的影响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11060" y="40163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甘肃省妇幼保健院</a:t>
            </a:r>
            <a:endParaRPr sz="18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3924300" y="3429000"/>
            <a:ext cx="52197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1440" y="2067627"/>
            <a:ext cx="6705600" cy="27292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325"/>
              </a:lnSpc>
            </a:pPr>
            <a:r>
              <a:rPr sz="1200">
                <a:latin typeface="宋体"/>
                <a:cs typeface="宋体"/>
              </a:rPr>
              <a:t>听力筛查流程</a:t>
            </a:r>
            <a:r>
              <a:rPr sz="1200">
                <a:latin typeface="Arial"/>
                <a:cs typeface="Arial"/>
              </a:rPr>
              <a:t>—</a:t>
            </a:r>
            <a:r>
              <a:rPr sz="1200" spc="-15">
                <a:latin typeface="宋体"/>
                <a:cs typeface="宋体"/>
              </a:rPr>
              <a:t>测试阶段</a:t>
            </a:r>
            <a:endParaRPr sz="1200">
              <a:latin typeface="宋体"/>
              <a:cs typeface="宋体"/>
            </a:endParaRPr>
          </a:p>
          <a:p>
            <a:pPr marR="4411980">
              <a:lnSpc>
                <a:spcPts val="1370"/>
              </a:lnSpc>
              <a:spcBef>
                <a:spcPts val="175"/>
              </a:spcBef>
            </a:pPr>
            <a:r>
              <a:rPr sz="1200" spc="-5">
                <a:latin typeface="宋体"/>
                <a:cs typeface="宋体"/>
              </a:rPr>
              <a:t>介绍听力筛查的仪器、方法、收费</a:t>
            </a:r>
            <a:r>
              <a:rPr sz="1200">
                <a:latin typeface="宋体"/>
                <a:cs typeface="宋体"/>
              </a:rPr>
              <a:t>听力筛查流程</a:t>
            </a:r>
            <a:r>
              <a:rPr sz="1200">
                <a:latin typeface="Arial"/>
                <a:cs typeface="Arial"/>
              </a:rPr>
              <a:t>—</a:t>
            </a:r>
            <a:r>
              <a:rPr sz="1200" spc="-15">
                <a:latin typeface="宋体"/>
                <a:cs typeface="宋体"/>
              </a:rPr>
              <a:t>测试阶段</a:t>
            </a:r>
            <a:endParaRPr sz="1200">
              <a:latin typeface="宋体"/>
              <a:cs typeface="宋体"/>
            </a:endParaRPr>
          </a:p>
          <a:p>
            <a:pPr marR="2583180">
              <a:lnSpc>
                <a:spcPts val="1370"/>
              </a:lnSpc>
              <a:spcBef>
                <a:spcPts val="140"/>
              </a:spcBef>
            </a:pPr>
            <a:r>
              <a:rPr sz="1200" spc="-5">
                <a:latin typeface="宋体"/>
                <a:cs typeface="宋体"/>
              </a:rPr>
              <a:t>测试方法：新生儿安静、自然放松，熟睡在柔软的婴儿床中；</a:t>
            </a:r>
            <a:r>
              <a:rPr sz="1200">
                <a:latin typeface="宋体"/>
                <a:cs typeface="宋体"/>
              </a:rPr>
              <a:t>面积应在</a:t>
            </a:r>
            <a:r>
              <a:rPr sz="1200" spc="-10">
                <a:latin typeface="Arial"/>
                <a:cs typeface="Arial"/>
              </a:rPr>
              <a:t>15</a:t>
            </a:r>
            <a:r>
              <a:rPr sz="1200" spc="-10">
                <a:latin typeface="宋体"/>
                <a:cs typeface="宋体"/>
              </a:rPr>
              <a:t>平方米以上</a:t>
            </a:r>
            <a:endParaRPr sz="1200">
              <a:latin typeface="宋体"/>
              <a:cs typeface="宋体"/>
            </a:endParaRPr>
          </a:p>
          <a:p>
            <a:pPr marR="2811780">
              <a:lnSpc>
                <a:spcPts val="1440"/>
              </a:lnSpc>
              <a:spcBef>
                <a:spcPts val="10"/>
              </a:spcBef>
            </a:pPr>
            <a:r>
              <a:rPr sz="1200">
                <a:latin typeface="宋体"/>
                <a:cs typeface="宋体"/>
              </a:rPr>
              <a:t>初筛：出生</a:t>
            </a:r>
            <a:r>
              <a:rPr sz="1200" spc="-10">
                <a:latin typeface="Arial"/>
                <a:cs typeface="Arial"/>
              </a:rPr>
              <a:t>3</a:t>
            </a:r>
            <a:r>
              <a:rPr sz="1200">
                <a:latin typeface="宋体"/>
                <a:cs typeface="宋体"/>
              </a:rPr>
              <a:t>天内，应用</a:t>
            </a:r>
            <a:r>
              <a:rPr sz="1200" spc="-10">
                <a:latin typeface="Arial"/>
                <a:cs typeface="Arial"/>
              </a:rPr>
              <a:t>OAE</a:t>
            </a:r>
            <a:r>
              <a:rPr sz="1200" spc="-5">
                <a:latin typeface="宋体"/>
                <a:cs typeface="宋体"/>
              </a:rPr>
              <a:t>，高危儿</a:t>
            </a:r>
            <a:r>
              <a:rPr sz="1200" spc="-10">
                <a:latin typeface="Arial"/>
                <a:cs typeface="Arial"/>
              </a:rPr>
              <a:t>OAE</a:t>
            </a:r>
            <a:r>
              <a:rPr sz="1200">
                <a:latin typeface="宋体"/>
                <a:cs typeface="宋体"/>
              </a:rPr>
              <a:t>与</a:t>
            </a:r>
            <a:r>
              <a:rPr sz="1200" spc="-10">
                <a:latin typeface="Arial"/>
                <a:cs typeface="Arial"/>
              </a:rPr>
              <a:t>AABR</a:t>
            </a:r>
            <a:r>
              <a:rPr sz="1200" spc="-20">
                <a:latin typeface="宋体"/>
                <a:cs typeface="宋体"/>
              </a:rPr>
              <a:t>相结合</a:t>
            </a:r>
            <a:r>
              <a:rPr sz="1200">
                <a:latin typeface="宋体"/>
                <a:cs typeface="宋体"/>
              </a:rPr>
              <a:t>诊室</a:t>
            </a:r>
            <a:r>
              <a:rPr sz="1200" spc="-10">
                <a:latin typeface="Arial"/>
                <a:cs typeface="Arial"/>
              </a:rPr>
              <a:t>1</a:t>
            </a:r>
            <a:r>
              <a:rPr sz="1200">
                <a:latin typeface="宋体"/>
                <a:cs typeface="宋体"/>
              </a:rPr>
              <a:t>间，并配诊察床，面积至少在</a:t>
            </a:r>
            <a:r>
              <a:rPr sz="1200" spc="-10">
                <a:latin typeface="Arial"/>
                <a:cs typeface="Arial"/>
              </a:rPr>
              <a:t>10</a:t>
            </a:r>
            <a:r>
              <a:rPr sz="1200" spc="-20">
                <a:latin typeface="宋体"/>
                <a:cs typeface="宋体"/>
              </a:rPr>
              <a:t>平方米</a:t>
            </a:r>
            <a:endParaRPr sz="1200">
              <a:latin typeface="宋体"/>
              <a:cs typeface="宋体"/>
            </a:endParaRPr>
          </a:p>
          <a:p>
            <a:pPr>
              <a:lnSpc>
                <a:spcPts val="1390"/>
              </a:lnSpc>
            </a:pPr>
            <a:r>
              <a:rPr sz="1200">
                <a:latin typeface="宋体"/>
                <a:cs typeface="宋体"/>
              </a:rPr>
              <a:t>听力筛查流程</a:t>
            </a:r>
            <a:r>
              <a:rPr sz="1200">
                <a:latin typeface="Arial"/>
                <a:cs typeface="Arial"/>
              </a:rPr>
              <a:t>—</a:t>
            </a:r>
            <a:r>
              <a:rPr sz="1200" spc="-15">
                <a:latin typeface="宋体"/>
                <a:cs typeface="宋体"/>
              </a:rPr>
              <a:t>测试阶段</a:t>
            </a:r>
            <a:endParaRPr sz="1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r>
              <a:rPr sz="1200" spc="-5">
                <a:latin typeface="宋体"/>
                <a:cs typeface="宋体"/>
              </a:rPr>
              <a:t>减少对语言发育和其他神经精神发育的影响</a:t>
            </a:r>
            <a:endParaRPr sz="1200">
              <a:latin typeface="宋体"/>
              <a:cs typeface="宋体"/>
            </a:endParaRPr>
          </a:p>
          <a:p>
            <a:pPr>
              <a:lnSpc>
                <a:spcPts val="1405"/>
              </a:lnSpc>
            </a:pPr>
            <a:r>
              <a:rPr sz="1200" spc="-5">
                <a:latin typeface="宋体"/>
                <a:cs typeface="宋体"/>
              </a:rPr>
              <a:t>若无法清理彻底，可求助专业耳科医生使用专门器械清理，以防因外耳道不畅而出现假阳性结果</a:t>
            </a:r>
            <a:endParaRPr sz="1200">
              <a:latin typeface="宋体"/>
              <a:cs typeface="宋体"/>
            </a:endParaRPr>
          </a:p>
          <a:p>
            <a:pPr>
              <a:lnSpc>
                <a:spcPts val="1405"/>
              </a:lnSpc>
            </a:pPr>
            <a:r>
              <a:rPr sz="1200" spc="-10">
                <a:latin typeface="Arial"/>
                <a:cs typeface="Arial"/>
              </a:rPr>
              <a:t>AABR</a:t>
            </a:r>
            <a:r>
              <a:rPr sz="1200">
                <a:latin typeface="宋体"/>
                <a:cs typeface="宋体"/>
              </a:rPr>
              <a:t>可查出听神经病，而</a:t>
            </a:r>
            <a:r>
              <a:rPr sz="1200" spc="-10">
                <a:latin typeface="Arial"/>
                <a:cs typeface="Arial"/>
              </a:rPr>
              <a:t>OAE</a:t>
            </a:r>
            <a:r>
              <a:rPr sz="1200" spc="-25">
                <a:latin typeface="宋体"/>
                <a:cs typeface="宋体"/>
              </a:rPr>
              <a:t>不能</a:t>
            </a:r>
            <a:endParaRPr sz="1200">
              <a:latin typeface="宋体"/>
              <a:cs typeface="宋体"/>
            </a:endParaRPr>
          </a:p>
          <a:p>
            <a:pPr>
              <a:lnSpc>
                <a:spcPts val="1370"/>
              </a:lnSpc>
              <a:spcBef>
                <a:spcPts val="175"/>
              </a:spcBef>
            </a:pPr>
            <a:r>
              <a:rPr sz="1200" spc="-5">
                <a:latin typeface="宋体"/>
                <a:cs typeface="宋体"/>
              </a:rPr>
              <a:t>通过耳声发射、听性脑干反应和声阻抗等听力学检测，对新生儿进行的客观、快速和无创的听力检查</a:t>
            </a:r>
            <a:r>
              <a:rPr sz="1200">
                <a:latin typeface="宋体"/>
                <a:cs typeface="宋体"/>
              </a:rPr>
              <a:t>我国有听力语言障碍的残疾人</a:t>
            </a:r>
            <a:r>
              <a:rPr sz="1200" spc="-10">
                <a:latin typeface="Arial"/>
                <a:cs typeface="Arial"/>
              </a:rPr>
              <a:t>2057</a:t>
            </a:r>
            <a:r>
              <a:rPr sz="1200" spc="-50">
                <a:latin typeface="宋体"/>
                <a:cs typeface="宋体"/>
              </a:rPr>
              <a:t>万</a:t>
            </a:r>
            <a:endParaRPr sz="12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r>
              <a:rPr sz="1200" spc="-5">
                <a:latin typeface="宋体"/>
                <a:cs typeface="宋体"/>
              </a:rPr>
              <a:t>通过耳声发射、听性脑干反应和声阻抗等听力学检测，对新生儿进行的客观、快速和无创的听力检查目标人群筛查策略：针对高危听力损害因素</a:t>
            </a:r>
            <a:endParaRPr sz="12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-12700" y="-12700"/>
            <a:ext cx="9169400" cy="6883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914400" y="536575"/>
            <a:ext cx="7366000" cy="55753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810" rIns="0" bIns="0" rtlCol="0">
            <a:spAutoFit/>
          </a:bodyPr>
          <a:lstStyle/>
          <a:p>
            <a:pPr marL="91440">
              <a:lnSpc>
                <a:spcPts val="4355"/>
              </a:lnSpc>
              <a:spcBef>
                <a:spcPts val="30"/>
              </a:spcBef>
            </a:pPr>
            <a:r>
              <a:rPr sz="3800" b="1" spc="-5">
                <a:solidFill>
                  <a:srgbClr val="FF0066"/>
                </a:solidFill>
                <a:latin typeface="Microsoft JhengHei"/>
                <a:cs typeface="Microsoft JhengHei"/>
              </a:rPr>
              <a:t>新生儿听力筛查工作流程</a:t>
            </a:r>
            <a:endParaRPr sz="3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962400" y="1093787"/>
            <a:ext cx="1676400" cy="27813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4765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195"/>
              </a:spcBef>
            </a:pPr>
            <a:r>
              <a:rPr sz="1600" b="1" spc="-10">
                <a:solidFill>
                  <a:srgbClr val="0000FF"/>
                </a:solidFill>
                <a:latin typeface="Microsoft JhengHei"/>
                <a:cs typeface="Microsoft JhengHei"/>
              </a:rPr>
              <a:t>接诊受检新生儿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981200" y="1752600"/>
            <a:ext cx="1143000" cy="3048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400"/>
              </a:spcBef>
            </a:pPr>
            <a:r>
              <a:rPr sz="1400" b="1" spc="-10">
                <a:solidFill>
                  <a:srgbClr val="0000FF"/>
                </a:solidFill>
                <a:latin typeface="Microsoft JhengHei"/>
                <a:cs typeface="Microsoft JhengHei"/>
              </a:rPr>
              <a:t>受检儿安静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248400" y="1752600"/>
            <a:ext cx="1371600" cy="304800"/>
          </a:xfrm>
          <a:custGeom>
            <a:rect l="l" t="t" r="r" b="b"/>
            <a:pathLst>
              <a:path w="1371600" h="304800">
                <a:moveTo>
                  <a:pt x="0" y="0"/>
                </a:moveTo>
                <a:lnTo>
                  <a:pt x="1371600" y="0"/>
                </a:lnTo>
                <a:lnTo>
                  <a:pt x="1371600" y="304800"/>
                </a:lnTo>
                <a:lnTo>
                  <a:pt x="0" y="3048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6388100" y="1791176"/>
            <a:ext cx="1092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0">
                <a:solidFill>
                  <a:srgbClr val="0000FF"/>
                </a:solidFill>
                <a:latin typeface="Microsoft JhengHei"/>
                <a:cs typeface="Microsoft JhengHei"/>
              </a:rPr>
              <a:t>受检儿不安静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981200" y="2362200"/>
            <a:ext cx="990600" cy="304800"/>
          </a:xfrm>
          <a:prstGeom prst="rect">
            <a:avLst/>
          </a:prstGeom>
          <a:ln w="15875">
            <a:solidFill>
              <a:srgbClr val="0033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139700">
              <a:lnSpc>
                <a:spcPct val="100000"/>
              </a:lnSpc>
              <a:spcBef>
                <a:spcPts val="400"/>
              </a:spcBef>
            </a:pPr>
            <a:r>
              <a:rPr sz="1400" b="1" spc="-15">
                <a:solidFill>
                  <a:srgbClr val="0000FF"/>
                </a:solidFill>
                <a:latin typeface="Microsoft JhengHei"/>
                <a:cs typeface="Microsoft JhengHei"/>
              </a:rPr>
              <a:t>清洁耳道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28800" y="2971800"/>
            <a:ext cx="1371600" cy="3048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152400">
              <a:lnSpc>
                <a:spcPct val="100000"/>
              </a:lnSpc>
              <a:spcBef>
                <a:spcPts val="400"/>
              </a:spcBef>
            </a:pPr>
            <a:r>
              <a:rPr sz="1400" b="1" spc="-10">
                <a:solidFill>
                  <a:srgbClr val="0000FF"/>
                </a:solidFill>
                <a:latin typeface="Microsoft JhengHei"/>
                <a:cs typeface="Microsoft JhengHei"/>
              </a:rPr>
              <a:t>双耳分别测试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992311" y="3716337"/>
            <a:ext cx="1028700" cy="29718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158750">
              <a:lnSpc>
                <a:spcPct val="100000"/>
              </a:lnSpc>
              <a:spcBef>
                <a:spcPts val="400"/>
              </a:spcBef>
            </a:pPr>
            <a:r>
              <a:rPr sz="1400" b="1" spc="-15">
                <a:solidFill>
                  <a:srgbClr val="0000FF"/>
                </a:solidFill>
                <a:latin typeface="Microsoft JhengHei"/>
                <a:cs typeface="Microsoft JhengHei"/>
              </a:rPr>
              <a:t>通过测试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90600" y="4495800"/>
            <a:ext cx="1676400" cy="3048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400"/>
              </a:spcBef>
            </a:pPr>
            <a:r>
              <a:rPr sz="1400" b="1" spc="-10">
                <a:solidFill>
                  <a:srgbClr val="0000FF"/>
                </a:solidFill>
                <a:latin typeface="Microsoft JhengHei"/>
                <a:cs typeface="Microsoft JhengHei"/>
              </a:rPr>
              <a:t>若受试者属高危儿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971800" y="4495800"/>
            <a:ext cx="1981200" cy="32067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101600">
              <a:lnSpc>
                <a:spcPct val="100000"/>
              </a:lnSpc>
              <a:spcBef>
                <a:spcPts val="400"/>
              </a:spcBef>
            </a:pPr>
            <a:r>
              <a:rPr sz="1400" b="1" spc="-5">
                <a:solidFill>
                  <a:srgbClr val="0000FF"/>
                </a:solidFill>
                <a:latin typeface="Microsoft JhengHei"/>
                <a:cs typeface="Microsoft JhengHei"/>
              </a:rPr>
              <a:t>若受试者属正常新生儿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004887" y="5189537"/>
            <a:ext cx="1600200" cy="3048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133350">
              <a:lnSpc>
                <a:spcPct val="100000"/>
              </a:lnSpc>
              <a:spcBef>
                <a:spcPts val="310"/>
              </a:spcBef>
            </a:pPr>
            <a:r>
              <a:rPr sz="1400" b="1">
                <a:solidFill>
                  <a:srgbClr val="0000FF"/>
                </a:solidFill>
                <a:latin typeface="Microsoft JhengHei"/>
                <a:cs typeface="Microsoft JhengHei"/>
              </a:rPr>
              <a:t>每半年复查至</a:t>
            </a:r>
            <a:r>
              <a:rPr sz="1400" b="1">
                <a:solidFill>
                  <a:srgbClr val="0000FF"/>
                </a:solidFill>
                <a:latin typeface="Times New Roman"/>
                <a:cs typeface="Times New Roman"/>
              </a:rPr>
              <a:t>3</a:t>
            </a:r>
            <a:r>
              <a:rPr sz="1400" b="1" spc="-50">
                <a:solidFill>
                  <a:srgbClr val="0000FF"/>
                </a:solidFill>
                <a:latin typeface="Microsoft JhengHei"/>
                <a:cs typeface="Microsoft JhengHei"/>
              </a:rPr>
              <a:t>岁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105150" y="5176837"/>
            <a:ext cx="1371600" cy="3048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152400">
              <a:lnSpc>
                <a:spcPct val="100000"/>
              </a:lnSpc>
              <a:spcBef>
                <a:spcPts val="400"/>
              </a:spcBef>
            </a:pPr>
            <a:r>
              <a:rPr sz="1400" b="1" spc="-10">
                <a:solidFill>
                  <a:srgbClr val="0000FF"/>
                </a:solidFill>
                <a:latin typeface="Microsoft JhengHei"/>
                <a:cs typeface="Microsoft JhengHei"/>
              </a:rPr>
              <a:t>常规儿童保健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310312" y="2395538"/>
            <a:ext cx="1257300" cy="28892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184150">
              <a:lnSpc>
                <a:spcPct val="100000"/>
              </a:lnSpc>
              <a:spcBef>
                <a:spcPts val="400"/>
              </a:spcBef>
            </a:pPr>
            <a:r>
              <a:rPr sz="1400" b="1" spc="-10">
                <a:solidFill>
                  <a:srgbClr val="0000FF"/>
                </a:solidFill>
                <a:latin typeface="Microsoft JhengHei"/>
                <a:cs typeface="Microsoft JhengHei"/>
              </a:rPr>
              <a:t>使用镇静剂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386512" y="3025775"/>
            <a:ext cx="1143000" cy="3048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400"/>
              </a:spcBef>
            </a:pPr>
            <a:r>
              <a:rPr sz="1400" b="1" spc="-10">
                <a:solidFill>
                  <a:srgbClr val="0000FF"/>
                </a:solidFill>
                <a:latin typeface="Microsoft JhengHei"/>
                <a:cs typeface="Microsoft JhengHei"/>
              </a:rPr>
              <a:t>未通过测试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310312" y="3725862"/>
            <a:ext cx="1371600" cy="3048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122555">
              <a:lnSpc>
                <a:spcPct val="100000"/>
              </a:lnSpc>
              <a:spcBef>
                <a:spcPts val="310"/>
              </a:spcBef>
            </a:pPr>
            <a:r>
              <a:rPr sz="1400" b="1">
                <a:solidFill>
                  <a:srgbClr val="0000FF"/>
                </a:solidFill>
                <a:latin typeface="Microsoft JhengHei"/>
                <a:cs typeface="Microsoft JhengHei"/>
              </a:rPr>
              <a:t>重复测试</a:t>
            </a:r>
            <a:r>
              <a:rPr sz="1400" b="1">
                <a:solidFill>
                  <a:srgbClr val="0000FF"/>
                </a:solidFill>
                <a:latin typeface="Times New Roman"/>
                <a:cs typeface="Times New Roman"/>
              </a:rPr>
              <a:t>2-3</a:t>
            </a:r>
            <a:r>
              <a:rPr sz="1400" b="1" spc="-50">
                <a:solidFill>
                  <a:srgbClr val="0000FF"/>
                </a:solidFill>
                <a:latin typeface="Microsoft JhengHei"/>
                <a:cs typeface="Microsoft JhengHei"/>
              </a:rPr>
              <a:t>次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502525" y="5173662"/>
            <a:ext cx="1297305" cy="32067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114935">
              <a:lnSpc>
                <a:spcPct val="100000"/>
              </a:lnSpc>
              <a:spcBef>
                <a:spcPts val="400"/>
              </a:spcBef>
            </a:pPr>
            <a:r>
              <a:rPr sz="1400" b="1" spc="-10">
                <a:solidFill>
                  <a:srgbClr val="0000FF"/>
                </a:solidFill>
                <a:latin typeface="Microsoft JhengHei"/>
                <a:cs typeface="Microsoft JhengHei"/>
              </a:rPr>
              <a:t>仍未通过测试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227762" y="5229225"/>
            <a:ext cx="936625" cy="3048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112395">
              <a:lnSpc>
                <a:spcPct val="100000"/>
              </a:lnSpc>
              <a:spcBef>
                <a:spcPts val="310"/>
              </a:spcBef>
            </a:pPr>
            <a:r>
              <a:rPr sz="1400" b="1">
                <a:solidFill>
                  <a:srgbClr val="0000FF"/>
                </a:solidFill>
                <a:latin typeface="Times New Roman"/>
                <a:cs typeface="Times New Roman"/>
              </a:rPr>
              <a:t>42</a:t>
            </a:r>
            <a:r>
              <a:rPr sz="1400" b="1" spc="-20">
                <a:solidFill>
                  <a:srgbClr val="0000FF"/>
                </a:solidFill>
                <a:latin typeface="Microsoft JhengHei"/>
                <a:cs typeface="Microsoft JhengHei"/>
              </a:rPr>
              <a:t>天复查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524750" y="5805487"/>
            <a:ext cx="1219200" cy="3048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120650">
              <a:lnSpc>
                <a:spcPct val="100000"/>
              </a:lnSpc>
              <a:spcBef>
                <a:spcPts val="310"/>
              </a:spcBef>
            </a:pPr>
            <a:r>
              <a:rPr sz="1400" b="1">
                <a:solidFill>
                  <a:srgbClr val="0000FF"/>
                </a:solidFill>
                <a:latin typeface="Times New Roman"/>
                <a:cs typeface="Times New Roman"/>
              </a:rPr>
              <a:t>3</a:t>
            </a:r>
            <a:r>
              <a:rPr sz="1400" b="1" spc="-10">
                <a:solidFill>
                  <a:srgbClr val="0000FF"/>
                </a:solidFill>
                <a:latin typeface="Microsoft JhengHei"/>
                <a:cs typeface="Microsoft JhengHei"/>
              </a:rPr>
              <a:t>个月内复查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516811" y="6400800"/>
            <a:ext cx="1143000" cy="3048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400"/>
              </a:spcBef>
            </a:pPr>
            <a:r>
              <a:rPr sz="1400" b="1" spc="-10">
                <a:solidFill>
                  <a:srgbClr val="0000FF"/>
                </a:solidFill>
                <a:latin typeface="Microsoft JhengHei"/>
                <a:cs typeface="Microsoft JhengHei"/>
              </a:rPr>
              <a:t>未通过测试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608387" y="6391274"/>
            <a:ext cx="1513205" cy="31940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133985">
              <a:lnSpc>
                <a:spcPct val="100000"/>
              </a:lnSpc>
              <a:spcBef>
                <a:spcPts val="400"/>
              </a:spcBef>
            </a:pPr>
            <a:r>
              <a:rPr sz="1400" b="1" spc="-10">
                <a:solidFill>
                  <a:srgbClr val="0000FF"/>
                </a:solidFill>
                <a:latin typeface="Microsoft JhengHei"/>
                <a:cs typeface="Microsoft JhengHei"/>
              </a:rPr>
              <a:t>转专科确诊治疗</a:t>
            </a:r>
            <a:endParaRPr sz="1400">
              <a:latin typeface="Microsoft JhengHei"/>
              <a:cs typeface="Microsoft JhengHei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733425" y="1362275"/>
            <a:ext cx="7381875" cy="5222875"/>
            <a:chOff x="733425" y="1362275"/>
            <a:chExt cx="7381875" cy="5222875"/>
          </a:xfrm>
        </p:grpSpPr>
        <p:sp>
          <p:nvSpPr>
            <p:cNvPr id="25" name="object 25"/>
            <p:cNvSpPr/>
            <p:nvPr/>
          </p:nvSpPr>
          <p:spPr>
            <a:xfrm>
              <a:off x="2476500" y="1362277"/>
              <a:ext cx="4381500" cy="4656455"/>
            </a:xfrm>
            <a:custGeom>
              <a:rect l="l" t="t" r="r" b="b"/>
              <a:pathLst>
                <a:path w="4381500" h="4656455">
                  <a:moveTo>
                    <a:pt x="76200" y="923721"/>
                  </a:moveTo>
                  <a:lnTo>
                    <a:pt x="47625" y="923721"/>
                  </a:lnTo>
                  <a:lnTo>
                    <a:pt x="47625" y="695121"/>
                  </a:lnTo>
                  <a:lnTo>
                    <a:pt x="28575" y="695121"/>
                  </a:lnTo>
                  <a:lnTo>
                    <a:pt x="28575" y="923721"/>
                  </a:lnTo>
                  <a:lnTo>
                    <a:pt x="0" y="923721"/>
                  </a:lnTo>
                  <a:lnTo>
                    <a:pt x="12382" y="948486"/>
                  </a:lnTo>
                  <a:lnTo>
                    <a:pt x="38100" y="999921"/>
                  </a:lnTo>
                  <a:lnTo>
                    <a:pt x="76200" y="923721"/>
                  </a:lnTo>
                  <a:close/>
                </a:path>
                <a:path w="4381500" h="4656455">
                  <a:moveTo>
                    <a:pt x="2021230" y="18656"/>
                  </a:moveTo>
                  <a:lnTo>
                    <a:pt x="2017356" y="0"/>
                  </a:lnTo>
                  <a:lnTo>
                    <a:pt x="263144" y="365467"/>
                  </a:lnTo>
                  <a:lnTo>
                    <a:pt x="257327" y="337489"/>
                  </a:lnTo>
                  <a:lnTo>
                    <a:pt x="191960" y="389166"/>
                  </a:lnTo>
                  <a:lnTo>
                    <a:pt x="190500" y="390321"/>
                  </a:lnTo>
                  <a:lnTo>
                    <a:pt x="272859" y="412089"/>
                  </a:lnTo>
                  <a:lnTo>
                    <a:pt x="267030" y="384111"/>
                  </a:lnTo>
                  <a:lnTo>
                    <a:pt x="2021230" y="18656"/>
                  </a:lnTo>
                  <a:close/>
                </a:path>
                <a:path w="4381500" h="4656455">
                  <a:moveTo>
                    <a:pt x="4270375" y="4579734"/>
                  </a:moveTo>
                  <a:lnTo>
                    <a:pt x="4241800" y="4579734"/>
                  </a:lnTo>
                  <a:lnTo>
                    <a:pt x="4241800" y="4179684"/>
                  </a:lnTo>
                  <a:lnTo>
                    <a:pt x="4222750" y="4179684"/>
                  </a:lnTo>
                  <a:lnTo>
                    <a:pt x="4222750" y="4579734"/>
                  </a:lnTo>
                  <a:lnTo>
                    <a:pt x="4194175" y="4579734"/>
                  </a:lnTo>
                  <a:lnTo>
                    <a:pt x="4206557" y="4604499"/>
                  </a:lnTo>
                  <a:lnTo>
                    <a:pt x="4232275" y="4655934"/>
                  </a:lnTo>
                  <a:lnTo>
                    <a:pt x="4270375" y="4579734"/>
                  </a:lnTo>
                  <a:close/>
                </a:path>
                <a:path w="4381500" h="4656455">
                  <a:moveTo>
                    <a:pt x="4381500" y="390321"/>
                  </a:moveTo>
                  <a:lnTo>
                    <a:pt x="4379480" y="388708"/>
                  </a:lnTo>
                  <a:lnTo>
                    <a:pt x="4315130" y="336905"/>
                  </a:lnTo>
                  <a:lnTo>
                    <a:pt x="4309059" y="364832"/>
                  </a:lnTo>
                  <a:lnTo>
                    <a:pt x="2630919" y="25"/>
                  </a:lnTo>
                  <a:lnTo>
                    <a:pt x="2626868" y="18630"/>
                  </a:lnTo>
                  <a:lnTo>
                    <a:pt x="4305008" y="383451"/>
                  </a:lnTo>
                  <a:lnTo>
                    <a:pt x="4298937" y="411365"/>
                  </a:lnTo>
                  <a:lnTo>
                    <a:pt x="4381500" y="39032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476500" y="2743200"/>
              <a:ext cx="76200" cy="228600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733425" y="1883714"/>
              <a:ext cx="7381875" cy="4701540"/>
            </a:xfrm>
            <a:custGeom>
              <a:rect l="l" t="t" r="r" b="b"/>
              <a:pathLst>
                <a:path w="7381875" h="4701540">
                  <a:moveTo>
                    <a:pt x="1084262" y="3193123"/>
                  </a:moveTo>
                  <a:lnTo>
                    <a:pt x="1055687" y="3193123"/>
                  </a:lnTo>
                  <a:lnTo>
                    <a:pt x="1055687" y="2943885"/>
                  </a:lnTo>
                  <a:lnTo>
                    <a:pt x="1036637" y="2943885"/>
                  </a:lnTo>
                  <a:lnTo>
                    <a:pt x="1036637" y="3193123"/>
                  </a:lnTo>
                  <a:lnTo>
                    <a:pt x="1008062" y="3193123"/>
                  </a:lnTo>
                  <a:lnTo>
                    <a:pt x="1020445" y="3217888"/>
                  </a:lnTo>
                  <a:lnTo>
                    <a:pt x="1046162" y="3269323"/>
                  </a:lnTo>
                  <a:lnTo>
                    <a:pt x="1084262" y="3193123"/>
                  </a:lnTo>
                  <a:close/>
                </a:path>
                <a:path w="7381875" h="4701540">
                  <a:moveTo>
                    <a:pt x="1219200" y="2002485"/>
                  </a:moveTo>
                  <a:lnTo>
                    <a:pt x="1200137" y="1992960"/>
                  </a:lnTo>
                  <a:lnTo>
                    <a:pt x="1142987" y="1964385"/>
                  </a:lnTo>
                  <a:lnTo>
                    <a:pt x="1142987" y="1992960"/>
                  </a:lnTo>
                  <a:lnTo>
                    <a:pt x="0" y="1992960"/>
                  </a:lnTo>
                  <a:lnTo>
                    <a:pt x="0" y="2012010"/>
                  </a:lnTo>
                  <a:lnTo>
                    <a:pt x="1142987" y="2012010"/>
                  </a:lnTo>
                  <a:lnTo>
                    <a:pt x="1142987" y="2040585"/>
                  </a:lnTo>
                  <a:lnTo>
                    <a:pt x="1200137" y="2012010"/>
                  </a:lnTo>
                  <a:lnTo>
                    <a:pt x="1219200" y="2002485"/>
                  </a:lnTo>
                  <a:close/>
                </a:path>
                <a:path w="7381875" h="4701540">
                  <a:moveTo>
                    <a:pt x="1634972" y="2162124"/>
                  </a:moveTo>
                  <a:lnTo>
                    <a:pt x="1622564" y="2147659"/>
                  </a:lnTo>
                  <a:lnTo>
                    <a:pt x="1147025" y="2555265"/>
                  </a:lnTo>
                  <a:lnTo>
                    <a:pt x="1128433" y="2533573"/>
                  </a:lnTo>
                  <a:lnTo>
                    <a:pt x="1106424" y="2585847"/>
                  </a:lnTo>
                  <a:lnTo>
                    <a:pt x="1095375" y="2612085"/>
                  </a:lnTo>
                  <a:lnTo>
                    <a:pt x="1178013" y="2591422"/>
                  </a:lnTo>
                  <a:lnTo>
                    <a:pt x="1159421" y="2569730"/>
                  </a:lnTo>
                  <a:lnTo>
                    <a:pt x="1634972" y="2162124"/>
                  </a:lnTo>
                  <a:close/>
                </a:path>
                <a:path w="7381875" h="4701540">
                  <a:moveTo>
                    <a:pt x="1819275" y="1697685"/>
                  </a:moveTo>
                  <a:lnTo>
                    <a:pt x="1790700" y="1697685"/>
                  </a:lnTo>
                  <a:lnTo>
                    <a:pt x="1790700" y="1469085"/>
                  </a:lnTo>
                  <a:lnTo>
                    <a:pt x="1771650" y="1469085"/>
                  </a:lnTo>
                  <a:lnTo>
                    <a:pt x="1771650" y="1697685"/>
                  </a:lnTo>
                  <a:lnTo>
                    <a:pt x="1743075" y="1697685"/>
                  </a:lnTo>
                  <a:lnTo>
                    <a:pt x="1755457" y="1722450"/>
                  </a:lnTo>
                  <a:lnTo>
                    <a:pt x="1781175" y="1773885"/>
                  </a:lnTo>
                  <a:lnTo>
                    <a:pt x="1819275" y="1697685"/>
                  </a:lnTo>
                  <a:close/>
                </a:path>
                <a:path w="7381875" h="4701540">
                  <a:moveTo>
                    <a:pt x="2924175" y="3297885"/>
                  </a:moveTo>
                  <a:lnTo>
                    <a:pt x="2920390" y="3294659"/>
                  </a:lnTo>
                  <a:lnTo>
                    <a:pt x="2859481" y="3242449"/>
                  </a:lnTo>
                  <a:lnTo>
                    <a:pt x="2852559" y="3270173"/>
                  </a:lnTo>
                  <a:lnTo>
                    <a:pt x="1402473" y="2907652"/>
                  </a:lnTo>
                  <a:lnTo>
                    <a:pt x="1397863" y="2926130"/>
                  </a:lnTo>
                  <a:lnTo>
                    <a:pt x="2847937" y="3288652"/>
                  </a:lnTo>
                  <a:lnTo>
                    <a:pt x="2841002" y="3316376"/>
                  </a:lnTo>
                  <a:lnTo>
                    <a:pt x="2924175" y="3297885"/>
                  </a:lnTo>
                  <a:close/>
                </a:path>
                <a:path w="7381875" h="4701540">
                  <a:moveTo>
                    <a:pt x="3076575" y="2612085"/>
                  </a:moveTo>
                  <a:lnTo>
                    <a:pt x="3067456" y="2601836"/>
                  </a:lnTo>
                  <a:lnTo>
                    <a:pt x="3019971" y="2548420"/>
                  </a:lnTo>
                  <a:lnTo>
                    <a:pt x="3009354" y="2574950"/>
                  </a:lnTo>
                  <a:lnTo>
                    <a:pt x="1937105" y="2146046"/>
                  </a:lnTo>
                  <a:lnTo>
                    <a:pt x="1930031" y="2163737"/>
                  </a:lnTo>
                  <a:lnTo>
                    <a:pt x="3002280" y="2592628"/>
                  </a:lnTo>
                  <a:lnTo>
                    <a:pt x="2991662" y="2619171"/>
                  </a:lnTo>
                  <a:lnTo>
                    <a:pt x="3076575" y="2612085"/>
                  </a:lnTo>
                  <a:close/>
                </a:path>
                <a:path w="7381875" h="4701540">
                  <a:moveTo>
                    <a:pt x="3130181" y="3218332"/>
                  </a:moveTo>
                  <a:lnTo>
                    <a:pt x="3101606" y="3218472"/>
                  </a:lnTo>
                  <a:lnTo>
                    <a:pt x="3100387" y="2959709"/>
                  </a:lnTo>
                  <a:lnTo>
                    <a:pt x="3081337" y="2959798"/>
                  </a:lnTo>
                  <a:lnTo>
                    <a:pt x="3082556" y="3218561"/>
                  </a:lnTo>
                  <a:lnTo>
                    <a:pt x="3053981" y="3218700"/>
                  </a:lnTo>
                  <a:lnTo>
                    <a:pt x="3092450" y="3294710"/>
                  </a:lnTo>
                  <a:lnTo>
                    <a:pt x="3117837" y="3243326"/>
                  </a:lnTo>
                  <a:lnTo>
                    <a:pt x="3130181" y="3218332"/>
                  </a:lnTo>
                  <a:close/>
                </a:path>
                <a:path w="7381875" h="4701540">
                  <a:moveTo>
                    <a:pt x="5522912" y="1967560"/>
                  </a:moveTo>
                  <a:lnTo>
                    <a:pt x="2474912" y="1967560"/>
                  </a:lnTo>
                  <a:lnTo>
                    <a:pt x="2474912" y="1938985"/>
                  </a:lnTo>
                  <a:lnTo>
                    <a:pt x="2417762" y="1967560"/>
                  </a:lnTo>
                  <a:lnTo>
                    <a:pt x="2398712" y="1977085"/>
                  </a:lnTo>
                  <a:lnTo>
                    <a:pt x="2417762" y="1986610"/>
                  </a:lnTo>
                  <a:lnTo>
                    <a:pt x="2474912" y="2015185"/>
                  </a:lnTo>
                  <a:lnTo>
                    <a:pt x="2474912" y="1986610"/>
                  </a:lnTo>
                  <a:lnTo>
                    <a:pt x="5522912" y="1986610"/>
                  </a:lnTo>
                  <a:lnTo>
                    <a:pt x="5522912" y="1967560"/>
                  </a:lnTo>
                  <a:close/>
                </a:path>
                <a:path w="7381875" h="4701540">
                  <a:moveTo>
                    <a:pt x="5591175" y="1240485"/>
                  </a:moveTo>
                  <a:lnTo>
                    <a:pt x="5572112" y="1230960"/>
                  </a:lnTo>
                  <a:lnTo>
                    <a:pt x="5514962" y="1202385"/>
                  </a:lnTo>
                  <a:lnTo>
                    <a:pt x="5514962" y="1230960"/>
                  </a:lnTo>
                  <a:lnTo>
                    <a:pt x="2543175" y="1230960"/>
                  </a:lnTo>
                  <a:lnTo>
                    <a:pt x="2543175" y="1250010"/>
                  </a:lnTo>
                  <a:lnTo>
                    <a:pt x="5514962" y="1250010"/>
                  </a:lnTo>
                  <a:lnTo>
                    <a:pt x="5514962" y="1278585"/>
                  </a:lnTo>
                  <a:lnTo>
                    <a:pt x="5572112" y="1250010"/>
                  </a:lnTo>
                  <a:lnTo>
                    <a:pt x="5591175" y="1240485"/>
                  </a:lnTo>
                  <a:close/>
                </a:path>
                <a:path w="7381875" h="4701540">
                  <a:moveTo>
                    <a:pt x="5593169" y="697776"/>
                  </a:moveTo>
                  <a:lnTo>
                    <a:pt x="2467267" y="27940"/>
                  </a:lnTo>
                  <a:lnTo>
                    <a:pt x="2473261" y="0"/>
                  </a:lnTo>
                  <a:lnTo>
                    <a:pt x="2390775" y="21285"/>
                  </a:lnTo>
                  <a:lnTo>
                    <a:pt x="2392591" y="22745"/>
                  </a:lnTo>
                  <a:lnTo>
                    <a:pt x="2457297" y="74510"/>
                  </a:lnTo>
                  <a:lnTo>
                    <a:pt x="2463279" y="46570"/>
                  </a:lnTo>
                  <a:lnTo>
                    <a:pt x="5589168" y="716407"/>
                  </a:lnTo>
                  <a:lnTo>
                    <a:pt x="5593169" y="697776"/>
                  </a:lnTo>
                  <a:close/>
                </a:path>
                <a:path w="7381875" h="4701540">
                  <a:moveTo>
                    <a:pt x="6238875" y="2453335"/>
                  </a:moveTo>
                  <a:lnTo>
                    <a:pt x="6210300" y="2453335"/>
                  </a:lnTo>
                  <a:lnTo>
                    <a:pt x="6210300" y="2224735"/>
                  </a:lnTo>
                  <a:lnTo>
                    <a:pt x="6191250" y="2224735"/>
                  </a:lnTo>
                  <a:lnTo>
                    <a:pt x="6191250" y="2453335"/>
                  </a:lnTo>
                  <a:lnTo>
                    <a:pt x="6162675" y="2453335"/>
                  </a:lnTo>
                  <a:lnTo>
                    <a:pt x="6175057" y="2478100"/>
                  </a:lnTo>
                  <a:lnTo>
                    <a:pt x="6200775" y="2529535"/>
                  </a:lnTo>
                  <a:lnTo>
                    <a:pt x="6238875" y="2453335"/>
                  </a:lnTo>
                  <a:close/>
                </a:path>
                <a:path w="7381875" h="4701540">
                  <a:moveTo>
                    <a:pt x="6253162" y="405460"/>
                  </a:moveTo>
                  <a:lnTo>
                    <a:pt x="6224587" y="405460"/>
                  </a:lnTo>
                  <a:lnTo>
                    <a:pt x="6224587" y="176860"/>
                  </a:lnTo>
                  <a:lnTo>
                    <a:pt x="6205537" y="176860"/>
                  </a:lnTo>
                  <a:lnTo>
                    <a:pt x="6205537" y="405460"/>
                  </a:lnTo>
                  <a:lnTo>
                    <a:pt x="6176962" y="405460"/>
                  </a:lnTo>
                  <a:lnTo>
                    <a:pt x="6189345" y="430225"/>
                  </a:lnTo>
                  <a:lnTo>
                    <a:pt x="6215062" y="481660"/>
                  </a:lnTo>
                  <a:lnTo>
                    <a:pt x="6253162" y="405460"/>
                  </a:lnTo>
                  <a:close/>
                </a:path>
                <a:path w="7381875" h="4701540">
                  <a:moveTo>
                    <a:pt x="6267450" y="1708797"/>
                  </a:moveTo>
                  <a:lnTo>
                    <a:pt x="6238875" y="1708797"/>
                  </a:lnTo>
                  <a:lnTo>
                    <a:pt x="6238875" y="1480197"/>
                  </a:lnTo>
                  <a:lnTo>
                    <a:pt x="6219825" y="1480197"/>
                  </a:lnTo>
                  <a:lnTo>
                    <a:pt x="6219825" y="1708797"/>
                  </a:lnTo>
                  <a:lnTo>
                    <a:pt x="6191250" y="1708797"/>
                  </a:lnTo>
                  <a:lnTo>
                    <a:pt x="6203632" y="1733562"/>
                  </a:lnTo>
                  <a:lnTo>
                    <a:pt x="6229350" y="1784997"/>
                  </a:lnTo>
                  <a:lnTo>
                    <a:pt x="6267450" y="1708797"/>
                  </a:lnTo>
                  <a:close/>
                </a:path>
                <a:path w="7381875" h="4701540">
                  <a:moveTo>
                    <a:pt x="6748462" y="4653610"/>
                  </a:moveTo>
                  <a:lnTo>
                    <a:pt x="4538662" y="4653610"/>
                  </a:lnTo>
                  <a:lnTo>
                    <a:pt x="4538662" y="4625035"/>
                  </a:lnTo>
                  <a:lnTo>
                    <a:pt x="4481512" y="4653610"/>
                  </a:lnTo>
                  <a:lnTo>
                    <a:pt x="4462462" y="4663135"/>
                  </a:lnTo>
                  <a:lnTo>
                    <a:pt x="4481512" y="4672660"/>
                  </a:lnTo>
                  <a:lnTo>
                    <a:pt x="4538662" y="4701235"/>
                  </a:lnTo>
                  <a:lnTo>
                    <a:pt x="4538662" y="4672660"/>
                  </a:lnTo>
                  <a:lnTo>
                    <a:pt x="6748462" y="4672660"/>
                  </a:lnTo>
                  <a:lnTo>
                    <a:pt x="6748462" y="4653610"/>
                  </a:lnTo>
                  <a:close/>
                </a:path>
                <a:path w="7381875" h="4701540">
                  <a:moveTo>
                    <a:pt x="6767512" y="3497910"/>
                  </a:moveTo>
                  <a:lnTo>
                    <a:pt x="6691668" y="3459099"/>
                  </a:lnTo>
                  <a:lnTo>
                    <a:pt x="6691401" y="3487674"/>
                  </a:lnTo>
                  <a:lnTo>
                    <a:pt x="6431051" y="3485223"/>
                  </a:lnTo>
                  <a:lnTo>
                    <a:pt x="6430861" y="3504260"/>
                  </a:lnTo>
                  <a:lnTo>
                    <a:pt x="6691223" y="3506724"/>
                  </a:lnTo>
                  <a:lnTo>
                    <a:pt x="6690944" y="3535299"/>
                  </a:lnTo>
                  <a:lnTo>
                    <a:pt x="6748996" y="3506952"/>
                  </a:lnTo>
                  <a:lnTo>
                    <a:pt x="6767512" y="3497910"/>
                  </a:lnTo>
                  <a:close/>
                </a:path>
                <a:path w="7381875" h="4701540">
                  <a:moveTo>
                    <a:pt x="7381875" y="4428185"/>
                  </a:moveTo>
                  <a:lnTo>
                    <a:pt x="7353300" y="4428185"/>
                  </a:lnTo>
                  <a:lnTo>
                    <a:pt x="7353300" y="4199585"/>
                  </a:lnTo>
                  <a:lnTo>
                    <a:pt x="7334250" y="4199585"/>
                  </a:lnTo>
                  <a:lnTo>
                    <a:pt x="7334250" y="4428185"/>
                  </a:lnTo>
                  <a:lnTo>
                    <a:pt x="7305675" y="4428185"/>
                  </a:lnTo>
                  <a:lnTo>
                    <a:pt x="7318057" y="4452950"/>
                  </a:lnTo>
                  <a:lnTo>
                    <a:pt x="7343775" y="4504385"/>
                  </a:lnTo>
                  <a:lnTo>
                    <a:pt x="7381875" y="4428185"/>
                  </a:lnTo>
                  <a:close/>
                </a:path>
                <a:path w="7381875" h="4701540">
                  <a:moveTo>
                    <a:pt x="7381875" y="3856685"/>
                  </a:moveTo>
                  <a:lnTo>
                    <a:pt x="7353300" y="3856685"/>
                  </a:lnTo>
                  <a:lnTo>
                    <a:pt x="7353300" y="3628085"/>
                  </a:lnTo>
                  <a:lnTo>
                    <a:pt x="7334250" y="3628085"/>
                  </a:lnTo>
                  <a:lnTo>
                    <a:pt x="7334250" y="3856685"/>
                  </a:lnTo>
                  <a:lnTo>
                    <a:pt x="7305675" y="3856685"/>
                  </a:lnTo>
                  <a:lnTo>
                    <a:pt x="7318057" y="3881450"/>
                  </a:lnTo>
                  <a:lnTo>
                    <a:pt x="7343775" y="3932885"/>
                  </a:lnTo>
                  <a:lnTo>
                    <a:pt x="7381875" y="385668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8" name="object 28"/>
          <p:cNvSpPr txBox="1"/>
          <p:nvPr/>
        </p:nvSpPr>
        <p:spPr>
          <a:xfrm>
            <a:off x="6300787" y="4437062"/>
            <a:ext cx="1306830" cy="32067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119380">
              <a:lnSpc>
                <a:spcPct val="100000"/>
              </a:lnSpc>
              <a:spcBef>
                <a:spcPts val="400"/>
              </a:spcBef>
            </a:pPr>
            <a:r>
              <a:rPr sz="1400" b="1" spc="-10">
                <a:solidFill>
                  <a:srgbClr val="0000FF"/>
                </a:solidFill>
                <a:latin typeface="Microsoft JhengHei"/>
                <a:cs typeface="Microsoft JhengHei"/>
              </a:rPr>
              <a:t>仍未通过测试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673379" y="3876675"/>
            <a:ext cx="6799580" cy="2207260"/>
          </a:xfrm>
          <a:custGeom>
            <a:rect l="l" t="t" r="r" b="b"/>
            <a:pathLst>
              <a:path w="6799580" h="2207260">
                <a:moveTo>
                  <a:pt x="76200" y="76060"/>
                </a:moveTo>
                <a:lnTo>
                  <a:pt x="37807" y="0"/>
                </a:lnTo>
                <a:lnTo>
                  <a:pt x="12357" y="51396"/>
                </a:lnTo>
                <a:lnTo>
                  <a:pt x="0" y="76352"/>
                </a:lnTo>
                <a:lnTo>
                  <a:pt x="28575" y="76238"/>
                </a:lnTo>
                <a:lnTo>
                  <a:pt x="36233" y="2133638"/>
                </a:lnTo>
                <a:lnTo>
                  <a:pt x="55283" y="2133574"/>
                </a:lnTo>
                <a:lnTo>
                  <a:pt x="47625" y="76174"/>
                </a:lnTo>
                <a:lnTo>
                  <a:pt x="76200" y="76060"/>
                </a:lnTo>
                <a:close/>
              </a:path>
              <a:path w="6799580" h="2207260">
                <a:moveTo>
                  <a:pt x="6104699" y="1203896"/>
                </a:moveTo>
                <a:lnTo>
                  <a:pt x="6076137" y="1204683"/>
                </a:lnTo>
                <a:lnTo>
                  <a:pt x="6068720" y="937958"/>
                </a:lnTo>
                <a:lnTo>
                  <a:pt x="6049683" y="938479"/>
                </a:lnTo>
                <a:lnTo>
                  <a:pt x="6057087" y="1205217"/>
                </a:lnTo>
                <a:lnTo>
                  <a:pt x="6028525" y="1206004"/>
                </a:lnTo>
                <a:lnTo>
                  <a:pt x="6068733" y="1281125"/>
                </a:lnTo>
                <a:lnTo>
                  <a:pt x="6092545" y="1229969"/>
                </a:lnTo>
                <a:lnTo>
                  <a:pt x="6104699" y="1203896"/>
                </a:lnTo>
                <a:close/>
              </a:path>
              <a:path w="6799580" h="2207260">
                <a:moveTo>
                  <a:pt x="6798996" y="2173300"/>
                </a:moveTo>
                <a:lnTo>
                  <a:pt x="101333" y="2159165"/>
                </a:lnTo>
                <a:lnTo>
                  <a:pt x="101396" y="2130590"/>
                </a:lnTo>
                <a:lnTo>
                  <a:pt x="44043" y="2159114"/>
                </a:lnTo>
                <a:lnTo>
                  <a:pt x="25120" y="2168537"/>
                </a:lnTo>
                <a:lnTo>
                  <a:pt x="101231" y="2206790"/>
                </a:lnTo>
                <a:lnTo>
                  <a:pt x="101295" y="2178215"/>
                </a:lnTo>
                <a:lnTo>
                  <a:pt x="6798958" y="2192350"/>
                </a:lnTo>
                <a:lnTo>
                  <a:pt x="6798996" y="21733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甘肃省妇幼保健院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89927" y="139941"/>
            <a:ext cx="4342130" cy="1261745"/>
          </a:xfrm>
          <a:prstGeom prst="rect">
            <a:avLst/>
          </a:prstGeom>
        </p:spPr>
        <p:txBody>
          <a:bodyPr vert="horz" wrap="square" lIns="0" tIns="271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140"/>
              </a:spcBef>
            </a:pPr>
            <a:r>
              <a:rPr sz="3800" b="1" spc="-10">
                <a:solidFill>
                  <a:srgbClr val="FF0066"/>
                </a:solidFill>
                <a:latin typeface="Microsoft JhengHei"/>
                <a:cs typeface="Microsoft JhengHei"/>
              </a:rPr>
              <a:t>听力筛查流程</a:t>
            </a:r>
            <a:endParaRPr sz="3800">
              <a:latin typeface="Microsoft JhengHei"/>
              <a:cs typeface="Microsoft JhengHei"/>
            </a:endParaRPr>
          </a:p>
          <a:p>
            <a:pPr marL="2347595">
              <a:lnSpc>
                <a:spcPct val="100000"/>
              </a:lnSpc>
              <a:spcBef>
                <a:spcPts val="969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新生儿</a:t>
            </a:r>
            <a:r>
              <a:rPr sz="1800" b="1">
                <a:solidFill>
                  <a:srgbClr val="FFFF00"/>
                </a:solidFill>
                <a:latin typeface="Arial"/>
                <a:cs typeface="Arial"/>
              </a:rPr>
              <a:t>(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无高危因素</a:t>
            </a:r>
            <a:r>
              <a:rPr sz="1800" b="1" spc="-50">
                <a:solidFill>
                  <a:srgbClr val="FFFF00"/>
                </a:solidFill>
                <a:latin typeface="Arial"/>
                <a:cs typeface="Arial"/>
              </a:rPr>
              <a:t>)</a:t>
            </a:r>
            <a:endParaRPr sz="18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903028" y="1813402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初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筛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129789" y="1740375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通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过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60390" y="1751488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未通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过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82090" y="2455650"/>
            <a:ext cx="1397000" cy="871219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5080" indent="254000">
              <a:lnSpc>
                <a:spcPct val="100800"/>
              </a:lnSpc>
              <a:spcBef>
                <a:spcPts val="225"/>
              </a:spcBef>
            </a:pPr>
            <a:r>
              <a:rPr sz="1800" b="1" spc="-15">
                <a:solidFill>
                  <a:srgbClr val="FFFF00"/>
                </a:solidFill>
                <a:latin typeface="Microsoft JhengHei"/>
                <a:cs typeface="Microsoft JhengHei"/>
              </a:rPr>
              <a:t>签发报告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告知</a:t>
            </a:r>
            <a:r>
              <a:rPr sz="1800" b="1" spc="-15">
                <a:solidFill>
                  <a:srgbClr val="FFFF00"/>
                </a:solidFill>
                <a:latin typeface="Microsoft JhengHei"/>
                <a:cs typeface="Microsoft JhengHei"/>
              </a:rPr>
              <a:t>进行常规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儿保体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检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658802" y="2605563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复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筛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074478" y="2532538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通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过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882765" y="2605563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未通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过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811328" y="4679667"/>
            <a:ext cx="9658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00"/>
                </a:solidFill>
                <a:latin typeface="Arial"/>
                <a:cs typeface="Arial"/>
              </a:rPr>
              <a:t>42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天复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筛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027228" y="5485288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未通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过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522402" y="3410240"/>
            <a:ext cx="1854200" cy="866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44780" algn="ctr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FFFF00"/>
                </a:solidFill>
                <a:latin typeface="Microsoft JhengHei"/>
                <a:cs typeface="Microsoft JhengHei"/>
              </a:rPr>
              <a:t>签发报告</a:t>
            </a:r>
            <a:endParaRPr sz="1800">
              <a:latin typeface="Microsoft JhengHei"/>
              <a:cs typeface="Microsoft JhengHei"/>
            </a:endParaRPr>
          </a:p>
          <a:p>
            <a:pPr marR="169545" algn="ctr">
              <a:lnSpc>
                <a:spcPct val="100000"/>
              </a:lnSpc>
              <a:spcBef>
                <a:spcPts val="35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告知</a:t>
            </a:r>
            <a:r>
              <a:rPr sz="1800" b="1" spc="-10">
                <a:solidFill>
                  <a:srgbClr val="FFFF00"/>
                </a:solidFill>
                <a:latin typeface="Arial"/>
                <a:cs typeface="Arial"/>
              </a:rPr>
              <a:t>42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天复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筛</a:t>
            </a:r>
            <a:endParaRPr sz="1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800" b="1" spc="-10">
                <a:solidFill>
                  <a:srgbClr val="FFFF00"/>
                </a:solidFill>
                <a:latin typeface="Microsoft JhengHei"/>
                <a:cs typeface="Microsoft JhengHei"/>
              </a:rPr>
              <a:t>进行常规儿保体检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706326" y="5210466"/>
            <a:ext cx="1524635" cy="579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6065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FFFF00"/>
                </a:solidFill>
                <a:latin typeface="Microsoft JhengHei"/>
                <a:cs typeface="Microsoft JhengHei"/>
              </a:rPr>
              <a:t>签发报告</a:t>
            </a:r>
            <a:endParaRPr sz="1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告知</a:t>
            </a:r>
            <a:r>
              <a:rPr sz="1800" b="1">
                <a:solidFill>
                  <a:srgbClr val="FFFF00"/>
                </a:solidFill>
                <a:latin typeface="Arial"/>
                <a:cs typeface="Arial"/>
              </a:rPr>
              <a:t>3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个月复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筛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579301" y="5777071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00"/>
                </a:solidFill>
                <a:latin typeface="Microsoft JhengHei"/>
                <a:cs typeface="Microsoft JhengHei"/>
              </a:rPr>
              <a:t>进行常规儿保体检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850514" y="5543267"/>
            <a:ext cx="10674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00"/>
                </a:solidFill>
                <a:latin typeface="Arial"/>
                <a:cs typeface="Arial"/>
              </a:rPr>
              <a:t>3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个月复</a:t>
            </a:r>
            <a:r>
              <a:rPr sz="1800" b="1" spc="-60">
                <a:solidFill>
                  <a:srgbClr val="FFFF00"/>
                </a:solidFill>
                <a:latin typeface="Microsoft JhengHei"/>
                <a:cs typeface="Microsoft JhengHei"/>
              </a:rPr>
              <a:t>筛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55102" y="5571013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未通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过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21727" y="4764563"/>
            <a:ext cx="1625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00"/>
                </a:solidFill>
                <a:latin typeface="Microsoft JhengHei"/>
                <a:cs typeface="Microsoft JhengHei"/>
              </a:rPr>
              <a:t>转诊至诊断机构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1852612" y="1408112"/>
            <a:ext cx="5529580" cy="4330700"/>
            <a:chOff x="1852612" y="1408112"/>
            <a:chExt cx="5529580" cy="4330700"/>
          </a:xfrm>
        </p:grpSpPr>
        <p:sp>
          <p:nvSpPr>
            <p:cNvPr id="19" name="object 19"/>
            <p:cNvSpPr/>
            <p:nvPr/>
          </p:nvSpPr>
          <p:spPr>
            <a:xfrm>
              <a:off x="4067174" y="1412875"/>
              <a:ext cx="69850" cy="447675"/>
            </a:xfrm>
            <a:custGeom>
              <a:rect l="l" t="t" r="r" b="b"/>
              <a:pathLst>
                <a:path w="69850" h="447675">
                  <a:moveTo>
                    <a:pt x="69850" y="335756"/>
                  </a:moveTo>
                  <a:lnTo>
                    <a:pt x="69850" y="0"/>
                  </a:lnTo>
                  <a:lnTo>
                    <a:pt x="34925" y="111918"/>
                  </a:lnTo>
                  <a:lnTo>
                    <a:pt x="0" y="0"/>
                  </a:lnTo>
                  <a:lnTo>
                    <a:pt x="0" y="335756"/>
                  </a:lnTo>
                  <a:lnTo>
                    <a:pt x="34925" y="447675"/>
                  </a:lnTo>
                  <a:lnTo>
                    <a:pt x="69850" y="335756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067174" y="1412875"/>
              <a:ext cx="69850" cy="447675"/>
            </a:xfrm>
            <a:custGeom>
              <a:rect l="l" t="t" r="r" b="b"/>
              <a:pathLst>
                <a:path w="69850" h="447675">
                  <a:moveTo>
                    <a:pt x="0" y="0"/>
                  </a:moveTo>
                  <a:lnTo>
                    <a:pt x="0" y="335756"/>
                  </a:lnTo>
                  <a:lnTo>
                    <a:pt x="34925" y="447675"/>
                  </a:lnTo>
                  <a:lnTo>
                    <a:pt x="69850" y="335756"/>
                  </a:lnTo>
                  <a:lnTo>
                    <a:pt x="69850" y="0"/>
                  </a:lnTo>
                  <a:lnTo>
                    <a:pt x="34925" y="11191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2705100" y="1874838"/>
              <a:ext cx="1049655" cy="69850"/>
            </a:xfrm>
            <a:custGeom>
              <a:rect l="l" t="t" r="r" b="b"/>
              <a:pathLst>
                <a:path w="1049654" h="69850">
                  <a:moveTo>
                    <a:pt x="262333" y="0"/>
                  </a:moveTo>
                  <a:lnTo>
                    <a:pt x="1049337" y="0"/>
                  </a:lnTo>
                  <a:lnTo>
                    <a:pt x="787003" y="34925"/>
                  </a:lnTo>
                  <a:lnTo>
                    <a:pt x="1049337" y="69850"/>
                  </a:lnTo>
                  <a:lnTo>
                    <a:pt x="262333" y="69850"/>
                  </a:lnTo>
                  <a:lnTo>
                    <a:pt x="0" y="34925"/>
                  </a:lnTo>
                  <a:lnTo>
                    <a:pt x="262333" y="0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2705100" y="1874838"/>
              <a:ext cx="1049655" cy="69850"/>
            </a:xfrm>
            <a:custGeom>
              <a:rect l="l" t="t" r="r" b="b"/>
              <a:pathLst>
                <a:path w="1049654" h="69850">
                  <a:moveTo>
                    <a:pt x="1049337" y="69850"/>
                  </a:moveTo>
                  <a:lnTo>
                    <a:pt x="262333" y="69850"/>
                  </a:lnTo>
                  <a:lnTo>
                    <a:pt x="0" y="34925"/>
                  </a:lnTo>
                  <a:lnTo>
                    <a:pt x="262333" y="0"/>
                  </a:lnTo>
                  <a:lnTo>
                    <a:pt x="1049337" y="0"/>
                  </a:lnTo>
                  <a:lnTo>
                    <a:pt x="787003" y="34925"/>
                  </a:lnTo>
                  <a:lnTo>
                    <a:pt x="1049337" y="6985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4525962" y="1884361"/>
              <a:ext cx="1144905" cy="69850"/>
            </a:xfrm>
            <a:custGeom>
              <a:rect l="l" t="t" r="r" b="b"/>
              <a:pathLst>
                <a:path w="1144904" h="69850">
                  <a:moveTo>
                    <a:pt x="858441" y="69850"/>
                  </a:moveTo>
                  <a:lnTo>
                    <a:pt x="0" y="69850"/>
                  </a:lnTo>
                  <a:lnTo>
                    <a:pt x="286146" y="34925"/>
                  </a:lnTo>
                  <a:lnTo>
                    <a:pt x="0" y="0"/>
                  </a:lnTo>
                  <a:lnTo>
                    <a:pt x="858441" y="0"/>
                  </a:lnTo>
                  <a:lnTo>
                    <a:pt x="1144587" y="34925"/>
                  </a:lnTo>
                  <a:lnTo>
                    <a:pt x="858441" y="69850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4525962" y="1884361"/>
              <a:ext cx="1144905" cy="69850"/>
            </a:xfrm>
            <a:custGeom>
              <a:rect l="l" t="t" r="r" b="b"/>
              <a:pathLst>
                <a:path w="1144904" h="69850">
                  <a:moveTo>
                    <a:pt x="0" y="0"/>
                  </a:moveTo>
                  <a:lnTo>
                    <a:pt x="858441" y="0"/>
                  </a:lnTo>
                  <a:lnTo>
                    <a:pt x="1144587" y="34925"/>
                  </a:lnTo>
                  <a:lnTo>
                    <a:pt x="858441" y="69850"/>
                  </a:lnTo>
                  <a:lnTo>
                    <a:pt x="0" y="69850"/>
                  </a:lnTo>
                  <a:lnTo>
                    <a:pt x="286146" y="349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2298700" y="2016125"/>
              <a:ext cx="69850" cy="498475"/>
            </a:xfrm>
            <a:custGeom>
              <a:rect l="l" t="t" r="r" b="b"/>
              <a:pathLst>
                <a:path w="69850" h="498475">
                  <a:moveTo>
                    <a:pt x="0" y="373856"/>
                  </a:moveTo>
                  <a:lnTo>
                    <a:pt x="0" y="0"/>
                  </a:lnTo>
                  <a:lnTo>
                    <a:pt x="34925" y="124618"/>
                  </a:lnTo>
                  <a:lnTo>
                    <a:pt x="69850" y="0"/>
                  </a:lnTo>
                  <a:lnTo>
                    <a:pt x="69850" y="373856"/>
                  </a:lnTo>
                  <a:lnTo>
                    <a:pt x="34925" y="498475"/>
                  </a:lnTo>
                  <a:lnTo>
                    <a:pt x="0" y="373856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2298700" y="2016125"/>
              <a:ext cx="69850" cy="498475"/>
            </a:xfrm>
            <a:custGeom>
              <a:rect l="l" t="t" r="r" b="b"/>
              <a:pathLst>
                <a:path w="69850" h="498475">
                  <a:moveTo>
                    <a:pt x="69850" y="0"/>
                  </a:moveTo>
                  <a:lnTo>
                    <a:pt x="69850" y="373856"/>
                  </a:lnTo>
                  <a:lnTo>
                    <a:pt x="34925" y="498475"/>
                  </a:lnTo>
                  <a:lnTo>
                    <a:pt x="0" y="373856"/>
                  </a:lnTo>
                  <a:lnTo>
                    <a:pt x="0" y="0"/>
                  </a:lnTo>
                  <a:lnTo>
                    <a:pt x="34925" y="124618"/>
                  </a:lnTo>
                  <a:lnTo>
                    <a:pt x="6985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5984874" y="2020887"/>
              <a:ext cx="73025" cy="576580"/>
            </a:xfrm>
            <a:custGeom>
              <a:rect l="l" t="t" r="r" b="b"/>
              <a:pathLst>
                <a:path w="73025" h="576580">
                  <a:moveTo>
                    <a:pt x="0" y="432196"/>
                  </a:moveTo>
                  <a:lnTo>
                    <a:pt x="0" y="0"/>
                  </a:lnTo>
                  <a:lnTo>
                    <a:pt x="36512" y="144066"/>
                  </a:lnTo>
                  <a:lnTo>
                    <a:pt x="73025" y="0"/>
                  </a:lnTo>
                  <a:lnTo>
                    <a:pt x="73025" y="432196"/>
                  </a:lnTo>
                  <a:lnTo>
                    <a:pt x="36512" y="576262"/>
                  </a:lnTo>
                  <a:lnTo>
                    <a:pt x="0" y="432196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5984874" y="2020887"/>
              <a:ext cx="73025" cy="576580"/>
            </a:xfrm>
            <a:custGeom>
              <a:rect l="l" t="t" r="r" b="b"/>
              <a:pathLst>
                <a:path w="73025" h="576580">
                  <a:moveTo>
                    <a:pt x="73025" y="0"/>
                  </a:moveTo>
                  <a:lnTo>
                    <a:pt x="73025" y="432196"/>
                  </a:lnTo>
                  <a:lnTo>
                    <a:pt x="36512" y="576262"/>
                  </a:lnTo>
                  <a:lnTo>
                    <a:pt x="0" y="432196"/>
                  </a:lnTo>
                  <a:lnTo>
                    <a:pt x="0" y="0"/>
                  </a:lnTo>
                  <a:lnTo>
                    <a:pt x="36512" y="144066"/>
                  </a:lnTo>
                  <a:lnTo>
                    <a:pt x="73025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6254750" y="2711450"/>
              <a:ext cx="576580" cy="73025"/>
            </a:xfrm>
            <a:custGeom>
              <a:rect l="l" t="t" r="r" b="b"/>
              <a:pathLst>
                <a:path w="576579" h="73025">
                  <a:moveTo>
                    <a:pt x="432196" y="73025"/>
                  </a:moveTo>
                  <a:lnTo>
                    <a:pt x="0" y="73025"/>
                  </a:lnTo>
                  <a:lnTo>
                    <a:pt x="144066" y="36512"/>
                  </a:lnTo>
                  <a:lnTo>
                    <a:pt x="0" y="0"/>
                  </a:lnTo>
                  <a:lnTo>
                    <a:pt x="432196" y="0"/>
                  </a:lnTo>
                  <a:lnTo>
                    <a:pt x="576262" y="36512"/>
                  </a:lnTo>
                  <a:lnTo>
                    <a:pt x="432196" y="73025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6254750" y="2711450"/>
              <a:ext cx="576580" cy="73025"/>
            </a:xfrm>
            <a:custGeom>
              <a:rect l="l" t="t" r="r" b="b"/>
              <a:pathLst>
                <a:path w="576579" h="73025">
                  <a:moveTo>
                    <a:pt x="0" y="0"/>
                  </a:moveTo>
                  <a:lnTo>
                    <a:pt x="432196" y="0"/>
                  </a:lnTo>
                  <a:lnTo>
                    <a:pt x="576262" y="36512"/>
                  </a:lnTo>
                  <a:lnTo>
                    <a:pt x="432196" y="73025"/>
                  </a:lnTo>
                  <a:lnTo>
                    <a:pt x="0" y="73025"/>
                  </a:lnTo>
                  <a:lnTo>
                    <a:pt x="144066" y="3651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4770437" y="2716211"/>
              <a:ext cx="814705" cy="79375"/>
            </a:xfrm>
            <a:custGeom>
              <a:rect l="l" t="t" r="r" b="b"/>
              <a:pathLst>
                <a:path w="814703" h="79375">
                  <a:moveTo>
                    <a:pt x="203596" y="0"/>
                  </a:moveTo>
                  <a:lnTo>
                    <a:pt x="814388" y="0"/>
                  </a:lnTo>
                  <a:lnTo>
                    <a:pt x="610791" y="39687"/>
                  </a:lnTo>
                  <a:lnTo>
                    <a:pt x="814388" y="79375"/>
                  </a:lnTo>
                  <a:lnTo>
                    <a:pt x="203596" y="79375"/>
                  </a:lnTo>
                  <a:lnTo>
                    <a:pt x="0" y="39687"/>
                  </a:lnTo>
                  <a:lnTo>
                    <a:pt x="203596" y="0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4770437" y="2716211"/>
              <a:ext cx="814705" cy="79375"/>
            </a:xfrm>
            <a:custGeom>
              <a:rect l="l" t="t" r="r" b="b"/>
              <a:pathLst>
                <a:path w="814703" h="79375">
                  <a:moveTo>
                    <a:pt x="814388" y="79375"/>
                  </a:moveTo>
                  <a:lnTo>
                    <a:pt x="203596" y="79375"/>
                  </a:lnTo>
                  <a:lnTo>
                    <a:pt x="0" y="39687"/>
                  </a:lnTo>
                  <a:lnTo>
                    <a:pt x="203596" y="0"/>
                  </a:lnTo>
                  <a:lnTo>
                    <a:pt x="814388" y="0"/>
                  </a:lnTo>
                  <a:lnTo>
                    <a:pt x="610791" y="39687"/>
                  </a:lnTo>
                  <a:lnTo>
                    <a:pt x="814388" y="7937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2987675" y="2708275"/>
              <a:ext cx="882650" cy="69850"/>
            </a:xfrm>
            <a:custGeom>
              <a:rect l="l" t="t" r="r" b="b"/>
              <a:pathLst>
                <a:path w="882650" h="69850">
                  <a:moveTo>
                    <a:pt x="220662" y="0"/>
                  </a:moveTo>
                  <a:lnTo>
                    <a:pt x="882650" y="0"/>
                  </a:lnTo>
                  <a:lnTo>
                    <a:pt x="661987" y="34925"/>
                  </a:lnTo>
                  <a:lnTo>
                    <a:pt x="882650" y="69850"/>
                  </a:lnTo>
                  <a:lnTo>
                    <a:pt x="220662" y="69850"/>
                  </a:lnTo>
                  <a:lnTo>
                    <a:pt x="0" y="34925"/>
                  </a:lnTo>
                  <a:lnTo>
                    <a:pt x="220662" y="0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2987675" y="2708275"/>
              <a:ext cx="882650" cy="69850"/>
            </a:xfrm>
            <a:custGeom>
              <a:rect l="l" t="t" r="r" b="b"/>
              <a:pathLst>
                <a:path w="882650" h="69850">
                  <a:moveTo>
                    <a:pt x="882650" y="69850"/>
                  </a:moveTo>
                  <a:lnTo>
                    <a:pt x="220662" y="69850"/>
                  </a:lnTo>
                  <a:lnTo>
                    <a:pt x="0" y="34925"/>
                  </a:lnTo>
                  <a:lnTo>
                    <a:pt x="220662" y="0"/>
                  </a:lnTo>
                  <a:lnTo>
                    <a:pt x="882650" y="0"/>
                  </a:lnTo>
                  <a:lnTo>
                    <a:pt x="661987" y="34925"/>
                  </a:lnTo>
                  <a:lnTo>
                    <a:pt x="882650" y="6985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7239000" y="2924175"/>
              <a:ext cx="69850" cy="519430"/>
            </a:xfrm>
            <a:custGeom>
              <a:rect l="l" t="t" r="r" b="b"/>
              <a:pathLst>
                <a:path w="69850" h="519429">
                  <a:moveTo>
                    <a:pt x="69850" y="389334"/>
                  </a:moveTo>
                  <a:lnTo>
                    <a:pt x="69850" y="0"/>
                  </a:lnTo>
                  <a:lnTo>
                    <a:pt x="34925" y="129778"/>
                  </a:lnTo>
                  <a:lnTo>
                    <a:pt x="0" y="0"/>
                  </a:lnTo>
                  <a:lnTo>
                    <a:pt x="0" y="389334"/>
                  </a:lnTo>
                  <a:lnTo>
                    <a:pt x="34925" y="519112"/>
                  </a:lnTo>
                  <a:lnTo>
                    <a:pt x="69850" y="389334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7239000" y="2924175"/>
              <a:ext cx="69850" cy="519430"/>
            </a:xfrm>
            <a:custGeom>
              <a:rect l="l" t="t" r="r" b="b"/>
              <a:pathLst>
                <a:path w="69850" h="519429">
                  <a:moveTo>
                    <a:pt x="0" y="0"/>
                  </a:moveTo>
                  <a:lnTo>
                    <a:pt x="0" y="389334"/>
                  </a:lnTo>
                  <a:lnTo>
                    <a:pt x="34925" y="519112"/>
                  </a:lnTo>
                  <a:lnTo>
                    <a:pt x="69850" y="389334"/>
                  </a:lnTo>
                  <a:lnTo>
                    <a:pt x="69850" y="0"/>
                  </a:lnTo>
                  <a:lnTo>
                    <a:pt x="34925" y="12977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2268538" y="5661025"/>
              <a:ext cx="576580" cy="73025"/>
            </a:xfrm>
            <a:custGeom>
              <a:rect l="l" t="t" r="r" b="b"/>
              <a:pathLst>
                <a:path w="576580" h="73025">
                  <a:moveTo>
                    <a:pt x="144065" y="0"/>
                  </a:moveTo>
                  <a:lnTo>
                    <a:pt x="576261" y="0"/>
                  </a:lnTo>
                  <a:lnTo>
                    <a:pt x="432196" y="36512"/>
                  </a:lnTo>
                  <a:lnTo>
                    <a:pt x="576261" y="73025"/>
                  </a:lnTo>
                  <a:lnTo>
                    <a:pt x="144065" y="73025"/>
                  </a:lnTo>
                  <a:lnTo>
                    <a:pt x="0" y="36512"/>
                  </a:lnTo>
                  <a:lnTo>
                    <a:pt x="144065" y="0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2268538" y="5661025"/>
              <a:ext cx="576580" cy="73025"/>
            </a:xfrm>
            <a:custGeom>
              <a:rect l="l" t="t" r="r" b="b"/>
              <a:pathLst>
                <a:path w="576580" h="73025">
                  <a:moveTo>
                    <a:pt x="576261" y="73025"/>
                  </a:moveTo>
                  <a:lnTo>
                    <a:pt x="144065" y="73025"/>
                  </a:lnTo>
                  <a:lnTo>
                    <a:pt x="0" y="36512"/>
                  </a:lnTo>
                  <a:lnTo>
                    <a:pt x="144065" y="0"/>
                  </a:lnTo>
                  <a:lnTo>
                    <a:pt x="576261" y="0"/>
                  </a:lnTo>
                  <a:lnTo>
                    <a:pt x="432196" y="36512"/>
                  </a:lnTo>
                  <a:lnTo>
                    <a:pt x="576261" y="7302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1857374" y="5057775"/>
              <a:ext cx="69850" cy="473075"/>
            </a:xfrm>
            <a:custGeom>
              <a:rect l="l" t="t" r="r" b="b"/>
              <a:pathLst>
                <a:path w="69850" h="473075">
                  <a:moveTo>
                    <a:pt x="69850" y="118268"/>
                  </a:moveTo>
                  <a:lnTo>
                    <a:pt x="69850" y="473075"/>
                  </a:lnTo>
                  <a:lnTo>
                    <a:pt x="34925" y="354806"/>
                  </a:lnTo>
                  <a:lnTo>
                    <a:pt x="0" y="473075"/>
                  </a:lnTo>
                  <a:lnTo>
                    <a:pt x="0" y="118268"/>
                  </a:lnTo>
                  <a:lnTo>
                    <a:pt x="34925" y="0"/>
                  </a:lnTo>
                  <a:lnTo>
                    <a:pt x="69850" y="118268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1857374" y="5057775"/>
              <a:ext cx="69850" cy="473075"/>
            </a:xfrm>
            <a:custGeom>
              <a:rect l="l" t="t" r="r" b="b"/>
              <a:pathLst>
                <a:path w="69850" h="473075">
                  <a:moveTo>
                    <a:pt x="0" y="473075"/>
                  </a:moveTo>
                  <a:lnTo>
                    <a:pt x="0" y="118268"/>
                  </a:lnTo>
                  <a:lnTo>
                    <a:pt x="34925" y="0"/>
                  </a:lnTo>
                  <a:lnTo>
                    <a:pt x="69850" y="118268"/>
                  </a:lnTo>
                  <a:lnTo>
                    <a:pt x="69850" y="473075"/>
                  </a:lnTo>
                  <a:lnTo>
                    <a:pt x="34925" y="354806"/>
                  </a:lnTo>
                  <a:lnTo>
                    <a:pt x="0" y="47307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7307261" y="4927600"/>
              <a:ext cx="69850" cy="527050"/>
            </a:xfrm>
            <a:custGeom>
              <a:rect l="l" t="t" r="r" b="b"/>
              <a:pathLst>
                <a:path w="69850" h="527050">
                  <a:moveTo>
                    <a:pt x="0" y="395287"/>
                  </a:moveTo>
                  <a:lnTo>
                    <a:pt x="0" y="0"/>
                  </a:lnTo>
                  <a:lnTo>
                    <a:pt x="34925" y="131761"/>
                  </a:lnTo>
                  <a:lnTo>
                    <a:pt x="69850" y="0"/>
                  </a:lnTo>
                  <a:lnTo>
                    <a:pt x="69850" y="395287"/>
                  </a:lnTo>
                  <a:lnTo>
                    <a:pt x="34925" y="527050"/>
                  </a:lnTo>
                  <a:lnTo>
                    <a:pt x="0" y="395287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>
              <a:off x="7307261" y="4927600"/>
              <a:ext cx="69850" cy="527050"/>
            </a:xfrm>
            <a:custGeom>
              <a:rect l="l" t="t" r="r" b="b"/>
              <a:pathLst>
                <a:path w="69850" h="527050">
                  <a:moveTo>
                    <a:pt x="69850" y="0"/>
                  </a:moveTo>
                  <a:lnTo>
                    <a:pt x="69850" y="395287"/>
                  </a:lnTo>
                  <a:lnTo>
                    <a:pt x="34925" y="527050"/>
                  </a:lnTo>
                  <a:lnTo>
                    <a:pt x="0" y="395287"/>
                  </a:lnTo>
                  <a:lnTo>
                    <a:pt x="0" y="0"/>
                  </a:lnTo>
                  <a:lnTo>
                    <a:pt x="34925" y="131761"/>
                  </a:lnTo>
                  <a:lnTo>
                    <a:pt x="6985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3995737" y="5661025"/>
              <a:ext cx="576580" cy="73025"/>
            </a:xfrm>
            <a:custGeom>
              <a:rect l="l" t="t" r="r" b="b"/>
              <a:pathLst>
                <a:path w="576579" h="73025">
                  <a:moveTo>
                    <a:pt x="144066" y="0"/>
                  </a:moveTo>
                  <a:lnTo>
                    <a:pt x="576262" y="0"/>
                  </a:lnTo>
                  <a:lnTo>
                    <a:pt x="432196" y="36512"/>
                  </a:lnTo>
                  <a:lnTo>
                    <a:pt x="576262" y="73025"/>
                  </a:lnTo>
                  <a:lnTo>
                    <a:pt x="144066" y="73025"/>
                  </a:lnTo>
                  <a:lnTo>
                    <a:pt x="0" y="36512"/>
                  </a:lnTo>
                  <a:lnTo>
                    <a:pt x="144066" y="0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3995737" y="5661025"/>
              <a:ext cx="576580" cy="73025"/>
            </a:xfrm>
            <a:custGeom>
              <a:rect l="l" t="t" r="r" b="b"/>
              <a:pathLst>
                <a:path w="576579" h="73025">
                  <a:moveTo>
                    <a:pt x="576262" y="73025"/>
                  </a:moveTo>
                  <a:lnTo>
                    <a:pt x="144066" y="73025"/>
                  </a:lnTo>
                  <a:lnTo>
                    <a:pt x="0" y="36512"/>
                  </a:lnTo>
                  <a:lnTo>
                    <a:pt x="144066" y="0"/>
                  </a:lnTo>
                  <a:lnTo>
                    <a:pt x="576262" y="0"/>
                  </a:lnTo>
                  <a:lnTo>
                    <a:pt x="432196" y="36512"/>
                  </a:lnTo>
                  <a:lnTo>
                    <a:pt x="576262" y="7302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7288212" y="4192587"/>
              <a:ext cx="69850" cy="519430"/>
            </a:xfrm>
            <a:custGeom>
              <a:rect l="l" t="t" r="r" b="b"/>
              <a:pathLst>
                <a:path w="69850" h="519429">
                  <a:moveTo>
                    <a:pt x="69850" y="389333"/>
                  </a:moveTo>
                  <a:lnTo>
                    <a:pt x="69850" y="0"/>
                  </a:lnTo>
                  <a:lnTo>
                    <a:pt x="34925" y="129777"/>
                  </a:lnTo>
                  <a:lnTo>
                    <a:pt x="0" y="0"/>
                  </a:lnTo>
                  <a:lnTo>
                    <a:pt x="0" y="389333"/>
                  </a:lnTo>
                  <a:lnTo>
                    <a:pt x="34925" y="519111"/>
                  </a:lnTo>
                  <a:lnTo>
                    <a:pt x="69850" y="389333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7288212" y="4192587"/>
              <a:ext cx="69850" cy="519430"/>
            </a:xfrm>
            <a:custGeom>
              <a:rect l="l" t="t" r="r" b="b"/>
              <a:pathLst>
                <a:path w="69850" h="519429">
                  <a:moveTo>
                    <a:pt x="0" y="0"/>
                  </a:moveTo>
                  <a:lnTo>
                    <a:pt x="0" y="389333"/>
                  </a:lnTo>
                  <a:lnTo>
                    <a:pt x="34925" y="519111"/>
                  </a:lnTo>
                  <a:lnTo>
                    <a:pt x="69850" y="389333"/>
                  </a:lnTo>
                  <a:lnTo>
                    <a:pt x="69850" y="0"/>
                  </a:lnTo>
                  <a:lnTo>
                    <a:pt x="34925" y="129777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6227761" y="5589587"/>
              <a:ext cx="767080" cy="69850"/>
            </a:xfrm>
            <a:custGeom>
              <a:rect l="l" t="t" r="r" b="b"/>
              <a:pathLst>
                <a:path w="767079" h="69850">
                  <a:moveTo>
                    <a:pt x="191690" y="69850"/>
                  </a:moveTo>
                  <a:lnTo>
                    <a:pt x="766762" y="69850"/>
                  </a:lnTo>
                  <a:lnTo>
                    <a:pt x="575071" y="34925"/>
                  </a:lnTo>
                  <a:lnTo>
                    <a:pt x="766762" y="0"/>
                  </a:lnTo>
                  <a:lnTo>
                    <a:pt x="191690" y="0"/>
                  </a:lnTo>
                  <a:lnTo>
                    <a:pt x="0" y="34925"/>
                  </a:lnTo>
                  <a:lnTo>
                    <a:pt x="191690" y="69850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8" name="object 48"/>
            <p:cNvSpPr/>
            <p:nvPr/>
          </p:nvSpPr>
          <p:spPr>
            <a:xfrm>
              <a:off x="6227761" y="5589587"/>
              <a:ext cx="767080" cy="69850"/>
            </a:xfrm>
            <a:custGeom>
              <a:rect l="l" t="t" r="r" b="b"/>
              <a:pathLst>
                <a:path w="767079" h="69850">
                  <a:moveTo>
                    <a:pt x="766762" y="0"/>
                  </a:moveTo>
                  <a:lnTo>
                    <a:pt x="191690" y="0"/>
                  </a:lnTo>
                  <a:lnTo>
                    <a:pt x="0" y="34925"/>
                  </a:lnTo>
                  <a:lnTo>
                    <a:pt x="191690" y="69850"/>
                  </a:lnTo>
                  <a:lnTo>
                    <a:pt x="766762" y="69850"/>
                  </a:lnTo>
                  <a:lnTo>
                    <a:pt x="575071" y="34925"/>
                  </a:lnTo>
                  <a:lnTo>
                    <a:pt x="766762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>
              <a:off x="3166033" y="3088925"/>
              <a:ext cx="976630" cy="2349500"/>
            </a:xfrm>
            <a:custGeom>
              <a:rect l="l" t="t" r="r" b="b"/>
              <a:pathLst>
                <a:path w="976628" h="2349500">
                  <a:moveTo>
                    <a:pt x="772590" y="597061"/>
                  </a:moveTo>
                  <a:lnTo>
                    <a:pt x="64763" y="2348994"/>
                  </a:lnTo>
                  <a:lnTo>
                    <a:pt x="268324" y="1751933"/>
                  </a:lnTo>
                  <a:lnTo>
                    <a:pt x="0" y="2322828"/>
                  </a:lnTo>
                  <a:lnTo>
                    <a:pt x="707826" y="570895"/>
                  </a:lnTo>
                  <a:lnTo>
                    <a:pt x="976151" y="0"/>
                  </a:lnTo>
                  <a:lnTo>
                    <a:pt x="772590" y="597061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0" name="object 50"/>
            <p:cNvSpPr/>
            <p:nvPr/>
          </p:nvSpPr>
          <p:spPr>
            <a:xfrm>
              <a:off x="3166033" y="3088925"/>
              <a:ext cx="976630" cy="2349500"/>
            </a:xfrm>
            <a:custGeom>
              <a:rect l="l" t="t" r="r" b="b"/>
              <a:pathLst>
                <a:path w="976628" h="2349500">
                  <a:moveTo>
                    <a:pt x="0" y="2322828"/>
                  </a:moveTo>
                  <a:lnTo>
                    <a:pt x="707826" y="570895"/>
                  </a:lnTo>
                  <a:lnTo>
                    <a:pt x="976151" y="0"/>
                  </a:lnTo>
                  <a:lnTo>
                    <a:pt x="772590" y="597061"/>
                  </a:lnTo>
                  <a:lnTo>
                    <a:pt x="64763" y="2348994"/>
                  </a:lnTo>
                  <a:lnTo>
                    <a:pt x="268324" y="1751933"/>
                  </a:lnTo>
                  <a:lnTo>
                    <a:pt x="0" y="232282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1" name="object 51"/>
            <p:cNvSpPr/>
            <p:nvPr/>
          </p:nvSpPr>
          <p:spPr>
            <a:xfrm>
              <a:off x="4739331" y="2968434"/>
              <a:ext cx="2065020" cy="1741170"/>
            </a:xfrm>
            <a:custGeom>
              <a:rect l="l" t="t" r="r" b="b"/>
              <a:pathLst>
                <a:path w="2065020" h="1741170">
                  <a:moveTo>
                    <a:pt x="533419" y="400964"/>
                  </a:moveTo>
                  <a:lnTo>
                    <a:pt x="2064783" y="1685931"/>
                  </a:lnTo>
                  <a:lnTo>
                    <a:pt x="1531364" y="1284967"/>
                  </a:lnTo>
                  <a:lnTo>
                    <a:pt x="2018864" y="1740656"/>
                  </a:lnTo>
                  <a:lnTo>
                    <a:pt x="487500" y="455688"/>
                  </a:lnTo>
                  <a:lnTo>
                    <a:pt x="0" y="0"/>
                  </a:lnTo>
                  <a:lnTo>
                    <a:pt x="533419" y="400964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2" name="object 52"/>
            <p:cNvSpPr/>
            <p:nvPr/>
          </p:nvSpPr>
          <p:spPr>
            <a:xfrm>
              <a:off x="4739331" y="2968434"/>
              <a:ext cx="2065020" cy="1741170"/>
            </a:xfrm>
            <a:custGeom>
              <a:rect l="l" t="t" r="r" b="b"/>
              <a:pathLst>
                <a:path w="2065020" h="1741170">
                  <a:moveTo>
                    <a:pt x="2018864" y="1740656"/>
                  </a:moveTo>
                  <a:lnTo>
                    <a:pt x="487500" y="455688"/>
                  </a:lnTo>
                  <a:lnTo>
                    <a:pt x="0" y="0"/>
                  </a:lnTo>
                  <a:lnTo>
                    <a:pt x="533419" y="400964"/>
                  </a:lnTo>
                  <a:lnTo>
                    <a:pt x="2064783" y="1685931"/>
                  </a:lnTo>
                  <a:lnTo>
                    <a:pt x="1531364" y="1284967"/>
                  </a:lnTo>
                  <a:lnTo>
                    <a:pt x="2018864" y="174065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甘肃省妇幼保健院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50825" y="188912"/>
            <a:ext cx="8229600" cy="1143000"/>
          </a:xfrm>
          <a:custGeom>
            <a:rect l="l" t="t" r="r" b="b"/>
            <a:pathLst>
              <a:path w="8229600" h="1143000">
                <a:moveTo>
                  <a:pt x="0" y="0"/>
                </a:moveTo>
                <a:lnTo>
                  <a:pt x="8229600" y="0"/>
                </a:lnTo>
                <a:lnTo>
                  <a:pt x="8229600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29565" y="473233"/>
            <a:ext cx="4888230" cy="834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4385"/>
              </a:lnSpc>
              <a:spcBef>
                <a:spcPts val="100"/>
              </a:spcBef>
            </a:pPr>
            <a:r>
              <a:rPr sz="3800" b="1" spc="-10">
                <a:solidFill>
                  <a:srgbClr val="FF0066"/>
                </a:solidFill>
                <a:latin typeface="Microsoft JhengHei"/>
                <a:cs typeface="Microsoft JhengHei"/>
              </a:rPr>
              <a:t>听力筛查流程</a:t>
            </a:r>
            <a:endParaRPr sz="3800">
              <a:latin typeface="Microsoft JhengHei"/>
              <a:cs typeface="Microsoft JhengHei"/>
            </a:endParaRPr>
          </a:p>
          <a:p>
            <a:pPr marL="2893695">
              <a:lnSpc>
                <a:spcPts val="1985"/>
              </a:lnSpc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新生儿</a:t>
            </a:r>
            <a:r>
              <a:rPr sz="1800" b="1">
                <a:solidFill>
                  <a:srgbClr val="FFFF00"/>
                </a:solidFill>
                <a:latin typeface="Arial"/>
                <a:cs typeface="Arial"/>
              </a:rPr>
              <a:t>(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有高危因素</a:t>
            </a:r>
            <a:r>
              <a:rPr sz="1800" b="1" spc="-50">
                <a:solidFill>
                  <a:srgbClr val="FFFF00"/>
                </a:solidFill>
                <a:latin typeface="Arial"/>
                <a:cs typeface="Arial"/>
              </a:rPr>
              <a:t>)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003040" y="1813402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初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筛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18714" y="1813402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通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过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409565" y="1859438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未通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过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098415" y="2759366"/>
            <a:ext cx="1854200" cy="866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44780" algn="ctr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FFFF00"/>
                </a:solidFill>
                <a:latin typeface="Microsoft JhengHei"/>
                <a:cs typeface="Microsoft JhengHei"/>
              </a:rPr>
              <a:t>签发报告</a:t>
            </a:r>
            <a:endParaRPr sz="1800">
              <a:latin typeface="Microsoft JhengHei"/>
              <a:cs typeface="Microsoft JhengHei"/>
            </a:endParaRPr>
          </a:p>
          <a:p>
            <a:pPr marR="169545" algn="ctr">
              <a:lnSpc>
                <a:spcPct val="100000"/>
              </a:lnSpc>
              <a:spcBef>
                <a:spcPts val="35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告知</a:t>
            </a:r>
            <a:r>
              <a:rPr sz="1800" b="1" spc="-10">
                <a:solidFill>
                  <a:srgbClr val="FFFF00"/>
                </a:solidFill>
                <a:latin typeface="Arial"/>
                <a:cs typeface="Arial"/>
              </a:rPr>
              <a:t>42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天复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筛</a:t>
            </a:r>
            <a:endParaRPr sz="1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800" b="1" spc="-10">
                <a:solidFill>
                  <a:srgbClr val="FFFF00"/>
                </a:solidFill>
                <a:latin typeface="Microsoft JhengHei"/>
                <a:cs typeface="Microsoft JhengHei"/>
              </a:rPr>
              <a:t>进行常规儿保体检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442902" y="4073243"/>
            <a:ext cx="9658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00"/>
                </a:solidFill>
                <a:latin typeface="Arial"/>
                <a:cs typeface="Arial"/>
              </a:rPr>
              <a:t>42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天复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筛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504815" y="4905851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未通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过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81014" y="5721640"/>
            <a:ext cx="1524635" cy="579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6065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FFFF00"/>
                </a:solidFill>
                <a:latin typeface="Microsoft JhengHei"/>
                <a:cs typeface="Microsoft JhengHei"/>
              </a:rPr>
              <a:t>签发报告</a:t>
            </a:r>
            <a:endParaRPr sz="1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告知</a:t>
            </a:r>
            <a:r>
              <a:rPr sz="1800" b="1">
                <a:solidFill>
                  <a:srgbClr val="FFFF00"/>
                </a:solidFill>
                <a:latin typeface="Arial"/>
                <a:cs typeface="Arial"/>
              </a:rPr>
              <a:t>3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个月复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筛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253990" y="6288246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00"/>
                </a:solidFill>
                <a:latin typeface="Microsoft JhengHei"/>
                <a:cs typeface="Microsoft JhengHei"/>
              </a:rPr>
              <a:t>进行常规儿保体检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425190" y="5917917"/>
            <a:ext cx="10674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00"/>
                </a:solidFill>
                <a:latin typeface="Arial"/>
                <a:cs typeface="Arial"/>
              </a:rPr>
              <a:t>3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个月复</a:t>
            </a:r>
            <a:r>
              <a:rPr sz="1800" b="1" spc="-60">
                <a:solidFill>
                  <a:srgbClr val="FFFF00"/>
                </a:solidFill>
                <a:latin typeface="Microsoft JhengHei"/>
                <a:cs typeface="Microsoft JhengHei"/>
              </a:rPr>
              <a:t>筛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666331" y="4929663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未通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过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631314" y="2815944"/>
            <a:ext cx="3078480" cy="1396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038225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00"/>
                </a:solidFill>
                <a:latin typeface="Microsoft JhengHei"/>
                <a:cs typeface="Microsoft JhengHei"/>
              </a:rPr>
              <a:t>签发报告 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告知每</a:t>
            </a:r>
            <a:r>
              <a:rPr sz="1800" b="1">
                <a:solidFill>
                  <a:srgbClr val="FFFF00"/>
                </a:solidFill>
                <a:latin typeface="Arial"/>
                <a:cs typeface="Arial"/>
              </a:rPr>
              <a:t>6</a:t>
            </a:r>
            <a:r>
              <a:rPr sz="1800" b="1" spc="-50">
                <a:solidFill>
                  <a:srgbClr val="FFFF00"/>
                </a:solidFill>
                <a:latin typeface="MS Gothic"/>
                <a:cs typeface="MS Gothic"/>
              </a:rPr>
              <a:t>个</a:t>
            </a: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月复</a:t>
            </a:r>
            <a:r>
              <a:rPr sz="1800" b="1">
                <a:solidFill>
                  <a:srgbClr val="FFFF00"/>
                </a:solidFill>
                <a:latin typeface="Microsoft JhengHei"/>
                <a:cs typeface="Microsoft JhengHei"/>
              </a:rPr>
              <a:t>查至</a:t>
            </a:r>
            <a:r>
              <a:rPr sz="1800" b="1">
                <a:solidFill>
                  <a:srgbClr val="FFFF00"/>
                </a:solidFill>
                <a:latin typeface="Arial"/>
                <a:cs typeface="Arial"/>
              </a:rPr>
              <a:t>3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岁</a:t>
            </a:r>
            <a:endParaRPr sz="1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185"/>
              </a:spcBef>
            </a:pPr>
            <a:r>
              <a:rPr sz="1800" b="1" spc="-10">
                <a:solidFill>
                  <a:srgbClr val="FFFF00"/>
                </a:solidFill>
                <a:latin typeface="Microsoft JhengHei"/>
                <a:cs typeface="Microsoft JhengHei"/>
              </a:rPr>
              <a:t>进行常规儿保体检</a:t>
            </a:r>
            <a:endParaRPr sz="1800">
              <a:latin typeface="Microsoft JhengHei"/>
              <a:cs typeface="Microsoft JhengHei"/>
            </a:endParaRPr>
          </a:p>
          <a:p>
            <a:pPr marL="1464945">
              <a:lnSpc>
                <a:spcPct val="100000"/>
              </a:lnSpc>
              <a:spcBef>
                <a:spcPts val="965"/>
              </a:spcBef>
            </a:pPr>
            <a:r>
              <a:rPr sz="1800" b="1" spc="-10">
                <a:solidFill>
                  <a:srgbClr val="FFFF00"/>
                </a:solidFill>
                <a:latin typeface="Microsoft JhengHei"/>
                <a:cs typeface="Microsoft JhengHei"/>
              </a:rPr>
              <a:t>转诊至诊断机构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633662" y="1263650"/>
            <a:ext cx="3340100" cy="4900930"/>
            <a:chOff x="2633662" y="1263650"/>
            <a:chExt cx="3340100" cy="4900930"/>
          </a:xfrm>
        </p:grpSpPr>
        <p:sp>
          <p:nvSpPr>
            <p:cNvPr id="16" name="object 16"/>
            <p:cNvSpPr/>
            <p:nvPr/>
          </p:nvSpPr>
          <p:spPr>
            <a:xfrm>
              <a:off x="3995737" y="5300662"/>
              <a:ext cx="69850" cy="539750"/>
            </a:xfrm>
            <a:custGeom>
              <a:rect l="l" t="t" r="r" b="b"/>
              <a:pathLst>
                <a:path w="69850" h="539750">
                  <a:moveTo>
                    <a:pt x="69850" y="130014"/>
                  </a:moveTo>
                  <a:lnTo>
                    <a:pt x="52387" y="130014"/>
                  </a:lnTo>
                  <a:lnTo>
                    <a:pt x="52387" y="539750"/>
                  </a:lnTo>
                  <a:lnTo>
                    <a:pt x="34925" y="474742"/>
                  </a:lnTo>
                  <a:lnTo>
                    <a:pt x="17462" y="539750"/>
                  </a:lnTo>
                  <a:lnTo>
                    <a:pt x="17462" y="130014"/>
                  </a:lnTo>
                  <a:lnTo>
                    <a:pt x="0" y="130014"/>
                  </a:lnTo>
                  <a:lnTo>
                    <a:pt x="34925" y="0"/>
                  </a:lnTo>
                  <a:lnTo>
                    <a:pt x="69850" y="130014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995737" y="5300662"/>
              <a:ext cx="69850" cy="539750"/>
            </a:xfrm>
            <a:custGeom>
              <a:rect l="l" t="t" r="r" b="b"/>
              <a:pathLst>
                <a:path w="69850" h="539750">
                  <a:moveTo>
                    <a:pt x="17462" y="539750"/>
                  </a:moveTo>
                  <a:lnTo>
                    <a:pt x="17462" y="130014"/>
                  </a:lnTo>
                  <a:lnTo>
                    <a:pt x="0" y="130014"/>
                  </a:lnTo>
                  <a:lnTo>
                    <a:pt x="34925" y="0"/>
                  </a:lnTo>
                  <a:lnTo>
                    <a:pt x="69850" y="130014"/>
                  </a:lnTo>
                  <a:lnTo>
                    <a:pt x="52387" y="130014"/>
                  </a:lnTo>
                  <a:lnTo>
                    <a:pt x="52387" y="539750"/>
                  </a:lnTo>
                  <a:lnTo>
                    <a:pt x="34925" y="474742"/>
                  </a:lnTo>
                  <a:lnTo>
                    <a:pt x="17462" y="53975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995737" y="4286250"/>
              <a:ext cx="97155" cy="611505"/>
            </a:xfrm>
            <a:custGeom>
              <a:rect l="l" t="t" r="r" b="b"/>
              <a:pathLst>
                <a:path w="97154" h="611504">
                  <a:moveTo>
                    <a:pt x="96837" y="147223"/>
                  </a:moveTo>
                  <a:lnTo>
                    <a:pt x="72628" y="147223"/>
                  </a:lnTo>
                  <a:lnTo>
                    <a:pt x="72628" y="611187"/>
                  </a:lnTo>
                  <a:lnTo>
                    <a:pt x="48419" y="537576"/>
                  </a:lnTo>
                  <a:lnTo>
                    <a:pt x="24209" y="611187"/>
                  </a:lnTo>
                  <a:lnTo>
                    <a:pt x="24209" y="147223"/>
                  </a:lnTo>
                  <a:lnTo>
                    <a:pt x="0" y="147223"/>
                  </a:lnTo>
                  <a:lnTo>
                    <a:pt x="48419" y="0"/>
                  </a:lnTo>
                  <a:lnTo>
                    <a:pt x="96837" y="147223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3995737" y="4286250"/>
              <a:ext cx="97155" cy="611505"/>
            </a:xfrm>
            <a:custGeom>
              <a:rect l="l" t="t" r="r" b="b"/>
              <a:pathLst>
                <a:path w="97154" h="611504">
                  <a:moveTo>
                    <a:pt x="24209" y="611187"/>
                  </a:moveTo>
                  <a:lnTo>
                    <a:pt x="24209" y="147223"/>
                  </a:lnTo>
                  <a:lnTo>
                    <a:pt x="0" y="147223"/>
                  </a:lnTo>
                  <a:lnTo>
                    <a:pt x="48419" y="0"/>
                  </a:lnTo>
                  <a:lnTo>
                    <a:pt x="96837" y="147223"/>
                  </a:lnTo>
                  <a:lnTo>
                    <a:pt x="72628" y="147223"/>
                  </a:lnTo>
                  <a:lnTo>
                    <a:pt x="72628" y="611187"/>
                  </a:lnTo>
                  <a:lnTo>
                    <a:pt x="48419" y="537576"/>
                  </a:lnTo>
                  <a:lnTo>
                    <a:pt x="24209" y="61118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2843211" y="6021388"/>
              <a:ext cx="533400" cy="69850"/>
            </a:xfrm>
            <a:custGeom>
              <a:rect l="l" t="t" r="r" b="b"/>
              <a:pathLst>
                <a:path w="533400" h="69850">
                  <a:moveTo>
                    <a:pt x="128484" y="0"/>
                  </a:moveTo>
                  <a:lnTo>
                    <a:pt x="128484" y="17462"/>
                  </a:lnTo>
                  <a:lnTo>
                    <a:pt x="533400" y="17462"/>
                  </a:lnTo>
                  <a:lnTo>
                    <a:pt x="469157" y="34925"/>
                  </a:lnTo>
                  <a:lnTo>
                    <a:pt x="533400" y="52387"/>
                  </a:lnTo>
                  <a:lnTo>
                    <a:pt x="128484" y="52387"/>
                  </a:lnTo>
                  <a:lnTo>
                    <a:pt x="128484" y="69850"/>
                  </a:lnTo>
                  <a:lnTo>
                    <a:pt x="0" y="34925"/>
                  </a:lnTo>
                  <a:lnTo>
                    <a:pt x="128484" y="0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2843211" y="6021388"/>
              <a:ext cx="533400" cy="69850"/>
            </a:xfrm>
            <a:custGeom>
              <a:rect l="l" t="t" r="r" b="b"/>
              <a:pathLst>
                <a:path w="533400" h="69850">
                  <a:moveTo>
                    <a:pt x="533400" y="52387"/>
                  </a:moveTo>
                  <a:lnTo>
                    <a:pt x="128484" y="52387"/>
                  </a:lnTo>
                  <a:lnTo>
                    <a:pt x="128484" y="69850"/>
                  </a:lnTo>
                  <a:lnTo>
                    <a:pt x="0" y="34925"/>
                  </a:lnTo>
                  <a:lnTo>
                    <a:pt x="128484" y="0"/>
                  </a:lnTo>
                  <a:lnTo>
                    <a:pt x="128484" y="17462"/>
                  </a:lnTo>
                  <a:lnTo>
                    <a:pt x="533400" y="17462"/>
                  </a:lnTo>
                  <a:lnTo>
                    <a:pt x="469157" y="34925"/>
                  </a:lnTo>
                  <a:lnTo>
                    <a:pt x="533400" y="5238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4627562" y="1924050"/>
              <a:ext cx="808355" cy="82550"/>
            </a:xfrm>
            <a:custGeom>
              <a:rect l="l" t="t" r="r" b="b"/>
              <a:pathLst>
                <a:path w="808354" h="82550">
                  <a:moveTo>
                    <a:pt x="613398" y="82550"/>
                  </a:moveTo>
                  <a:lnTo>
                    <a:pt x="613398" y="61912"/>
                  </a:lnTo>
                  <a:lnTo>
                    <a:pt x="0" y="61912"/>
                  </a:lnTo>
                  <a:lnTo>
                    <a:pt x="97319" y="41275"/>
                  </a:lnTo>
                  <a:lnTo>
                    <a:pt x="0" y="20637"/>
                  </a:lnTo>
                  <a:lnTo>
                    <a:pt x="613398" y="20637"/>
                  </a:lnTo>
                  <a:lnTo>
                    <a:pt x="613398" y="0"/>
                  </a:lnTo>
                  <a:lnTo>
                    <a:pt x="808037" y="41275"/>
                  </a:lnTo>
                  <a:lnTo>
                    <a:pt x="613398" y="82550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4627562" y="1924050"/>
              <a:ext cx="808355" cy="82550"/>
            </a:xfrm>
            <a:custGeom>
              <a:rect l="l" t="t" r="r" b="b"/>
              <a:pathLst>
                <a:path w="808354" h="82550">
                  <a:moveTo>
                    <a:pt x="0" y="20637"/>
                  </a:moveTo>
                  <a:lnTo>
                    <a:pt x="613398" y="20637"/>
                  </a:lnTo>
                  <a:lnTo>
                    <a:pt x="613398" y="0"/>
                  </a:lnTo>
                  <a:lnTo>
                    <a:pt x="808037" y="41275"/>
                  </a:lnTo>
                  <a:lnTo>
                    <a:pt x="613398" y="82550"/>
                  </a:lnTo>
                  <a:lnTo>
                    <a:pt x="613398" y="61912"/>
                  </a:lnTo>
                  <a:lnTo>
                    <a:pt x="0" y="61912"/>
                  </a:lnTo>
                  <a:lnTo>
                    <a:pt x="97319" y="41275"/>
                  </a:lnTo>
                  <a:lnTo>
                    <a:pt x="0" y="2063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3059112" y="1927225"/>
              <a:ext cx="881380" cy="100330"/>
            </a:xfrm>
            <a:custGeom>
              <a:rect l="l" t="t" r="r" b="b"/>
              <a:pathLst>
                <a:path w="881378" h="100330">
                  <a:moveTo>
                    <a:pt x="212228" y="0"/>
                  </a:moveTo>
                  <a:lnTo>
                    <a:pt x="212228" y="25002"/>
                  </a:lnTo>
                  <a:lnTo>
                    <a:pt x="881061" y="25002"/>
                  </a:lnTo>
                  <a:lnTo>
                    <a:pt x="774947" y="50005"/>
                  </a:lnTo>
                  <a:lnTo>
                    <a:pt x="881061" y="75008"/>
                  </a:lnTo>
                  <a:lnTo>
                    <a:pt x="212228" y="75008"/>
                  </a:lnTo>
                  <a:lnTo>
                    <a:pt x="212228" y="100011"/>
                  </a:lnTo>
                  <a:lnTo>
                    <a:pt x="0" y="50005"/>
                  </a:lnTo>
                  <a:lnTo>
                    <a:pt x="212228" y="0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3059112" y="1927225"/>
              <a:ext cx="881380" cy="100330"/>
            </a:xfrm>
            <a:custGeom>
              <a:rect l="l" t="t" r="r" b="b"/>
              <a:pathLst>
                <a:path w="881378" h="100330">
                  <a:moveTo>
                    <a:pt x="881061" y="75008"/>
                  </a:moveTo>
                  <a:lnTo>
                    <a:pt x="212228" y="75008"/>
                  </a:lnTo>
                  <a:lnTo>
                    <a:pt x="212228" y="100011"/>
                  </a:lnTo>
                  <a:lnTo>
                    <a:pt x="0" y="50005"/>
                  </a:lnTo>
                  <a:lnTo>
                    <a:pt x="212228" y="0"/>
                  </a:lnTo>
                  <a:lnTo>
                    <a:pt x="212228" y="25002"/>
                  </a:lnTo>
                  <a:lnTo>
                    <a:pt x="881061" y="25002"/>
                  </a:lnTo>
                  <a:lnTo>
                    <a:pt x="774947" y="50005"/>
                  </a:lnTo>
                  <a:lnTo>
                    <a:pt x="881061" y="7500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4735512" y="6089650"/>
              <a:ext cx="548005" cy="69850"/>
            </a:xfrm>
            <a:custGeom>
              <a:rect l="l" t="t" r="r" b="b"/>
              <a:pathLst>
                <a:path w="548004" h="69850">
                  <a:moveTo>
                    <a:pt x="131927" y="0"/>
                  </a:moveTo>
                  <a:lnTo>
                    <a:pt x="131927" y="17462"/>
                  </a:lnTo>
                  <a:lnTo>
                    <a:pt x="547687" y="17462"/>
                  </a:lnTo>
                  <a:lnTo>
                    <a:pt x="481724" y="34925"/>
                  </a:lnTo>
                  <a:lnTo>
                    <a:pt x="547687" y="52387"/>
                  </a:lnTo>
                  <a:lnTo>
                    <a:pt x="131927" y="52387"/>
                  </a:lnTo>
                  <a:lnTo>
                    <a:pt x="131927" y="69850"/>
                  </a:lnTo>
                  <a:lnTo>
                    <a:pt x="0" y="34925"/>
                  </a:lnTo>
                  <a:lnTo>
                    <a:pt x="131927" y="0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4735512" y="6089650"/>
              <a:ext cx="548005" cy="69850"/>
            </a:xfrm>
            <a:custGeom>
              <a:rect l="l" t="t" r="r" b="b"/>
              <a:pathLst>
                <a:path w="548004" h="69850">
                  <a:moveTo>
                    <a:pt x="547687" y="52387"/>
                  </a:moveTo>
                  <a:lnTo>
                    <a:pt x="131927" y="52387"/>
                  </a:lnTo>
                  <a:lnTo>
                    <a:pt x="131927" y="69850"/>
                  </a:lnTo>
                  <a:lnTo>
                    <a:pt x="0" y="34925"/>
                  </a:lnTo>
                  <a:lnTo>
                    <a:pt x="131927" y="0"/>
                  </a:lnTo>
                  <a:lnTo>
                    <a:pt x="131927" y="17462"/>
                  </a:lnTo>
                  <a:lnTo>
                    <a:pt x="547687" y="17462"/>
                  </a:lnTo>
                  <a:lnTo>
                    <a:pt x="481724" y="34925"/>
                  </a:lnTo>
                  <a:lnTo>
                    <a:pt x="547687" y="5238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2638425" y="2179637"/>
              <a:ext cx="106680" cy="539750"/>
            </a:xfrm>
            <a:custGeom>
              <a:rect l="l" t="t" r="r" b="b"/>
              <a:pathLst>
                <a:path w="106680" h="539750">
                  <a:moveTo>
                    <a:pt x="0" y="409736"/>
                  </a:moveTo>
                  <a:lnTo>
                    <a:pt x="26590" y="409736"/>
                  </a:lnTo>
                  <a:lnTo>
                    <a:pt x="26590" y="0"/>
                  </a:lnTo>
                  <a:lnTo>
                    <a:pt x="53181" y="65006"/>
                  </a:lnTo>
                  <a:lnTo>
                    <a:pt x="79771" y="0"/>
                  </a:lnTo>
                  <a:lnTo>
                    <a:pt x="79771" y="409736"/>
                  </a:lnTo>
                  <a:lnTo>
                    <a:pt x="106361" y="409736"/>
                  </a:lnTo>
                  <a:lnTo>
                    <a:pt x="53181" y="539750"/>
                  </a:lnTo>
                  <a:lnTo>
                    <a:pt x="0" y="409736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2638425" y="2179637"/>
              <a:ext cx="106680" cy="539750"/>
            </a:xfrm>
            <a:custGeom>
              <a:rect l="l" t="t" r="r" b="b"/>
              <a:pathLst>
                <a:path w="106680" h="539750">
                  <a:moveTo>
                    <a:pt x="79771" y="0"/>
                  </a:moveTo>
                  <a:lnTo>
                    <a:pt x="79771" y="409736"/>
                  </a:lnTo>
                  <a:lnTo>
                    <a:pt x="106361" y="409736"/>
                  </a:lnTo>
                  <a:lnTo>
                    <a:pt x="53181" y="539750"/>
                  </a:lnTo>
                  <a:lnTo>
                    <a:pt x="0" y="409736"/>
                  </a:lnTo>
                  <a:lnTo>
                    <a:pt x="26590" y="409736"/>
                  </a:lnTo>
                  <a:lnTo>
                    <a:pt x="26590" y="0"/>
                  </a:lnTo>
                  <a:lnTo>
                    <a:pt x="53181" y="65006"/>
                  </a:lnTo>
                  <a:lnTo>
                    <a:pt x="79771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5848350" y="5194300"/>
              <a:ext cx="106680" cy="539750"/>
            </a:xfrm>
            <a:custGeom>
              <a:rect l="l" t="t" r="r" b="b"/>
              <a:pathLst>
                <a:path w="106679" h="539750">
                  <a:moveTo>
                    <a:pt x="0" y="409736"/>
                  </a:moveTo>
                  <a:lnTo>
                    <a:pt x="26590" y="409736"/>
                  </a:lnTo>
                  <a:lnTo>
                    <a:pt x="26590" y="0"/>
                  </a:lnTo>
                  <a:lnTo>
                    <a:pt x="53180" y="65006"/>
                  </a:lnTo>
                  <a:lnTo>
                    <a:pt x="79771" y="0"/>
                  </a:lnTo>
                  <a:lnTo>
                    <a:pt x="79771" y="409736"/>
                  </a:lnTo>
                  <a:lnTo>
                    <a:pt x="106361" y="409736"/>
                  </a:lnTo>
                  <a:lnTo>
                    <a:pt x="53180" y="539750"/>
                  </a:lnTo>
                  <a:lnTo>
                    <a:pt x="0" y="409736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5848350" y="5194300"/>
              <a:ext cx="106680" cy="539750"/>
            </a:xfrm>
            <a:custGeom>
              <a:rect l="l" t="t" r="r" b="b"/>
              <a:pathLst>
                <a:path w="106679" h="539750">
                  <a:moveTo>
                    <a:pt x="79771" y="0"/>
                  </a:moveTo>
                  <a:lnTo>
                    <a:pt x="79771" y="409736"/>
                  </a:lnTo>
                  <a:lnTo>
                    <a:pt x="106361" y="409736"/>
                  </a:lnTo>
                  <a:lnTo>
                    <a:pt x="53180" y="539750"/>
                  </a:lnTo>
                  <a:lnTo>
                    <a:pt x="0" y="409736"/>
                  </a:lnTo>
                  <a:lnTo>
                    <a:pt x="26590" y="409736"/>
                  </a:lnTo>
                  <a:lnTo>
                    <a:pt x="26590" y="0"/>
                  </a:lnTo>
                  <a:lnTo>
                    <a:pt x="53180" y="65006"/>
                  </a:lnTo>
                  <a:lnTo>
                    <a:pt x="79771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5856287" y="4343400"/>
              <a:ext cx="106680" cy="539750"/>
            </a:xfrm>
            <a:custGeom>
              <a:rect l="l" t="t" r="r" b="b"/>
              <a:pathLst>
                <a:path w="106679" h="539750">
                  <a:moveTo>
                    <a:pt x="0" y="409736"/>
                  </a:moveTo>
                  <a:lnTo>
                    <a:pt x="26590" y="409736"/>
                  </a:lnTo>
                  <a:lnTo>
                    <a:pt x="26590" y="0"/>
                  </a:lnTo>
                  <a:lnTo>
                    <a:pt x="53180" y="65006"/>
                  </a:lnTo>
                  <a:lnTo>
                    <a:pt x="79771" y="0"/>
                  </a:lnTo>
                  <a:lnTo>
                    <a:pt x="79771" y="409736"/>
                  </a:lnTo>
                  <a:lnTo>
                    <a:pt x="106361" y="409736"/>
                  </a:lnTo>
                  <a:lnTo>
                    <a:pt x="53180" y="539750"/>
                  </a:lnTo>
                  <a:lnTo>
                    <a:pt x="0" y="409736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5856287" y="4343400"/>
              <a:ext cx="106680" cy="539750"/>
            </a:xfrm>
            <a:custGeom>
              <a:rect l="l" t="t" r="r" b="b"/>
              <a:pathLst>
                <a:path w="106679" h="539750">
                  <a:moveTo>
                    <a:pt x="79771" y="0"/>
                  </a:moveTo>
                  <a:lnTo>
                    <a:pt x="79771" y="409736"/>
                  </a:lnTo>
                  <a:lnTo>
                    <a:pt x="106361" y="409736"/>
                  </a:lnTo>
                  <a:lnTo>
                    <a:pt x="53180" y="539750"/>
                  </a:lnTo>
                  <a:lnTo>
                    <a:pt x="0" y="409736"/>
                  </a:lnTo>
                  <a:lnTo>
                    <a:pt x="26590" y="409736"/>
                  </a:lnTo>
                  <a:lnTo>
                    <a:pt x="26590" y="0"/>
                  </a:lnTo>
                  <a:lnTo>
                    <a:pt x="53180" y="65006"/>
                  </a:lnTo>
                  <a:lnTo>
                    <a:pt x="79771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5862638" y="3605211"/>
              <a:ext cx="106680" cy="539750"/>
            </a:xfrm>
            <a:custGeom>
              <a:rect l="l" t="t" r="r" b="b"/>
              <a:pathLst>
                <a:path w="106679" h="539750">
                  <a:moveTo>
                    <a:pt x="0" y="409736"/>
                  </a:moveTo>
                  <a:lnTo>
                    <a:pt x="26590" y="409736"/>
                  </a:lnTo>
                  <a:lnTo>
                    <a:pt x="26590" y="0"/>
                  </a:lnTo>
                  <a:lnTo>
                    <a:pt x="53180" y="65006"/>
                  </a:lnTo>
                  <a:lnTo>
                    <a:pt x="79771" y="0"/>
                  </a:lnTo>
                  <a:lnTo>
                    <a:pt x="79771" y="409736"/>
                  </a:lnTo>
                  <a:lnTo>
                    <a:pt x="106361" y="409736"/>
                  </a:lnTo>
                  <a:lnTo>
                    <a:pt x="53180" y="539750"/>
                  </a:lnTo>
                  <a:lnTo>
                    <a:pt x="0" y="409736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5862638" y="3605211"/>
              <a:ext cx="106680" cy="539750"/>
            </a:xfrm>
            <a:custGeom>
              <a:rect l="l" t="t" r="r" b="b"/>
              <a:pathLst>
                <a:path w="106679" h="539750">
                  <a:moveTo>
                    <a:pt x="79771" y="0"/>
                  </a:moveTo>
                  <a:lnTo>
                    <a:pt x="79771" y="409736"/>
                  </a:lnTo>
                  <a:lnTo>
                    <a:pt x="106361" y="409736"/>
                  </a:lnTo>
                  <a:lnTo>
                    <a:pt x="53180" y="539750"/>
                  </a:lnTo>
                  <a:lnTo>
                    <a:pt x="0" y="409736"/>
                  </a:lnTo>
                  <a:lnTo>
                    <a:pt x="26590" y="409736"/>
                  </a:lnTo>
                  <a:lnTo>
                    <a:pt x="26590" y="0"/>
                  </a:lnTo>
                  <a:lnTo>
                    <a:pt x="53180" y="65006"/>
                  </a:lnTo>
                  <a:lnTo>
                    <a:pt x="79771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5845175" y="2211387"/>
              <a:ext cx="106680" cy="539750"/>
            </a:xfrm>
            <a:custGeom>
              <a:rect l="l" t="t" r="r" b="b"/>
              <a:pathLst>
                <a:path w="106679" h="539750">
                  <a:moveTo>
                    <a:pt x="0" y="409736"/>
                  </a:moveTo>
                  <a:lnTo>
                    <a:pt x="26590" y="409736"/>
                  </a:lnTo>
                  <a:lnTo>
                    <a:pt x="26590" y="0"/>
                  </a:lnTo>
                  <a:lnTo>
                    <a:pt x="53181" y="65006"/>
                  </a:lnTo>
                  <a:lnTo>
                    <a:pt x="79771" y="0"/>
                  </a:lnTo>
                  <a:lnTo>
                    <a:pt x="79771" y="409736"/>
                  </a:lnTo>
                  <a:lnTo>
                    <a:pt x="106361" y="409736"/>
                  </a:lnTo>
                  <a:lnTo>
                    <a:pt x="53181" y="539750"/>
                  </a:lnTo>
                  <a:lnTo>
                    <a:pt x="0" y="409736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5845175" y="2211387"/>
              <a:ext cx="106680" cy="539750"/>
            </a:xfrm>
            <a:custGeom>
              <a:rect l="l" t="t" r="r" b="b"/>
              <a:pathLst>
                <a:path w="106679" h="539750">
                  <a:moveTo>
                    <a:pt x="79771" y="0"/>
                  </a:moveTo>
                  <a:lnTo>
                    <a:pt x="79771" y="409736"/>
                  </a:lnTo>
                  <a:lnTo>
                    <a:pt x="106361" y="409736"/>
                  </a:lnTo>
                  <a:lnTo>
                    <a:pt x="53181" y="539750"/>
                  </a:lnTo>
                  <a:lnTo>
                    <a:pt x="0" y="409736"/>
                  </a:lnTo>
                  <a:lnTo>
                    <a:pt x="26590" y="409736"/>
                  </a:lnTo>
                  <a:lnTo>
                    <a:pt x="26590" y="0"/>
                  </a:lnTo>
                  <a:lnTo>
                    <a:pt x="53181" y="65006"/>
                  </a:lnTo>
                  <a:lnTo>
                    <a:pt x="79771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4211636" y="1268413"/>
              <a:ext cx="125730" cy="563880"/>
            </a:xfrm>
            <a:custGeom>
              <a:rect l="l" t="t" r="r" b="b"/>
              <a:pathLst>
                <a:path w="125729" h="563880">
                  <a:moveTo>
                    <a:pt x="0" y="427812"/>
                  </a:moveTo>
                  <a:lnTo>
                    <a:pt x="31353" y="427812"/>
                  </a:lnTo>
                  <a:lnTo>
                    <a:pt x="31353" y="0"/>
                  </a:lnTo>
                  <a:lnTo>
                    <a:pt x="62705" y="67874"/>
                  </a:lnTo>
                  <a:lnTo>
                    <a:pt x="94058" y="0"/>
                  </a:lnTo>
                  <a:lnTo>
                    <a:pt x="94058" y="427812"/>
                  </a:lnTo>
                  <a:lnTo>
                    <a:pt x="125412" y="427812"/>
                  </a:lnTo>
                  <a:lnTo>
                    <a:pt x="62705" y="563561"/>
                  </a:lnTo>
                  <a:lnTo>
                    <a:pt x="0" y="427812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4211636" y="1268413"/>
              <a:ext cx="125730" cy="563880"/>
            </a:xfrm>
            <a:custGeom>
              <a:rect l="l" t="t" r="r" b="b"/>
              <a:pathLst>
                <a:path w="125729" h="563880">
                  <a:moveTo>
                    <a:pt x="94058" y="0"/>
                  </a:moveTo>
                  <a:lnTo>
                    <a:pt x="94058" y="427812"/>
                  </a:lnTo>
                  <a:lnTo>
                    <a:pt x="125412" y="427812"/>
                  </a:lnTo>
                  <a:lnTo>
                    <a:pt x="62705" y="563561"/>
                  </a:lnTo>
                  <a:lnTo>
                    <a:pt x="0" y="427812"/>
                  </a:lnTo>
                  <a:lnTo>
                    <a:pt x="31353" y="427812"/>
                  </a:lnTo>
                  <a:lnTo>
                    <a:pt x="31353" y="0"/>
                  </a:lnTo>
                  <a:lnTo>
                    <a:pt x="62705" y="67874"/>
                  </a:lnTo>
                  <a:lnTo>
                    <a:pt x="94058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0" name="object 40"/>
          <p:cNvSpPr txBox="1"/>
          <p:nvPr/>
        </p:nvSpPr>
        <p:spPr>
          <a:xfrm>
            <a:off x="2080578" y="5918675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00"/>
                </a:solidFill>
                <a:latin typeface="MS Gothic"/>
                <a:cs typeface="MS Gothic"/>
              </a:rPr>
              <a:t>通</a:t>
            </a:r>
            <a:r>
              <a:rPr sz="1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过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2357437" y="3679824"/>
            <a:ext cx="130175" cy="2222500"/>
            <a:chOff x="2357437" y="3679824"/>
            <a:chExt cx="130175" cy="2222500"/>
          </a:xfrm>
        </p:grpSpPr>
        <p:sp>
          <p:nvSpPr>
            <p:cNvPr id="42" name="object 42"/>
            <p:cNvSpPr/>
            <p:nvPr/>
          </p:nvSpPr>
          <p:spPr>
            <a:xfrm>
              <a:off x="2362200" y="3684587"/>
              <a:ext cx="120650" cy="2212975"/>
            </a:xfrm>
            <a:custGeom>
              <a:rect l="l" t="t" r="r" b="b"/>
              <a:pathLst>
                <a:path w="120650" h="2212975">
                  <a:moveTo>
                    <a:pt x="120650" y="533060"/>
                  </a:moveTo>
                  <a:lnTo>
                    <a:pt x="90487" y="533060"/>
                  </a:lnTo>
                  <a:lnTo>
                    <a:pt x="90487" y="2212975"/>
                  </a:lnTo>
                  <a:lnTo>
                    <a:pt x="60325" y="1946444"/>
                  </a:lnTo>
                  <a:lnTo>
                    <a:pt x="30162" y="2212975"/>
                  </a:lnTo>
                  <a:lnTo>
                    <a:pt x="30162" y="533060"/>
                  </a:lnTo>
                  <a:lnTo>
                    <a:pt x="0" y="533060"/>
                  </a:lnTo>
                  <a:lnTo>
                    <a:pt x="60325" y="0"/>
                  </a:lnTo>
                  <a:lnTo>
                    <a:pt x="120650" y="533060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2362200" y="3684587"/>
              <a:ext cx="120650" cy="2212975"/>
            </a:xfrm>
            <a:custGeom>
              <a:rect l="l" t="t" r="r" b="b"/>
              <a:pathLst>
                <a:path w="120650" h="2212975">
                  <a:moveTo>
                    <a:pt x="30162" y="2212975"/>
                  </a:moveTo>
                  <a:lnTo>
                    <a:pt x="30162" y="533060"/>
                  </a:lnTo>
                  <a:lnTo>
                    <a:pt x="0" y="533060"/>
                  </a:lnTo>
                  <a:lnTo>
                    <a:pt x="60325" y="0"/>
                  </a:lnTo>
                  <a:lnTo>
                    <a:pt x="120650" y="533060"/>
                  </a:lnTo>
                  <a:lnTo>
                    <a:pt x="90487" y="533060"/>
                  </a:lnTo>
                  <a:lnTo>
                    <a:pt x="90487" y="2212975"/>
                  </a:lnTo>
                  <a:lnTo>
                    <a:pt x="60325" y="1946444"/>
                  </a:lnTo>
                  <a:lnTo>
                    <a:pt x="30162" y="221297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4" name="object 4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甘肃省妇幼保健院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https://d.book118.com/397124010031006043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Microsoft JhengHei</vt:lpstr>
      <vt:lpstr>Wingdings</vt:lpstr>
      <vt:lpstr>黑体</vt:lpstr>
      <vt:lpstr>Times New Roman</vt:lpstr>
      <vt:lpstr>微软雅黑</vt:lpstr>
      <vt:lpstr>MS Gothic</vt:lpstr>
      <vt:lpstr>宋体</vt:lpstr>
      <vt:lpstr>Office Theme</vt:lpstr>
      <vt:lpstr>新生儿听力筛查流程与操作规范</vt:lpstr>
      <vt:lpstr>听力筛查定义</vt:lpstr>
      <vt:lpstr>听力筛查是系统工程</vt:lpstr>
      <vt:lpstr>听力筛查背景</vt:lpstr>
      <vt:lpstr>新生儿听力筛查的总体目标</vt:lpstr>
      <vt:lpstr>新生儿听力筛查的具体目标</vt:lpstr>
      <vt:lpstr>PowerPoint Presentation</vt:lpstr>
      <vt:lpstr>听力筛查的意义</vt:lpstr>
      <vt:lpstr>听力筛查的目的</vt:lpstr>
      <vt:lpstr>听力筛查策略</vt:lpstr>
      <vt:lpstr>听力筛查策略</vt:lpstr>
      <vt:lpstr>甘肃省妇幼保健院</vt:lpstr>
      <vt:lpstr>自动听性脑干电位（AABR）</vt:lpstr>
      <vt:lpstr>OAE与AABR比较</vt:lpstr>
      <vt:lpstr>甘肃省妇幼保健院</vt:lpstr>
      <vt:lpstr>甘肃省妇幼保健院</vt:lpstr>
      <vt:lpstr>甘肃省妇幼保健院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2024-09-16T22:11:49.766</cp:lastPrinted>
  <dcterms:created xsi:type="dcterms:W3CDTF">2024-09-16T14:11:49Z</dcterms:created>
  <dcterms:modified xsi:type="dcterms:W3CDTF">2024-09-16T14:11:51Z</dcterms:modified>
</cp:coreProperties>
</file>