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BB4AD4-A157-4104-AC4A-44A30368F6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675D48-0F87-4B9E-922C-EAE01340B6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250CE4-02ED-4FFB-A506-30C5CFD3F5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301773-6732-4808-9725-1D5D295BB1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24671E-7F7C-444A-8A5F-80BDA855E2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D7E54E5-3B9F-4C3D-9314-F6DA5329E5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BED9A8-68A4-437A-82C9-B040B530EE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7DCB04-2DF8-4170-BD0D-2C288D5206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485C18-9D45-453D-A1C4-C435057396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016018-92A6-4631-AF52-83438860E8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99BC49-79DB-4906-93A7-A169DD466E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310036"/>
            <a:ext cx="12192000" cy="3547963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005080" y="2762420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1754827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1683118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54">
            <a:extLst>
              <a:ext uri="{FF2B5EF4-FFF2-40B4-BE49-F238E27FC236}">
                <a16:creationId xmlns:a16="http://schemas.microsoft.com/office/drawing/2014/main" id="{B58F51AF-4BC7-9EDC-9BEF-3C05AF1B0A47}"/>
              </a:ext>
            </a:extLst>
          </p:cNvPr>
          <p:cNvGrpSpPr/>
          <p:nvPr userDrawn="1"/>
        </p:nvGrpSpPr>
        <p:grpSpPr>
          <a:xfrm>
            <a:off x="8087710" y="2026920"/>
            <a:ext cx="3443800" cy="3537481"/>
            <a:chOff x="5854675" y="3359758"/>
            <a:chExt cx="305647" cy="305644"/>
          </a:xfrm>
        </p:grpSpPr>
        <p:grpSp>
          <p:nvGrpSpPr>
            <p:cNvPr id="10" name="组合 55">
              <a:extLst>
                <a:ext uri="{FF2B5EF4-FFF2-40B4-BE49-F238E27FC236}">
                  <a16:creationId xmlns:a16="http://schemas.microsoft.com/office/drawing/2014/main" id="{BBC63AEE-C475-2CCC-EC0A-62381AFA407F}"/>
                </a:ext>
              </a:extLst>
            </p:cNvPr>
            <p:cNvGrpSpPr/>
            <p:nvPr/>
          </p:nvGrpSpPr>
          <p:grpSpPr>
            <a:xfrm>
              <a:off x="5854675" y="3359758"/>
              <a:ext cx="305647" cy="305644"/>
              <a:chOff x="1517330" y="1125257"/>
              <a:chExt cx="2204282" cy="2204282"/>
            </a:xfrm>
          </p:grpSpPr>
          <p:sp>
            <p:nvSpPr>
              <p:cNvPr id="12" name="椭圆 57">
                <a:extLst>
                  <a:ext uri="{FF2B5EF4-FFF2-40B4-BE49-F238E27FC236}">
                    <a16:creationId xmlns:a16="http://schemas.microsoft.com/office/drawing/2014/main" id="{96543A38-02E2-B211-7269-53797B4486C9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3" name="椭圆 59">
                <a:extLst>
                  <a:ext uri="{FF2B5EF4-FFF2-40B4-BE49-F238E27FC236}">
                    <a16:creationId xmlns:a16="http://schemas.microsoft.com/office/drawing/2014/main" id="{0D080517-06EB-F1AC-8549-71DD9B7EB268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D60229B-2C9B-30C0-2EC4-CE4E51CB9612}"/>
                </a:ext>
              </a:extLst>
            </p:cNvPr>
            <p:cNvSpPr/>
            <p:nvPr/>
          </p:nvSpPr>
          <p:spPr bwMode="auto">
            <a:xfrm>
              <a:off x="5894000" y="3469636"/>
              <a:ext cx="238307" cy="96206"/>
            </a:xfrm>
            <a:custGeom>
              <a:gdLst>
                <a:gd name="T0" fmla="*/ 2147483646 w 112"/>
                <a:gd name="T1" fmla="*/ 2147483646 h 77"/>
                <a:gd name="T2" fmla="*/ 2147483646 w 112"/>
                <a:gd name="T3" fmla="*/ 2147483646 h 77"/>
                <a:gd name="T4" fmla="*/ 2147483646 w 112"/>
                <a:gd name="T5" fmla="*/ 2147483646 h 77"/>
                <a:gd name="T6" fmla="*/ 2147483646 w 112"/>
                <a:gd name="T7" fmla="*/ 2147483646 h 77"/>
                <a:gd name="T8" fmla="*/ 2147483646 w 112"/>
                <a:gd name="T9" fmla="*/ 2147483646 h 77"/>
                <a:gd name="T10" fmla="*/ 0 w 112"/>
                <a:gd name="T11" fmla="*/ 2147483646 h 77"/>
                <a:gd name="T12" fmla="*/ 2147483646 w 112"/>
                <a:gd name="T13" fmla="*/ 2147483646 h 77"/>
                <a:gd name="T14" fmla="*/ 2147483646 w 112"/>
                <a:gd name="T15" fmla="*/ 2147483646 h 77"/>
                <a:gd name="T16" fmla="*/ 2147483646 w 112"/>
                <a:gd name="T17" fmla="*/ 2147483646 h 77"/>
                <a:gd name="T18" fmla="*/ 2147483646 w 112"/>
                <a:gd name="T19" fmla="*/ 2147483646 h 77"/>
                <a:gd name="T20" fmla="*/ 2147483646 w 112"/>
                <a:gd name="T21" fmla="*/ 2147483646 h 77"/>
                <a:gd name="T22" fmla="*/ 2147483646 w 112"/>
                <a:gd name="T23" fmla="*/ 2147483646 h 77"/>
                <a:gd name="T24" fmla="*/ 2147483646 w 112"/>
                <a:gd name="T25" fmla="*/ 2147483646 h 77"/>
                <a:gd name="T26" fmla="*/ 2147483646 w 112"/>
                <a:gd name="T27" fmla="*/ 2147483646 h 77"/>
                <a:gd name="T28" fmla="*/ 2147483646 w 112"/>
                <a:gd name="T29" fmla="*/ 2147483646 h 77"/>
                <a:gd name="T30" fmla="*/ 2147483646 w 112"/>
                <a:gd name="T31" fmla="*/ 2147483646 h 77"/>
                <a:gd name="T32" fmla="*/ 2147483646 w 112"/>
                <a:gd name="T33" fmla="*/ 2147483646 h 77"/>
                <a:gd name="T34" fmla="*/ 2147483646 w 112"/>
                <a:gd name="T35" fmla="*/ 2147483646 h 77"/>
                <a:gd name="T36" fmla="*/ 2147483646 w 112"/>
                <a:gd name="T37" fmla="*/ 2147483646 h 77"/>
                <a:gd name="T38" fmla="*/ 2147483646 w 112"/>
                <a:gd name="T39" fmla="*/ 2147483646 h 77"/>
                <a:gd name="T40" fmla="*/ 2147483646 w 112"/>
                <a:gd name="T41" fmla="*/ 2147483646 h 77"/>
                <a:gd name="T42" fmla="*/ 2147483646 w 112"/>
                <a:gd name="T43" fmla="*/ 2147483646 h 77"/>
                <a:gd name="T44" fmla="*/ 2147483646 w 112"/>
                <a:gd name="T45" fmla="*/ 2147483646 h 77"/>
                <a:gd name="T46" fmla="*/ 2147483646 w 112"/>
                <a:gd name="T47" fmla="*/ 2147483646 h 77"/>
                <a:gd name="T48" fmla="*/ 2147483646 w 112"/>
                <a:gd name="T49" fmla="*/ 2147483646 h 77"/>
                <a:gd name="T50" fmla="*/ 2147483646 w 112"/>
                <a:gd name="T51" fmla="*/ 2147483646 h 77"/>
                <a:gd name="T52" fmla="*/ 2147483646 w 112"/>
                <a:gd name="T53" fmla="*/ 2147483646 h 77"/>
                <a:gd name="T54" fmla="*/ 2147483646 w 112"/>
                <a:gd name="T55" fmla="*/ 2147483646 h 77"/>
                <a:gd name="T56" fmla="*/ 2147483646 w 112"/>
                <a:gd name="T57" fmla="*/ 2147483646 h 77"/>
                <a:gd name="T58" fmla="*/ 2147483646 w 112"/>
                <a:gd name="T59" fmla="*/ 2147483646 h 77"/>
                <a:gd name="T60" fmla="*/ 2147483646 w 112"/>
                <a:gd name="T61" fmla="*/ 2147483646 h 77"/>
                <a:gd name="T62" fmla="*/ 2147483646 w 112"/>
                <a:gd name="T63" fmla="*/ 2147483646 h 77"/>
                <a:gd name="T64" fmla="*/ 2147483646 w 112"/>
                <a:gd name="T65" fmla="*/ 2147483646 h 77"/>
                <a:gd name="T66" fmla="*/ 2147483646 w 112"/>
                <a:gd name="T67" fmla="*/ 2147483646 h 77"/>
                <a:gd name="T68" fmla="*/ 2147483646 w 112"/>
                <a:gd name="T69" fmla="*/ 2147483646 h 77"/>
                <a:gd name="T70" fmla="*/ 2147483646 w 112"/>
                <a:gd name="T71" fmla="*/ 2147483646 h 77"/>
                <a:gd name="T72" fmla="*/ 2147483646 w 112"/>
                <a:gd name="T73" fmla="*/ 2147483646 h 77"/>
                <a:gd name="T74" fmla="*/ 2147483646 w 112"/>
                <a:gd name="T75" fmla="*/ 2147483646 h 77"/>
                <a:gd name="T76" fmla="*/ 2147483646 w 112"/>
                <a:gd name="T77" fmla="*/ 2147483646 h 77"/>
                <a:gd name="T78" fmla="*/ 2147483646 w 112"/>
                <a:gd name="T79" fmla="*/ 2147483646 h 77"/>
                <a:gd name="T80" fmla="*/ 2147483646 w 112"/>
                <a:gd name="T81" fmla="*/ 2147483646 h 77"/>
                <a:gd name="T82" fmla="*/ 2147483646 w 112"/>
                <a:gd name="T83" fmla="*/ 2147483646 h 77"/>
                <a:gd name="T84" fmla="*/ 2147483646 w 112"/>
                <a:gd name="T85" fmla="*/ 2147483646 h 77"/>
                <a:gd name="T86" fmla="*/ 2147483646 w 112"/>
                <a:gd name="T87" fmla="*/ 2147483646 h 77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</a:gdLst>
              <a:cxnLst>
                <a:cxn ang="T88">
                  <a:pos x="T0" y="T1"/>
                </a:cxn>
                <a:cxn ang="T89">
                  <a:pos x="T2" y="T3"/>
                </a:cxn>
                <a:cxn ang="T90">
                  <a:pos x="T4" y="T5"/>
                </a:cxn>
                <a:cxn ang="T91">
                  <a:pos x="T6" y="T7"/>
                </a:cxn>
                <a:cxn ang="T92">
                  <a:pos x="T8" y="T9"/>
                </a:cxn>
                <a:cxn ang="T93">
                  <a:pos x="T10" y="T11"/>
                </a:cxn>
                <a:cxn ang="T94">
                  <a:pos x="T12" y="T13"/>
                </a:cxn>
                <a:cxn ang="T95">
                  <a:pos x="T14" y="T15"/>
                </a:cxn>
                <a:cxn ang="T96">
                  <a:pos x="T16" y="T17"/>
                </a:cxn>
                <a:cxn ang="T97">
                  <a:pos x="T18" y="T19"/>
                </a:cxn>
                <a:cxn ang="T98">
                  <a:pos x="T20" y="T21"/>
                </a:cxn>
                <a:cxn ang="T99">
                  <a:pos x="T22" y="T23"/>
                </a:cxn>
                <a:cxn ang="T100">
                  <a:pos x="T24" y="T25"/>
                </a:cxn>
                <a:cxn ang="T101">
                  <a:pos x="T26" y="T27"/>
                </a:cxn>
                <a:cxn ang="T102">
                  <a:pos x="T28" y="T29"/>
                </a:cxn>
                <a:cxn ang="T103">
                  <a:pos x="T30" y="T31"/>
                </a:cxn>
                <a:cxn ang="T104">
                  <a:pos x="T32" y="T33"/>
                </a:cxn>
                <a:cxn ang="T105">
                  <a:pos x="T34" y="T35"/>
                </a:cxn>
                <a:cxn ang="T106">
                  <a:pos x="T36" y="T37"/>
                </a:cxn>
                <a:cxn ang="T107">
                  <a:pos x="T38" y="T39"/>
                </a:cxn>
                <a:cxn ang="T108">
                  <a:pos x="T40" y="T41"/>
                </a:cxn>
                <a:cxn ang="T109">
                  <a:pos x="T42" y="T43"/>
                </a:cxn>
                <a:cxn ang="T110">
                  <a:pos x="T44" y="T45"/>
                </a:cxn>
                <a:cxn ang="T111">
                  <a:pos x="T46" y="T47"/>
                </a:cxn>
                <a:cxn ang="T112">
                  <a:pos x="T48" y="T49"/>
                </a:cxn>
                <a:cxn ang="T113">
                  <a:pos x="T50" y="T51"/>
                </a:cxn>
                <a:cxn ang="T114">
                  <a:pos x="T52" y="T53"/>
                </a:cxn>
                <a:cxn ang="T115">
                  <a:pos x="T54" y="T55"/>
                </a:cxn>
                <a:cxn ang="T116">
                  <a:pos x="T56" y="T57"/>
                </a:cxn>
                <a:cxn ang="T117">
                  <a:pos x="T58" y="T59"/>
                </a:cxn>
                <a:cxn ang="T118">
                  <a:pos x="T60" y="T61"/>
                </a:cxn>
                <a:cxn ang="T119">
                  <a:pos x="T62" y="T63"/>
                </a:cxn>
                <a:cxn ang="T120">
                  <a:pos x="T64" y="T65"/>
                </a:cxn>
                <a:cxn ang="T121">
                  <a:pos x="T66" y="T67"/>
                </a:cxn>
                <a:cxn ang="T122">
                  <a:pos x="T68" y="T69"/>
                </a:cxn>
                <a:cxn ang="T123">
                  <a:pos x="T70" y="T71"/>
                </a:cxn>
                <a:cxn ang="T124">
                  <a:pos x="T72" y="T73"/>
                </a:cxn>
                <a:cxn ang="T125">
                  <a:pos x="T74" y="T75"/>
                </a:cxn>
                <a:cxn ang="T126">
                  <a:pos x="T76" y="T77"/>
                </a:cxn>
                <a:cxn ang="T127">
                  <a:pos x="T78" y="T79"/>
                </a:cxn>
                <a:cxn ang="T128">
                  <a:pos x="T80" y="T81"/>
                </a:cxn>
                <a:cxn ang="T129">
                  <a:pos x="T82" y="T83"/>
                </a:cxn>
                <a:cxn ang="T130">
                  <a:pos x="T84" y="T85"/>
                </a:cxn>
                <a:cxn ang="T131">
                  <a:pos x="T86" y="T87"/>
                </a:cxn>
              </a:cxnLst>
              <a:rect l="0" t="0" r="r" b="b"/>
              <a:pathLst>
                <a:path w="112" h="77">
                  <a:moveTo>
                    <a:pt x="56" y="0"/>
                  </a:moveTo>
                  <a:cubicBezTo>
                    <a:pt x="62" y="0"/>
                    <a:pt x="66" y="4"/>
                    <a:pt x="66" y="10"/>
                  </a:cubicBezTo>
                  <a:cubicBezTo>
                    <a:pt x="66" y="15"/>
                    <a:pt x="62" y="20"/>
                    <a:pt x="56" y="20"/>
                  </a:cubicBezTo>
                  <a:cubicBezTo>
                    <a:pt x="51" y="20"/>
                    <a:pt x="46" y="15"/>
                    <a:pt x="46" y="10"/>
                  </a:cubicBezTo>
                  <a:cubicBezTo>
                    <a:pt x="46" y="4"/>
                    <a:pt x="51" y="0"/>
                    <a:pt x="56" y="0"/>
                  </a:cubicBezTo>
                  <a:close/>
                  <a:moveTo>
                    <a:pt x="15" y="49"/>
                  </a:moveTo>
                  <a:cubicBezTo>
                    <a:pt x="15" y="66"/>
                    <a:pt x="15" y="66"/>
                    <a:pt x="15" y="66"/>
                  </a:cubicBezTo>
                  <a:cubicBezTo>
                    <a:pt x="10" y="66"/>
                    <a:pt x="10" y="66"/>
                    <a:pt x="10" y="66"/>
                  </a:cubicBezTo>
                  <a:cubicBezTo>
                    <a:pt x="10" y="52"/>
                    <a:pt x="10" y="52"/>
                    <a:pt x="10" y="52"/>
                  </a:cubicBezTo>
                  <a:cubicBezTo>
                    <a:pt x="9" y="52"/>
                    <a:pt x="9" y="52"/>
                    <a:pt x="9" y="52"/>
                  </a:cubicBezTo>
                  <a:cubicBezTo>
                    <a:pt x="9" y="66"/>
                    <a:pt x="9" y="66"/>
                    <a:pt x="9" y="66"/>
                  </a:cubicBezTo>
                  <a:cubicBezTo>
                    <a:pt x="4" y="66"/>
                    <a:pt x="4" y="66"/>
                    <a:pt x="4" y="66"/>
                  </a:cubicBezTo>
                  <a:cubicBezTo>
                    <a:pt x="4" y="49"/>
                    <a:pt x="4" y="49"/>
                    <a:pt x="4" y="49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0" y="46"/>
                    <a:pt x="0" y="46"/>
                    <a:pt x="0" y="46"/>
                  </a:cubicBezTo>
                  <a:cubicBezTo>
                    <a:pt x="0" y="33"/>
                    <a:pt x="0" y="33"/>
                    <a:pt x="0" y="33"/>
                  </a:cubicBezTo>
                  <a:cubicBezTo>
                    <a:pt x="0" y="31"/>
                    <a:pt x="1" y="29"/>
                    <a:pt x="4" y="29"/>
                  </a:cubicBezTo>
                  <a:cubicBezTo>
                    <a:pt x="13" y="29"/>
                    <a:pt x="13" y="29"/>
                    <a:pt x="13" y="29"/>
                  </a:cubicBezTo>
                  <a:cubicBezTo>
                    <a:pt x="13" y="30"/>
                    <a:pt x="13" y="30"/>
                    <a:pt x="13" y="31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5" y="49"/>
                    <a:pt x="15" y="49"/>
                    <a:pt x="15" y="49"/>
                  </a:cubicBezTo>
                  <a:close/>
                  <a:moveTo>
                    <a:pt x="10" y="15"/>
                  </a:moveTo>
                  <a:cubicBezTo>
                    <a:pt x="13" y="15"/>
                    <a:pt x="16" y="18"/>
                    <a:pt x="16" y="22"/>
                  </a:cubicBezTo>
                  <a:cubicBezTo>
                    <a:pt x="16" y="23"/>
                    <a:pt x="16" y="24"/>
                    <a:pt x="15" y="25"/>
                  </a:cubicBezTo>
                  <a:cubicBezTo>
                    <a:pt x="15" y="26"/>
                    <a:pt x="15" y="26"/>
                    <a:pt x="14" y="26"/>
                  </a:cubicBezTo>
                  <a:cubicBezTo>
                    <a:pt x="13" y="27"/>
                    <a:pt x="12" y="28"/>
                    <a:pt x="10" y="28"/>
                  </a:cubicBezTo>
                  <a:cubicBezTo>
                    <a:pt x="6" y="28"/>
                    <a:pt x="3" y="25"/>
                    <a:pt x="3" y="22"/>
                  </a:cubicBezTo>
                  <a:cubicBezTo>
                    <a:pt x="3" y="18"/>
                    <a:pt x="6" y="15"/>
                    <a:pt x="10" y="15"/>
                  </a:cubicBezTo>
                  <a:close/>
                  <a:moveTo>
                    <a:pt x="96" y="49"/>
                  </a:moveTo>
                  <a:cubicBezTo>
                    <a:pt x="96" y="66"/>
                    <a:pt x="96" y="66"/>
                    <a:pt x="96" y="66"/>
                  </a:cubicBezTo>
                  <a:cubicBezTo>
                    <a:pt x="101" y="66"/>
                    <a:pt x="101" y="66"/>
                    <a:pt x="101" y="66"/>
                  </a:cubicBezTo>
                  <a:cubicBezTo>
                    <a:pt x="101" y="52"/>
                    <a:pt x="101" y="52"/>
                    <a:pt x="101" y="52"/>
                  </a:cubicBezTo>
                  <a:cubicBezTo>
                    <a:pt x="102" y="52"/>
                    <a:pt x="102" y="52"/>
                    <a:pt x="102" y="52"/>
                  </a:cubicBezTo>
                  <a:cubicBezTo>
                    <a:pt x="102" y="66"/>
                    <a:pt x="102" y="66"/>
                    <a:pt x="102" y="66"/>
                  </a:cubicBezTo>
                  <a:cubicBezTo>
                    <a:pt x="107" y="66"/>
                    <a:pt x="107" y="66"/>
                    <a:pt x="107" y="66"/>
                  </a:cubicBezTo>
                  <a:cubicBezTo>
                    <a:pt x="107" y="49"/>
                    <a:pt x="107" y="49"/>
                    <a:pt x="107" y="49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12" y="46"/>
                    <a:pt x="112" y="46"/>
                    <a:pt x="112" y="46"/>
                  </a:cubicBezTo>
                  <a:cubicBezTo>
                    <a:pt x="112" y="33"/>
                    <a:pt x="112" y="33"/>
                    <a:pt x="112" y="33"/>
                  </a:cubicBezTo>
                  <a:cubicBezTo>
                    <a:pt x="112" y="31"/>
                    <a:pt x="110" y="29"/>
                    <a:pt x="107" y="29"/>
                  </a:cubicBezTo>
                  <a:cubicBezTo>
                    <a:pt x="98" y="29"/>
                    <a:pt x="98" y="29"/>
                    <a:pt x="98" y="29"/>
                  </a:cubicBezTo>
                  <a:cubicBezTo>
                    <a:pt x="98" y="30"/>
                    <a:pt x="98" y="30"/>
                    <a:pt x="98" y="31"/>
                  </a:cubicBezTo>
                  <a:cubicBezTo>
                    <a:pt x="98" y="49"/>
                    <a:pt x="98" y="49"/>
                    <a:pt x="98" y="49"/>
                  </a:cubicBezTo>
                  <a:cubicBezTo>
                    <a:pt x="96" y="49"/>
                    <a:pt x="96" y="49"/>
                    <a:pt x="96" y="49"/>
                  </a:cubicBezTo>
                  <a:close/>
                  <a:moveTo>
                    <a:pt x="101" y="15"/>
                  </a:moveTo>
                  <a:cubicBezTo>
                    <a:pt x="98" y="15"/>
                    <a:pt x="95" y="18"/>
                    <a:pt x="95" y="22"/>
                  </a:cubicBezTo>
                  <a:cubicBezTo>
                    <a:pt x="95" y="23"/>
                    <a:pt x="95" y="24"/>
                    <a:pt x="96" y="25"/>
                  </a:cubicBezTo>
                  <a:cubicBezTo>
                    <a:pt x="96" y="26"/>
                    <a:pt x="97" y="26"/>
                    <a:pt x="97" y="26"/>
                  </a:cubicBezTo>
                  <a:cubicBezTo>
                    <a:pt x="98" y="27"/>
                    <a:pt x="100" y="28"/>
                    <a:pt x="101" y="28"/>
                  </a:cubicBezTo>
                  <a:cubicBezTo>
                    <a:pt x="105" y="28"/>
                    <a:pt x="108" y="25"/>
                    <a:pt x="108" y="22"/>
                  </a:cubicBezTo>
                  <a:cubicBezTo>
                    <a:pt x="108" y="18"/>
                    <a:pt x="105" y="15"/>
                    <a:pt x="101" y="15"/>
                  </a:cubicBezTo>
                  <a:close/>
                  <a:moveTo>
                    <a:pt x="75" y="51"/>
                  </a:moveTo>
                  <a:cubicBezTo>
                    <a:pt x="75" y="72"/>
                    <a:pt x="75" y="72"/>
                    <a:pt x="75" y="72"/>
                  </a:cubicBezTo>
                  <a:cubicBezTo>
                    <a:pt x="80" y="72"/>
                    <a:pt x="80" y="72"/>
                    <a:pt x="80" y="72"/>
                  </a:cubicBezTo>
                  <a:cubicBezTo>
                    <a:pt x="80" y="54"/>
                    <a:pt x="80" y="54"/>
                    <a:pt x="80" y="54"/>
                  </a:cubicBezTo>
                  <a:cubicBezTo>
                    <a:pt x="82" y="54"/>
                    <a:pt x="82" y="54"/>
                    <a:pt x="82" y="54"/>
                  </a:cubicBezTo>
                  <a:cubicBezTo>
                    <a:pt x="82" y="72"/>
                    <a:pt x="82" y="72"/>
                    <a:pt x="82" y="72"/>
                  </a:cubicBezTo>
                  <a:cubicBezTo>
                    <a:pt x="87" y="72"/>
                    <a:pt x="87" y="72"/>
                    <a:pt x="87" y="72"/>
                  </a:cubicBezTo>
                  <a:cubicBezTo>
                    <a:pt x="87" y="51"/>
                    <a:pt x="87" y="51"/>
                    <a:pt x="87" y="51"/>
                  </a:cubicBezTo>
                  <a:cubicBezTo>
                    <a:pt x="87" y="47"/>
                    <a:pt x="87" y="47"/>
                    <a:pt x="87" y="47"/>
                  </a:cubicBezTo>
                  <a:cubicBezTo>
                    <a:pt x="87" y="36"/>
                    <a:pt x="87" y="36"/>
                    <a:pt x="87" y="36"/>
                  </a:cubicBezTo>
                  <a:cubicBezTo>
                    <a:pt x="88" y="36"/>
                    <a:pt x="88" y="36"/>
                    <a:pt x="88" y="36"/>
                  </a:cubicBezTo>
                  <a:cubicBezTo>
                    <a:pt x="88" y="47"/>
                    <a:pt x="88" y="47"/>
                    <a:pt x="88" y="47"/>
                  </a:cubicBezTo>
                  <a:cubicBezTo>
                    <a:pt x="94" y="47"/>
                    <a:pt x="94" y="47"/>
                    <a:pt x="94" y="47"/>
                  </a:cubicBezTo>
                  <a:cubicBezTo>
                    <a:pt x="94" y="31"/>
                    <a:pt x="94" y="31"/>
                    <a:pt x="94" y="31"/>
                  </a:cubicBezTo>
                  <a:cubicBezTo>
                    <a:pt x="94" y="28"/>
                    <a:pt x="91" y="26"/>
                    <a:pt x="88" y="26"/>
                  </a:cubicBezTo>
                  <a:cubicBezTo>
                    <a:pt x="77" y="26"/>
                    <a:pt x="77" y="26"/>
                    <a:pt x="77" y="26"/>
                  </a:cubicBezTo>
                  <a:cubicBezTo>
                    <a:pt x="77" y="27"/>
                    <a:pt x="77" y="28"/>
                    <a:pt x="77" y="28"/>
                  </a:cubicBezTo>
                  <a:cubicBezTo>
                    <a:pt x="77" y="51"/>
                    <a:pt x="77" y="51"/>
                    <a:pt x="77" y="51"/>
                  </a:cubicBezTo>
                  <a:cubicBezTo>
                    <a:pt x="75" y="51"/>
                    <a:pt x="75" y="51"/>
                    <a:pt x="75" y="51"/>
                  </a:cubicBezTo>
                  <a:close/>
                  <a:moveTo>
                    <a:pt x="65" y="47"/>
                  </a:moveTo>
                  <a:cubicBezTo>
                    <a:pt x="65" y="32"/>
                    <a:pt x="65" y="32"/>
                    <a:pt x="65" y="32"/>
                  </a:cubicBezTo>
                  <a:cubicBezTo>
                    <a:pt x="64" y="32"/>
                    <a:pt x="64" y="32"/>
                    <a:pt x="64" y="32"/>
                  </a:cubicBezTo>
                  <a:cubicBezTo>
                    <a:pt x="64" y="47"/>
                    <a:pt x="64" y="47"/>
                    <a:pt x="64" y="47"/>
                  </a:cubicBezTo>
                  <a:cubicBezTo>
                    <a:pt x="64" y="50"/>
                    <a:pt x="64" y="50"/>
                    <a:pt x="64" y="50"/>
                  </a:cubicBezTo>
                  <a:cubicBezTo>
                    <a:pt x="64" y="77"/>
                    <a:pt x="64" y="77"/>
                    <a:pt x="64" y="77"/>
                  </a:cubicBezTo>
                  <a:cubicBezTo>
                    <a:pt x="57" y="77"/>
                    <a:pt x="57" y="77"/>
                    <a:pt x="57" y="77"/>
                  </a:cubicBezTo>
                  <a:cubicBezTo>
                    <a:pt x="57" y="55"/>
                    <a:pt x="57" y="55"/>
                    <a:pt x="57" y="55"/>
                  </a:cubicBezTo>
                  <a:cubicBezTo>
                    <a:pt x="55" y="55"/>
                    <a:pt x="55" y="55"/>
                    <a:pt x="55" y="55"/>
                  </a:cubicBezTo>
                  <a:cubicBezTo>
                    <a:pt x="55" y="77"/>
                    <a:pt x="55" y="77"/>
                    <a:pt x="55" y="77"/>
                  </a:cubicBezTo>
                  <a:cubicBezTo>
                    <a:pt x="48" y="77"/>
                    <a:pt x="48" y="77"/>
                    <a:pt x="48" y="77"/>
                  </a:cubicBezTo>
                  <a:cubicBezTo>
                    <a:pt x="48" y="50"/>
                    <a:pt x="48" y="50"/>
                    <a:pt x="48" y="50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7" y="32"/>
                    <a:pt x="47" y="32"/>
                    <a:pt x="47" y="32"/>
                  </a:cubicBezTo>
                  <a:cubicBezTo>
                    <a:pt x="47" y="47"/>
                    <a:pt x="47" y="47"/>
                    <a:pt x="47" y="47"/>
                  </a:cubicBezTo>
                  <a:cubicBezTo>
                    <a:pt x="41" y="47"/>
                    <a:pt x="41" y="47"/>
                    <a:pt x="41" y="4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4"/>
                    <a:pt x="44" y="21"/>
                    <a:pt x="47" y="21"/>
                  </a:cubicBezTo>
                  <a:cubicBezTo>
                    <a:pt x="66" y="21"/>
                    <a:pt x="46" y="21"/>
                    <a:pt x="65" y="21"/>
                  </a:cubicBezTo>
                  <a:cubicBezTo>
                    <a:pt x="69" y="21"/>
                    <a:pt x="71" y="24"/>
                    <a:pt x="71" y="27"/>
                  </a:cubicBezTo>
                  <a:cubicBezTo>
                    <a:pt x="71" y="47"/>
                    <a:pt x="71" y="47"/>
                    <a:pt x="71" y="47"/>
                  </a:cubicBezTo>
                  <a:cubicBezTo>
                    <a:pt x="70" y="47"/>
                    <a:pt x="68" y="47"/>
                    <a:pt x="65" y="47"/>
                  </a:cubicBezTo>
                  <a:close/>
                  <a:moveTo>
                    <a:pt x="37" y="51"/>
                  </a:moveTo>
                  <a:cubicBezTo>
                    <a:pt x="37" y="72"/>
                    <a:pt x="37" y="72"/>
                    <a:pt x="37" y="72"/>
                  </a:cubicBezTo>
                  <a:cubicBezTo>
                    <a:pt x="31" y="72"/>
                    <a:pt x="31" y="72"/>
                    <a:pt x="31" y="72"/>
                  </a:cubicBezTo>
                  <a:cubicBezTo>
                    <a:pt x="31" y="54"/>
                    <a:pt x="31" y="54"/>
                    <a:pt x="31" y="54"/>
                  </a:cubicBezTo>
                  <a:cubicBezTo>
                    <a:pt x="30" y="54"/>
                    <a:pt x="30" y="54"/>
                    <a:pt x="30" y="54"/>
                  </a:cubicBezTo>
                  <a:cubicBezTo>
                    <a:pt x="30" y="72"/>
                    <a:pt x="30" y="72"/>
                    <a:pt x="30" y="72"/>
                  </a:cubicBezTo>
                  <a:cubicBezTo>
                    <a:pt x="24" y="72"/>
                    <a:pt x="24" y="72"/>
                    <a:pt x="24" y="72"/>
                  </a:cubicBezTo>
                  <a:cubicBezTo>
                    <a:pt x="24" y="51"/>
                    <a:pt x="24" y="51"/>
                    <a:pt x="24" y="51"/>
                  </a:cubicBezTo>
                  <a:cubicBezTo>
                    <a:pt x="24" y="47"/>
                    <a:pt x="24" y="47"/>
                    <a:pt x="24" y="4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3" y="36"/>
                    <a:pt x="23" y="36"/>
                    <a:pt x="23" y="36"/>
                  </a:cubicBezTo>
                  <a:cubicBezTo>
                    <a:pt x="23" y="47"/>
                    <a:pt x="23" y="47"/>
                    <a:pt x="23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8" y="28"/>
                    <a:pt x="20" y="26"/>
                    <a:pt x="23" y="26"/>
                  </a:cubicBezTo>
                  <a:cubicBezTo>
                    <a:pt x="35" y="26"/>
                    <a:pt x="35" y="26"/>
                    <a:pt x="35" y="26"/>
                  </a:cubicBezTo>
                  <a:cubicBezTo>
                    <a:pt x="35" y="27"/>
                    <a:pt x="35" y="28"/>
                    <a:pt x="35" y="28"/>
                  </a:cubicBezTo>
                  <a:cubicBezTo>
                    <a:pt x="35" y="51"/>
                    <a:pt x="35" y="51"/>
                    <a:pt x="35" y="51"/>
                  </a:cubicBezTo>
                  <a:cubicBezTo>
                    <a:pt x="37" y="51"/>
                    <a:pt x="37" y="51"/>
                    <a:pt x="37" y="51"/>
                  </a:cubicBezTo>
                  <a:close/>
                  <a:moveTo>
                    <a:pt x="31" y="9"/>
                  </a:moveTo>
                  <a:cubicBezTo>
                    <a:pt x="35" y="9"/>
                    <a:pt x="39" y="12"/>
                    <a:pt x="39" y="17"/>
                  </a:cubicBezTo>
                  <a:cubicBezTo>
                    <a:pt x="39" y="19"/>
                    <a:pt x="38" y="20"/>
                    <a:pt x="37" y="22"/>
                  </a:cubicBezTo>
                  <a:cubicBezTo>
                    <a:pt x="37" y="22"/>
                    <a:pt x="37" y="22"/>
                    <a:pt x="37" y="23"/>
                  </a:cubicBezTo>
                  <a:cubicBezTo>
                    <a:pt x="35" y="24"/>
                    <a:pt x="33" y="25"/>
                    <a:pt x="31" y="25"/>
                  </a:cubicBezTo>
                  <a:cubicBezTo>
                    <a:pt x="26" y="25"/>
                    <a:pt x="22" y="21"/>
                    <a:pt x="22" y="17"/>
                  </a:cubicBezTo>
                  <a:cubicBezTo>
                    <a:pt x="22" y="12"/>
                    <a:pt x="26" y="9"/>
                    <a:pt x="31" y="9"/>
                  </a:cubicBezTo>
                  <a:close/>
                  <a:moveTo>
                    <a:pt x="81" y="9"/>
                  </a:moveTo>
                  <a:cubicBezTo>
                    <a:pt x="76" y="9"/>
                    <a:pt x="73" y="12"/>
                    <a:pt x="73" y="17"/>
                  </a:cubicBezTo>
                  <a:cubicBezTo>
                    <a:pt x="73" y="19"/>
                    <a:pt x="73" y="20"/>
                    <a:pt x="74" y="22"/>
                  </a:cubicBezTo>
                  <a:cubicBezTo>
                    <a:pt x="75" y="22"/>
                    <a:pt x="75" y="22"/>
                    <a:pt x="75" y="23"/>
                  </a:cubicBezTo>
                  <a:cubicBezTo>
                    <a:pt x="77" y="24"/>
                    <a:pt x="79" y="25"/>
                    <a:pt x="81" y="25"/>
                  </a:cubicBezTo>
                  <a:cubicBezTo>
                    <a:pt x="85" y="25"/>
                    <a:pt x="89" y="21"/>
                    <a:pt x="89" y="17"/>
                  </a:cubicBezTo>
                  <a:cubicBezTo>
                    <a:pt x="89" y="12"/>
                    <a:pt x="85" y="9"/>
                    <a:pt x="81" y="9"/>
                  </a:cubicBezTo>
                  <a:close/>
                </a:path>
              </a:pathLst>
            </a:custGeom>
            <a:solidFill>
              <a:sysClr val="window" lastClr="FFFFFF"/>
            </a:solidFill>
            <a:ln>
              <a:noFill/>
            </a:ln>
          </p:spPr>
          <p:txBody>
            <a:bodyPr anchor="ctr">
              <a:scene3d>
                <a:camera prst="orthographicFront"/>
                <a:lightRig rig="threePt" dir="t"/>
              </a:scene3d>
              <a:sp3d contourW="12700">
                <a:contourClr>
                  <a:srgbClr val="FFFFFF"/>
                </a:contourClr>
              </a:sp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7130016104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F3C1DA35-ABDB-4E6C-E630-E3963AD8463F}"/>
              </a:ext>
            </a:extLst>
          </p:cNvPr>
          <p:cNvSpPr/>
          <p:nvPr/>
        </p:nvSpPr>
        <p:spPr>
          <a:xfrm>
            <a:off x="0" y="0"/>
            <a:ext cx="12191999" cy="3449665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lin ang="135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9FB31E2-8FE5-4A07-7349-007F5891201D}"/>
              </a:ext>
            </a:extLst>
          </p:cNvPr>
          <p:cNvSpPr/>
          <p:nvPr/>
        </p:nvSpPr>
        <p:spPr>
          <a:xfrm>
            <a:off x="9190181" y="298540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25785195-CB06-5ABC-CB48-F2E03FB12A05}"/>
              </a:ext>
            </a:extLst>
          </p:cNvPr>
          <p:cNvGrpSpPr/>
          <p:nvPr/>
        </p:nvGrpSpPr>
        <p:grpSpPr>
          <a:xfrm>
            <a:off x="497177" y="2340083"/>
            <a:ext cx="3201841" cy="480518"/>
            <a:chOff x="5717435" y="5325094"/>
            <a:chExt cx="2942245" cy="435525"/>
          </a:xfrm>
        </p:grpSpPr>
        <p:grpSp>
          <p:nvGrpSpPr>
            <p:cNvPr id="6" name="组合 33">
              <a:extLst>
                <a:ext uri="{FF2B5EF4-FFF2-40B4-BE49-F238E27FC236}">
                  <a16:creationId xmlns:a16="http://schemas.microsoft.com/office/drawing/2014/main" id="{6FB13F68-8847-C87D-A174-E024DD824A96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33" name="组合 34">
                <a:extLst>
                  <a:ext uri="{FF2B5EF4-FFF2-40B4-BE49-F238E27FC236}">
                    <a16:creationId xmlns:a16="http://schemas.microsoft.com/office/drawing/2014/main" id="{5A1F50A9-2268-5D8E-4F19-AAA9A0016A7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5" name="椭圆 36">
                  <a:extLst>
                    <a:ext uri="{FF2B5EF4-FFF2-40B4-BE49-F238E27FC236}">
                      <a16:creationId xmlns:a16="http://schemas.microsoft.com/office/drawing/2014/main" id="{5631764A-25A5-6DC5-429E-1A02AB7BD6F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6" name="椭圆 37">
                  <a:extLst>
                    <a:ext uri="{FF2B5EF4-FFF2-40B4-BE49-F238E27FC236}">
                      <a16:creationId xmlns:a16="http://schemas.microsoft.com/office/drawing/2014/main" id="{4B8DAF11-52B0-CA35-4D33-6D87720E082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4" name="Freeform 44">
                <a:extLst>
                  <a:ext uri="{FF2B5EF4-FFF2-40B4-BE49-F238E27FC236}">
                    <a16:creationId xmlns:a16="http://schemas.microsoft.com/office/drawing/2014/main" id="{2D61A911-D06E-0DAB-569D-139DB80DF8E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8" name="组合 38">
              <a:extLst>
                <a:ext uri="{FF2B5EF4-FFF2-40B4-BE49-F238E27FC236}">
                  <a16:creationId xmlns:a16="http://schemas.microsoft.com/office/drawing/2014/main" id="{6AA189ED-00DD-9C1D-E5E6-49E875D5ACA6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29" name="组合 39">
                <a:extLst>
                  <a:ext uri="{FF2B5EF4-FFF2-40B4-BE49-F238E27FC236}">
                    <a16:creationId xmlns:a16="http://schemas.microsoft.com/office/drawing/2014/main" id="{D7EDA1DF-9A9A-F76B-BB79-C7F1121C0C20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1" name="椭圆 41">
                  <a:extLst>
                    <a:ext uri="{FF2B5EF4-FFF2-40B4-BE49-F238E27FC236}">
                      <a16:creationId xmlns:a16="http://schemas.microsoft.com/office/drawing/2014/main" id="{AE7E70BC-BAB8-D996-6907-E0740A0DE1A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2" name="椭圆 42">
                  <a:extLst>
                    <a:ext uri="{FF2B5EF4-FFF2-40B4-BE49-F238E27FC236}">
                      <a16:creationId xmlns:a16="http://schemas.microsoft.com/office/drawing/2014/main" id="{9AB5EB87-4474-A1A2-D49E-9E27E33B7AE7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0" name="Freeform 6">
                <a:extLst>
                  <a:ext uri="{FF2B5EF4-FFF2-40B4-BE49-F238E27FC236}">
                    <a16:creationId xmlns:a16="http://schemas.microsoft.com/office/drawing/2014/main" id="{72F7816A-549D-AB4D-A232-B48714F63AA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9" name="组合 43">
              <a:extLst>
                <a:ext uri="{FF2B5EF4-FFF2-40B4-BE49-F238E27FC236}">
                  <a16:creationId xmlns:a16="http://schemas.microsoft.com/office/drawing/2014/main" id="{6E45D2FB-3412-E085-C637-6B280A7220FD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25" name="组合 44">
                <a:extLst>
                  <a:ext uri="{FF2B5EF4-FFF2-40B4-BE49-F238E27FC236}">
                    <a16:creationId xmlns:a16="http://schemas.microsoft.com/office/drawing/2014/main" id="{6980957E-98D8-CCD5-C9C2-6B1479C1260C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27" name="椭圆 46">
                  <a:extLst>
                    <a:ext uri="{FF2B5EF4-FFF2-40B4-BE49-F238E27FC236}">
                      <a16:creationId xmlns:a16="http://schemas.microsoft.com/office/drawing/2014/main" id="{9365D7EF-64B4-59E4-64B6-944DEB3CC92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28" name="椭圆 47">
                  <a:extLst>
                    <a:ext uri="{FF2B5EF4-FFF2-40B4-BE49-F238E27FC236}">
                      <a16:creationId xmlns:a16="http://schemas.microsoft.com/office/drawing/2014/main" id="{94510835-D351-E81C-89CC-D5CFF12588E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26" name="Freeform 45">
                <a:extLst>
                  <a:ext uri="{FF2B5EF4-FFF2-40B4-BE49-F238E27FC236}">
                    <a16:creationId xmlns:a16="http://schemas.microsoft.com/office/drawing/2014/main" id="{D6ECCD9D-6037-D023-42C3-5D2B6D8228A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10" name="组合 48">
              <a:extLst>
                <a:ext uri="{FF2B5EF4-FFF2-40B4-BE49-F238E27FC236}">
                  <a16:creationId xmlns:a16="http://schemas.microsoft.com/office/drawing/2014/main" id="{0619E397-05A3-5C09-CA0F-868F09CC11AE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16" name="组合 49">
                <a:extLst>
                  <a:ext uri="{FF2B5EF4-FFF2-40B4-BE49-F238E27FC236}">
                    <a16:creationId xmlns:a16="http://schemas.microsoft.com/office/drawing/2014/main" id="{2557723A-2E27-DEBE-B895-F8B3C5C802F2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23" name="椭圆 51">
                  <a:extLst>
                    <a:ext uri="{FF2B5EF4-FFF2-40B4-BE49-F238E27FC236}">
                      <a16:creationId xmlns:a16="http://schemas.microsoft.com/office/drawing/2014/main" id="{5C323B44-3890-D8CC-A379-AAAD8399A06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24" name="椭圆 52">
                  <a:extLst>
                    <a:ext uri="{FF2B5EF4-FFF2-40B4-BE49-F238E27FC236}">
                      <a16:creationId xmlns:a16="http://schemas.microsoft.com/office/drawing/2014/main" id="{EE0AE2D5-97B0-EE02-1EC8-F77B61D52E4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17" name="Freeform 39">
                <a:extLst>
                  <a:ext uri="{FF2B5EF4-FFF2-40B4-BE49-F238E27FC236}">
                    <a16:creationId xmlns:a16="http://schemas.microsoft.com/office/drawing/2014/main" id="{835AE063-5071-3EBC-EC5D-C048247B4C3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11" name="组合 54">
              <a:extLst>
                <a:ext uri="{FF2B5EF4-FFF2-40B4-BE49-F238E27FC236}">
                  <a16:creationId xmlns:a16="http://schemas.microsoft.com/office/drawing/2014/main" id="{9EA03B4A-67E4-C8F7-6010-488D2EF38201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12" name="组合 55">
                <a:extLst>
                  <a:ext uri="{FF2B5EF4-FFF2-40B4-BE49-F238E27FC236}">
                    <a16:creationId xmlns:a16="http://schemas.microsoft.com/office/drawing/2014/main" id="{FCBA4A79-10F0-C36B-882D-842F8E8CE082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14" name="椭圆 57">
                  <a:extLst>
                    <a:ext uri="{FF2B5EF4-FFF2-40B4-BE49-F238E27FC236}">
                      <a16:creationId xmlns:a16="http://schemas.microsoft.com/office/drawing/2014/main" id="{7381DAFC-BB2A-DD23-D0A3-4BF6A0F422C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15" name="椭圆 59">
                  <a:extLst>
                    <a:ext uri="{FF2B5EF4-FFF2-40B4-BE49-F238E27FC236}">
                      <a16:creationId xmlns:a16="http://schemas.microsoft.com/office/drawing/2014/main" id="{6ADFE2EE-49D0-C8B6-90DB-E3779CC71C7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13" name="KSO_Shape">
                <a:extLst>
                  <a:ext uri="{FF2B5EF4-FFF2-40B4-BE49-F238E27FC236}">
                    <a16:creationId xmlns:a16="http://schemas.microsoft.com/office/drawing/2014/main" id="{CD59BBC1-4E1F-3413-E23F-4C338A4468B5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sp>
        <p:nvSpPr>
          <p:cNvPr id="37" name="Freeform 5">
            <a:extLst>
              <a:ext uri="{FF2B5EF4-FFF2-40B4-BE49-F238E27FC236}">
                <a16:creationId xmlns:a16="http://schemas.microsoft.com/office/drawing/2014/main" id="{E796EC15-7589-D5C2-A998-A62528A67B5C}"/>
              </a:ext>
            </a:extLst>
          </p:cNvPr>
          <p:cNvSpPr/>
          <p:nvPr/>
        </p:nvSpPr>
        <p:spPr bwMode="auto">
          <a:xfrm>
            <a:off x="3449636" y="0"/>
            <a:ext cx="3968750" cy="4103036"/>
          </a:xfrm>
          <a:custGeom>
            <a:gdLst>
              <a:gd name="T0" fmla="*/ 0 w 2500"/>
              <a:gd name="T1" fmla="*/ 0 h 2581"/>
              <a:gd name="T2" fmla="*/ 2500 w 2500"/>
              <a:gd name="T3" fmla="*/ 2581 h 2581"/>
              <a:gd name="T4" fmla="*/ 2220 w 2500"/>
              <a:gd name="T5" fmla="*/ 1975 h 2581"/>
              <a:gd name="T6" fmla="*/ 0 w 2500"/>
              <a:gd name="T7" fmla="*/ 0 h 2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500" h="2581">
                <a:moveTo>
                  <a:pt x="0" y="0"/>
                </a:moveTo>
                <a:lnTo>
                  <a:pt x="2500" y="2581"/>
                </a:lnTo>
                <a:lnTo>
                  <a:pt x="2220" y="1975"/>
                </a:lnTo>
                <a:lnTo>
                  <a:pt x="0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8" name="Freeform 6">
            <a:extLst>
              <a:ext uri="{FF2B5EF4-FFF2-40B4-BE49-F238E27FC236}">
                <a16:creationId xmlns:a16="http://schemas.microsoft.com/office/drawing/2014/main" id="{CA41E774-A837-4C04-63AB-16CE257EAB51}"/>
              </a:ext>
            </a:extLst>
          </p:cNvPr>
          <p:cNvSpPr/>
          <p:nvPr/>
        </p:nvSpPr>
        <p:spPr bwMode="auto">
          <a:xfrm>
            <a:off x="8740774" y="4630819"/>
            <a:ext cx="2811463" cy="2227181"/>
          </a:xfrm>
          <a:custGeom>
            <a:gdLst>
              <a:gd name="T0" fmla="*/ 1771 w 1771"/>
              <a:gd name="T1" fmla="*/ 932 h 1401"/>
              <a:gd name="T2" fmla="*/ 345 w 1771"/>
              <a:gd name="T3" fmla="*/ 0 h 1401"/>
              <a:gd name="T4" fmla="*/ 0 w 1771"/>
              <a:gd name="T5" fmla="*/ 541 h 1401"/>
              <a:gd name="T6" fmla="*/ 742 w 1771"/>
              <a:gd name="T7" fmla="*/ 1401 h 1401"/>
              <a:gd name="T8" fmla="*/ 1771 w 1771"/>
              <a:gd name="T9" fmla="*/ 932 h 1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71" h="1401">
                <a:moveTo>
                  <a:pt x="1771" y="932"/>
                </a:moveTo>
                <a:lnTo>
                  <a:pt x="345" y="0"/>
                </a:lnTo>
                <a:lnTo>
                  <a:pt x="0" y="541"/>
                </a:lnTo>
                <a:lnTo>
                  <a:pt x="742" y="1401"/>
                </a:lnTo>
                <a:lnTo>
                  <a:pt x="1771" y="932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9" name="Freeform 7">
            <a:extLst>
              <a:ext uri="{FF2B5EF4-FFF2-40B4-BE49-F238E27FC236}">
                <a16:creationId xmlns:a16="http://schemas.microsoft.com/office/drawing/2014/main" id="{8F9E42C8-EEEB-99C2-BDE8-D88E9FCEE7A4}"/>
              </a:ext>
            </a:extLst>
          </p:cNvPr>
          <p:cNvSpPr/>
          <p:nvPr/>
        </p:nvSpPr>
        <p:spPr bwMode="auto">
          <a:xfrm>
            <a:off x="7521574" y="850494"/>
            <a:ext cx="4670425" cy="2599173"/>
          </a:xfrm>
          <a:custGeom>
            <a:gdLst>
              <a:gd name="T0" fmla="*/ 0 w 2942"/>
              <a:gd name="T1" fmla="*/ 0 h 1635"/>
              <a:gd name="T2" fmla="*/ 2942 w 2942"/>
              <a:gd name="T3" fmla="*/ 990 h 1635"/>
              <a:gd name="T4" fmla="*/ 1881 w 2942"/>
              <a:gd name="T5" fmla="*/ 1635 h 1635"/>
              <a:gd name="T6" fmla="*/ 0 w 2942"/>
              <a:gd name="T7" fmla="*/ 0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42" h="1634">
                <a:moveTo>
                  <a:pt x="0" y="0"/>
                </a:moveTo>
                <a:lnTo>
                  <a:pt x="2942" y="990"/>
                </a:lnTo>
                <a:lnTo>
                  <a:pt x="1881" y="1635"/>
                </a:lnTo>
                <a:lnTo>
                  <a:pt x="0" y="0"/>
                </a:lnTo>
                <a:close/>
              </a:path>
            </a:pathLst>
          </a:custGeom>
          <a:solidFill>
            <a:srgbClr val="DFEEF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0" name="Freeform 8">
            <a:extLst>
              <a:ext uri="{FF2B5EF4-FFF2-40B4-BE49-F238E27FC236}">
                <a16:creationId xmlns:a16="http://schemas.microsoft.com/office/drawing/2014/main" id="{C0154D75-BD44-CC7A-EE15-6DD119E4CC83}"/>
              </a:ext>
            </a:extLst>
          </p:cNvPr>
          <p:cNvSpPr/>
          <p:nvPr/>
        </p:nvSpPr>
        <p:spPr bwMode="auto">
          <a:xfrm>
            <a:off x="7026274" y="11128"/>
            <a:ext cx="5165725" cy="2413176"/>
          </a:xfrm>
          <a:custGeom>
            <a:gdLst>
              <a:gd name="T0" fmla="*/ 0 w 3254"/>
              <a:gd name="T1" fmla="*/ 0 h 1518"/>
              <a:gd name="T2" fmla="*/ 312 w 3254"/>
              <a:gd name="T3" fmla="*/ 528 h 1518"/>
              <a:gd name="T4" fmla="*/ 3254 w 3254"/>
              <a:gd name="T5" fmla="*/ 1518 h 1518"/>
              <a:gd name="T6" fmla="*/ 0 w 3254"/>
              <a:gd name="T7" fmla="*/ 0 h 15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54" h="1518">
                <a:moveTo>
                  <a:pt x="0" y="0"/>
                </a:moveTo>
                <a:lnTo>
                  <a:pt x="312" y="528"/>
                </a:lnTo>
                <a:lnTo>
                  <a:pt x="3254" y="151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" name="Freeform 9">
            <a:extLst>
              <a:ext uri="{FF2B5EF4-FFF2-40B4-BE49-F238E27FC236}">
                <a16:creationId xmlns:a16="http://schemas.microsoft.com/office/drawing/2014/main" id="{8BBC6A53-56EB-F316-DCFB-5E82329FECE0}"/>
              </a:ext>
            </a:extLst>
          </p:cNvPr>
          <p:cNvSpPr/>
          <p:nvPr/>
        </p:nvSpPr>
        <p:spPr bwMode="auto">
          <a:xfrm>
            <a:off x="8543924" y="3139673"/>
            <a:ext cx="1963738" cy="1491146"/>
          </a:xfrm>
          <a:custGeom>
            <a:gdLst>
              <a:gd name="T0" fmla="*/ 469 w 1237"/>
              <a:gd name="T1" fmla="*/ 938 h 938"/>
              <a:gd name="T2" fmla="*/ 1237 w 1237"/>
              <a:gd name="T3" fmla="*/ 195 h 938"/>
              <a:gd name="T4" fmla="*/ 0 w 1237"/>
              <a:gd name="T5" fmla="*/ 0 h 938"/>
              <a:gd name="T6" fmla="*/ 469 w 1237"/>
              <a:gd name="T7" fmla="*/ 938 h 9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7" h="938">
                <a:moveTo>
                  <a:pt x="469" y="938"/>
                </a:moveTo>
                <a:lnTo>
                  <a:pt x="1237" y="195"/>
                </a:lnTo>
                <a:lnTo>
                  <a:pt x="0" y="0"/>
                </a:lnTo>
                <a:lnTo>
                  <a:pt x="469" y="938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2" name="Freeform 10">
            <a:extLst>
              <a:ext uri="{FF2B5EF4-FFF2-40B4-BE49-F238E27FC236}">
                <a16:creationId xmlns:a16="http://schemas.microsoft.com/office/drawing/2014/main" id="{1F9D39CB-0602-0BE8-A28A-67C31B6BB70C}"/>
              </a:ext>
            </a:extLst>
          </p:cNvPr>
          <p:cNvSpPr/>
          <p:nvPr/>
        </p:nvSpPr>
        <p:spPr bwMode="auto">
          <a:xfrm>
            <a:off x="7831137" y="3139673"/>
            <a:ext cx="1457325" cy="2351178"/>
          </a:xfrm>
          <a:custGeom>
            <a:gdLst>
              <a:gd name="T0" fmla="*/ 0 w 918"/>
              <a:gd name="T1" fmla="*/ 1355 h 1479"/>
              <a:gd name="T2" fmla="*/ 449 w 918"/>
              <a:gd name="T3" fmla="*/ 0 h 1479"/>
              <a:gd name="T4" fmla="*/ 918 w 918"/>
              <a:gd name="T5" fmla="*/ 938 h 1479"/>
              <a:gd name="T6" fmla="*/ 573 w 918"/>
              <a:gd name="T7" fmla="*/ 1479 h 1479"/>
              <a:gd name="T8" fmla="*/ 0 w 918"/>
              <a:gd name="T9" fmla="*/ 1355 h 14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8" h="1479">
                <a:moveTo>
                  <a:pt x="0" y="1355"/>
                </a:moveTo>
                <a:lnTo>
                  <a:pt x="449" y="0"/>
                </a:lnTo>
                <a:lnTo>
                  <a:pt x="918" y="938"/>
                </a:lnTo>
                <a:lnTo>
                  <a:pt x="573" y="1479"/>
                </a:lnTo>
                <a:lnTo>
                  <a:pt x="0" y="1355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4" name="Freeform 11">
            <a:extLst>
              <a:ext uri="{FF2B5EF4-FFF2-40B4-BE49-F238E27FC236}">
                <a16:creationId xmlns:a16="http://schemas.microsoft.com/office/drawing/2014/main" id="{D673A135-1AB3-EBDD-2FBC-6CE6F8842866}"/>
              </a:ext>
            </a:extLst>
          </p:cNvPr>
          <p:cNvSpPr/>
          <p:nvPr/>
        </p:nvSpPr>
        <p:spPr bwMode="auto">
          <a:xfrm>
            <a:off x="6973887" y="3139673"/>
            <a:ext cx="1570038" cy="2154054"/>
          </a:xfrm>
          <a:custGeom>
            <a:gdLst>
              <a:gd name="T0" fmla="*/ 0 w 989"/>
              <a:gd name="T1" fmla="*/ 0 h 1355"/>
              <a:gd name="T2" fmla="*/ 540 w 989"/>
              <a:gd name="T3" fmla="*/ 1355 h 1355"/>
              <a:gd name="T4" fmla="*/ 989 w 989"/>
              <a:gd name="T5" fmla="*/ 0 h 1355"/>
              <a:gd name="T6" fmla="*/ 0 w 989"/>
              <a:gd name="T7" fmla="*/ 0 h 13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355">
                <a:moveTo>
                  <a:pt x="0" y="0"/>
                </a:moveTo>
                <a:lnTo>
                  <a:pt x="540" y="1355"/>
                </a:lnTo>
                <a:lnTo>
                  <a:pt x="98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5" name="Freeform 12">
            <a:extLst>
              <a:ext uri="{FF2B5EF4-FFF2-40B4-BE49-F238E27FC236}">
                <a16:creationId xmlns:a16="http://schemas.microsoft.com/office/drawing/2014/main" id="{F8EA7B1C-F951-A730-F2E7-B64BC5612EA2}"/>
              </a:ext>
            </a:extLst>
          </p:cNvPr>
          <p:cNvSpPr/>
          <p:nvPr/>
        </p:nvSpPr>
        <p:spPr bwMode="auto">
          <a:xfrm>
            <a:off x="9288462" y="3449666"/>
            <a:ext cx="1466850" cy="2134978"/>
          </a:xfrm>
          <a:custGeom>
            <a:gdLst>
              <a:gd name="T0" fmla="*/ 0 w 924"/>
              <a:gd name="T1" fmla="*/ 743 h 1343"/>
              <a:gd name="T2" fmla="*/ 768 w 924"/>
              <a:gd name="T3" fmla="*/ 0 h 1343"/>
              <a:gd name="T4" fmla="*/ 924 w 924"/>
              <a:gd name="T5" fmla="*/ 1343 h 1343"/>
              <a:gd name="T6" fmla="*/ 0 w 924"/>
              <a:gd name="T7" fmla="*/ 743 h 13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24" h="1343">
                <a:moveTo>
                  <a:pt x="0" y="743"/>
                </a:moveTo>
                <a:lnTo>
                  <a:pt x="768" y="0"/>
                </a:lnTo>
                <a:lnTo>
                  <a:pt x="924" y="1343"/>
                </a:lnTo>
                <a:lnTo>
                  <a:pt x="0" y="743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6" name="Freeform 13">
            <a:extLst>
              <a:ext uri="{FF2B5EF4-FFF2-40B4-BE49-F238E27FC236}">
                <a16:creationId xmlns:a16="http://schemas.microsoft.com/office/drawing/2014/main" id="{9DF64ED7-962A-81AC-80B4-A4644335CF85}"/>
              </a:ext>
            </a:extLst>
          </p:cNvPr>
          <p:cNvSpPr/>
          <p:nvPr/>
        </p:nvSpPr>
        <p:spPr bwMode="auto">
          <a:xfrm>
            <a:off x="7521574" y="850494"/>
            <a:ext cx="2986088" cy="2599173"/>
          </a:xfrm>
          <a:custGeom>
            <a:gdLst>
              <a:gd name="T0" fmla="*/ 1881 w 1881"/>
              <a:gd name="T1" fmla="*/ 1635 h 1635"/>
              <a:gd name="T2" fmla="*/ 0 w 1881"/>
              <a:gd name="T3" fmla="*/ 0 h 1635"/>
              <a:gd name="T4" fmla="*/ 644 w 1881"/>
              <a:gd name="T5" fmla="*/ 1440 h 1635"/>
              <a:gd name="T6" fmla="*/ 1881 w 1881"/>
              <a:gd name="T7" fmla="*/ 1635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881" h="1634">
                <a:moveTo>
                  <a:pt x="1881" y="1635"/>
                </a:moveTo>
                <a:lnTo>
                  <a:pt x="0" y="0"/>
                </a:lnTo>
                <a:lnTo>
                  <a:pt x="644" y="1440"/>
                </a:lnTo>
                <a:lnTo>
                  <a:pt x="1881" y="1635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7" name="Freeform 14">
            <a:extLst>
              <a:ext uri="{FF2B5EF4-FFF2-40B4-BE49-F238E27FC236}">
                <a16:creationId xmlns:a16="http://schemas.microsoft.com/office/drawing/2014/main" id="{9AB9F532-F154-B5B7-3D78-C3EB44644F86}"/>
              </a:ext>
            </a:extLst>
          </p:cNvPr>
          <p:cNvSpPr/>
          <p:nvPr/>
        </p:nvSpPr>
        <p:spPr bwMode="auto">
          <a:xfrm>
            <a:off x="6973887" y="850494"/>
            <a:ext cx="1570038" cy="2289179"/>
          </a:xfrm>
          <a:custGeom>
            <a:gdLst>
              <a:gd name="T0" fmla="*/ 989 w 989"/>
              <a:gd name="T1" fmla="*/ 1440 h 1440"/>
              <a:gd name="T2" fmla="*/ 0 w 989"/>
              <a:gd name="T3" fmla="*/ 1440 h 1440"/>
              <a:gd name="T4" fmla="*/ 345 w 989"/>
              <a:gd name="T5" fmla="*/ 0 h 1440"/>
              <a:gd name="T6" fmla="*/ 989 w 989"/>
              <a:gd name="T7" fmla="*/ 1440 h 14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440">
                <a:moveTo>
                  <a:pt x="989" y="1440"/>
                </a:moveTo>
                <a:lnTo>
                  <a:pt x="0" y="1440"/>
                </a:lnTo>
                <a:lnTo>
                  <a:pt x="345" y="0"/>
                </a:lnTo>
                <a:lnTo>
                  <a:pt x="989" y="144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8" name="Freeform 15">
            <a:extLst>
              <a:ext uri="{FF2B5EF4-FFF2-40B4-BE49-F238E27FC236}">
                <a16:creationId xmlns:a16="http://schemas.microsoft.com/office/drawing/2014/main" id="{F775B8C1-B24A-515B-BD55-1D29986E8BFE}"/>
              </a:ext>
            </a:extLst>
          </p:cNvPr>
          <p:cNvSpPr/>
          <p:nvPr/>
        </p:nvSpPr>
        <p:spPr bwMode="auto">
          <a:xfrm>
            <a:off x="3449636" y="0"/>
            <a:ext cx="4071938" cy="3139673"/>
          </a:xfrm>
          <a:custGeom>
            <a:gdLst>
              <a:gd name="T0" fmla="*/ 2253 w 2565"/>
              <a:gd name="T1" fmla="*/ 7 h 1975"/>
              <a:gd name="T2" fmla="*/ 0 w 2565"/>
              <a:gd name="T3" fmla="*/ 0 h 1975"/>
              <a:gd name="T4" fmla="*/ 2220 w 2565"/>
              <a:gd name="T5" fmla="*/ 1975 h 1975"/>
              <a:gd name="T6" fmla="*/ 2565 w 2565"/>
              <a:gd name="T7" fmla="*/ 535 h 1975"/>
              <a:gd name="T8" fmla="*/ 2253 w 2565"/>
              <a:gd name="T9" fmla="*/ 7 h 19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65" h="1975">
                <a:moveTo>
                  <a:pt x="2253" y="7"/>
                </a:moveTo>
                <a:lnTo>
                  <a:pt x="0" y="0"/>
                </a:lnTo>
                <a:lnTo>
                  <a:pt x="2220" y="1975"/>
                </a:lnTo>
                <a:lnTo>
                  <a:pt x="2565" y="535"/>
                </a:lnTo>
                <a:lnTo>
                  <a:pt x="2253" y="7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6" name="Freeform 16">
            <a:extLst>
              <a:ext uri="{FF2B5EF4-FFF2-40B4-BE49-F238E27FC236}">
                <a16:creationId xmlns:a16="http://schemas.microsoft.com/office/drawing/2014/main" id="{2667DBB5-4C7D-66ED-1DD9-9C403F9D8C7C}"/>
              </a:ext>
            </a:extLst>
          </p:cNvPr>
          <p:cNvSpPr/>
          <p:nvPr/>
        </p:nvSpPr>
        <p:spPr bwMode="auto">
          <a:xfrm>
            <a:off x="10507662" y="2424305"/>
            <a:ext cx="1684338" cy="2527635"/>
          </a:xfrm>
          <a:custGeom>
            <a:gdLst>
              <a:gd name="T0" fmla="*/ 1061 w 1061"/>
              <a:gd name="T1" fmla="*/ 0 h 1590"/>
              <a:gd name="T2" fmla="*/ 111 w 1061"/>
              <a:gd name="T3" fmla="*/ 1590 h 1590"/>
              <a:gd name="T4" fmla="*/ 0 w 1061"/>
              <a:gd name="T5" fmla="*/ 645 h 1590"/>
              <a:gd name="T6" fmla="*/ 1061 w 1061"/>
              <a:gd name="T7" fmla="*/ 0 h 15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61" h="1590">
                <a:moveTo>
                  <a:pt x="1061" y="0"/>
                </a:moveTo>
                <a:lnTo>
                  <a:pt x="111" y="1590"/>
                </a:lnTo>
                <a:lnTo>
                  <a:pt x="0" y="645"/>
                </a:lnTo>
                <a:lnTo>
                  <a:pt x="1061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TextBox 14"/>
          <p:cNvSpPr txBox="1"/>
          <p:nvPr/>
        </p:nvSpPr>
        <p:spPr>
          <a:xfrm>
            <a:off x="206661" y="3844921"/>
            <a:ext cx="698471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数字化工具在探究学习中的应用</a:t>
            </a:r>
            <a:endParaRPr lang="en-US" altLang="zh-CN" sz="4200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探究学习的定义与重要性
 数字化工具的种类与特性
 数字化工具的教学应用案例
 工具提升探究学习的效率
 工具增强学习的互动性与趣味性
 数字化工具带来的学习数据分析
 数字化工具的挑战与限制
 结论：数字化工具的前景展望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探究学习的定义与重要性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数字化工具在探究学习中的应用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探究学习的定义与重要性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探究学习的定义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1.探究学习是一种积极的学习方式，学生通过探索和发现知识，培养其解决问题和创新的能力。</a:t>
            </a:r>
          </a:p>
          <a:p>
            <a:r>
              <a:t>2.探究学习鼓励学生发挥主动性，与传统的被动接受学习方式相比，更能提高学生的学习兴趣和动力。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探究学习的发展背景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1.随着信息科技的快速发展，人们需要具备创新思维和解决问题的能力，探究学习因此逐渐受到重视。</a:t>
            </a:r>
          </a:p>
          <a:p>
            <a:r>
              <a:t>2.教育理念的更新也推动了探究学习的发展，现代教育更注重培养学生的综合素质和实践能力。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探究学习的定义与重要性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探究学习的重要性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1.探究学习可以培养学生的创新思维和批判性思维，提高其解决问题的能力。</a:t>
            </a:r>
          </a:p>
          <a:p>
            <a:r>
              <a:t>2.通过探究学习，学生可以更好地理解和掌握知识，提高其学习兴趣和成绩。</a:t>
            </a:r>
          </a:p>
          <a:p>
            <a:r>
              <a:t>3.探究学习有助于培养学生的团队合作精神和沟通能力，提高其社会适应能力。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数字化工具在探究学习中的应用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1.数字化工具可以为探究学习提供丰富的资源和便利的条件，提高学生的学习效果。</a:t>
            </a:r>
          </a:p>
          <a:p>
            <a:r>
              <a:t>2.通过数字化工具，学生可以更好地进行协作学习和交流，促进知识的共享和传递。</a:t>
            </a:r>
          </a:p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探究学习的定义与重要性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探究学习的未来发展趋势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1.随着教育信息化的深入推进，探究学习将会更加普及和重要。</a:t>
            </a:r>
          </a:p>
          <a:p>
            <a:r>
              <a:t>2.未来，探究学习将与人工智能等先进技术相结合，为学生提供更加个性化和智能化的学习体验。</a:t>
            </a:r>
          </a:p>
          <a:p>
            <a:r>
              <a:t>以上内容仅供参考，具体内容可以根据实际需要进行调整和补充。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数字化工具的种类与特性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数字化工具在探究学习中的应用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数字化工具的种类与特性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数字化工具种类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1.基础工具类：包括电子文档、电子表格、幻灯片等基础办公软件，用于创建、编辑和分享文本、数据和图像等信息。</a:t>
            </a:r>
          </a:p>
          <a:p>
            <a:r>
              <a:t>2.交流与协作工具：如在线视频会议软件、即时通讯工具等，支持团队成员之间实时交流、协作和共享信息。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数字化工具特性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1.高效性：数字化工具能提高信息处理和传输的效率，使学习过程更加高效。</a:t>
            </a:r>
          </a:p>
          <a:p>
            <a:r>
              <a:t>2.互动性：许多数字化工具支持多人同时操作，促进团队成员间的协作和互动。</a:t>
            </a:r>
          </a:p>
          <a:p>
            <a:r>
              <a:t>3.多媒体支持：数字化工具可以处理多种媒体格式，如文本、图像、音频和视频，使学习内容更加丰富多彩。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数字化工具的种类与特性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数字化工具在探究学习中的应用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1.信息收集与整理：利用搜索引擎、数据库等工具，学生可以快速收集到大量相关资料，并通过数字化工具进行整理和分类。</a:t>
            </a:r>
          </a:p>
          <a:p>
            <a:r>
              <a:t>2.分析与评估：利用数字化工具对数据进行统计分析，帮助学生更好地理解和解释数据，进而对探究结果进行评估。</a:t>
            </a:r>
          </a:p>
          <a:p>
            <a:r>
              <a:t>3.成果展示与交流：学生可以利用数字化工具制作报告、展示成果，并与他人进行交流和分享。</a:t>
            </a:r>
          </a:p>
          <a:p>
            <a:r>
              <a:t>以上内容仅供参考，具体还需要根据您的需求进行调整优化。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数字化工具的教学应用案例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数字化工具在探究学习中的应用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数字化工具的教学应用案例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数字化工具在实验教学中的应用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1.提高实验效率：数字化工具通过实验数据的自动采集、处理和分析，提高了实验效率，减少了人工操作的时间和误差。</a:t>
            </a:r>
          </a:p>
          <a:p>
            <a:r>
              <a:t>2.增强实验交互性：利用数字化工具，学生可以在实验中进行实时的数据监测和调控，增强了实验的交互性和趣味性。</a:t>
            </a:r>
          </a:p>
          <a:p>
            <a:r>
              <a:t>3.拓展实验内容：数字化工具可以模拟出一些难以在真实环境中进行的实验，丰富和拓展了实验教学内容。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数字化工具在个性化教学中的应用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1.因材施教：数字化工具可以根据学生的学习进度和能力，提供个性化的教学资源和辅导，更好地实现因材施教。</a:t>
            </a:r>
          </a:p>
          <a:p>
            <a:r>
              <a:t>2.学习数据分析：通过对学生的学习数据进行分析，教师可以更准确地了解学生的学习情况，为个性化教学提供依据。</a:t>
            </a:r>
          </a:p>
          <a:p>
            <a:r>
              <a:t>3.智能推荐资源：数字化工具可以根据学生的学习兴趣和需求，智能推荐相关的学习资源，提高学生的学习积极性和效果。</a:t>
            </a:r>
          </a:p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数字化工具的教学应用案例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数字化工具在在线教学中的应用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1.打破地域限制：数字化工具可以让学生在任何地点、任何时间进行在线学习，打破了地域和时间的限制。</a:t>
            </a:r>
          </a:p>
          <a:p>
            <a:r>
              <a:t>2.丰富的在线活动：教师可以利用数字化工具设计丰富的在线教学活动，提高在线教学的互动性和趣味性。</a:t>
            </a:r>
          </a:p>
          <a:p>
            <a:r>
              <a:t>3.在线教学评估：数字化工具可以实时收集学生的学习数据，为在线教学评估提供准确的依据。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数字化工具在协作学习中的应用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1.促进团队协作：数字化工具可以支持多人同时在线协作，促进了团队协作和沟通。</a:t>
            </a:r>
          </a:p>
          <a:p>
            <a:r>
              <a:t>2.提高协作效率：利用数字化工具，团队成员可以共享信息、分工协作，提高了协作效率。</a:t>
            </a:r>
          </a:p>
          <a:p>
            <a:r>
              <a:t>3.培养协作能力：通过数字化工具进行协作学习，可以培养学生的团队协作和沟通能力，提高综合素质。</a:t>
            </a:r>
          </a:p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数字化工具的教学应用案例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数字化工具在创客教育中的应用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1.创新创造能力培养：数字化工具可以为创客教育提供丰富的创新创造资源，培养学生的创新创造能力。</a:t>
            </a:r>
          </a:p>
          <a:p>
            <a:r>
              <a:t>2.创客空间建设：利用数字化工具，可以构建虚拟创客空间，为学生提供创新创造的平台。</a:t>
            </a:r>
          </a:p>
          <a:p>
            <a:r>
              <a:t>3.创客文化推广：通过数字化工具，可以推广创客文化，激发学生的创新创造热情，提高创客教育的效果。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数字化工具在评估与反馈中的应用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1.数据驱动的评估：数字化工具可以实时收集学生的学习数据，为评估提供准确的依据。</a:t>
            </a:r>
          </a:p>
          <a:p>
            <a:r>
              <a:t>2.及时反馈：利用数字化工具，教师可以及时给予学生反馈，帮助学生及时发现问题并进行改进。</a:t>
            </a:r>
          </a:p>
          <a:p>
            <a:r>
              <a:t>3.适应性评估：数字化工具可以根据学生的不同特点和需求，提供适应性的评估方案，提高评估的针对性和有效性。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工具提升探究学习的效率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数字化工具在探究学习中的应用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工具提升探究学习的效率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数字化工具促进协作学习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1.提供实时交流平台，方便信息共享和团队合作。</a:t>
            </a:r>
          </a:p>
          <a:p>
            <a:r>
              <a:t>2.能够汇总多人的意见和想法，提升探究学习的广度和深度。</a:t>
            </a:r>
          </a:p>
          <a:p>
            <a:r>
              <a:t>3.促进跨地域、跨文化的合作学习，拓展学习视野。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数字化工具提高信息收集效率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1.快速搜索和筛选海量信息，减少信息收集时间和成本。</a:t>
            </a:r>
          </a:p>
          <a:p>
            <a:r>
              <a:t>2.能够自动分类和整理信息，提高信息管理的效率。</a:t>
            </a:r>
          </a:p>
          <a:p>
            <a:r>
              <a:t>3.提供数据可视化工具，方便信息分析和解读。</a:t>
            </a:r>
          </a:p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工具提升探究学习的效率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数字化工具辅助实验设计和数据分析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1.提供虚拟实验环境，减少实验成本和时间。</a:t>
            </a:r>
          </a:p>
          <a:p>
            <a:r>
              <a:t>2.能够进行精确的数据测量和统计，提高数据分析的准确性。</a:t>
            </a:r>
          </a:p>
          <a:p>
            <a:r>
              <a:t>3.可视化展示实验结果，方便探究学习中的洞察和理解。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数字化工具促进个性化学习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1.能够根据学生的学习风格和需求进行个性化推荐和学习路径设计。</a:t>
            </a:r>
          </a:p>
          <a:p>
            <a:r>
              <a:t>2.提供多样化的学习资源和学习方式，满足学生的个性化需求。</a:t>
            </a:r>
          </a:p>
          <a:p>
            <a:r>
              <a:t>3.跟踪学生的学习进度和反馈，为个性化学习提供数据支持。</a:t>
            </a:r>
          </a:p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工具提升探究学习的效率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数字化工具提升学习体验和动力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1.通过多媒体和互动技术，创造生动、有趣的学习体验。</a:t>
            </a:r>
          </a:p>
          <a:p>
            <a:r>
              <a:t>2.能够及时给予学生反馈和奖励，激发学生的学习动力。</a:t>
            </a:r>
          </a:p>
          <a:p>
            <a:r>
              <a:t>3.提供游戏化的学习方式，增加学习的趣味性和参与度。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数字化工具促进探究学习的评估和反思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1.提供多样化的评估方式，全面评估学生的探究学习能力。</a:t>
            </a:r>
          </a:p>
          <a:p>
            <a:r>
              <a:t>2.能够记录学生的学习过程和成果，为评估提供客观依据。</a:t>
            </a:r>
          </a:p>
          <a:p>
            <a:r>
              <a:t>3.促进学生对探究学习的反思和总结，提升学习成果的质量。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https://d.book118.com/397130016104006044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30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幼圆</vt:lpstr>
      <vt:lpstr>Agency FB</vt:lpstr>
      <vt:lpstr>Adobe 宋体 Std L</vt:lpstr>
      <vt:lpstr>Office Theme</vt:lpstr>
      <vt:lpstr>PowerPoint Presentation</vt:lpstr>
      <vt:lpstr>PowerPoint Presentation</vt:lpstr>
      <vt:lpstr> 探究学习的定义与重要性</vt:lpstr>
      <vt:lpstr> 探究学习的定义与重要性</vt:lpstr>
      <vt:lpstr> 探究学习的定义与重要性</vt:lpstr>
      <vt:lpstr> 探究学习的定义与重要性</vt:lpstr>
      <vt:lpstr> 数字化工具的种类与特性</vt:lpstr>
      <vt:lpstr> 数字化工具的种类与特性</vt:lpstr>
      <vt:lpstr> 数字化工具的种类与特性</vt:lpstr>
      <vt:lpstr> 数字化工具的教学应用案例</vt:lpstr>
      <vt:lpstr> 数字化工具的教学应用案例</vt:lpstr>
      <vt:lpstr> 数字化工具的教学应用案例</vt:lpstr>
      <vt:lpstr> 数字化工具的教学应用案例</vt:lpstr>
      <vt:lpstr> 工具提升探究学习的效率</vt:lpstr>
      <vt:lpstr> 工具提升探究学习的效率</vt:lpstr>
      <vt:lpstr> 工具提升探究学习的效率</vt:lpstr>
      <vt:lpstr> 工具提升探究学习的效率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2024-09-18T23:27:33.446</cp:lastPrinted>
  <dcterms:created xsi:type="dcterms:W3CDTF">2024-09-18T15:27:33Z</dcterms:created>
  <dcterms:modified xsi:type="dcterms:W3CDTF">2024-09-18T15:27:35Z</dcterms:modified>
</cp:coreProperties>
</file>