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3716F2-DD26-4AF5-8DF7-15F256C4B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B20B00-B4EF-4093-8217-7B8922118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78A68F-F097-4A2D-B087-02E553EBE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D7C215-F980-4C4A-9369-480AC9111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1C886C-1486-4FA6-A126-AE6BD0AB4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136432-CB83-4767-97C6-0FAD6FFE9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4160FC-7A5D-4A79-B290-2FB536C50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47865C-0B97-439A-80F9-A12B30942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D2F087-2540-490A-AD02-46F22A0F7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73DB36-54F6-4002-A707-67EF9304C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A938EA-3350-4135-A7FF-860187641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13200200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歌曲国歌的教学设计方案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20XX-XX-XX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教学目标与背景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教学重点与难点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教学方法与手段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教学流程设计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教学内容与步骤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教学评价与反馈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教学目标与背景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167" b="9167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使学生掌握歌曲国歌的旋律、节奏、歌词大意等基本要素。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培养学生演唱歌曲国歌的能力，并能够适当地进行表演和演绎。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增强学生对国家、民族精神的认同感和爱国情感，培养他们的音乐审美能力。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知识目标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能力目标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情感目标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4286" y="2972012"/>
            <a:ext cx="2353053" cy="19563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国歌是国家的象征和标志，代表着国家的尊严和荣誉。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995439"/>
            <a:ext cx="2382848" cy="199113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在我国，国歌是《义勇军进行曲》，具有深刻的历史和文化内涵。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3927704"/>
            <a:ext cx="2382848" cy="19625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学习歌曲国歌对于培养学生的爱国主义精神、民族自豪感和音乐表演能力具有重要意义。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40343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0815" r="30815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教学重点与难点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歌曲国歌的演唱技巧和情感表达方法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歌曲国歌的历史背景和文化内涵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教学重点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128" r="3112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教学难点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如何帮助学生掌握歌曲国歌的演唱技巧和表现力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如何引导学生理解歌曲国歌的情感和意境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教学方法与手段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649" y="4459492"/>
            <a:ext cx="2991272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教师亲自示范歌曲演唱，让学生掌握准确的音准、节奏等基本要素。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302294" y="2786180"/>
            <a:ext cx="1586556" cy="1586556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74741" y="3458798"/>
            <a:ext cx="242348" cy="24234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95619" y="2778478"/>
            <a:ext cx="1600762" cy="1602131"/>
          </a:xfrm>
          <a:custGeom>
            <a:rect l="l" t="t" r="r" b="b"/>
            <a:pathLst>
              <a:path w="1320" h="1320">
                <a:moveTo>
                  <a:pt x="660" y="0"/>
                </a:moveTo>
                <a:cubicBezTo>
                  <a:pt x="295" y="0"/>
                  <a:pt x="0" y="296"/>
                  <a:pt x="0" y="660"/>
                </a:cubicBezTo>
                <a:cubicBezTo>
                  <a:pt x="0" y="1025"/>
                  <a:pt x="295" y="1320"/>
                  <a:pt x="660" y="1320"/>
                </a:cubicBezTo>
                <a:cubicBezTo>
                  <a:pt x="1025" y="1320"/>
                  <a:pt x="1320" y="1025"/>
                  <a:pt x="1320" y="660"/>
                </a:cubicBezTo>
                <a:cubicBezTo>
                  <a:pt x="1320" y="296"/>
                  <a:pt x="1025" y="0"/>
                  <a:pt x="660" y="0"/>
                </a:cubicBezTo>
                <a:close/>
                <a:moveTo>
                  <a:pt x="660" y="1224"/>
                </a:moveTo>
                <a:cubicBezTo>
                  <a:pt x="349" y="1224"/>
                  <a:pt x="96" y="972"/>
                  <a:pt x="96" y="660"/>
                </a:cubicBezTo>
                <a:cubicBezTo>
                  <a:pt x="96" y="349"/>
                  <a:pt x="349" y="96"/>
                  <a:pt x="660" y="96"/>
                </a:cubicBezTo>
                <a:cubicBezTo>
                  <a:pt x="971" y="96"/>
                  <a:pt x="1224" y="349"/>
                  <a:pt x="1224" y="660"/>
                </a:cubicBezTo>
                <a:cubicBezTo>
                  <a:pt x="1224" y="972"/>
                  <a:pt x="971" y="1224"/>
                  <a:pt x="660" y="122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523933" y="3009188"/>
            <a:ext cx="1143279" cy="1141910"/>
          </a:xfrm>
          <a:custGeom>
            <a:rect l="l" t="t" r="r" b="b"/>
            <a:pathLst>
              <a:path w="942" h="941">
                <a:moveTo>
                  <a:pt x="471" y="0"/>
                </a:moveTo>
                <a:cubicBezTo>
                  <a:pt x="211" y="0"/>
                  <a:pt x="0" y="210"/>
                  <a:pt x="0" y="470"/>
                </a:cubicBezTo>
                <a:cubicBezTo>
                  <a:pt x="0" y="730"/>
                  <a:pt x="211" y="941"/>
                  <a:pt x="471" y="941"/>
                </a:cubicBezTo>
                <a:cubicBezTo>
                  <a:pt x="731" y="941"/>
                  <a:pt x="942" y="730"/>
                  <a:pt x="942" y="470"/>
                </a:cubicBezTo>
                <a:cubicBezTo>
                  <a:pt x="942" y="210"/>
                  <a:pt x="731" y="0"/>
                  <a:pt x="471" y="0"/>
                </a:cubicBezTo>
                <a:close/>
                <a:moveTo>
                  <a:pt x="471" y="854"/>
                </a:moveTo>
                <a:cubicBezTo>
                  <a:pt x="259" y="854"/>
                  <a:pt x="87" y="682"/>
                  <a:pt x="87" y="470"/>
                </a:cubicBezTo>
                <a:cubicBezTo>
                  <a:pt x="87" y="258"/>
                  <a:pt x="259" y="86"/>
                  <a:pt x="471" y="86"/>
                </a:cubicBezTo>
                <a:cubicBezTo>
                  <a:pt x="683" y="86"/>
                  <a:pt x="855" y="258"/>
                  <a:pt x="855" y="470"/>
                </a:cubicBezTo>
                <a:cubicBezTo>
                  <a:pt x="855" y="682"/>
                  <a:pt x="683" y="854"/>
                  <a:pt x="471" y="85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759777" y="3243834"/>
            <a:ext cx="672618" cy="672618"/>
          </a:xfrm>
          <a:custGeom>
            <a:rect l="l" t="t" r="r" b="b"/>
            <a:pathLst>
              <a:path w="554" h="555">
                <a:moveTo>
                  <a:pt x="277" y="0"/>
                </a:moveTo>
                <a:cubicBezTo>
                  <a:pt x="124" y="0"/>
                  <a:pt x="0" y="124"/>
                  <a:pt x="0" y="277"/>
                </a:cubicBezTo>
                <a:cubicBezTo>
                  <a:pt x="0" y="430"/>
                  <a:pt x="124" y="555"/>
                  <a:pt x="277" y="555"/>
                </a:cubicBezTo>
                <a:cubicBezTo>
                  <a:pt x="430" y="555"/>
                  <a:pt x="554" y="430"/>
                  <a:pt x="554" y="277"/>
                </a:cubicBezTo>
                <a:cubicBezTo>
                  <a:pt x="554" y="124"/>
                  <a:pt x="430" y="0"/>
                  <a:pt x="277" y="0"/>
                </a:cubicBezTo>
                <a:close/>
                <a:moveTo>
                  <a:pt x="277" y="464"/>
                </a:moveTo>
                <a:cubicBezTo>
                  <a:pt x="174" y="464"/>
                  <a:pt x="90" y="380"/>
                  <a:pt x="90" y="277"/>
                </a:cubicBezTo>
                <a:cubicBezTo>
                  <a:pt x="90" y="174"/>
                  <a:pt x="174" y="91"/>
                  <a:pt x="277" y="91"/>
                </a:cubicBezTo>
                <a:cubicBezTo>
                  <a:pt x="380" y="91"/>
                  <a:pt x="464" y="174"/>
                  <a:pt x="464" y="277"/>
                </a:cubicBezTo>
                <a:cubicBezTo>
                  <a:pt x="464" y="380"/>
                  <a:pt x="380" y="464"/>
                  <a:pt x="277" y="46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97679" y="2570153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98489" y="2570153"/>
            <a:ext cx="584182" cy="589085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97679" y="4078166"/>
            <a:ext cx="584182" cy="58418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8489" y="4078166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97679" y="2711972"/>
            <a:ext cx="584182" cy="3156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397679" y="4212438"/>
            <a:ext cx="584182" cy="3156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98489" y="2702445"/>
            <a:ext cx="584182" cy="3156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198489" y="4212438"/>
            <a:ext cx="584182" cy="3156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004073" y="1994376"/>
            <a:ext cx="2991272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通过提问、引导回忆等方式，了解学生对国歌已有认知，以便后续针对性教学。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310042" y="1907692"/>
            <a:ext cx="2991272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设置相关情境，让学生在模拟中体验歌曲所表达的情感，增强对歌曲的理解和感悟。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310042" y="4459492"/>
            <a:ext cx="2991272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组织小组讨论，引导学生对歌曲进行深入分析，培养其音乐鉴赏能力和团队合作精神。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40649" y="1467965"/>
            <a:ext cx="2468084" cy="52641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激活学生的前知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310042" y="1467965"/>
            <a:ext cx="2480432" cy="52641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情境模拟法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040649" y="3846326"/>
            <a:ext cx="2468084" cy="52641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示范教学法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310042" y="3846326"/>
            <a:ext cx="2550364" cy="52641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讨论法</a:t>
            </a:r>
            <a:endParaRPr lang="en-US" sz="1100"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运用音乐播放软件、视频等多媒体手段，展示歌曲的旋律、歌词和相关图片、影像资料等，帮助学生全方位感受歌曲氛围。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多媒体辅助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通过教师与学生的互动演唱、小组讨论等形式，鼓励学生积极参与，提高其学习积极性。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互动式学习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设置明确的学习任务，如小组演唱、歌曲分析等，引导学生主动探究，培养其自主学习能力。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任务驱动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采用多种评估方式，如平时表现、期末测试等，全面了解学生的学习情况，以便及时调整教学策略。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综合性评估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教学手段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教学流程设计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通过播放国歌和其他相关歌曲，引导学生谈论听后的感受，引出课题。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激发兴趣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介绍本课的学习目标，让学生了解本课将学习什么内容。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导入新课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https://d.book118.com/397132002006006041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2024-09-13T17:15:32.178</cp:lastPrinted>
  <dcterms:created xsi:type="dcterms:W3CDTF">2024-09-13T09:15:32Z</dcterms:created>
  <dcterms:modified xsi:type="dcterms:W3CDTF">2024-09-13T09:15:34Z</dcterms:modified>
</cp:coreProperties>
</file>