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396208D-1863-4E87-9622-8E07A571DE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EA5274-16A3-440A-AF89-DB287F8596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69AA7DA-1B5B-4628-ABEF-3E0895997D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87EDF24-A01A-4AFF-95C5-5741019C251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90BBE34-4A17-41DF-A3E4-75C6384A7E9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0DF0D7F-1C8D-41DA-AB02-63366F1E16D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F26AD31-0856-40D5-A969-386B17E7AA1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528C704-6212-412C-8FE8-A09641AE818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23BC42B-684F-4178-AEC2-3733636E0C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9DF9E5-68EF-4F84-B6B3-9F5D4D82E3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A038BA-AE7B-4759-A422-C1D861ABF1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矩形 4"/>
          <p:cNvSpPr/>
          <p:nvPr userDrawn="1"/>
        </p:nvSpPr>
        <p:spPr>
          <a:xfrm>
            <a:off x="0" y="1"/>
            <a:ext cx="12192000" cy="6857999"/>
          </a:xfrm>
          <a:prstGeom prst="rect">
            <a:avLst/>
          </a:prstGeom>
          <a:gradFill>
            <a:gsLst>
              <a:gs pos="10000">
                <a:schemeClr val="accent3"/>
              </a:gs>
              <a:gs pos="30000">
                <a:schemeClr val="accent2">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标题 1"/>
          <p:cNvSpPr>
            <a:spLocks noGrp="1"/>
          </p:cNvSpPr>
          <p:nvPr>
            <p:ph type="ctrTitle" idx="2147483647" hasCustomPrompt="1"/>
          </p:nvPr>
        </p:nvSpPr>
        <p:spPr>
          <a:xfrm>
            <a:off x="392698" y="5131305"/>
            <a:ext cx="6019597" cy="1311128"/>
          </a:xfrm>
        </p:spPr>
        <p:txBody>
          <a:bodyPr wrap="none" anchor="b">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5" name="文本占位符 17"/>
          <p:cNvSpPr>
            <a:spLocks noGrp="1"/>
          </p:cNvSpPr>
          <p:nvPr>
            <p:ph type="body" sz="quarter" idx="10" hasCustomPrompt="1"/>
          </p:nvPr>
        </p:nvSpPr>
        <p:spPr>
          <a:xfrm>
            <a:off x="392698" y="4448586"/>
            <a:ext cx="2941831" cy="646331"/>
          </a:xfrm>
        </p:spPr>
        <p:txBody>
          <a:bodyPr wrap="none" anchor="b">
            <a:spAutoFit/>
          </a:bodyPr>
          <a:lstStyle>
            <a:lvl1pPr marL="0" indent="0" algn="l">
              <a:buNone/>
              <a:defRPr sz="4000" b="0" i="0" spc="300">
                <a:solidFill>
                  <a:schemeClr val="bg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6" name=""/>
        <p:cNvGrpSpPr/>
        <p:nvPr/>
      </p:nvGrpSpPr>
      <p:grpSpPr>
        <a:xfrm>
          <a:off x="0" y="0"/>
          <a:ext cx="0" cy="0"/>
        </a:xfrm>
      </p:grpSpPr>
      <p:sp>
        <p:nvSpPr>
          <p:cNvPr id="7"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2" name=""/>
        <p:cNvGrpSpPr/>
        <p:nvPr/>
      </p:nvGrpSpPr>
      <p:grpSpPr>
        <a:xfrm>
          <a:off x="0" y="0"/>
          <a:ext cx="0" cy="0"/>
        </a:xfrm>
      </p:grpSpPr>
      <p:sp>
        <p:nvSpPr>
          <p:cNvPr id="13"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4"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5"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6" name="图片 2"/>
          <p:cNvPicPr>
            <a:picLocks noChangeAspect="1"/>
          </p:cNvPicPr>
          <p:nvPr userDrawn="1"/>
        </p:nvPicPr>
        <p:blipFill>
          <a:blip r:embed="rId1"/>
          <a:stretch>
            <a:fillRect/>
          </a:stretch>
        </p:blipFill>
        <p:spPr>
          <a:xfrm>
            <a:off x="0" y="-1"/>
            <a:ext cx="12192000" cy="6858000"/>
          </a:xfrm>
          <a:prstGeom prst="rect">
            <a:avLst/>
          </a:prstGeom>
        </p:spPr>
      </p:pic>
      <p:sp>
        <p:nvSpPr>
          <p:cNvPr id="17" name="矩形 6"/>
          <p:cNvSpPr/>
          <p:nvPr userDrawn="1"/>
        </p:nvSpPr>
        <p:spPr>
          <a:xfrm>
            <a:off x="0" y="1"/>
            <a:ext cx="12192000" cy="6857999"/>
          </a:xfrm>
          <a:prstGeom prst="rect">
            <a:avLst/>
          </a:prstGeom>
          <a:gradFill>
            <a:gsLst>
              <a:gs pos="10000">
                <a:schemeClr val="accent3"/>
              </a:gs>
              <a:gs pos="30000">
                <a:schemeClr val="accent2">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8" name=""/>
        <p:cNvGrpSpPr/>
        <p:nvPr/>
      </p:nvGrpSpPr>
      <p:grpSpPr>
        <a:xfrm>
          <a:off x="0" y="0"/>
          <a:ext cx="0" cy="0"/>
        </a:xfrm>
      </p:grpSpPr>
      <p:pic>
        <p:nvPicPr>
          <p:cNvPr id="19"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20"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1"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2"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3"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24" name=""/>
        <p:cNvGrpSpPr/>
        <p:nvPr/>
      </p:nvGrpSpPr>
      <p:grpSpPr>
        <a:xfrm>
          <a:off x="0" y="0"/>
          <a:ext cx="0" cy="0"/>
        </a:xfrm>
      </p:grpSpPr>
      <p:sp>
        <p:nvSpPr>
          <p:cNvPr id="25"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6"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7"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28" name=""/>
        <p:cNvGrpSpPr/>
        <p:nvPr/>
      </p:nvGrpSpPr>
      <p:grpSpPr>
        <a:xfrm>
          <a:off x="0" y="0"/>
          <a:ext cx="0" cy="0"/>
        </a:xfrm>
      </p:grpSpPr>
      <p:pic>
        <p:nvPicPr>
          <p:cNvPr id="29" name="图片 2"/>
          <p:cNvPicPr>
            <a:picLocks noChangeAspect="1"/>
          </p:cNvPicPr>
          <p:nvPr userDrawn="1"/>
        </p:nvPicPr>
        <p:blipFill>
          <a:blip r:embed="rId1"/>
          <a:stretch>
            <a:fillRect/>
          </a:stretch>
        </p:blipFill>
        <p:spPr>
          <a:xfrm>
            <a:off x="0" y="-1"/>
            <a:ext cx="12192000" cy="6858000"/>
          </a:xfrm>
          <a:prstGeom prst="rect">
            <a:avLst/>
          </a:prstGeom>
        </p:spPr>
      </p:pic>
      <p:sp>
        <p:nvSpPr>
          <p:cNvPr id="30" name="矩形 3"/>
          <p:cNvSpPr/>
          <p:nvPr userDrawn="1"/>
        </p:nvSpPr>
        <p:spPr>
          <a:xfrm>
            <a:off x="0" y="1"/>
            <a:ext cx="12192000" cy="6857999"/>
          </a:xfrm>
          <a:prstGeom prst="rect">
            <a:avLst/>
          </a:prstGeom>
          <a:gradFill>
            <a:gsLst>
              <a:gs pos="10000">
                <a:schemeClr val="accent3"/>
              </a:gs>
              <a:gs pos="30000">
                <a:schemeClr val="accent2">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Contents Layout">
    <p:spTree>
      <p:nvGrpSpPr>
        <p:cNvPr id="31" name=""/>
        <p:cNvGrpSpPr/>
        <p:nvPr/>
      </p:nvGrpSpPr>
      <p:grpSpPr>
        <a:xfrm>
          <a:off x="0" y="0"/>
          <a:ext cx="0" cy="0"/>
        </a:xfrm>
      </p:grpSpPr>
      <p:sp>
        <p:nvSpPr>
          <p:cNvPr id="32" name="文本占位符 8"/>
          <p:cNvSpPr>
            <a:spLocks noGrp="1"/>
          </p:cNvSpPr>
          <p:nvPr>
            <p:ph type="body" sz="quarter" idx="14" hasCustomPrompt="1"/>
          </p:nvPr>
        </p:nvSpPr>
        <p:spPr>
          <a:xfrm>
            <a:off x="673100" y="1500188"/>
            <a:ext cx="2836562" cy="696024"/>
          </a:xfrm>
        </p:spPr>
        <p:txBody>
          <a:bodyPr>
            <a:spAutoFit/>
          </a:bodyPr>
          <a:lstStyle>
            <a:lvl1pPr marL="0" indent="0" algn="l">
              <a:buFont typeface="+mj-lt"/>
              <a:buNone/>
              <a:defRPr sz="3600" b="1"/>
            </a:lvl1pPr>
            <a:lvl2pPr marL="457200" indent="0">
              <a:buFont typeface="+mj-ea"/>
              <a:buNone/>
              <a:defRPr/>
            </a:lvl2pPr>
            <a:lvl3pPr marL="1257300" indent="-342900">
              <a:buFont typeface="+mj-lt"/>
              <a:buAutoNum type="alphaLcParenR"/>
              <a:defRPr/>
            </a:lvl3pPr>
          </a:lstStyle>
          <a:p>
            <a:pPr lvl="0"/>
            <a:r>
              <a:rPr lang="en-US" altLang="zh-CN"/>
              <a:t>CONTENTS</a:t>
            </a:r>
            <a:endParaRPr lang="zh-CN" altLang="en-US"/>
          </a:p>
        </p:txBody>
      </p:sp>
      <p:sp>
        <p:nvSpPr>
          <p:cNvPr id="33" name="文本占位符 6"/>
          <p:cNvSpPr>
            <a:spLocks noGrp="1"/>
          </p:cNvSpPr>
          <p:nvPr>
            <p:ph type="body" sz="quarter" idx="13"/>
          </p:nvPr>
        </p:nvSpPr>
        <p:spPr>
          <a:xfrm>
            <a:off x="36605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zh-CN" altLang="en-US"/>
          </a:p>
        </p:txBody>
      </p:sp>
      <p:sp>
        <p:nvSpPr>
          <p:cNvPr id="34" name="页脚占位符 2"/>
          <p:cNvSpPr>
            <a:spLocks noGrp="1"/>
          </p:cNvSpPr>
          <p:nvPr>
            <p:ph type="ftr" sz="quarter" idx="10"/>
          </p:nvPr>
        </p:nvSpPr>
        <p:spPr>
          <a:xfrm>
            <a:off x="673101" y="6423740"/>
            <a:ext cx="3992171" cy="246221"/>
          </a:xfrm>
        </p:spPr>
        <p:txBody>
          <a:bodyPr/>
          <a:lstStyle/>
          <a:p>
            <a:endParaRPr lang="zh-CN" altLang="en-US"/>
          </a:p>
        </p:txBody>
      </p:sp>
      <p:sp>
        <p:nvSpPr>
          <p:cNvPr id="35" name="日期占位符 3"/>
          <p:cNvSpPr>
            <a:spLocks noGrp="1"/>
          </p:cNvSpPr>
          <p:nvPr>
            <p:ph type="dt" sz="half" idx="11"/>
          </p:nvPr>
        </p:nvSpPr>
        <p:spPr>
          <a:xfrm>
            <a:off x="5517356" y="6423740"/>
            <a:ext cx="1802924" cy="246221"/>
          </a:xfrm>
        </p:spPr>
        <p:txBody>
          <a:bodyPr/>
          <a:lstStyle/>
          <a:p>
            <a:fld id="{AC4CC43B-9EB6-4465-8B1A-3F7180DAD0DF}" type="datetime1">
              <a:rPr/>
              <a:t>2023/11/22</a:t>
            </a:fld>
            <a:endParaRPr lang="en-US" altLang="zh-CN"/>
          </a:p>
        </p:txBody>
      </p:sp>
      <p:sp>
        <p:nvSpPr>
          <p:cNvPr id="36" name="灯片编号占位符 4"/>
          <p:cNvSpPr>
            <a:spLocks noGrp="1"/>
          </p:cNvSpPr>
          <p:nvPr>
            <p:ph type="sldNum" sz="quarter" idx="12"/>
          </p:nvPr>
        </p:nvSpPr>
        <p:spPr/>
        <p:txBody>
          <a:bodyPr/>
          <a:lstStyle/>
          <a:p>
            <a:fld id="{7F65B630-C7FF-41C0-9923-C5E5E29EED81}" type="slidenum">
              <a:rPr/>
              <a:t>‹#›</a:t>
            </a:fld>
            <a:endParaRPr lang="en-US" altLang="zh-CN"/>
          </a:p>
        </p:txBody>
      </p:sp>
      <p:cxnSp>
        <p:nvCxnSpPr>
          <p:cNvPr id="37" name="î$ļíďé"/>
          <p:cNvCxnSpPr/>
          <p:nvPr userDrawn="1"/>
        </p:nvCxnSpPr>
        <p:spPr>
          <a:xfrm flipH="1">
            <a:off x="3621019" y="1500188"/>
            <a:ext cx="0" cy="4633913"/>
          </a:xfrm>
          <a:prstGeom prst="line">
            <a:avLst/>
          </a:prstGeom>
          <a:solidFill>
            <a:srgbClr val="FFCC00"/>
          </a:solidFill>
          <a:ln w="3175" cap="flat" cmpd="sng" algn="ctr">
            <a:solidFill>
              <a:schemeClr val="bg1">
                <a:lumMod val="75000"/>
                <a:alpha val="0"/>
              </a:schemeClr>
            </a:solidFill>
            <a:prstDash val="solid"/>
            <a:round/>
            <a:headEnd type="none" w="med" len="med"/>
            <a:tailEnd type="none" w="med" len="med"/>
          </a:ln>
          <a:effectLst/>
        </p:spPr>
      </p:cxnSp>
      <p:sp>
        <p:nvSpPr>
          <p:cNvPr id="38" name="iṣļiďê"/>
          <p:cNvSpPr>
            <a:spLocks noChangeAspect="1"/>
          </p:cNvSpPr>
          <p:nvPr userDrawn="1"/>
        </p:nvSpPr>
        <p:spPr bwMode="auto">
          <a:xfrm>
            <a:off x="2626456" y="5219207"/>
            <a:ext cx="870506" cy="915667"/>
          </a:xfrm>
          <a:custGeom>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alpha val="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2023/11/22</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7133034002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国家豁免的相关问题\n## 1.国家豁免的基本概念与原则\n### 1.1国家豁免的定义及其法律依据\n### 1.2国家豁免的基本原则及其发展\n### 1.3国家豁免与国际法的关系\n## 2.国家豁免的范围与限制\n### 2.1国家豁免的主体范围及其限制\n### 2.2国家豁免的客体范围及其限制\n### 2.3国家豁免的时间范围及其限制\n## 3.国家豁免的实践与案例分析\n### 3.1国家豁免的国际实践及其影响\n### 3.2国家豁免的国内实践及其问题\n### 3.3国家豁免的案例分析与启示\n## 4.国家豁免的未来发展趋势与挑战\n### 4.1国家豁免的发展趋势及其影响\n### 4.2国家豁免面临的挑战及其应对\n### 4.3国际法的完善与国家豁免制度的改革\n## 5.结论：国家豁免制度的重要性及其发展前景\n### 5.1国家豁免制度在国际法中的地位与作用\n### 5.2国家豁免制度对国家利益的保护与维护\n### 5.3国家豁免制度的发展前景及其展望\n&quot;,&quot;templateId&quot;:&quot;kdjzibeon3repy5ay4ip9akz5h&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392698" y="5140683"/>
            <a:ext cx="11360150" cy="1301750"/>
          </a:xfrm>
        </p:spPr>
        <p:txBody>
          <a:bodyPr vert="horz" wrap="square" lIns="91440" tIns="45720" rIns="91440" bIns="45720" anchor="t">
            <a:spAutoFit/>
          </a:bodyPr>
          <a:lstStyle/>
          <a:p>
            <a:pPr>
              <a:buNone/>
            </a:pPr>
            <a:r>
              <a:rPr lang="zh-CN"/>
              <a:t>国家豁免的相关问题</a:t>
            </a:r>
            <a:endParaRPr/>
          </a:p>
        </p:txBody>
      </p:sp>
      <p:sp>
        <p:nvSpPr>
          <p:cNvPr id="3" name="文本占位符 3"/>
          <p:cNvSpPr>
            <a:spLocks noGrp="1"/>
          </p:cNvSpPr>
          <p:nvPr>
            <p:ph type="body" sz="quarter" idx="10"/>
          </p:nvPr>
        </p:nvSpPr>
        <p:spPr>
          <a:xfrm>
            <a:off x="392698" y="4448586"/>
            <a:ext cx="9226550" cy="647700"/>
          </a:xfrm>
        </p:spPr>
        <p:txBody>
          <a:bodyPr/>
          <a:lstStyle/>
          <a:p>
            <a:r>
              <a:rPr lang="en-US"/>
              <a:t> </a:t>
            </a:r>
            <a:endParaRPr lang="zh-CN" spc="0"/>
          </a:p>
        </p:txBody>
      </p:sp>
      <p:sp>
        <p:nvSpPr>
          <p:cNvPr id="4" name="文本占位符 20"/>
          <p:cNvSpPr txBox="1"/>
          <p:nvPr/>
        </p:nvSpPr>
        <p:spPr>
          <a:xfrm>
            <a:off x="392698" y="580667"/>
            <a:ext cx="1758815"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j-ea"/>
              <a:ea typeface="+mj-ea"/>
            </a:endParaRPr>
          </a:p>
        </p:txBody>
      </p:sp>
      <p:sp>
        <p:nvSpPr>
          <p:cNvPr id="5" name="文本占位符 20"/>
          <p:cNvSpPr txBox="1"/>
          <p:nvPr/>
        </p:nvSpPr>
        <p:spPr>
          <a:xfrm>
            <a:off x="10314921" y="580667"/>
            <a:ext cx="1484381"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solidFill>
                  <a:schemeClr val="bg1"/>
                </a:solidFill>
                <a:effectLst/>
              </a:rPr>
              <a:t> </a:t>
            </a:r>
            <a:endParaRPr kumimoji="1" lang="en-US" altLang="zh-CN" spc="80">
              <a:solidFill>
                <a:schemeClr val="bg1"/>
              </a:solidFill>
            </a:endParaRPr>
          </a:p>
        </p:txBody>
      </p:sp>
      <p:cxnSp>
        <p:nvCxnSpPr>
          <p:cNvPr id="6" name="Tencent"/>
          <p:cNvCxnSpPr/>
          <p:nvPr/>
        </p:nvCxnSpPr>
        <p:spPr>
          <a:xfrm>
            <a:off x="443999" y="402867"/>
            <a:ext cx="113040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8" name="" descr="{&quot;isTemplate&quot;:true,&quot;type&quot;:2}"/>
        <p:cNvGrpSpPr/>
        <p:nvPr/>
      </p:nvGrpSpPr>
      <p:grpSpPr>
        <a:xfrm>
          <a:off x="0" y="0"/>
          <a:ext cx="0" cy="0"/>
        </a:xfrm>
      </p:grpSpPr>
      <p:sp>
        <p:nvSpPr>
          <p:cNvPr id="89" name="标题 1" descr="{&quot;isTemplate&quot;:true,&quot;type&quot;:&quot;title&quot;,&quot;canOmit&quot;:false,&quot;range&quot;:0}"/>
          <p:cNvSpPr txBox="1"/>
          <p:nvPr/>
        </p:nvSpPr>
        <p:spPr>
          <a:xfrm>
            <a:off x="392698" y="4923294"/>
            <a:ext cx="11215502"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6000"/>
              <a:t>国家豁免的基本概念与原则</a:t>
            </a:r>
            <a:endParaRPr/>
          </a:p>
        </p:txBody>
      </p:sp>
      <p:sp>
        <p:nvSpPr>
          <p:cNvPr id="90"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01</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8" name="" descr="{&quot;isTemplate&quot;:true,&quot;type&quot;:3}"/>
        <p:cNvGrpSpPr/>
        <p:nvPr/>
      </p:nvGrpSpPr>
      <p:grpSpPr>
        <a:xfrm>
          <a:off x="0" y="0"/>
          <a:ext cx="0" cy="0"/>
        </a:xfrm>
      </p:grpSpPr>
      <p:grpSp>
        <p:nvGrpSpPr>
          <p:cNvPr id="119"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20" name=""/>
            <p:cNvGrpSpPr/>
            <p:nvPr/>
          </p:nvGrpSpPr>
          <p:grpSpPr>
            <a:xfrm>
              <a:off x="685801" y="3146904"/>
              <a:ext cx="4207178" cy="3287791"/>
              <a:chOff x="685801" y="3146904"/>
              <a:chExt cx="4207178" cy="3287791"/>
            </a:xfrm>
          </p:grpSpPr>
          <p:sp>
            <p:nvSpPr>
              <p:cNvPr id="121"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国家豁免是指一个国家在另一个国家的司法管辖范围内享有的豁免权</a:t>
                </a:r>
                <a:endParaRPr kumimoji="1" lang="en-US" altLang="zh-CN" sz="1800" b="1">
                  <a:solidFill>
                    <a:schemeClr val="bg1"/>
                  </a:solidFill>
                  <a:latin typeface="+mj-ea"/>
                  <a:ea typeface="+mj-ea"/>
                </a:endParaRPr>
              </a:p>
            </p:txBody>
          </p:sp>
          <p:sp>
            <p:nvSpPr>
              <p:cNvPr id="122"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包括</a:t>
                </a:r>
                <a:r>
                  <a:rPr lang="zh-CN" sz="1400" b="1">
                    <a:solidFill>
                      <a:schemeClr val="tx1">
                        <a:lumMod val="50000"/>
                        <a:lumOff val="50000"/>
                        <a:alpha val="100000"/>
                      </a:schemeClr>
                    </a:solidFill>
                    <a:latin typeface="微软雅黑"/>
                    <a:ea typeface="微软雅黑"/>
                  </a:rPr>
                  <a:t>民事诉讼豁免</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刑事豁免</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豁免权是国家主权的一部分，体现国家尊严和国际法平等原则</a:t>
                </a:r>
                <a:endParaRPr/>
              </a:p>
            </p:txBody>
          </p:sp>
        </p:grpSp>
        <p:grpSp>
          <p:nvGrpSpPr>
            <p:cNvPr id="123" name=""/>
            <p:cNvGrpSpPr/>
            <p:nvPr/>
          </p:nvGrpSpPr>
          <p:grpSpPr>
            <a:xfrm>
              <a:off x="4408278" y="3146904"/>
              <a:ext cx="3798485" cy="3287791"/>
              <a:chOff x="4408278" y="3146904"/>
              <a:chExt cx="3798485" cy="3287791"/>
            </a:xfrm>
          </p:grpSpPr>
          <p:sp>
            <p:nvSpPr>
              <p:cNvPr id="124"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国家豁免的法律依据主要来源于国际公约和国内法</a:t>
                </a:r>
                <a:endParaRPr kumimoji="1" lang="en-US" altLang="zh-CN" sz="1800" b="1">
                  <a:solidFill>
                    <a:schemeClr val="bg1"/>
                  </a:solidFill>
                  <a:latin typeface="+mj-ea"/>
                  <a:ea typeface="+mj-ea"/>
                </a:endParaRPr>
              </a:p>
            </p:txBody>
          </p:sp>
          <p:sp>
            <p:nvSpPr>
              <p:cNvPr id="125"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例如《联合国宪章》、《国际法院规约》等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国家在签署和批准这些公约时，就意味着接受国家豁免原则</a:t>
                </a:r>
                <a:endParaRPr/>
              </a:p>
            </p:txBody>
          </p:sp>
        </p:grpSp>
        <p:grpSp>
          <p:nvGrpSpPr>
            <p:cNvPr id="126" name=""/>
            <p:cNvGrpSpPr/>
            <p:nvPr/>
          </p:nvGrpSpPr>
          <p:grpSpPr>
            <a:xfrm>
              <a:off x="7707715" y="3146904"/>
              <a:ext cx="3798485" cy="3287791"/>
              <a:chOff x="7707715" y="3146904"/>
              <a:chExt cx="3798485" cy="3287791"/>
            </a:xfrm>
          </p:grpSpPr>
          <p:sp>
            <p:nvSpPr>
              <p:cNvPr id="127"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国家豁免原则的确立有助于维护国际秩序和各国主权</a:t>
                </a:r>
                <a:endParaRPr kumimoji="1" lang="en-US" altLang="zh-CN" sz="1800" b="1">
                  <a:solidFill>
                    <a:schemeClr val="bg1"/>
                  </a:solidFill>
                  <a:latin typeface="+mj-ea"/>
                  <a:ea typeface="+mj-ea"/>
                </a:endParaRPr>
              </a:p>
            </p:txBody>
          </p:sp>
          <p:sp>
            <p:nvSpPr>
              <p:cNvPr id="128"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避免因司法纠纷而引发国际冲突</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保障国家在国际交往中的合法权益</a:t>
                </a:r>
                <a:endParaRPr/>
              </a:p>
            </p:txBody>
          </p:sp>
        </p:grpSp>
      </p:grpSp>
      <p:sp>
        <p:nvSpPr>
          <p:cNvPr id="129"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国家豁免的定义及其法律依据</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0" name="" descr="{&quot;isTemplate&quot;:true,&quot;type&quot;:3}"/>
        <p:cNvGrpSpPr/>
        <p:nvPr/>
      </p:nvGrpSpPr>
      <p:grpSpPr>
        <a:xfrm>
          <a:off x="0" y="0"/>
          <a:ext cx="0" cy="0"/>
        </a:xfrm>
      </p:grpSpPr>
      <p:grpSp>
        <p:nvGrpSpPr>
          <p:cNvPr id="131"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32" name=""/>
            <p:cNvGrpSpPr/>
            <p:nvPr/>
          </p:nvGrpSpPr>
          <p:grpSpPr>
            <a:xfrm>
              <a:off x="685801" y="3146904"/>
              <a:ext cx="4207178" cy="3287791"/>
              <a:chOff x="685801" y="3146904"/>
              <a:chExt cx="4207178" cy="3287791"/>
            </a:xfrm>
          </p:grpSpPr>
          <p:sp>
            <p:nvSpPr>
              <p:cNvPr id="133"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国家豁免的基本原则主要包括绝对豁免和有限豁免</a:t>
                </a:r>
                <a:endParaRPr kumimoji="1" lang="en-US" altLang="zh-CN" sz="1800" b="1">
                  <a:solidFill>
                    <a:schemeClr val="bg1"/>
                  </a:solidFill>
                  <a:latin typeface="+mj-ea"/>
                  <a:ea typeface="+mj-ea"/>
                </a:endParaRPr>
              </a:p>
            </p:txBody>
          </p:sp>
          <p:sp>
            <p:nvSpPr>
              <p:cNvPr id="134"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绝对豁免是指国家在任何情况下都享有豁免权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有限豁免是指国家在特定情况下，如商业活动、投资等，可能失去豁免权</a:t>
                </a:r>
                <a:endParaRPr/>
              </a:p>
            </p:txBody>
          </p:sp>
        </p:grpSp>
        <p:grpSp>
          <p:nvGrpSpPr>
            <p:cNvPr id="135" name=""/>
            <p:cNvGrpSpPr/>
            <p:nvPr/>
          </p:nvGrpSpPr>
          <p:grpSpPr>
            <a:xfrm>
              <a:off x="4408278" y="3146904"/>
              <a:ext cx="3798485" cy="3287791"/>
              <a:chOff x="4408278" y="3146904"/>
              <a:chExt cx="3798485" cy="3287791"/>
            </a:xfrm>
          </p:grpSpPr>
          <p:sp>
            <p:nvSpPr>
              <p:cNvPr id="136"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国家豁免原则的发展历程经历了从绝对豁免到有限豁免的转变</a:t>
                </a:r>
                <a:endParaRPr kumimoji="1" lang="en-US" altLang="zh-CN" sz="1800" b="1">
                  <a:solidFill>
                    <a:schemeClr val="bg1"/>
                  </a:solidFill>
                  <a:latin typeface="+mj-ea"/>
                  <a:ea typeface="+mj-ea"/>
                </a:endParaRPr>
              </a:p>
            </p:txBody>
          </p:sp>
          <p:sp>
            <p:nvSpPr>
              <p:cNvPr id="137"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19世纪初期，绝对豁免原则在国际法中占据主导地位</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20世纪中叶以来，有限豁免原则逐渐得到广泛认可和应用</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目前，有限豁免原则已成为国际社会的普遍实践</a:t>
                </a:r>
                <a:endParaRPr/>
              </a:p>
            </p:txBody>
          </p:sp>
        </p:grpSp>
        <p:grpSp>
          <p:nvGrpSpPr>
            <p:cNvPr id="138" name=""/>
            <p:cNvGrpSpPr/>
            <p:nvPr/>
          </p:nvGrpSpPr>
          <p:grpSpPr>
            <a:xfrm>
              <a:off x="7707715" y="3146904"/>
              <a:ext cx="3798485" cy="3287791"/>
              <a:chOff x="7707715" y="3146904"/>
              <a:chExt cx="3798485" cy="3287791"/>
            </a:xfrm>
          </p:grpSpPr>
          <p:sp>
            <p:nvSpPr>
              <p:cNvPr id="139"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国家豁免原则的发展受到国际关系变化和国际法发展的影响</a:t>
                </a:r>
                <a:endParaRPr kumimoji="1" lang="en-US" altLang="zh-CN" sz="1800" b="1">
                  <a:solidFill>
                    <a:schemeClr val="bg1"/>
                  </a:solidFill>
                  <a:latin typeface="+mj-ea"/>
                  <a:ea typeface="+mj-ea"/>
                </a:endParaRPr>
              </a:p>
            </p:txBody>
          </p:sp>
          <p:sp>
            <p:nvSpPr>
              <p:cNvPr id="140"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冷战时期，国家豁免原则受到政治因素的影响，发展较为缓慢</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冷战结束后，国家豁免原则在国际法中的地位逐渐恢复</a:t>
                </a:r>
                <a:endParaRPr/>
              </a:p>
            </p:txBody>
          </p:sp>
        </p:grpSp>
      </p:grpSp>
      <p:sp>
        <p:nvSpPr>
          <p:cNvPr id="141"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国家豁免的基本原则及其发展</a:t>
            </a:r>
            <a:endParaRPr lang="en-US" sz="2800" b="1">
              <a:latin typeface="微软雅黑"/>
              <a:ea typeface="微软雅黑"/>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2" name="" descr="{&quot;isTemplate&quot;:true,&quot;type&quot;:3}"/>
        <p:cNvGrpSpPr/>
        <p:nvPr/>
      </p:nvGrpSpPr>
      <p:grpSpPr>
        <a:xfrm>
          <a:off x="0" y="0"/>
          <a:ext cx="0" cy="0"/>
        </a:xfrm>
      </p:grpSpPr>
      <p:grpSp>
        <p:nvGrpSpPr>
          <p:cNvPr id="143"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44" name=""/>
            <p:cNvGrpSpPr/>
            <p:nvPr/>
          </p:nvGrpSpPr>
          <p:grpSpPr>
            <a:xfrm>
              <a:off x="685801" y="3146904"/>
              <a:ext cx="4207178" cy="3287791"/>
              <a:chOff x="685801" y="3146904"/>
              <a:chExt cx="4207178" cy="3287791"/>
            </a:xfrm>
          </p:grpSpPr>
          <p:sp>
            <p:nvSpPr>
              <p:cNvPr id="145"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国家豁免是国际法中的一个重要原则，是国际关系中的一项基本规则</a:t>
                </a:r>
                <a:endParaRPr kumimoji="1" lang="en-US" altLang="zh-CN" sz="1800" b="1">
                  <a:solidFill>
                    <a:schemeClr val="bg1"/>
                  </a:solidFill>
                  <a:latin typeface="+mj-ea"/>
                  <a:ea typeface="+mj-ea"/>
                </a:endParaRPr>
              </a:p>
            </p:txBody>
          </p:sp>
          <p:sp>
            <p:nvSpPr>
              <p:cNvPr id="146"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体现国家主权平等原则，有助于维护国际秩序和各国主权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有助于促进国际交流与合作，保障国家在国际交往中的合法权益</a:t>
                </a:r>
                <a:endParaRPr/>
              </a:p>
            </p:txBody>
          </p:sp>
        </p:grpSp>
        <p:grpSp>
          <p:nvGrpSpPr>
            <p:cNvPr id="147" name=""/>
            <p:cNvGrpSpPr/>
            <p:nvPr/>
          </p:nvGrpSpPr>
          <p:grpSpPr>
            <a:xfrm>
              <a:off x="4408278" y="3146904"/>
              <a:ext cx="3798485" cy="3287791"/>
              <a:chOff x="4408278" y="3146904"/>
              <a:chExt cx="3798485" cy="3287791"/>
            </a:xfrm>
          </p:grpSpPr>
          <p:sp>
            <p:nvSpPr>
              <p:cNvPr id="148"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国家豁免原则在国际法中的地位和作用受到国际公约和国际案例的影响</a:t>
                </a:r>
                <a:endParaRPr kumimoji="1" lang="en-US" altLang="zh-CN" sz="1800" b="1">
                  <a:solidFill>
                    <a:schemeClr val="bg1"/>
                  </a:solidFill>
                  <a:latin typeface="+mj-ea"/>
                  <a:ea typeface="+mj-ea"/>
                </a:endParaRPr>
              </a:p>
            </p:txBody>
          </p:sp>
          <p:sp>
            <p:nvSpPr>
              <p:cNvPr id="149"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国际公约是国家豁免原则的法律依据，对各国具有约束力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国际案例有助于解释和阐明国家豁免原则的具体应用，为各国提供参考</a:t>
                </a:r>
                <a:endParaRPr/>
              </a:p>
            </p:txBody>
          </p:sp>
        </p:grpSp>
        <p:grpSp>
          <p:nvGrpSpPr>
            <p:cNvPr id="150" name=""/>
            <p:cNvGrpSpPr/>
            <p:nvPr/>
          </p:nvGrpSpPr>
          <p:grpSpPr>
            <a:xfrm>
              <a:off x="7707715" y="3146904"/>
              <a:ext cx="3798485" cy="3287791"/>
              <a:chOff x="7707715" y="3146904"/>
              <a:chExt cx="3798485" cy="3287791"/>
            </a:xfrm>
          </p:grpSpPr>
          <p:sp>
            <p:nvSpPr>
              <p:cNvPr id="151"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国家豁免原则在现实国际生活中存在一定的局限性和挑战</a:t>
                </a:r>
                <a:endParaRPr kumimoji="1" lang="en-US" altLang="zh-CN" sz="1800" b="1">
                  <a:solidFill>
                    <a:schemeClr val="bg1"/>
                  </a:solidFill>
                  <a:latin typeface="+mj-ea"/>
                  <a:ea typeface="+mj-ea"/>
                </a:endParaRPr>
              </a:p>
            </p:txBody>
          </p:sp>
          <p:sp>
            <p:nvSpPr>
              <p:cNvPr id="152"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如国家豁免原则与</a:t>
                </a:r>
                <a:r>
                  <a:rPr lang="zh-CN" sz="1400" b="1">
                    <a:solidFill>
                      <a:schemeClr val="tx1">
                        <a:lumMod val="50000"/>
                        <a:lumOff val="50000"/>
                        <a:alpha val="100000"/>
                      </a:schemeClr>
                    </a:solidFill>
                    <a:latin typeface="微软雅黑"/>
                    <a:ea typeface="微软雅黑"/>
                  </a:rPr>
                  <a:t>国际人权法</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国际刑法</a:t>
                </a:r>
                <a:r>
                  <a:rPr lang="zh-CN" sz="1400">
                    <a:solidFill>
                      <a:schemeClr val="tx1">
                        <a:lumMod val="50000"/>
                        <a:lumOff val="50000"/>
                        <a:alpha val="100000"/>
                      </a:schemeClr>
                    </a:solidFill>
                    <a:latin typeface="微软雅黑"/>
                    <a:ea typeface="微软雅黑"/>
                  </a:rPr>
                  <a:t>等法律的冲突问题</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如国家豁免原则在</a:t>
                </a:r>
                <a:r>
                  <a:rPr lang="zh-CN" sz="1400" b="1">
                    <a:solidFill>
                      <a:schemeClr val="tx1">
                        <a:lumMod val="50000"/>
                        <a:lumOff val="50000"/>
                        <a:alpha val="100000"/>
                      </a:schemeClr>
                    </a:solidFill>
                    <a:latin typeface="微软雅黑"/>
                    <a:ea typeface="微软雅黑"/>
                  </a:rPr>
                  <a:t>恐怖主义犯罪</a:t>
                </a:r>
                <a:r>
                  <a:rPr lang="zh-CN" sz="1400">
                    <a:solidFill>
                      <a:schemeClr val="tx1">
                        <a:lumMod val="50000"/>
                        <a:lumOff val="50000"/>
                        <a:alpha val="100000"/>
                      </a:schemeClr>
                    </a:solidFill>
                    <a:latin typeface="微软雅黑"/>
                    <a:ea typeface="微软雅黑"/>
                  </a:rPr>
                  <a:t>、</a:t>
                </a:r>
                <a:r>
                  <a:rPr lang="zh-CN" sz="1400" b="1">
                    <a:solidFill>
                      <a:schemeClr val="tx1">
                        <a:lumMod val="50000"/>
                        <a:lumOff val="50000"/>
                        <a:alpha val="100000"/>
                      </a:schemeClr>
                    </a:solidFill>
                    <a:latin typeface="微软雅黑"/>
                    <a:ea typeface="微软雅黑"/>
                  </a:rPr>
                  <a:t>腐败犯罪</a:t>
                </a:r>
                <a:r>
                  <a:rPr lang="zh-CN" sz="1400">
                    <a:solidFill>
                      <a:schemeClr val="tx1">
                        <a:lumMod val="50000"/>
                        <a:lumOff val="50000"/>
                        <a:alpha val="100000"/>
                      </a:schemeClr>
                    </a:solidFill>
                    <a:latin typeface="微软雅黑"/>
                    <a:ea typeface="微软雅黑"/>
                  </a:rPr>
                  <a:t>等方面的适用问题</a:t>
                </a:r>
                <a:endParaRPr/>
              </a:p>
            </p:txBody>
          </p:sp>
        </p:grpSp>
      </p:grpSp>
      <p:sp>
        <p:nvSpPr>
          <p:cNvPr id="153"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国家豁免与国际法的关系</a:t>
            </a:r>
            <a:endParaRPr lang="en-US" sz="2800" b="1">
              <a:latin typeface="微软雅黑"/>
              <a:ea typeface="微软雅黑"/>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4" name="" descr="{&quot;isTemplate&quot;:true,&quot;type&quot;:2}"/>
        <p:cNvGrpSpPr/>
        <p:nvPr/>
      </p:nvGrpSpPr>
      <p:grpSpPr>
        <a:xfrm>
          <a:off x="0" y="0"/>
          <a:ext cx="0" cy="0"/>
        </a:xfrm>
      </p:grpSpPr>
      <p:sp>
        <p:nvSpPr>
          <p:cNvPr id="155" name="标题 1" descr="{&quot;isTemplate&quot;:true,&quot;type&quot;:&quot;title&quot;,&quot;canOmit&quot;:false,&quot;range&quot;:0}"/>
          <p:cNvSpPr txBox="1"/>
          <p:nvPr/>
        </p:nvSpPr>
        <p:spPr>
          <a:xfrm>
            <a:off x="392698" y="4923294"/>
            <a:ext cx="11215502"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国家豁免的范围与限制</a:t>
            </a:r>
            <a:endParaRPr/>
          </a:p>
        </p:txBody>
      </p:sp>
      <p:sp>
        <p:nvSpPr>
          <p:cNvPr id="156"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02</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7" name="" descr="{&quot;isTemplate&quot;:true,&quot;type&quot;:3}"/>
        <p:cNvGrpSpPr/>
        <p:nvPr/>
      </p:nvGrpSpPr>
      <p:grpSpPr>
        <a:xfrm>
          <a:off x="0" y="0"/>
          <a:ext cx="0" cy="0"/>
        </a:xfrm>
      </p:grpSpPr>
      <p:grpSp>
        <p:nvGrpSpPr>
          <p:cNvPr id="158"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59" name=""/>
            <p:cNvGrpSpPr/>
            <p:nvPr/>
          </p:nvGrpSpPr>
          <p:grpSpPr>
            <a:xfrm>
              <a:off x="685801" y="3146904"/>
              <a:ext cx="4207178" cy="3287791"/>
              <a:chOff x="685801" y="3146904"/>
              <a:chExt cx="4207178" cy="3287791"/>
            </a:xfrm>
          </p:grpSpPr>
          <p:sp>
            <p:nvSpPr>
              <p:cNvPr id="160"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国家豁免的主体范围通常包括国家本身、国家元首、政府首脑和外交代表</a:t>
                </a:r>
                <a:endParaRPr kumimoji="1" lang="en-US" altLang="zh-CN" sz="1800" b="1">
                  <a:solidFill>
                    <a:schemeClr val="bg1"/>
                  </a:solidFill>
                  <a:latin typeface="+mj-ea"/>
                  <a:ea typeface="+mj-ea"/>
                </a:endParaRPr>
              </a:p>
            </p:txBody>
          </p:sp>
          <p:sp>
            <p:nvSpPr>
              <p:cNvPr id="161"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这些主体在外国享有豁免权，避免因司法纠纷而影响国际交往</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国家元首和政府首脑的豁免范围通常包括其私人行为和商业活动</a:t>
                </a:r>
                <a:endParaRPr/>
              </a:p>
            </p:txBody>
          </p:sp>
        </p:grpSp>
        <p:grpSp>
          <p:nvGrpSpPr>
            <p:cNvPr id="162" name=""/>
            <p:cNvGrpSpPr/>
            <p:nvPr/>
          </p:nvGrpSpPr>
          <p:grpSpPr>
            <a:xfrm>
              <a:off x="4408278" y="3146904"/>
              <a:ext cx="3798485" cy="3287791"/>
              <a:chOff x="4408278" y="3146904"/>
              <a:chExt cx="3798485" cy="3287791"/>
            </a:xfrm>
          </p:grpSpPr>
          <p:sp>
            <p:nvSpPr>
              <p:cNvPr id="163"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国家豁免的主体范围受到国际公约和国内法的限制</a:t>
                </a:r>
                <a:endParaRPr kumimoji="1" lang="en-US" altLang="zh-CN" sz="1800" b="1">
                  <a:solidFill>
                    <a:schemeClr val="bg1"/>
                  </a:solidFill>
                  <a:latin typeface="+mj-ea"/>
                  <a:ea typeface="+mj-ea"/>
                </a:endParaRPr>
              </a:p>
            </p:txBody>
          </p:sp>
          <p:sp>
            <p:nvSpPr>
              <p:cNvPr id="164"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例如《联合国宪章》规定，联合国会员国在大会期间享有豁免权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一些国家在国内法中规定，国家元首和政府首脑在任职期间享有豁免权</a:t>
                </a:r>
                <a:endParaRPr/>
              </a:p>
            </p:txBody>
          </p:sp>
        </p:grpSp>
        <p:grpSp>
          <p:nvGrpSpPr>
            <p:cNvPr id="165" name=""/>
            <p:cNvGrpSpPr/>
            <p:nvPr/>
          </p:nvGrpSpPr>
          <p:grpSpPr>
            <a:xfrm>
              <a:off x="7707715" y="3146904"/>
              <a:ext cx="3798485" cy="3287791"/>
              <a:chOff x="7707715" y="3146904"/>
              <a:chExt cx="3798485" cy="3287791"/>
            </a:xfrm>
          </p:grpSpPr>
          <p:sp>
            <p:nvSpPr>
              <p:cNvPr id="166"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国家豁免的主体范围在现实国际生活中存在一定的争议和探讨</a:t>
                </a:r>
                <a:endParaRPr kumimoji="1" lang="en-US" altLang="zh-CN" sz="1800" b="1">
                  <a:solidFill>
                    <a:schemeClr val="bg1"/>
                  </a:solidFill>
                  <a:latin typeface="+mj-ea"/>
                  <a:ea typeface="+mj-ea"/>
                </a:endParaRPr>
              </a:p>
            </p:txBody>
          </p:sp>
          <p:sp>
            <p:nvSpPr>
              <p:cNvPr id="167"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如国家元首和政府首脑在卸任后是否仍然享有豁免权的问题</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如国家豁免原则是否适用于</a:t>
                </a:r>
                <a:r>
                  <a:rPr lang="zh-CN" sz="1400" b="1">
                    <a:solidFill>
                      <a:schemeClr val="tx1">
                        <a:lumMod val="50000"/>
                        <a:lumOff val="50000"/>
                        <a:alpha val="100000"/>
                      </a:schemeClr>
                    </a:solidFill>
                    <a:latin typeface="微软雅黑"/>
                    <a:ea typeface="微软雅黑"/>
                  </a:rPr>
                  <a:t>非国家行为体</a:t>
                </a:r>
                <a:r>
                  <a:rPr lang="zh-CN" sz="1400">
                    <a:solidFill>
                      <a:schemeClr val="tx1">
                        <a:lumMod val="50000"/>
                        <a:lumOff val="50000"/>
                        <a:alpha val="100000"/>
                      </a:schemeClr>
                    </a:solidFill>
                    <a:latin typeface="微软雅黑"/>
                    <a:ea typeface="微软雅黑"/>
                  </a:rPr>
                  <a:t>的问题</a:t>
                </a:r>
                <a:endParaRPr/>
              </a:p>
            </p:txBody>
          </p:sp>
        </p:grpSp>
      </p:grpSp>
      <p:sp>
        <p:nvSpPr>
          <p:cNvPr id="168"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国家豁免的主体范围及其限制</a:t>
            </a:r>
            <a:endParaRPr lang="en-US" sz="2800" b="1">
              <a:latin typeface="微软雅黑"/>
              <a:ea typeface="微软雅黑"/>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9" name="" descr="{&quot;isTemplate&quot;:true,&quot;type&quot;:3}"/>
        <p:cNvGrpSpPr/>
        <p:nvPr/>
      </p:nvGrpSpPr>
      <p:grpSpPr>
        <a:xfrm>
          <a:off x="0" y="0"/>
          <a:ext cx="0" cy="0"/>
        </a:xfrm>
      </p:grpSpPr>
      <p:grpSp>
        <p:nvGrpSpPr>
          <p:cNvPr id="170"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71" name=""/>
            <p:cNvGrpSpPr/>
            <p:nvPr/>
          </p:nvGrpSpPr>
          <p:grpSpPr>
            <a:xfrm>
              <a:off x="685801" y="3146904"/>
              <a:ext cx="4207178" cy="3287791"/>
              <a:chOff x="685801" y="3146904"/>
              <a:chExt cx="4207178" cy="3287791"/>
            </a:xfrm>
          </p:grpSpPr>
          <p:sp>
            <p:nvSpPr>
              <p:cNvPr id="172"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国家豁免的客体范围通常包括国家行为和国家财产</a:t>
                </a:r>
                <a:endParaRPr kumimoji="1" lang="en-US" altLang="zh-CN" sz="1800" b="1">
                  <a:solidFill>
                    <a:schemeClr val="bg1"/>
                  </a:solidFill>
                  <a:latin typeface="+mj-ea"/>
                  <a:ea typeface="+mj-ea"/>
                </a:endParaRPr>
              </a:p>
            </p:txBody>
          </p:sp>
          <p:sp>
            <p:nvSpPr>
              <p:cNvPr id="173"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国家行为包括政治行为、外交行为等，享有豁免权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国家财产包括国有财产、国家元首和外交代表的私人财产等，享有豁免权</a:t>
                </a:r>
                <a:endParaRPr/>
              </a:p>
            </p:txBody>
          </p:sp>
        </p:grpSp>
        <p:grpSp>
          <p:nvGrpSpPr>
            <p:cNvPr id="174" name=""/>
            <p:cNvGrpSpPr/>
            <p:nvPr/>
          </p:nvGrpSpPr>
          <p:grpSpPr>
            <a:xfrm>
              <a:off x="4408278" y="3146904"/>
              <a:ext cx="3798485" cy="3287791"/>
              <a:chOff x="4408278" y="3146904"/>
              <a:chExt cx="3798485" cy="3287791"/>
            </a:xfrm>
          </p:grpSpPr>
          <p:sp>
            <p:nvSpPr>
              <p:cNvPr id="175"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国家豁免的客体范围受到国际公约和国内法的限制</a:t>
                </a:r>
                <a:endParaRPr kumimoji="1" lang="en-US" altLang="zh-CN" sz="1800" b="1">
                  <a:solidFill>
                    <a:schemeClr val="bg1"/>
                  </a:solidFill>
                  <a:latin typeface="+mj-ea"/>
                  <a:ea typeface="+mj-ea"/>
                </a:endParaRPr>
              </a:p>
            </p:txBody>
          </p:sp>
          <p:sp>
            <p:nvSpPr>
              <p:cNvPr id="176"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例如《联合国宪章》规定，联合国会员国在大会期间享有豁免权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一些国家在国内法中规定，国家财产在外国法院的诉讼中享有豁免权</a:t>
                </a:r>
                <a:endParaRPr/>
              </a:p>
            </p:txBody>
          </p:sp>
        </p:grpSp>
        <p:grpSp>
          <p:nvGrpSpPr>
            <p:cNvPr id="177" name=""/>
            <p:cNvGrpSpPr/>
            <p:nvPr/>
          </p:nvGrpSpPr>
          <p:grpSpPr>
            <a:xfrm>
              <a:off x="7707715" y="3146904"/>
              <a:ext cx="3798485" cy="3287791"/>
              <a:chOff x="7707715" y="3146904"/>
              <a:chExt cx="3798485" cy="3287791"/>
            </a:xfrm>
          </p:grpSpPr>
          <p:sp>
            <p:nvSpPr>
              <p:cNvPr id="178"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国家豁免的客体范围在现实国际生活中存在一定的争议和探讨</a:t>
                </a:r>
                <a:endParaRPr kumimoji="1" lang="en-US" altLang="zh-CN" sz="1800" b="1">
                  <a:solidFill>
                    <a:schemeClr val="bg1"/>
                  </a:solidFill>
                  <a:latin typeface="+mj-ea"/>
                  <a:ea typeface="+mj-ea"/>
                </a:endParaRPr>
              </a:p>
            </p:txBody>
          </p:sp>
          <p:sp>
            <p:nvSpPr>
              <p:cNvPr id="179"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如国家豁免原则是否适用于</a:t>
                </a:r>
                <a:r>
                  <a:rPr lang="zh-CN" sz="1400" b="1">
                    <a:solidFill>
                      <a:schemeClr val="tx1">
                        <a:lumMod val="50000"/>
                        <a:lumOff val="50000"/>
                        <a:alpha val="100000"/>
                      </a:schemeClr>
                    </a:solidFill>
                    <a:latin typeface="微软雅黑"/>
                    <a:ea typeface="微软雅黑"/>
                  </a:rPr>
                  <a:t>商业活动</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投资</a:t>
                </a:r>
                <a:r>
                  <a:rPr lang="zh-CN" sz="1400">
                    <a:solidFill>
                      <a:schemeClr val="tx1">
                        <a:lumMod val="50000"/>
                        <a:lumOff val="50000"/>
                        <a:alpha val="100000"/>
                      </a:schemeClr>
                    </a:solidFill>
                    <a:latin typeface="微软雅黑"/>
                    <a:ea typeface="微软雅黑"/>
                  </a:rPr>
                  <a:t>的问题</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如国家豁免原则是否适用于</a:t>
                </a:r>
                <a:r>
                  <a:rPr lang="zh-CN" sz="1400" b="1">
                    <a:solidFill>
                      <a:schemeClr val="tx1">
                        <a:lumMod val="50000"/>
                        <a:lumOff val="50000"/>
                        <a:alpha val="100000"/>
                      </a:schemeClr>
                    </a:solidFill>
                    <a:latin typeface="微软雅黑"/>
                    <a:ea typeface="微软雅黑"/>
                  </a:rPr>
                  <a:t>恐怖主义犯罪</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腐败犯罪</a:t>
                </a:r>
                <a:r>
                  <a:rPr lang="zh-CN" sz="1400">
                    <a:solidFill>
                      <a:schemeClr val="tx1">
                        <a:lumMod val="50000"/>
                        <a:lumOff val="50000"/>
                        <a:alpha val="100000"/>
                      </a:schemeClr>
                    </a:solidFill>
                    <a:latin typeface="微软雅黑"/>
                    <a:ea typeface="微软雅黑"/>
                  </a:rPr>
                  <a:t>的问题</a:t>
                </a:r>
                <a:endParaRPr/>
              </a:p>
            </p:txBody>
          </p:sp>
        </p:grpSp>
      </p:grpSp>
      <p:sp>
        <p:nvSpPr>
          <p:cNvPr id="180"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国家豁免的客体范围及其限制</a:t>
            </a:r>
            <a:endParaRPr lang="en-US" sz="2800" b="1">
              <a:latin typeface="微软雅黑"/>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1" name="" descr="{&quot;isTemplate&quot;:true,&quot;type&quot;:3}"/>
        <p:cNvGrpSpPr/>
        <p:nvPr/>
      </p:nvGrpSpPr>
      <p:grpSpPr>
        <a:xfrm>
          <a:off x="0" y="0"/>
          <a:ext cx="0" cy="0"/>
        </a:xfrm>
      </p:grpSpPr>
      <p:grpSp>
        <p:nvGrpSpPr>
          <p:cNvPr id="182"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83" name=""/>
            <p:cNvGrpSpPr/>
            <p:nvPr/>
          </p:nvGrpSpPr>
          <p:grpSpPr>
            <a:xfrm>
              <a:off x="685801" y="3146904"/>
              <a:ext cx="4207178" cy="3287791"/>
              <a:chOff x="685801" y="3146904"/>
              <a:chExt cx="4207178" cy="3287791"/>
            </a:xfrm>
          </p:grpSpPr>
          <p:sp>
            <p:nvSpPr>
              <p:cNvPr id="184"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国家豁免的时间范围通常包括国家行为和国家财产的过去、现在和将来</a:t>
                </a:r>
                <a:endParaRPr kumimoji="1" lang="en-US" altLang="zh-CN" sz="1800" b="1">
                  <a:solidFill>
                    <a:schemeClr val="bg1"/>
                  </a:solidFill>
                  <a:latin typeface="+mj-ea"/>
                  <a:ea typeface="+mj-ea"/>
                </a:endParaRPr>
              </a:p>
            </p:txBody>
          </p:sp>
          <p:sp>
            <p:nvSpPr>
              <p:cNvPr id="185"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国家行为和国家财产在过去、现在和将来都享有豁免权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豁免权不受时间限制，除非国家自愿放弃</a:t>
                </a:r>
                <a:endParaRPr/>
              </a:p>
            </p:txBody>
          </p:sp>
        </p:grpSp>
        <p:grpSp>
          <p:nvGrpSpPr>
            <p:cNvPr id="186" name=""/>
            <p:cNvGrpSpPr/>
            <p:nvPr/>
          </p:nvGrpSpPr>
          <p:grpSpPr>
            <a:xfrm>
              <a:off x="4408278" y="3146904"/>
              <a:ext cx="3798485" cy="3287791"/>
              <a:chOff x="4408278" y="3146904"/>
              <a:chExt cx="3798485" cy="3287791"/>
            </a:xfrm>
          </p:grpSpPr>
          <p:sp>
            <p:nvSpPr>
              <p:cNvPr id="187"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国家豁免的时间范围受到国际公约和国内法的限制</a:t>
                </a:r>
                <a:endParaRPr kumimoji="1" lang="en-US" altLang="zh-CN" sz="1800" b="1">
                  <a:solidFill>
                    <a:schemeClr val="bg1"/>
                  </a:solidFill>
                  <a:latin typeface="+mj-ea"/>
                  <a:ea typeface="+mj-ea"/>
                </a:endParaRPr>
              </a:p>
            </p:txBody>
          </p:sp>
          <p:sp>
            <p:nvSpPr>
              <p:cNvPr id="188"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例如《联合国宪章》规定，联合国会员国在大会期间享有豁免权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一些国家在国内法中规定，国家财产在外国法院的诉讼中享有豁免权</a:t>
                </a:r>
                <a:endParaRPr/>
              </a:p>
            </p:txBody>
          </p:sp>
        </p:grpSp>
        <p:grpSp>
          <p:nvGrpSpPr>
            <p:cNvPr id="189" name=""/>
            <p:cNvGrpSpPr/>
            <p:nvPr/>
          </p:nvGrpSpPr>
          <p:grpSpPr>
            <a:xfrm>
              <a:off x="7707715" y="3146904"/>
              <a:ext cx="3798485" cy="3287791"/>
              <a:chOff x="7707715" y="3146904"/>
              <a:chExt cx="3798485" cy="3287791"/>
            </a:xfrm>
          </p:grpSpPr>
          <p:sp>
            <p:nvSpPr>
              <p:cNvPr id="190"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国家豁免的时间范围在现实国际生活中存在一定的争议和探讨</a:t>
                </a:r>
                <a:endParaRPr kumimoji="1" lang="en-US" altLang="zh-CN" sz="1800" b="1">
                  <a:solidFill>
                    <a:schemeClr val="bg1"/>
                  </a:solidFill>
                  <a:latin typeface="+mj-ea"/>
                  <a:ea typeface="+mj-ea"/>
                </a:endParaRPr>
              </a:p>
            </p:txBody>
          </p:sp>
          <p:sp>
            <p:nvSpPr>
              <p:cNvPr id="191"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如国家豁免原则是否适用于</a:t>
                </a:r>
                <a:r>
                  <a:rPr lang="zh-CN" sz="1400" b="1">
                    <a:solidFill>
                      <a:schemeClr val="tx1">
                        <a:lumMod val="50000"/>
                        <a:lumOff val="50000"/>
                        <a:alpha val="100000"/>
                      </a:schemeClr>
                    </a:solidFill>
                    <a:latin typeface="微软雅黑"/>
                    <a:ea typeface="微软雅黑"/>
                  </a:rPr>
                  <a:t>国家行为</a:t>
                </a:r>
                <a:r>
                  <a:rPr lang="zh-CN" sz="1400">
                    <a:solidFill>
                      <a:schemeClr val="tx1">
                        <a:lumMod val="50000"/>
                        <a:lumOff val="50000"/>
                        <a:alpha val="100000"/>
                      </a:schemeClr>
                    </a:solidFill>
                    <a:latin typeface="微软雅黑"/>
                    <a:ea typeface="微软雅黑"/>
                  </a:rPr>
                  <a:t>的</a:t>
                </a:r>
                <a:r>
                  <a:rPr lang="zh-CN" sz="1400" b="1">
                    <a:solidFill>
                      <a:schemeClr val="tx1">
                        <a:lumMod val="50000"/>
                        <a:lumOff val="50000"/>
                        <a:alpha val="100000"/>
                      </a:schemeClr>
                    </a:solidFill>
                    <a:latin typeface="微软雅黑"/>
                    <a:ea typeface="微软雅黑"/>
                  </a:rPr>
                  <a:t>持续性</a:t>
                </a:r>
                <a:r>
                  <a:rPr lang="zh-CN" sz="1400">
                    <a:solidFill>
                      <a:schemeClr val="tx1">
                        <a:lumMod val="50000"/>
                        <a:lumOff val="50000"/>
                        <a:alpha val="100000"/>
                      </a:schemeClr>
                    </a:solidFill>
                    <a:latin typeface="微软雅黑"/>
                    <a:ea typeface="微软雅黑"/>
                  </a:rPr>
                  <a:t>问题</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如国家豁免原则是否适用于</a:t>
                </a:r>
                <a:r>
                  <a:rPr lang="zh-CN" sz="1400" b="1">
                    <a:solidFill>
                      <a:schemeClr val="tx1">
                        <a:lumMod val="50000"/>
                        <a:lumOff val="50000"/>
                        <a:alpha val="100000"/>
                      </a:schemeClr>
                    </a:solidFill>
                    <a:latin typeface="微软雅黑"/>
                    <a:ea typeface="微软雅黑"/>
                  </a:rPr>
                  <a:t>国家财产</a:t>
                </a:r>
                <a:r>
                  <a:rPr lang="zh-CN" sz="1400">
                    <a:solidFill>
                      <a:schemeClr val="tx1">
                        <a:lumMod val="50000"/>
                        <a:lumOff val="50000"/>
                        <a:alpha val="100000"/>
                      </a:schemeClr>
                    </a:solidFill>
                    <a:latin typeface="微软雅黑"/>
                    <a:ea typeface="微软雅黑"/>
                  </a:rPr>
                  <a:t>的</a:t>
                </a:r>
                <a:r>
                  <a:rPr lang="zh-CN" sz="1400" b="1">
                    <a:solidFill>
                      <a:schemeClr val="tx1">
                        <a:lumMod val="50000"/>
                        <a:lumOff val="50000"/>
                        <a:alpha val="100000"/>
                      </a:schemeClr>
                    </a:solidFill>
                    <a:latin typeface="微软雅黑"/>
                    <a:ea typeface="微软雅黑"/>
                  </a:rPr>
                  <a:t>转移</a:t>
                </a:r>
                <a:r>
                  <a:rPr lang="zh-CN" sz="1400">
                    <a:solidFill>
                      <a:schemeClr val="tx1">
                        <a:lumMod val="50000"/>
                        <a:lumOff val="50000"/>
                        <a:alpha val="100000"/>
                      </a:schemeClr>
                    </a:solidFill>
                    <a:latin typeface="微软雅黑"/>
                    <a:ea typeface="微软雅黑"/>
                  </a:rPr>
                  <a:t>问题</a:t>
                </a:r>
                <a:endParaRPr/>
              </a:p>
            </p:txBody>
          </p:sp>
        </p:grpSp>
      </p:grpSp>
      <p:sp>
        <p:nvSpPr>
          <p:cNvPr id="192"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国家豁免的时间范围及其限制</a:t>
            </a:r>
            <a:endParaRPr lang="en-US" sz="2800" b="1">
              <a:latin typeface="微软雅黑"/>
              <a:ea typeface="微软雅黑"/>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92698" y="4923294"/>
            <a:ext cx="11215502"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6000"/>
              <a:t>国家豁免的实践与案例分析</a:t>
            </a:r>
            <a:endParaRPr/>
          </a:p>
        </p:txBody>
      </p:sp>
      <p:sp>
        <p:nvSpPr>
          <p:cNvPr id="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03</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sp>
        <p:nvSpPr>
          <p:cNvPr id="11"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国家豁免的国际实践主要包括</a:t>
            </a:r>
            <a:r>
              <a:rPr lang="en-US" sz="1400" b="1" spc="300">
                <a:solidFill>
                  <a:srgbClr val="808080">
                    <a:alpha val="100000"/>
                  </a:srgbClr>
                </a:solidFill>
                <a:latin typeface="微软雅黑"/>
                <a:ea typeface="微软雅黑"/>
              </a:rPr>
              <a:t>国际公约</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国际案例</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国际仲裁</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国际公约是国家豁免原则的法律依据，对各国具有约束力</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国际案例有助于解释和阐明国家豁免原则的具体应用，为各国提供参考</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国际仲裁是国家豁免原则在争议解决方面的途径，有助于维护国际秩序和各国主权</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国家豁免的国际实践受到</a:t>
            </a:r>
            <a:r>
              <a:rPr lang="en-US" sz="1400" b="1" spc="300">
                <a:solidFill>
                  <a:srgbClr val="808080">
                    <a:alpha val="100000"/>
                  </a:srgbClr>
                </a:solidFill>
                <a:latin typeface="微软雅黑"/>
                <a:ea typeface="微软雅黑"/>
              </a:rPr>
              <a:t>国际关系变化</a:t>
            </a:r>
            <a:r>
              <a:rPr lang="en-US" sz="1400" spc="300">
                <a:solidFill>
                  <a:srgbClr val="808080">
                    <a:alpha val="100000"/>
                  </a:srgbClr>
                </a:solidFill>
                <a:latin typeface="微软雅黑"/>
                <a:ea typeface="微软雅黑"/>
              </a:rPr>
              <a:t>和</a:t>
            </a:r>
            <a:r>
              <a:rPr lang="en-US" sz="1400" b="1" spc="300">
                <a:solidFill>
                  <a:srgbClr val="808080">
                    <a:alpha val="100000"/>
                  </a:srgbClr>
                </a:solidFill>
                <a:latin typeface="微软雅黑"/>
                <a:ea typeface="微软雅黑"/>
              </a:rPr>
              <a:t>国际法发展</a:t>
            </a:r>
            <a:r>
              <a:rPr lang="en-US" sz="1400" spc="300">
                <a:solidFill>
                  <a:srgbClr val="808080">
                    <a:alpha val="100000"/>
                  </a:srgbClr>
                </a:solidFill>
                <a:latin typeface="微软雅黑"/>
                <a:ea typeface="微软雅黑"/>
              </a:rPr>
              <a:t>的影响</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冷战时期，国家豁免原则受到政治因素的影响，发展较为缓慢</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冷战结束后，国家豁免原则在国际法中的地位逐渐恢复</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国家豁免的国际实践在现实国际生活中存在一定的</a:t>
            </a:r>
            <a:r>
              <a:rPr lang="en-US" sz="1400" b="1" spc="300">
                <a:solidFill>
                  <a:srgbClr val="808080">
                    <a:alpha val="100000"/>
                  </a:srgbClr>
                </a:solidFill>
                <a:latin typeface="微软雅黑"/>
                <a:ea typeface="微软雅黑"/>
              </a:rPr>
              <a:t>局限性和挑战</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如国家豁免原则与</a:t>
            </a:r>
            <a:r>
              <a:rPr lang="en-US" sz="1400" b="1" spc="300">
                <a:solidFill>
                  <a:srgbClr val="808080">
                    <a:alpha val="100000"/>
                  </a:srgbClr>
                </a:solidFill>
                <a:latin typeface="微软雅黑"/>
                <a:ea typeface="微软雅黑"/>
              </a:rPr>
              <a:t>国际人权法</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国际刑法</a:t>
            </a:r>
            <a:r>
              <a:rPr lang="en-US" sz="1400" spc="300">
                <a:solidFill>
                  <a:srgbClr val="808080">
                    <a:alpha val="100000"/>
                  </a:srgbClr>
                </a:solidFill>
                <a:latin typeface="微软雅黑"/>
                <a:ea typeface="微软雅黑"/>
              </a:rPr>
              <a:t>等法律的冲突问题</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如国家豁免原则在</a:t>
            </a:r>
            <a:r>
              <a:rPr lang="en-US" sz="1400" b="1" spc="300">
                <a:solidFill>
                  <a:srgbClr val="808080">
                    <a:alpha val="100000"/>
                  </a:srgbClr>
                </a:solidFill>
                <a:latin typeface="微软雅黑"/>
                <a:ea typeface="微软雅黑"/>
              </a:rPr>
              <a:t>恐怖主义犯罪</a:t>
            </a:r>
            <a:r>
              <a:rPr lang="en-US" sz="1400" spc="300">
                <a:solidFill>
                  <a:srgbClr val="808080">
                    <a:alpha val="100000"/>
                  </a:srgbClr>
                </a:solidFill>
                <a:latin typeface="微软雅黑"/>
                <a:ea typeface="微软雅黑"/>
              </a:rPr>
              <a:t>、</a:t>
            </a:r>
            <a:r>
              <a:rPr lang="en-US" sz="1400" b="1" spc="300">
                <a:solidFill>
                  <a:srgbClr val="808080">
                    <a:alpha val="100000"/>
                  </a:srgbClr>
                </a:solidFill>
                <a:latin typeface="微软雅黑"/>
                <a:ea typeface="微软雅黑"/>
              </a:rPr>
              <a:t>腐败犯罪</a:t>
            </a:r>
            <a:r>
              <a:rPr lang="en-US" sz="1400" spc="300">
                <a:solidFill>
                  <a:srgbClr val="808080">
                    <a:alpha val="100000"/>
                  </a:srgbClr>
                </a:solidFill>
                <a:latin typeface="微软雅黑"/>
                <a:ea typeface="微软雅黑"/>
              </a:rPr>
              <a:t>等方面的适用问题</a:t>
            </a:r>
            <a:endParaRPr/>
          </a:p>
        </p:txBody>
      </p:sp>
      <p:sp>
        <p:nvSpPr>
          <p:cNvPr id="12"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国家豁免的国际实践及其影响</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https://d.book118.com/397133034002006044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mountain_gray">
      <a:dk1>
        <a:srgbClr val="000000"/>
      </a:dk1>
      <a:lt1>
        <a:srgbClr val="FFFFFF"/>
      </a:lt1>
      <a:dk2>
        <a:srgbClr val="1A1D20"/>
      </a:dk2>
      <a:lt2>
        <a:srgbClr val="EFF1F2"/>
      </a:lt2>
      <a:accent1>
        <a:srgbClr val="5D6897"/>
      </a:accent1>
      <a:accent2>
        <a:srgbClr val="AFBFD5"/>
      </a:accent2>
      <a:accent3>
        <a:srgbClr val="7384B0"/>
      </a:accent3>
      <a:accent4>
        <a:srgbClr val="424E82"/>
      </a:accent4>
      <a:accent5>
        <a:srgbClr val="C0C9D8"/>
      </a:accent5>
      <a:accent6>
        <a:srgbClr val="7D8893"/>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12</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12</vt:i4>
      </vt:variant>
    </vt:vector>
  </HeadingPairs>
  <TitlesOfParts>
    <vt:vector baseType="lpstr" size="20">
      <vt:lpstr>Arial</vt:lpstr>
      <vt:lpstr>Calibri</vt:lpstr>
      <vt:lpstr>Arial Black</vt:lpstr>
      <vt:lpstr>微软雅黑</vt:lpstr>
      <vt:lpstr>黑体</vt:lpstr>
      <vt:lpstr>Microsoft YaHei</vt:lpstr>
      <vt:lpstr>Microsoft YaHei Light</vt:lpstr>
      <vt:lpstr>Office Theme</vt:lpstr>
      <vt:lpstr>国家豁免的相关问题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2024-09-18T02:22:47.168</cp:lastPrinted>
  <dcterms:created xsi:type="dcterms:W3CDTF">2024-09-17T18:22:47Z</dcterms:created>
  <dcterms:modified xsi:type="dcterms:W3CDTF">2024-09-17T18:22:49Z</dcterms:modified>
</cp:coreProperties>
</file>