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B4E96-F9C2-4A2C-878D-073D93D8C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1ED01-7634-4E81-9C5C-B7E89D091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908C2-3790-4966-A31C-E4855ED3B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A814A-3912-413B-BBED-1D5A50288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0AB36A-59C8-46D5-A581-E44AFF702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C1A362-21C9-4C43-905C-FD05CB1D3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842650-5E50-45C1-A6E9-08A8FE5F0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76351-F113-4122-8E89-B5F0D9190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51580C-F414-4AC5-956D-89822D99A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E38E6-53B1-4DE9-A633-5EBC4070D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DC241-9102-4C7E-B6DB-7D4FB8312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33062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细胞不能无限长大：植物细胞的有丝分裂\n## 1.植物细胞的基本结构与功能\n### 1.1植物细胞的主要组成部分\n### 1.2植物细胞的功能特点\n### 1.3植物细胞生长与分裂的调控机制\n## 2.植物细胞有丝分裂的过程与特点\n### 2.1植物细胞有丝分裂各阶段特点\n### 2.2植物细胞有丝分裂的分子调控\n### 2.3植物细胞有丝分裂的生物学意义\n## 3.细胞不能无限长大的原因与机制\n### 3.1细胞不能无限长大的生物学原因\n### 3.2细胞不能无限长大的分子机制\n### 3.3细胞不能无限长大的生物学意义\n## 4.植物细胞有丝分裂的异常与疾病\n### 4.1植物细胞有丝分裂异常的类型与特点\n### 4.2植物细胞有丝分裂异常与疾病的关系\n### 4.3植物细胞有丝分裂异常的防治策略\n## 5.植物细胞有丝分裂的研究技术与方法\n### 5.1植物细胞有丝分裂的研究技术进展\n### 5.2植物细胞有丝分裂的研究方法与应用\n### 5.3植物细胞有丝分裂研究的发展趋势与挑战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细胞不能无限长大：植物细胞的有丝分裂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植物细胞的基本结构与功能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植物细胞的主要组成部分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79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细胞壁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维持细胞形状和提供支撑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防止细胞过度膨胀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参与细胞间的物质交换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细胞膜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控制物质进出细胞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保持细胞内环境的稳定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参与细胞间的信号传递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细胞核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储存遗传信息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控制细胞生长和分裂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参与细胞代谢和基因表达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细胞质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包含细胞器和酶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参与细胞代谢和能量转换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维持细胞内环境的稳定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能量转换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光合作用：将光能转化为化学能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呼吸作用：为细胞提供能量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能量储存：如淀粉和脂肪的合成</a:t>
                </a:r>
                <a:endParaRPr/>
              </a:p>
            </p:txBody>
          </p:sp>
          <p:pic>
            <p:nvPicPr>
              <p:cNvPr id="2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物质合成与分解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合成细胞器和蛋白质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分解代谢废物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合成植物生长所需的有机物</a:t>
                </a:r>
                <a:endParaRPr/>
              </a:p>
            </p:txBody>
          </p:sp>
          <p:pic>
            <p:nvPicPr>
              <p:cNvPr id="21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细胞信号传导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参与植物生长发育和逆境响应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调节细胞周期和细胞分裂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调控植物生理过程</a:t>
                </a:r>
                <a:endParaRPr/>
              </a:p>
            </p:txBody>
          </p:sp>
          <p:pic>
            <p:nvPicPr>
              <p:cNvPr id="21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植物细胞的功能特点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促进细胞分裂和伸长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调控植物生长发育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参与植物逆境响应</a:t>
                </a:r>
                <a:endParaRPr/>
              </a:p>
            </p:txBody>
          </p:sp>
          <p:sp>
            <p:nvSpPr>
              <p:cNvPr id="22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植物生长激素</a:t>
                </a:r>
                <a:endParaRPr/>
              </a:p>
            </p:txBody>
          </p:sp>
        </p:grpSp>
        <p:grpSp>
          <p:nvGrpSpPr>
            <p:cNvPr id="22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2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细胞周期调控</a:t>
                </a:r>
                <a:endParaRPr/>
              </a:p>
            </p:txBody>
          </p:sp>
          <p:sp>
            <p:nvSpPr>
              <p:cNvPr id="22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调控细胞分裂周期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确保细胞分裂和生长的协调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防止细胞过度增殖</a:t>
                </a:r>
                <a:endParaRPr/>
              </a:p>
            </p:txBody>
          </p:sp>
        </p:grpSp>
        <p:grpSp>
          <p:nvGrpSpPr>
            <p:cNvPr id="22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细胞死亡调控</a:t>
                </a:r>
                <a:endParaRPr/>
              </a:p>
            </p:txBody>
          </p:sp>
          <p:sp>
            <p:nvSpPr>
              <p:cNvPr id="23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调控细胞程序性死亡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维持植物生长发育的平衡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防止疾病和病虫害的发生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植物细胞生长与分裂的调控机制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植物细胞有丝分裂的过程与特点</a:t>
            </a:r>
            <a:endParaRPr/>
          </a:p>
        </p:txBody>
      </p:sp>
      <p:sp>
        <p:nvSpPr>
          <p:cNvPr id="23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40" name="Tencent"/>
          <p:cNvCxnSpPr/>
          <p:nvPr/>
        </p:nvCxnSpPr>
        <p:spPr>
          <a:xfrm>
            <a:off x="-44450" y="3571946"/>
            <a:ext cx="12280900" cy="0"/>
          </a:xfrm>
          <a:prstGeom prst="line">
            <a:avLst/>
          </a:prstGeom>
          <a:ln w="31750"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1" name="椭圆 48"/>
          <p:cNvSpPr>
            <a:spLocks noChangeAspect="1"/>
          </p:cNvSpPr>
          <p:nvPr/>
        </p:nvSpPr>
        <p:spPr>
          <a:xfrm>
            <a:off x="1200400" y="3149376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42" name="椭圆 49"/>
          <p:cNvSpPr>
            <a:spLocks noChangeAspect="1"/>
          </p:cNvSpPr>
          <p:nvPr/>
        </p:nvSpPr>
        <p:spPr>
          <a:xfrm>
            <a:off x="3403359" y="3130438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43" name="椭圆 50"/>
          <p:cNvSpPr>
            <a:spLocks noChangeAspect="1"/>
          </p:cNvSpPr>
          <p:nvPr/>
        </p:nvSpPr>
        <p:spPr>
          <a:xfrm>
            <a:off x="5606318" y="3130438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03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44" name="椭圆 5"/>
          <p:cNvSpPr>
            <a:spLocks noChangeAspect="1"/>
          </p:cNvSpPr>
          <p:nvPr/>
        </p:nvSpPr>
        <p:spPr>
          <a:xfrm>
            <a:off x="10012236" y="3130438"/>
            <a:ext cx="864000" cy="864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05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45" name="椭圆 1"/>
          <p:cNvSpPr>
            <a:spLocks noChangeAspect="1"/>
          </p:cNvSpPr>
          <p:nvPr/>
        </p:nvSpPr>
        <p:spPr>
          <a:xfrm>
            <a:off x="7809277" y="3130438"/>
            <a:ext cx="864000" cy="864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04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400" y="4254829"/>
            <a:ext cx="10755836" cy="2187594"/>
            <a:chOff x="660400" y="4254829"/>
            <a:chExt cx="10755836" cy="2187594"/>
          </a:xfrm>
        </p:grpSpPr>
        <p:grpSp>
          <p:nvGrpSpPr>
            <p:cNvPr id="247" name="组合 58"/>
            <p:cNvGrpSpPr/>
            <p:nvPr/>
          </p:nvGrpSpPr>
          <p:grpSpPr>
            <a:xfrm>
              <a:off x="660400" y="4254829"/>
              <a:ext cx="1944000" cy="2187594"/>
              <a:chOff x="983108" y="4312091"/>
              <a:chExt cx="1944000" cy="2187594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间期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细胞生长和准备分裂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合成DNA和蛋白质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细胞器增多和复制</a:t>
                </a:r>
                <a:endParaRPr/>
              </a:p>
            </p:txBody>
          </p:sp>
        </p:grpSp>
        <p:grpSp>
          <p:nvGrpSpPr>
            <p:cNvPr id="250" name="组合 24"/>
            <p:cNvGrpSpPr/>
            <p:nvPr/>
          </p:nvGrpSpPr>
          <p:grpSpPr>
            <a:xfrm>
              <a:off x="2863359" y="4254829"/>
              <a:ext cx="1944000" cy="2187594"/>
              <a:chOff x="983108" y="4312091"/>
              <a:chExt cx="1944000" cy="2187594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前期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染色体凝聚和核膜消失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纺锤体形成和核仁消失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染色体排列在赤道面上</a:t>
                </a:r>
                <a:endParaRPr/>
              </a:p>
            </p:txBody>
          </p:sp>
        </p:grpSp>
        <p:grpSp>
          <p:nvGrpSpPr>
            <p:cNvPr id="253" name="组合 27"/>
            <p:cNvGrpSpPr/>
            <p:nvPr/>
          </p:nvGrpSpPr>
          <p:grpSpPr>
            <a:xfrm>
              <a:off x="5066318" y="4254829"/>
              <a:ext cx="1944000" cy="2187594"/>
              <a:chOff x="983108" y="4312091"/>
              <a:chExt cx="1944000" cy="2187594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染色体向两极移动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纺锤体纤维与染色体连接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确保染色体均匀分配</a:t>
                </a:r>
                <a:endParaRPr/>
              </a:p>
            </p:txBody>
          </p:sp>
        </p:grpSp>
        <p:grpSp>
          <p:nvGrpSpPr>
            <p:cNvPr id="256" name="组合 30"/>
            <p:cNvGrpSpPr/>
            <p:nvPr/>
          </p:nvGrpSpPr>
          <p:grpSpPr>
            <a:xfrm>
              <a:off x="7269277" y="4254829"/>
              <a:ext cx="1944000" cy="2187594"/>
              <a:chOff x="983108" y="4312091"/>
              <a:chExt cx="1944000" cy="2187594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后期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染色体分离和纺锤体消失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细胞质分裂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形成两个新的细胞核</a:t>
                </a:r>
                <a:endParaRPr/>
              </a:p>
            </p:txBody>
          </p:sp>
        </p:grpSp>
        <p:grpSp>
          <p:nvGrpSpPr>
            <p:cNvPr id="259" name="组合 33"/>
            <p:cNvGrpSpPr/>
            <p:nvPr/>
          </p:nvGrpSpPr>
          <p:grpSpPr>
            <a:xfrm>
              <a:off x="9472236" y="4254829"/>
              <a:ext cx="1944000" cy="2187594"/>
              <a:chOff x="983108" y="4312091"/>
              <a:chExt cx="1944000" cy="2187594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93334" y="4312091"/>
                <a:ext cx="172354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末期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1944000" cy="16828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细胞壁形成和细胞质分隔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染色体解聚和核膜重建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细胞生长和新陈代谢恢复</a:t>
                </a:r>
                <a:endParaRPr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植物细胞有丝分裂各阶段特点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调控细胞周期进程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确保细胞分裂和生长的协调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参与植物生长发育和逆境响应</a:t>
                </a:r>
                <a:endParaRPr/>
              </a:p>
            </p:txBody>
          </p:sp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Cyclins和CDKs</a:t>
                </a:r>
                <a:endParaRPr/>
              </a:p>
            </p:txBody>
          </p:sp>
        </p:grpSp>
        <p:grpSp>
          <p:nvGrpSpPr>
            <p:cNvPr id="26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调控细胞周期和细胞分裂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参与植物生理过程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维持细胞内环境的稳定</a:t>
                </a:r>
                <a:endParaRPr/>
              </a:p>
            </p:txBody>
          </p:sp>
          <p:sp>
            <p:nvSpPr>
              <p:cNvPr id="27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蛋白质磷酸酶</a:t>
                </a:r>
                <a:endParaRPr/>
              </a:p>
            </p:txBody>
          </p:sp>
        </p:grpSp>
        <p:grpSp>
          <p:nvGrpSpPr>
            <p:cNvPr id="27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参与细胞分裂和形态建成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调控细胞生长和细胞器分布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保持细胞内环境的稳定</a:t>
                </a:r>
                <a:endParaRPr/>
              </a:p>
            </p:txBody>
          </p:sp>
          <p:sp>
            <p:nvSpPr>
              <p:cNvPr id="27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细胞骨架</a:t>
                </a:r>
                <a:endParaRPr/>
              </a:p>
            </p:txBody>
          </p:sp>
        </p:grpSp>
      </p:grpSp>
      <p:pic>
        <p:nvPicPr>
          <p:cNvPr id="27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植物细胞有丝分裂的分子调控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8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8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细胞增殖和生长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为植物生长发育提供细胞来源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维持植物形态和结构的稳定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响应植物生理和环境需求</a:t>
                </a:r>
                <a:endParaRPr/>
              </a:p>
            </p:txBody>
          </p:sp>
          <p:sp>
            <p:nvSpPr>
              <p:cNvPr id="28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8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遗传信息的传递和表达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确保遗传信息的准确复制和传递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调控植物生长发育和性状表达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参与植物逆境响应和适应性</a:t>
                </a:r>
                <a:endParaRPr/>
              </a:p>
            </p:txBody>
          </p:sp>
          <p:sp>
            <p:nvSpPr>
              <p:cNvPr id="29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细胞死亡和更新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调控植物细胞程序性死亡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维持植物生长发育的平衡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防止疾病和病虫害的发生</a:t>
                </a:r>
                <a:endParaRPr/>
              </a:p>
            </p:txBody>
          </p:sp>
          <p:sp>
            <p:nvSpPr>
              <p:cNvPr id="29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植物细胞有丝分裂的生物学意义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细胞不能无限长大的原因与机制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细胞体积的限制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细胞膜和细胞壁的限制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细胞器和酶的限制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物质运输和能量转换的限制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细胞分裂次数的限制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细胞周期的限制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细胞分裂潜能的限制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细胞死亡和更新的平衡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遗传信息的限制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染色体数量的限制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基因数量和功能的限制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遗传变异和进化的限制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细胞不能无限长大的生物学原因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https://d.book118.com/397133062003006046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细胞不能无限长大：植物细胞的有丝分裂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2024-09-20T23:06:12.987</cp:lastPrinted>
  <dcterms:created xsi:type="dcterms:W3CDTF">2024-09-20T15:06:13Z</dcterms:created>
  <dcterms:modified xsi:type="dcterms:W3CDTF">2024-09-20T15:06:14Z</dcterms:modified>
</cp:coreProperties>
</file>