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979B7F-1F42-4C45-BD25-646A4F8C5A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866E3B-F4ED-440B-B42A-07B0C7B0BB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B704C3-7B67-4857-B82F-2DEAAE65D9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737CA1-C1D3-4A1A-A03B-F44C60AE3E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C3EFAF-95EC-4D43-97D8-49C8C96A41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CFBB87F-92B4-45C5-85FD-AF7245F17C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AEFF870-DFA8-40DE-A69E-F11F6D229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80914D-EC10-48B8-9157-CB05139BAA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3D047C-4CB2-4A65-B646-CB8B5F42B5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AF2B90-231D-45E8-9703-7CAFE61C00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ED1A9E-4FED-4CB4-84D6-CC5CB08949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7133102144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研究生协同育人计划书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协同育人模式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实施方案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保障措施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预期成果与影响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风险评估与应对策略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563" r="21563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当前研究生培养模式存在不足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传统的研究生培养模式过于注重理论学习，缺乏实践和创新能力的培养，导致研究生难以适应社会需求。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协同育人的重要性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协同育人是一种新型的人才培养模式，通过跨学科、跨领域的合作，实现资源共享、优势互补，提高研究生培养质量。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国内外协同育人实践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国内外已有许多高校开始尝试协同育人模式，并取得了一定的成果和经验，为进一步推广提供了借鉴。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通过实施协同育人计划，提高研究生的实践能力、创新能力、团队协作能力和综合素质，培养具有国际视野和竞争力的高层次人才。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搭建协同育人平台，整合校内外资源，开展跨学科、跨领域的研究生培养项目，加强产学研合作，提高研究生培养质量。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目标与任务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任务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协同育人模式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3232150"/>
            <a:ext cx="12192000" cy="36258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408081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98856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89631" y="1698593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82025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408081" y="4497387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鼓励研究生在不同学科间进行交叉学习，打破传统学科界限，培养复合型人才。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98856" y="4497387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建立多导师制度，由不同领域的专家共同指导研究生，提供更全面的学术指导。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89631" y="4531775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搭建校内学术交流平台，促进研究生之间的学术交流与合作。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582025" y="4531775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实现校内资源共享，如实验室、图书馆等，提高资源利用效率。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8081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跨学科合作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798856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导师团队指导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89631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学术交流平台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82025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资源共享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408081" y="1897094"/>
            <a:ext cx="2133600" cy="21336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3798856" y="1897094"/>
            <a:ext cx="2133600" cy="21336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6189631" y="1897094"/>
            <a:ext cx="2133600" cy="21336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5"/>
          <a:srcRect l="16667" r="16667"/>
          <a:stretch>
            <a:fillRect/>
          </a:stretch>
        </p:blipFill>
        <p:spPr>
          <a:xfrm>
            <a:off x="8582025" y="1897094"/>
            <a:ext cx="2133600" cy="2133600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校内协同模式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H="1">
            <a:off x="2266950" y="2012950"/>
            <a:ext cx="9925050" cy="4845050"/>
          </a:xfrm>
          <a:prstGeom prst="triangle">
            <a:avLst>
              <a:gd name="adj" fmla="val 0"/>
            </a:avLst>
          </a:prstGeom>
          <a:blipFill dpi="0" rotWithShape="1">
            <a:blip r:embed="rId2">
              <a:alphaModFix/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V="1">
            <a:off x="1966913" y="6027738"/>
            <a:ext cx="1973262" cy="985837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4" name="AutoShape 4"/>
          <p:cNvSpPr/>
          <p:nvPr/>
        </p:nvSpPr>
        <p:spPr>
          <a:xfrm rot="2700000">
            <a:off x="4090988" y="5378450"/>
            <a:ext cx="723900" cy="7239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V="1">
            <a:off x="4991100" y="5230813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6" name="AutoShape 6"/>
          <p:cNvSpPr/>
          <p:nvPr/>
        </p:nvSpPr>
        <p:spPr>
          <a:xfrm rot="2700000">
            <a:off x="5791200" y="4559300"/>
            <a:ext cx="723900" cy="72390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V="1">
            <a:off x="6677025" y="4410075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8" name="AutoShape 8"/>
          <p:cNvSpPr/>
          <p:nvPr/>
        </p:nvSpPr>
        <p:spPr>
          <a:xfrm rot="2700000">
            <a:off x="7454900" y="3749675"/>
            <a:ext cx="723900" cy="72390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 flipV="1">
            <a:off x="8316913" y="3598863"/>
            <a:ext cx="598487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0" name="Connector 10"/>
          <p:cNvCxnSpPr/>
          <p:nvPr/>
        </p:nvCxnSpPr>
        <p:spPr>
          <a:xfrm flipV="1">
            <a:off x="10059988" y="1960563"/>
            <a:ext cx="2282825" cy="109220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1" name="Connector 11"/>
          <p:cNvCxnSpPr/>
          <p:nvPr/>
        </p:nvCxnSpPr>
        <p:spPr>
          <a:xfrm>
            <a:off x="936625" y="5559425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2873375" y="4413250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>
            <a:off x="4702175" y="3371850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6293055" y="2249488"/>
            <a:ext cx="2614612" cy="0"/>
          </a:xfrm>
          <a:prstGeom prst="line">
            <a:avLst/>
          </a:prstGeom>
          <a:ln w="6350">
            <a:solidFill>
              <a:schemeClr val="dk1"/>
            </a:solidFill>
            <a:prstDash val="dash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5680775" y="1185863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192588" y="2351088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2397125" y="3321050"/>
            <a:ext cx="2647950" cy="39528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98463" y="4514850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5942712" y="1157288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课程互选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454525" y="2326005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联合培养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672304" y="3273425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学术交流活动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0401" y="4492943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学分互认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064251" y="1465262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允许研究生跨校选择课程，拓宽学术视野。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17039" y="2626606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开展校际联合培养项目，共同制定培养方案，共享优质教学资源。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829310" y="3652203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组织校际学术交流活动，促进不同学校间的学术合作与知识共享。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18089" y="4836890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建立学分互认机制，确保研究生在跨校学习过程中获得有效学分。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82934" y="3775250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819234" y="4591137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119022" y="5410287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0" name="AutoShape 30"/>
          <p:cNvSpPr/>
          <p:nvPr/>
        </p:nvSpPr>
        <p:spPr>
          <a:xfrm rot="2700000">
            <a:off x="9081813" y="2848704"/>
            <a:ext cx="745088" cy="74508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9120441" y="2921881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校际协同模式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73831" y="1678692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470129" y="1774799"/>
            <a:ext cx="1597342" cy="159743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116400" y="2605189"/>
            <a:ext cx="309658" cy="476345"/>
          </a:xfrm>
          <a:custGeom>
            <a:rect l="l" t="t" r="r" b="b"/>
            <a:pathLst>
              <a:path w="82" h="125">
                <a:moveTo>
                  <a:pt x="76" y="105"/>
                </a:moveTo>
                <a:cubicBezTo>
                  <a:pt x="61" y="105"/>
                  <a:pt x="61" y="105"/>
                  <a:pt x="61" y="105"/>
                </a:cubicBezTo>
                <a:cubicBezTo>
                  <a:pt x="54" y="88"/>
                  <a:pt x="55" y="70"/>
                  <a:pt x="63" y="53"/>
                </a:cubicBezTo>
                <a:cubicBezTo>
                  <a:pt x="64" y="53"/>
                  <a:pt x="64" y="53"/>
                  <a:pt x="64" y="53"/>
                </a:cubicBezTo>
                <a:cubicBezTo>
                  <a:pt x="66" y="53"/>
                  <a:pt x="68" y="51"/>
                  <a:pt x="68" y="49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37"/>
                  <a:pt x="66" y="36"/>
                  <a:pt x="64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57" y="27"/>
                  <a:pt x="55" y="18"/>
                  <a:pt x="57" y="9"/>
                </a:cubicBezTo>
                <a:cubicBezTo>
                  <a:pt x="41" y="0"/>
                  <a:pt x="41" y="0"/>
                  <a:pt x="41" y="0"/>
                </a:cubicBezTo>
                <a:cubicBezTo>
                  <a:pt x="25" y="8"/>
                  <a:pt x="25" y="8"/>
                  <a:pt x="25" y="8"/>
                </a:cubicBezTo>
                <a:cubicBezTo>
                  <a:pt x="27" y="17"/>
                  <a:pt x="25" y="27"/>
                  <a:pt x="20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16" y="36"/>
                  <a:pt x="14" y="37"/>
                  <a:pt x="14" y="40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1"/>
                  <a:pt x="16" y="53"/>
                  <a:pt x="18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7" y="70"/>
                  <a:pt x="28" y="88"/>
                  <a:pt x="21" y="105"/>
                </a:cubicBezTo>
                <a:cubicBezTo>
                  <a:pt x="5" y="105"/>
                  <a:pt x="5" y="105"/>
                  <a:pt x="5" y="105"/>
                </a:cubicBezTo>
                <a:cubicBezTo>
                  <a:pt x="2" y="105"/>
                  <a:pt x="0" y="109"/>
                  <a:pt x="0" y="114"/>
                </a:cubicBezTo>
                <a:cubicBezTo>
                  <a:pt x="0" y="126"/>
                  <a:pt x="0" y="126"/>
                  <a:pt x="0" y="126"/>
                </a:cubicBezTo>
                <a:cubicBezTo>
                  <a:pt x="82" y="126"/>
                  <a:pt x="82" y="126"/>
                  <a:pt x="82" y="126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2" y="109"/>
                  <a:pt x="79" y="105"/>
                  <a:pt x="76" y="10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946474" y="2065312"/>
            <a:ext cx="644652" cy="611315"/>
          </a:xfrm>
          <a:custGeom>
            <a:rect l="l" t="t" r="r" b="b"/>
            <a:pathLst>
              <a:path w="171" h="162">
                <a:moveTo>
                  <a:pt x="170" y="61"/>
                </a:moveTo>
                <a:cubicBezTo>
                  <a:pt x="169" y="58"/>
                  <a:pt x="166" y="56"/>
                  <a:pt x="163" y="55"/>
                </a:cubicBezTo>
                <a:cubicBezTo>
                  <a:pt x="115" y="48"/>
                  <a:pt x="115" y="48"/>
                  <a:pt x="115" y="48"/>
                </a:cubicBezTo>
                <a:cubicBezTo>
                  <a:pt x="93" y="5"/>
                  <a:pt x="93" y="5"/>
                  <a:pt x="93" y="5"/>
                </a:cubicBezTo>
                <a:cubicBezTo>
                  <a:pt x="92" y="2"/>
                  <a:pt x="89" y="0"/>
                  <a:pt x="86" y="0"/>
                </a:cubicBezTo>
                <a:cubicBezTo>
                  <a:pt x="82" y="0"/>
                  <a:pt x="79" y="2"/>
                  <a:pt x="78" y="5"/>
                </a:cubicBezTo>
                <a:cubicBezTo>
                  <a:pt x="56" y="48"/>
                  <a:pt x="56" y="48"/>
                  <a:pt x="56" y="48"/>
                </a:cubicBezTo>
                <a:cubicBezTo>
                  <a:pt x="8" y="55"/>
                  <a:pt x="8" y="55"/>
                  <a:pt x="8" y="55"/>
                </a:cubicBezTo>
                <a:cubicBezTo>
                  <a:pt x="5" y="56"/>
                  <a:pt x="3" y="58"/>
                  <a:pt x="1" y="61"/>
                </a:cubicBezTo>
                <a:cubicBezTo>
                  <a:pt x="0" y="64"/>
                  <a:pt x="1" y="68"/>
                  <a:pt x="4" y="70"/>
                </a:cubicBezTo>
                <a:cubicBezTo>
                  <a:pt x="38" y="104"/>
                  <a:pt x="38" y="104"/>
                  <a:pt x="38" y="104"/>
                </a:cubicBezTo>
                <a:cubicBezTo>
                  <a:pt x="30" y="151"/>
                  <a:pt x="30" y="151"/>
                  <a:pt x="30" y="151"/>
                </a:cubicBezTo>
                <a:cubicBezTo>
                  <a:pt x="30" y="155"/>
                  <a:pt x="31" y="158"/>
                  <a:pt x="34" y="160"/>
                </a:cubicBezTo>
                <a:cubicBezTo>
                  <a:pt x="36" y="162"/>
                  <a:pt x="40" y="162"/>
                  <a:pt x="43" y="161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129" y="160"/>
                  <a:pt x="129" y="160"/>
                  <a:pt x="129" y="160"/>
                </a:cubicBezTo>
                <a:cubicBezTo>
                  <a:pt x="130" y="161"/>
                  <a:pt x="131" y="161"/>
                  <a:pt x="133" y="161"/>
                </a:cubicBezTo>
                <a:cubicBezTo>
                  <a:pt x="133" y="161"/>
                  <a:pt x="133" y="161"/>
                  <a:pt x="133" y="161"/>
                </a:cubicBezTo>
                <a:cubicBezTo>
                  <a:pt x="137" y="161"/>
                  <a:pt x="141" y="158"/>
                  <a:pt x="141" y="153"/>
                </a:cubicBezTo>
                <a:cubicBezTo>
                  <a:pt x="141" y="152"/>
                  <a:pt x="141" y="152"/>
                  <a:pt x="141" y="151"/>
                </a:cubicBezTo>
                <a:cubicBezTo>
                  <a:pt x="133" y="104"/>
                  <a:pt x="133" y="104"/>
                  <a:pt x="133" y="104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70" y="68"/>
                  <a:pt x="171" y="64"/>
                  <a:pt x="170" y="61"/>
                </a:cubicBezTo>
                <a:close/>
                <a:moveTo>
                  <a:pt x="118" y="94"/>
                </a:moveTo>
                <a:cubicBezTo>
                  <a:pt x="116" y="96"/>
                  <a:pt x="115" y="99"/>
                  <a:pt x="115" y="102"/>
                </a:cubicBezTo>
                <a:cubicBezTo>
                  <a:pt x="121" y="137"/>
                  <a:pt x="121" y="137"/>
                  <a:pt x="121" y="137"/>
                </a:cubicBezTo>
                <a:cubicBezTo>
                  <a:pt x="90" y="121"/>
                  <a:pt x="90" y="121"/>
                  <a:pt x="90" y="121"/>
                </a:cubicBezTo>
                <a:cubicBezTo>
                  <a:pt x="87" y="119"/>
                  <a:pt x="84" y="119"/>
                  <a:pt x="82" y="121"/>
                </a:cubicBezTo>
                <a:cubicBezTo>
                  <a:pt x="50" y="137"/>
                  <a:pt x="50" y="137"/>
                  <a:pt x="50" y="137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7" y="99"/>
                  <a:pt x="56" y="96"/>
                  <a:pt x="54" y="94"/>
                </a:cubicBezTo>
                <a:cubicBezTo>
                  <a:pt x="28" y="70"/>
                  <a:pt x="28" y="70"/>
                  <a:pt x="28" y="70"/>
                </a:cubicBezTo>
                <a:cubicBezTo>
                  <a:pt x="63" y="65"/>
                  <a:pt x="63" y="65"/>
                  <a:pt x="63" y="65"/>
                </a:cubicBezTo>
                <a:cubicBezTo>
                  <a:pt x="66" y="64"/>
                  <a:pt x="69" y="62"/>
                  <a:pt x="70" y="60"/>
                </a:cubicBezTo>
                <a:cubicBezTo>
                  <a:pt x="86" y="28"/>
                  <a:pt x="86" y="28"/>
                  <a:pt x="86" y="28"/>
                </a:cubicBezTo>
                <a:cubicBezTo>
                  <a:pt x="101" y="60"/>
                  <a:pt x="101" y="60"/>
                  <a:pt x="101" y="60"/>
                </a:cubicBezTo>
                <a:cubicBezTo>
                  <a:pt x="103" y="62"/>
                  <a:pt x="105" y="64"/>
                  <a:pt x="108" y="65"/>
                </a:cubicBezTo>
                <a:cubicBezTo>
                  <a:pt x="143" y="70"/>
                  <a:pt x="143" y="70"/>
                  <a:pt x="143" y="70"/>
                </a:cubicBezTo>
                <a:lnTo>
                  <a:pt x="118" y="9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 flipH="1">
            <a:off x="2265228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7" name="AutoShape 7"/>
          <p:cNvSpPr/>
          <p:nvPr/>
        </p:nvSpPr>
        <p:spPr>
          <a:xfrm>
            <a:off x="1578619" y="3909161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222241" y="4596270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鼓励研究生参与企业研发项目，培养其实践能力和创新精神。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03191" y="4139070"/>
            <a:ext cx="21240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产学研结合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927679" y="1678692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017309" y="1776323"/>
            <a:ext cx="1597342" cy="159743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020453" y="1776323"/>
            <a:ext cx="1597342" cy="159743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595286" y="2108174"/>
            <a:ext cx="452533" cy="131826"/>
          </a:xfrm>
          <a:custGeom>
            <a:rect l="l" t="t" r="r" b="b"/>
            <a:pathLst>
              <a:path w="120" h="35">
                <a:moveTo>
                  <a:pt x="60" y="35"/>
                </a:moveTo>
                <a:cubicBezTo>
                  <a:pt x="91" y="35"/>
                  <a:pt x="116" y="28"/>
                  <a:pt x="119" y="19"/>
                </a:cubicBezTo>
                <a:cubicBezTo>
                  <a:pt x="120" y="19"/>
                  <a:pt x="120" y="18"/>
                  <a:pt x="120" y="18"/>
                </a:cubicBezTo>
                <a:cubicBezTo>
                  <a:pt x="120" y="8"/>
                  <a:pt x="93" y="0"/>
                  <a:pt x="60" y="0"/>
                </a:cubicBezTo>
                <a:cubicBezTo>
                  <a:pt x="27" y="0"/>
                  <a:pt x="0" y="8"/>
                  <a:pt x="0" y="18"/>
                </a:cubicBezTo>
                <a:cubicBezTo>
                  <a:pt x="0" y="18"/>
                  <a:pt x="0" y="19"/>
                  <a:pt x="1" y="19"/>
                </a:cubicBezTo>
                <a:cubicBezTo>
                  <a:pt x="4" y="28"/>
                  <a:pt x="29" y="35"/>
                  <a:pt x="60" y="35"/>
                </a:cubicBezTo>
                <a:close/>
                <a:moveTo>
                  <a:pt x="10" y="15"/>
                </a:moveTo>
                <a:cubicBezTo>
                  <a:pt x="13" y="14"/>
                  <a:pt x="17" y="12"/>
                  <a:pt x="22" y="11"/>
                </a:cubicBezTo>
                <a:cubicBezTo>
                  <a:pt x="33" y="9"/>
                  <a:pt x="46" y="7"/>
                  <a:pt x="60" y="7"/>
                </a:cubicBezTo>
                <a:cubicBezTo>
                  <a:pt x="74" y="7"/>
                  <a:pt x="87" y="9"/>
                  <a:pt x="98" y="11"/>
                </a:cubicBezTo>
                <a:cubicBezTo>
                  <a:pt x="102" y="12"/>
                  <a:pt x="106" y="14"/>
                  <a:pt x="109" y="15"/>
                </a:cubicBezTo>
                <a:cubicBezTo>
                  <a:pt x="111" y="16"/>
                  <a:pt x="112" y="17"/>
                  <a:pt x="113" y="18"/>
                </a:cubicBezTo>
                <a:cubicBezTo>
                  <a:pt x="112" y="18"/>
                  <a:pt x="111" y="19"/>
                  <a:pt x="109" y="20"/>
                </a:cubicBezTo>
                <a:cubicBezTo>
                  <a:pt x="106" y="22"/>
                  <a:pt x="102" y="23"/>
                  <a:pt x="98" y="24"/>
                </a:cubicBezTo>
                <a:cubicBezTo>
                  <a:pt x="87" y="27"/>
                  <a:pt x="74" y="28"/>
                  <a:pt x="60" y="28"/>
                </a:cubicBezTo>
                <a:cubicBezTo>
                  <a:pt x="46" y="28"/>
                  <a:pt x="33" y="27"/>
                  <a:pt x="22" y="24"/>
                </a:cubicBezTo>
                <a:cubicBezTo>
                  <a:pt x="17" y="23"/>
                  <a:pt x="13" y="22"/>
                  <a:pt x="10" y="20"/>
                </a:cubicBezTo>
                <a:cubicBezTo>
                  <a:pt x="9" y="19"/>
                  <a:pt x="8" y="18"/>
                  <a:pt x="7" y="18"/>
                </a:cubicBezTo>
                <a:cubicBezTo>
                  <a:pt x="8" y="17"/>
                  <a:pt x="9" y="16"/>
                  <a:pt x="10" y="1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444410" y="2203520"/>
            <a:ext cx="751046" cy="898779"/>
          </a:xfrm>
          <a:custGeom>
            <a:rect l="l" t="t" r="r" b="b"/>
            <a:pathLst>
              <a:path w="199" h="238">
                <a:moveTo>
                  <a:pt x="198" y="11"/>
                </a:moveTo>
                <a:cubicBezTo>
                  <a:pt x="198" y="8"/>
                  <a:pt x="194" y="5"/>
                  <a:pt x="191" y="5"/>
                </a:cubicBezTo>
                <a:cubicBezTo>
                  <a:pt x="160" y="5"/>
                  <a:pt x="160" y="5"/>
                  <a:pt x="160" y="5"/>
                </a:cubicBezTo>
                <a:cubicBezTo>
                  <a:pt x="160" y="3"/>
                  <a:pt x="160" y="1"/>
                  <a:pt x="160" y="0"/>
                </a:cubicBezTo>
                <a:cubicBezTo>
                  <a:pt x="156" y="3"/>
                  <a:pt x="150" y="6"/>
                  <a:pt x="141" y="9"/>
                </a:cubicBezTo>
                <a:cubicBezTo>
                  <a:pt x="130" y="12"/>
                  <a:pt x="115" y="14"/>
                  <a:pt x="100" y="14"/>
                </a:cubicBezTo>
                <a:cubicBezTo>
                  <a:pt x="85" y="14"/>
                  <a:pt x="70" y="12"/>
                  <a:pt x="59" y="9"/>
                </a:cubicBezTo>
                <a:cubicBezTo>
                  <a:pt x="50" y="6"/>
                  <a:pt x="44" y="3"/>
                  <a:pt x="40" y="0"/>
                </a:cubicBezTo>
                <a:cubicBezTo>
                  <a:pt x="40" y="1"/>
                  <a:pt x="40" y="3"/>
                  <a:pt x="40" y="5"/>
                </a:cubicBezTo>
                <a:cubicBezTo>
                  <a:pt x="8" y="5"/>
                  <a:pt x="8" y="5"/>
                  <a:pt x="8" y="5"/>
                </a:cubicBezTo>
                <a:cubicBezTo>
                  <a:pt x="4" y="5"/>
                  <a:pt x="1" y="8"/>
                  <a:pt x="1" y="11"/>
                </a:cubicBezTo>
                <a:cubicBezTo>
                  <a:pt x="1" y="12"/>
                  <a:pt x="0" y="23"/>
                  <a:pt x="1" y="38"/>
                </a:cubicBezTo>
                <a:cubicBezTo>
                  <a:pt x="3" y="47"/>
                  <a:pt x="4" y="55"/>
                  <a:pt x="7" y="62"/>
                </a:cubicBezTo>
                <a:cubicBezTo>
                  <a:pt x="10" y="71"/>
                  <a:pt x="15" y="79"/>
                  <a:pt x="20" y="85"/>
                </a:cubicBezTo>
                <a:cubicBezTo>
                  <a:pt x="30" y="96"/>
                  <a:pt x="43" y="102"/>
                  <a:pt x="60" y="102"/>
                </a:cubicBezTo>
                <a:cubicBezTo>
                  <a:pt x="67" y="113"/>
                  <a:pt x="77" y="122"/>
                  <a:pt x="90" y="125"/>
                </a:cubicBezTo>
                <a:cubicBezTo>
                  <a:pt x="91" y="133"/>
                  <a:pt x="91" y="142"/>
                  <a:pt x="90" y="150"/>
                </a:cubicBezTo>
                <a:cubicBezTo>
                  <a:pt x="68" y="150"/>
                  <a:pt x="68" y="150"/>
                  <a:pt x="68" y="150"/>
                </a:cubicBezTo>
                <a:cubicBezTo>
                  <a:pt x="63" y="150"/>
                  <a:pt x="60" y="154"/>
                  <a:pt x="59" y="158"/>
                </a:cubicBezTo>
                <a:cubicBezTo>
                  <a:pt x="58" y="159"/>
                  <a:pt x="57" y="160"/>
                  <a:pt x="56" y="161"/>
                </a:cubicBezTo>
                <a:cubicBezTo>
                  <a:pt x="49" y="161"/>
                  <a:pt x="49" y="161"/>
                  <a:pt x="49" y="161"/>
                </a:cubicBezTo>
                <a:cubicBezTo>
                  <a:pt x="45" y="161"/>
                  <a:pt x="41" y="165"/>
                  <a:pt x="41" y="169"/>
                </a:cubicBezTo>
                <a:cubicBezTo>
                  <a:pt x="41" y="230"/>
                  <a:pt x="41" y="230"/>
                  <a:pt x="41" y="230"/>
                </a:cubicBezTo>
                <a:cubicBezTo>
                  <a:pt x="41" y="234"/>
                  <a:pt x="45" y="238"/>
                  <a:pt x="49" y="238"/>
                </a:cubicBezTo>
                <a:cubicBezTo>
                  <a:pt x="149" y="238"/>
                  <a:pt x="149" y="238"/>
                  <a:pt x="149" y="238"/>
                </a:cubicBezTo>
                <a:cubicBezTo>
                  <a:pt x="154" y="238"/>
                  <a:pt x="157" y="234"/>
                  <a:pt x="157" y="230"/>
                </a:cubicBezTo>
                <a:cubicBezTo>
                  <a:pt x="157" y="169"/>
                  <a:pt x="157" y="169"/>
                  <a:pt x="157" y="169"/>
                </a:cubicBezTo>
                <a:cubicBezTo>
                  <a:pt x="157" y="165"/>
                  <a:pt x="154" y="161"/>
                  <a:pt x="149" y="161"/>
                </a:cubicBezTo>
                <a:cubicBezTo>
                  <a:pt x="144" y="161"/>
                  <a:pt x="144" y="161"/>
                  <a:pt x="144" y="161"/>
                </a:cubicBezTo>
                <a:cubicBezTo>
                  <a:pt x="143" y="160"/>
                  <a:pt x="141" y="159"/>
                  <a:pt x="139" y="158"/>
                </a:cubicBezTo>
                <a:cubicBezTo>
                  <a:pt x="138" y="154"/>
                  <a:pt x="135" y="150"/>
                  <a:pt x="131" y="150"/>
                </a:cubicBezTo>
                <a:cubicBezTo>
                  <a:pt x="110" y="150"/>
                  <a:pt x="110" y="150"/>
                  <a:pt x="110" y="150"/>
                </a:cubicBezTo>
                <a:cubicBezTo>
                  <a:pt x="109" y="142"/>
                  <a:pt x="109" y="133"/>
                  <a:pt x="110" y="125"/>
                </a:cubicBezTo>
                <a:cubicBezTo>
                  <a:pt x="123" y="122"/>
                  <a:pt x="133" y="113"/>
                  <a:pt x="140" y="102"/>
                </a:cubicBezTo>
                <a:cubicBezTo>
                  <a:pt x="156" y="101"/>
                  <a:pt x="169" y="96"/>
                  <a:pt x="178" y="85"/>
                </a:cubicBezTo>
                <a:cubicBezTo>
                  <a:pt x="184" y="79"/>
                  <a:pt x="189" y="71"/>
                  <a:pt x="192" y="62"/>
                </a:cubicBezTo>
                <a:cubicBezTo>
                  <a:pt x="194" y="55"/>
                  <a:pt x="196" y="47"/>
                  <a:pt x="197" y="38"/>
                </a:cubicBezTo>
                <a:cubicBezTo>
                  <a:pt x="199" y="23"/>
                  <a:pt x="198" y="12"/>
                  <a:pt x="198" y="11"/>
                </a:cubicBezTo>
                <a:close/>
                <a:moveTo>
                  <a:pt x="43" y="84"/>
                </a:moveTo>
                <a:cubicBezTo>
                  <a:pt x="38" y="82"/>
                  <a:pt x="34" y="79"/>
                  <a:pt x="31" y="76"/>
                </a:cubicBezTo>
                <a:cubicBezTo>
                  <a:pt x="16" y="60"/>
                  <a:pt x="15" y="32"/>
                  <a:pt x="15" y="19"/>
                </a:cubicBezTo>
                <a:cubicBezTo>
                  <a:pt x="40" y="19"/>
                  <a:pt x="40" y="19"/>
                  <a:pt x="40" y="19"/>
                </a:cubicBezTo>
                <a:cubicBezTo>
                  <a:pt x="41" y="39"/>
                  <a:pt x="44" y="65"/>
                  <a:pt x="52" y="87"/>
                </a:cubicBezTo>
                <a:cubicBezTo>
                  <a:pt x="49" y="86"/>
                  <a:pt x="46" y="85"/>
                  <a:pt x="43" y="84"/>
                </a:cubicBezTo>
                <a:close/>
                <a:moveTo>
                  <a:pt x="135" y="177"/>
                </a:moveTo>
                <a:cubicBezTo>
                  <a:pt x="135" y="219"/>
                  <a:pt x="135" y="219"/>
                  <a:pt x="135" y="219"/>
                </a:cubicBezTo>
                <a:cubicBezTo>
                  <a:pt x="64" y="219"/>
                  <a:pt x="64" y="219"/>
                  <a:pt x="64" y="219"/>
                </a:cubicBezTo>
                <a:cubicBezTo>
                  <a:pt x="64" y="177"/>
                  <a:pt x="64" y="177"/>
                  <a:pt x="64" y="177"/>
                </a:cubicBezTo>
                <a:lnTo>
                  <a:pt x="135" y="177"/>
                </a:lnTo>
                <a:close/>
                <a:moveTo>
                  <a:pt x="168" y="76"/>
                </a:moveTo>
                <a:cubicBezTo>
                  <a:pt x="164" y="79"/>
                  <a:pt x="160" y="82"/>
                  <a:pt x="156" y="84"/>
                </a:cubicBezTo>
                <a:cubicBezTo>
                  <a:pt x="153" y="85"/>
                  <a:pt x="151" y="86"/>
                  <a:pt x="148" y="87"/>
                </a:cubicBezTo>
                <a:cubicBezTo>
                  <a:pt x="156" y="65"/>
                  <a:pt x="159" y="39"/>
                  <a:pt x="159" y="19"/>
                </a:cubicBezTo>
                <a:cubicBezTo>
                  <a:pt x="184" y="19"/>
                  <a:pt x="184" y="19"/>
                  <a:pt x="184" y="19"/>
                </a:cubicBezTo>
                <a:cubicBezTo>
                  <a:pt x="184" y="32"/>
                  <a:pt x="182" y="60"/>
                  <a:pt x="168" y="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 flipH="1">
            <a:off x="4819076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16" name="AutoShape 16"/>
          <p:cNvSpPr/>
          <p:nvPr/>
        </p:nvSpPr>
        <p:spPr>
          <a:xfrm>
            <a:off x="4149897" y="3907542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3776089" y="4608938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建立校企合作实习基地，为研究生提供实践机会。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757039" y="4161263"/>
            <a:ext cx="21240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实习基地建设</a:t>
            </a:r>
          </a:p>
        </p:txBody>
      </p:sp>
      <p:sp>
        <p:nvSpPr>
          <p:cNvPr id="19" name="AutoShape 19"/>
          <p:cNvSpPr/>
          <p:nvPr/>
        </p:nvSpPr>
        <p:spPr>
          <a:xfrm>
            <a:off x="6481526" y="1677073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584968" y="1776323"/>
            <a:ext cx="1597342" cy="159743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584968" y="1776323"/>
            <a:ext cx="1597342" cy="159743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7121607" y="2124081"/>
            <a:ext cx="520827" cy="150876"/>
          </a:xfrm>
          <a:custGeom>
            <a:rect l="l" t="t" r="r" b="b"/>
            <a:pathLst>
              <a:path w="138" h="40">
                <a:moveTo>
                  <a:pt x="69" y="40"/>
                </a:moveTo>
                <a:cubicBezTo>
                  <a:pt x="105" y="40"/>
                  <a:pt x="134" y="32"/>
                  <a:pt x="138" y="22"/>
                </a:cubicBezTo>
                <a:cubicBezTo>
                  <a:pt x="138" y="21"/>
                  <a:pt x="138" y="21"/>
                  <a:pt x="138" y="20"/>
                </a:cubicBezTo>
                <a:cubicBezTo>
                  <a:pt x="138" y="9"/>
                  <a:pt x="107" y="0"/>
                  <a:pt x="69" y="0"/>
                </a:cubicBezTo>
                <a:cubicBezTo>
                  <a:pt x="31" y="0"/>
                  <a:pt x="0" y="9"/>
                  <a:pt x="0" y="20"/>
                </a:cubicBezTo>
                <a:cubicBezTo>
                  <a:pt x="0" y="21"/>
                  <a:pt x="0" y="21"/>
                  <a:pt x="1" y="22"/>
                </a:cubicBezTo>
                <a:cubicBezTo>
                  <a:pt x="4" y="32"/>
                  <a:pt x="33" y="40"/>
                  <a:pt x="69" y="40"/>
                </a:cubicBezTo>
                <a:close/>
                <a:moveTo>
                  <a:pt x="12" y="17"/>
                </a:moveTo>
                <a:cubicBezTo>
                  <a:pt x="15" y="16"/>
                  <a:pt x="20" y="14"/>
                  <a:pt x="26" y="13"/>
                </a:cubicBezTo>
                <a:cubicBezTo>
                  <a:pt x="38" y="9"/>
                  <a:pt x="53" y="8"/>
                  <a:pt x="69" y="8"/>
                </a:cubicBezTo>
                <a:cubicBezTo>
                  <a:pt x="85" y="8"/>
                  <a:pt x="101" y="9"/>
                  <a:pt x="113" y="13"/>
                </a:cubicBezTo>
                <a:cubicBezTo>
                  <a:pt x="118" y="14"/>
                  <a:pt x="123" y="16"/>
                  <a:pt x="126" y="17"/>
                </a:cubicBezTo>
                <a:cubicBezTo>
                  <a:pt x="128" y="19"/>
                  <a:pt x="130" y="19"/>
                  <a:pt x="130" y="20"/>
                </a:cubicBezTo>
                <a:cubicBezTo>
                  <a:pt x="130" y="21"/>
                  <a:pt x="128" y="22"/>
                  <a:pt x="126" y="23"/>
                </a:cubicBezTo>
                <a:cubicBezTo>
                  <a:pt x="123" y="25"/>
                  <a:pt x="118" y="26"/>
                  <a:pt x="113" y="28"/>
                </a:cubicBezTo>
                <a:cubicBezTo>
                  <a:pt x="101" y="31"/>
                  <a:pt x="85" y="32"/>
                  <a:pt x="69" y="32"/>
                </a:cubicBezTo>
                <a:cubicBezTo>
                  <a:pt x="53" y="32"/>
                  <a:pt x="38" y="31"/>
                  <a:pt x="26" y="28"/>
                </a:cubicBezTo>
                <a:cubicBezTo>
                  <a:pt x="20" y="26"/>
                  <a:pt x="15" y="25"/>
                  <a:pt x="12" y="23"/>
                </a:cubicBezTo>
                <a:cubicBezTo>
                  <a:pt x="10" y="22"/>
                  <a:pt x="9" y="21"/>
                  <a:pt x="8" y="20"/>
                </a:cubicBezTo>
                <a:cubicBezTo>
                  <a:pt x="9" y="19"/>
                  <a:pt x="10" y="19"/>
                  <a:pt x="12" y="1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905675" y="2228856"/>
            <a:ext cx="951071" cy="797147"/>
          </a:xfrm>
          <a:custGeom>
            <a:rect l="l" t="t" r="r" b="b"/>
            <a:pathLst>
              <a:path w="251" h="211">
                <a:moveTo>
                  <a:pt x="250" y="19"/>
                </a:moveTo>
                <a:cubicBezTo>
                  <a:pt x="248" y="16"/>
                  <a:pt x="245" y="11"/>
                  <a:pt x="236" y="8"/>
                </a:cubicBezTo>
                <a:cubicBezTo>
                  <a:pt x="231" y="6"/>
                  <a:pt x="226" y="6"/>
                  <a:pt x="220" y="6"/>
                </a:cubicBezTo>
                <a:cubicBezTo>
                  <a:pt x="220" y="6"/>
                  <a:pt x="220" y="6"/>
                  <a:pt x="220" y="6"/>
                </a:cubicBezTo>
                <a:cubicBezTo>
                  <a:pt x="209" y="6"/>
                  <a:pt x="200" y="8"/>
                  <a:pt x="195" y="13"/>
                </a:cubicBezTo>
                <a:cubicBezTo>
                  <a:pt x="195" y="8"/>
                  <a:pt x="195" y="3"/>
                  <a:pt x="195" y="0"/>
                </a:cubicBezTo>
                <a:cubicBezTo>
                  <a:pt x="191" y="4"/>
                  <a:pt x="184" y="8"/>
                  <a:pt x="173" y="11"/>
                </a:cubicBezTo>
                <a:cubicBezTo>
                  <a:pt x="160" y="14"/>
                  <a:pt x="144" y="16"/>
                  <a:pt x="126" y="16"/>
                </a:cubicBezTo>
                <a:cubicBezTo>
                  <a:pt x="109" y="16"/>
                  <a:pt x="92" y="14"/>
                  <a:pt x="79" y="11"/>
                </a:cubicBezTo>
                <a:cubicBezTo>
                  <a:pt x="69" y="8"/>
                  <a:pt x="61" y="4"/>
                  <a:pt x="57" y="0"/>
                </a:cubicBezTo>
                <a:cubicBezTo>
                  <a:pt x="57" y="3"/>
                  <a:pt x="57" y="8"/>
                  <a:pt x="57" y="13"/>
                </a:cubicBezTo>
                <a:cubicBezTo>
                  <a:pt x="52" y="8"/>
                  <a:pt x="44" y="6"/>
                  <a:pt x="32" y="6"/>
                </a:cubicBezTo>
                <a:cubicBezTo>
                  <a:pt x="32" y="6"/>
                  <a:pt x="32" y="6"/>
                  <a:pt x="32" y="6"/>
                </a:cubicBezTo>
                <a:cubicBezTo>
                  <a:pt x="26" y="6"/>
                  <a:pt x="21" y="6"/>
                  <a:pt x="16" y="8"/>
                </a:cubicBezTo>
                <a:cubicBezTo>
                  <a:pt x="8" y="11"/>
                  <a:pt x="4" y="16"/>
                  <a:pt x="2" y="20"/>
                </a:cubicBezTo>
                <a:cubicBezTo>
                  <a:pt x="0" y="24"/>
                  <a:pt x="0" y="28"/>
                  <a:pt x="1" y="32"/>
                </a:cubicBezTo>
                <a:cubicBezTo>
                  <a:pt x="2" y="36"/>
                  <a:pt x="5" y="39"/>
                  <a:pt x="7" y="42"/>
                </a:cubicBezTo>
                <a:cubicBezTo>
                  <a:pt x="12" y="47"/>
                  <a:pt x="18" y="50"/>
                  <a:pt x="23" y="53"/>
                </a:cubicBezTo>
                <a:cubicBezTo>
                  <a:pt x="33" y="58"/>
                  <a:pt x="41" y="64"/>
                  <a:pt x="48" y="71"/>
                </a:cubicBezTo>
                <a:cubicBezTo>
                  <a:pt x="54" y="78"/>
                  <a:pt x="58" y="86"/>
                  <a:pt x="58" y="91"/>
                </a:cubicBezTo>
                <a:cubicBezTo>
                  <a:pt x="57" y="92"/>
                  <a:pt x="57" y="94"/>
                  <a:pt x="53" y="96"/>
                </a:cubicBezTo>
                <a:cubicBezTo>
                  <a:pt x="52" y="96"/>
                  <a:pt x="50" y="97"/>
                  <a:pt x="46" y="97"/>
                </a:cubicBezTo>
                <a:cubicBezTo>
                  <a:pt x="44" y="98"/>
                  <a:pt x="43" y="98"/>
                  <a:pt x="42" y="98"/>
                </a:cubicBezTo>
                <a:cubicBezTo>
                  <a:pt x="41" y="97"/>
                  <a:pt x="41" y="96"/>
                  <a:pt x="40" y="95"/>
                </a:cubicBezTo>
                <a:cubicBezTo>
                  <a:pt x="37" y="92"/>
                  <a:pt x="32" y="93"/>
                  <a:pt x="30" y="96"/>
                </a:cubicBezTo>
                <a:cubicBezTo>
                  <a:pt x="29" y="98"/>
                  <a:pt x="28" y="99"/>
                  <a:pt x="28" y="101"/>
                </a:cubicBezTo>
                <a:cubicBezTo>
                  <a:pt x="28" y="104"/>
                  <a:pt x="28" y="106"/>
                  <a:pt x="30" y="108"/>
                </a:cubicBezTo>
                <a:cubicBezTo>
                  <a:pt x="32" y="110"/>
                  <a:pt x="36" y="112"/>
                  <a:pt x="42" y="112"/>
                </a:cubicBezTo>
                <a:cubicBezTo>
                  <a:pt x="43" y="112"/>
                  <a:pt x="45" y="112"/>
                  <a:pt x="46" y="111"/>
                </a:cubicBezTo>
                <a:cubicBezTo>
                  <a:pt x="50" y="111"/>
                  <a:pt x="56" y="110"/>
                  <a:pt x="59" y="109"/>
                </a:cubicBezTo>
                <a:cubicBezTo>
                  <a:pt x="65" y="106"/>
                  <a:pt x="69" y="101"/>
                  <a:pt x="70" y="98"/>
                </a:cubicBezTo>
                <a:cubicBezTo>
                  <a:pt x="78" y="120"/>
                  <a:pt x="91" y="138"/>
                  <a:pt x="112" y="144"/>
                </a:cubicBezTo>
                <a:cubicBezTo>
                  <a:pt x="113" y="147"/>
                  <a:pt x="116" y="174"/>
                  <a:pt x="108" y="184"/>
                </a:cubicBezTo>
                <a:cubicBezTo>
                  <a:pt x="96" y="184"/>
                  <a:pt x="96" y="184"/>
                  <a:pt x="96" y="184"/>
                </a:cubicBezTo>
                <a:cubicBezTo>
                  <a:pt x="90" y="184"/>
                  <a:pt x="86" y="188"/>
                  <a:pt x="86" y="194"/>
                </a:cubicBezTo>
                <a:cubicBezTo>
                  <a:pt x="86" y="194"/>
                  <a:pt x="86" y="194"/>
                  <a:pt x="86" y="194"/>
                </a:cubicBezTo>
                <a:cubicBezTo>
                  <a:pt x="80" y="194"/>
                  <a:pt x="75" y="199"/>
                  <a:pt x="75" y="204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177" y="211"/>
                  <a:pt x="177" y="211"/>
                  <a:pt x="177" y="211"/>
                </a:cubicBezTo>
                <a:cubicBezTo>
                  <a:pt x="177" y="204"/>
                  <a:pt x="177" y="204"/>
                  <a:pt x="177" y="204"/>
                </a:cubicBezTo>
                <a:cubicBezTo>
                  <a:pt x="177" y="199"/>
                  <a:pt x="173" y="195"/>
                  <a:pt x="167" y="194"/>
                </a:cubicBezTo>
                <a:cubicBezTo>
                  <a:pt x="167" y="194"/>
                  <a:pt x="167" y="194"/>
                  <a:pt x="167" y="194"/>
                </a:cubicBezTo>
                <a:cubicBezTo>
                  <a:pt x="167" y="188"/>
                  <a:pt x="162" y="184"/>
                  <a:pt x="157" y="184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36" y="174"/>
                  <a:pt x="140" y="147"/>
                  <a:pt x="140" y="144"/>
                </a:cubicBezTo>
                <a:cubicBezTo>
                  <a:pt x="161" y="138"/>
                  <a:pt x="174" y="120"/>
                  <a:pt x="182" y="98"/>
                </a:cubicBezTo>
                <a:cubicBezTo>
                  <a:pt x="184" y="101"/>
                  <a:pt x="187" y="106"/>
                  <a:pt x="193" y="109"/>
                </a:cubicBezTo>
                <a:cubicBezTo>
                  <a:pt x="196" y="110"/>
                  <a:pt x="203" y="111"/>
                  <a:pt x="206" y="111"/>
                </a:cubicBezTo>
                <a:cubicBezTo>
                  <a:pt x="208" y="112"/>
                  <a:pt x="209" y="112"/>
                  <a:pt x="210" y="112"/>
                </a:cubicBezTo>
                <a:cubicBezTo>
                  <a:pt x="216" y="112"/>
                  <a:pt x="220" y="110"/>
                  <a:pt x="222" y="108"/>
                </a:cubicBezTo>
                <a:cubicBezTo>
                  <a:pt x="224" y="106"/>
                  <a:pt x="225" y="104"/>
                  <a:pt x="224" y="101"/>
                </a:cubicBezTo>
                <a:cubicBezTo>
                  <a:pt x="224" y="99"/>
                  <a:pt x="223" y="98"/>
                  <a:pt x="222" y="96"/>
                </a:cubicBezTo>
                <a:cubicBezTo>
                  <a:pt x="220" y="93"/>
                  <a:pt x="216" y="92"/>
                  <a:pt x="213" y="95"/>
                </a:cubicBezTo>
                <a:cubicBezTo>
                  <a:pt x="212" y="96"/>
                  <a:pt x="211" y="97"/>
                  <a:pt x="210" y="98"/>
                </a:cubicBezTo>
                <a:cubicBezTo>
                  <a:pt x="209" y="98"/>
                  <a:pt x="208" y="98"/>
                  <a:pt x="206" y="97"/>
                </a:cubicBezTo>
                <a:cubicBezTo>
                  <a:pt x="203" y="97"/>
                  <a:pt x="200" y="96"/>
                  <a:pt x="199" y="96"/>
                </a:cubicBezTo>
                <a:cubicBezTo>
                  <a:pt x="196" y="94"/>
                  <a:pt x="195" y="92"/>
                  <a:pt x="195" y="91"/>
                </a:cubicBezTo>
                <a:cubicBezTo>
                  <a:pt x="194" y="86"/>
                  <a:pt x="198" y="78"/>
                  <a:pt x="205" y="71"/>
                </a:cubicBezTo>
                <a:cubicBezTo>
                  <a:pt x="212" y="64"/>
                  <a:pt x="219" y="58"/>
                  <a:pt x="229" y="53"/>
                </a:cubicBezTo>
                <a:cubicBezTo>
                  <a:pt x="234" y="50"/>
                  <a:pt x="240" y="47"/>
                  <a:pt x="245" y="42"/>
                </a:cubicBezTo>
                <a:cubicBezTo>
                  <a:pt x="248" y="39"/>
                  <a:pt x="250" y="36"/>
                  <a:pt x="251" y="32"/>
                </a:cubicBezTo>
                <a:cubicBezTo>
                  <a:pt x="252" y="28"/>
                  <a:pt x="252" y="24"/>
                  <a:pt x="250" y="19"/>
                </a:cubicBezTo>
                <a:close/>
                <a:moveTo>
                  <a:pt x="58" y="62"/>
                </a:moveTo>
                <a:cubicBezTo>
                  <a:pt x="50" y="53"/>
                  <a:pt x="41" y="46"/>
                  <a:pt x="29" y="40"/>
                </a:cubicBezTo>
                <a:cubicBezTo>
                  <a:pt x="26" y="38"/>
                  <a:pt x="21" y="35"/>
                  <a:pt x="17" y="32"/>
                </a:cubicBezTo>
                <a:cubicBezTo>
                  <a:pt x="14" y="28"/>
                  <a:pt x="15" y="26"/>
                  <a:pt x="15" y="25"/>
                </a:cubicBezTo>
                <a:cubicBezTo>
                  <a:pt x="17" y="21"/>
                  <a:pt x="25" y="19"/>
                  <a:pt x="32" y="19"/>
                </a:cubicBezTo>
                <a:cubicBezTo>
                  <a:pt x="32" y="19"/>
                  <a:pt x="32" y="19"/>
                  <a:pt x="32" y="19"/>
                </a:cubicBezTo>
                <a:cubicBezTo>
                  <a:pt x="40" y="19"/>
                  <a:pt x="46" y="21"/>
                  <a:pt x="48" y="24"/>
                </a:cubicBezTo>
                <a:cubicBezTo>
                  <a:pt x="49" y="25"/>
                  <a:pt x="49" y="27"/>
                  <a:pt x="49" y="27"/>
                </a:cubicBezTo>
                <a:cubicBezTo>
                  <a:pt x="48" y="31"/>
                  <a:pt x="50" y="35"/>
                  <a:pt x="53" y="36"/>
                </a:cubicBezTo>
                <a:cubicBezTo>
                  <a:pt x="55" y="37"/>
                  <a:pt x="57" y="36"/>
                  <a:pt x="58" y="36"/>
                </a:cubicBezTo>
                <a:cubicBezTo>
                  <a:pt x="59" y="45"/>
                  <a:pt x="60" y="56"/>
                  <a:pt x="62" y="67"/>
                </a:cubicBezTo>
                <a:cubicBezTo>
                  <a:pt x="61" y="65"/>
                  <a:pt x="59" y="63"/>
                  <a:pt x="58" y="62"/>
                </a:cubicBezTo>
                <a:close/>
                <a:moveTo>
                  <a:pt x="235" y="32"/>
                </a:moveTo>
                <a:cubicBezTo>
                  <a:pt x="232" y="35"/>
                  <a:pt x="227" y="38"/>
                  <a:pt x="223" y="40"/>
                </a:cubicBezTo>
                <a:cubicBezTo>
                  <a:pt x="211" y="46"/>
                  <a:pt x="203" y="53"/>
                  <a:pt x="194" y="62"/>
                </a:cubicBezTo>
                <a:cubicBezTo>
                  <a:pt x="193" y="63"/>
                  <a:pt x="192" y="65"/>
                  <a:pt x="190" y="66"/>
                </a:cubicBezTo>
                <a:cubicBezTo>
                  <a:pt x="192" y="56"/>
                  <a:pt x="193" y="45"/>
                  <a:pt x="194" y="36"/>
                </a:cubicBezTo>
                <a:cubicBezTo>
                  <a:pt x="196" y="36"/>
                  <a:pt x="197" y="37"/>
                  <a:pt x="199" y="36"/>
                </a:cubicBezTo>
                <a:cubicBezTo>
                  <a:pt x="203" y="35"/>
                  <a:pt x="205" y="31"/>
                  <a:pt x="203" y="27"/>
                </a:cubicBezTo>
                <a:cubicBezTo>
                  <a:pt x="203" y="27"/>
                  <a:pt x="203" y="25"/>
                  <a:pt x="204" y="24"/>
                </a:cubicBezTo>
                <a:cubicBezTo>
                  <a:pt x="206" y="21"/>
                  <a:pt x="212" y="19"/>
                  <a:pt x="220" y="19"/>
                </a:cubicBezTo>
                <a:cubicBezTo>
                  <a:pt x="220" y="19"/>
                  <a:pt x="220" y="19"/>
                  <a:pt x="220" y="19"/>
                </a:cubicBezTo>
                <a:cubicBezTo>
                  <a:pt x="227" y="19"/>
                  <a:pt x="235" y="21"/>
                  <a:pt x="237" y="25"/>
                </a:cubicBezTo>
                <a:cubicBezTo>
                  <a:pt x="238" y="26"/>
                  <a:pt x="239" y="28"/>
                  <a:pt x="235" y="3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4" name="Connector 24"/>
          <p:cNvCxnSpPr/>
          <p:nvPr/>
        </p:nvCxnSpPr>
        <p:spPr>
          <a:xfrm flipH="1">
            <a:off x="7372924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25" name="AutoShape 25"/>
          <p:cNvSpPr/>
          <p:nvPr/>
        </p:nvSpPr>
        <p:spPr>
          <a:xfrm>
            <a:off x="6700601" y="3920210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6329936" y="4608938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邀请企业专家担任研究生导师，提供实践导向的指导。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10886" y="4161263"/>
            <a:ext cx="21240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行业导师指导</a:t>
            </a:r>
          </a:p>
        </p:txBody>
      </p:sp>
      <p:sp>
        <p:nvSpPr>
          <p:cNvPr id="28" name="AutoShape 28"/>
          <p:cNvSpPr/>
          <p:nvPr/>
        </p:nvSpPr>
        <p:spPr>
          <a:xfrm>
            <a:off x="9035375" y="1691360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129576" y="1776323"/>
            <a:ext cx="1598867" cy="159743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129576" y="1779562"/>
            <a:ext cx="1598867" cy="159743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9598016" y="2143131"/>
            <a:ext cx="657320" cy="516065"/>
          </a:xfrm>
          <a:custGeom>
            <a:rect l="l" t="t" r="r" b="b"/>
            <a:pathLst>
              <a:path w="174" h="137">
                <a:moveTo>
                  <a:pt x="16" y="137"/>
                </a:moveTo>
                <a:cubicBezTo>
                  <a:pt x="18" y="134"/>
                  <a:pt x="20" y="133"/>
                  <a:pt x="24" y="133"/>
                </a:cubicBezTo>
                <a:cubicBezTo>
                  <a:pt x="28" y="133"/>
                  <a:pt x="28" y="133"/>
                  <a:pt x="28" y="133"/>
                </a:cubicBezTo>
                <a:cubicBezTo>
                  <a:pt x="18" y="120"/>
                  <a:pt x="12" y="104"/>
                  <a:pt x="12" y="87"/>
                </a:cubicBezTo>
                <a:cubicBezTo>
                  <a:pt x="12" y="67"/>
                  <a:pt x="20" y="48"/>
                  <a:pt x="34" y="34"/>
                </a:cubicBezTo>
                <a:cubicBezTo>
                  <a:pt x="48" y="20"/>
                  <a:pt x="67" y="12"/>
                  <a:pt x="87" y="12"/>
                </a:cubicBezTo>
                <a:cubicBezTo>
                  <a:pt x="107" y="12"/>
                  <a:pt x="126" y="20"/>
                  <a:pt x="140" y="34"/>
                </a:cubicBezTo>
                <a:cubicBezTo>
                  <a:pt x="154" y="48"/>
                  <a:pt x="162" y="67"/>
                  <a:pt x="162" y="87"/>
                </a:cubicBezTo>
                <a:cubicBezTo>
                  <a:pt x="162" y="104"/>
                  <a:pt x="157" y="120"/>
                  <a:pt x="146" y="133"/>
                </a:cubicBezTo>
                <a:cubicBezTo>
                  <a:pt x="151" y="133"/>
                  <a:pt x="151" y="133"/>
                  <a:pt x="151" y="133"/>
                </a:cubicBezTo>
                <a:cubicBezTo>
                  <a:pt x="154" y="133"/>
                  <a:pt x="157" y="134"/>
                  <a:pt x="159" y="137"/>
                </a:cubicBezTo>
                <a:cubicBezTo>
                  <a:pt x="162" y="132"/>
                  <a:pt x="165" y="126"/>
                  <a:pt x="168" y="121"/>
                </a:cubicBezTo>
                <a:cubicBezTo>
                  <a:pt x="172" y="110"/>
                  <a:pt x="174" y="99"/>
                  <a:pt x="174" y="87"/>
                </a:cubicBezTo>
                <a:cubicBezTo>
                  <a:pt x="174" y="75"/>
                  <a:pt x="172" y="64"/>
                  <a:pt x="168" y="53"/>
                </a:cubicBezTo>
                <a:cubicBezTo>
                  <a:pt x="163" y="42"/>
                  <a:pt x="157" y="33"/>
                  <a:pt x="149" y="25"/>
                </a:cubicBezTo>
                <a:cubicBezTo>
                  <a:pt x="141" y="17"/>
                  <a:pt x="132" y="11"/>
                  <a:pt x="121" y="6"/>
                </a:cubicBezTo>
                <a:cubicBezTo>
                  <a:pt x="110" y="2"/>
                  <a:pt x="99" y="0"/>
                  <a:pt x="87" y="0"/>
                </a:cubicBezTo>
                <a:cubicBezTo>
                  <a:pt x="75" y="0"/>
                  <a:pt x="64" y="2"/>
                  <a:pt x="53" y="6"/>
                </a:cubicBezTo>
                <a:cubicBezTo>
                  <a:pt x="43" y="11"/>
                  <a:pt x="34" y="17"/>
                  <a:pt x="26" y="25"/>
                </a:cubicBezTo>
                <a:cubicBezTo>
                  <a:pt x="18" y="33"/>
                  <a:pt x="11" y="42"/>
                  <a:pt x="7" y="53"/>
                </a:cubicBezTo>
                <a:cubicBezTo>
                  <a:pt x="2" y="64"/>
                  <a:pt x="0" y="75"/>
                  <a:pt x="0" y="87"/>
                </a:cubicBezTo>
                <a:cubicBezTo>
                  <a:pt x="0" y="99"/>
                  <a:pt x="2" y="110"/>
                  <a:pt x="7" y="121"/>
                </a:cubicBezTo>
                <a:cubicBezTo>
                  <a:pt x="9" y="126"/>
                  <a:pt x="12" y="132"/>
                  <a:pt x="16" y="13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9666311" y="2209806"/>
            <a:ext cx="522351" cy="435102"/>
          </a:xfrm>
          <a:custGeom>
            <a:rect l="l" t="t" r="r" b="b"/>
            <a:pathLst>
              <a:path w="138" h="115">
                <a:moveTo>
                  <a:pt x="110" y="115"/>
                </a:moveTo>
                <a:cubicBezTo>
                  <a:pt x="121" y="115"/>
                  <a:pt x="121" y="115"/>
                  <a:pt x="121" y="115"/>
                </a:cubicBezTo>
                <a:cubicBezTo>
                  <a:pt x="132" y="102"/>
                  <a:pt x="138" y="86"/>
                  <a:pt x="138" y="69"/>
                </a:cubicBezTo>
                <a:cubicBezTo>
                  <a:pt x="138" y="50"/>
                  <a:pt x="131" y="33"/>
                  <a:pt x="118" y="20"/>
                </a:cubicBezTo>
                <a:cubicBezTo>
                  <a:pt x="105" y="7"/>
                  <a:pt x="88" y="0"/>
                  <a:pt x="69" y="0"/>
                </a:cubicBezTo>
                <a:cubicBezTo>
                  <a:pt x="51" y="0"/>
                  <a:pt x="33" y="7"/>
                  <a:pt x="20" y="20"/>
                </a:cubicBezTo>
                <a:cubicBezTo>
                  <a:pt x="7" y="33"/>
                  <a:pt x="0" y="50"/>
                  <a:pt x="0" y="69"/>
                </a:cubicBezTo>
                <a:cubicBezTo>
                  <a:pt x="0" y="86"/>
                  <a:pt x="6" y="102"/>
                  <a:pt x="18" y="115"/>
                </a:cubicBezTo>
                <a:cubicBezTo>
                  <a:pt x="28" y="115"/>
                  <a:pt x="28" y="115"/>
                  <a:pt x="28" y="115"/>
                </a:cubicBezTo>
                <a:cubicBezTo>
                  <a:pt x="27" y="114"/>
                  <a:pt x="26" y="113"/>
                  <a:pt x="26" y="112"/>
                </a:cubicBezTo>
                <a:cubicBezTo>
                  <a:pt x="14" y="101"/>
                  <a:pt x="8" y="85"/>
                  <a:pt x="8" y="69"/>
                </a:cubicBezTo>
                <a:cubicBezTo>
                  <a:pt x="8" y="52"/>
                  <a:pt x="14" y="37"/>
                  <a:pt x="26" y="25"/>
                </a:cubicBezTo>
                <a:cubicBezTo>
                  <a:pt x="37" y="14"/>
                  <a:pt x="53" y="7"/>
                  <a:pt x="69" y="7"/>
                </a:cubicBezTo>
                <a:cubicBezTo>
                  <a:pt x="86" y="7"/>
                  <a:pt x="101" y="14"/>
                  <a:pt x="113" y="25"/>
                </a:cubicBezTo>
                <a:cubicBezTo>
                  <a:pt x="124" y="37"/>
                  <a:pt x="131" y="52"/>
                  <a:pt x="131" y="69"/>
                </a:cubicBezTo>
                <a:cubicBezTo>
                  <a:pt x="131" y="85"/>
                  <a:pt x="124" y="101"/>
                  <a:pt x="113" y="112"/>
                </a:cubicBezTo>
                <a:cubicBezTo>
                  <a:pt x="112" y="113"/>
                  <a:pt x="111" y="114"/>
                  <a:pt x="110" y="11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9431328" y="2656052"/>
            <a:ext cx="990790" cy="358902"/>
          </a:xfrm>
          <a:custGeom>
            <a:rect l="l" t="t" r="r" b="b"/>
            <a:pathLst>
              <a:path w="262" h="95">
                <a:moveTo>
                  <a:pt x="259" y="84"/>
                </a:moveTo>
                <a:cubicBezTo>
                  <a:pt x="224" y="59"/>
                  <a:pt x="224" y="59"/>
                  <a:pt x="224" y="59"/>
                </a:cubicBezTo>
                <a:cubicBezTo>
                  <a:pt x="259" y="35"/>
                  <a:pt x="259" y="35"/>
                  <a:pt x="259" y="35"/>
                </a:cubicBezTo>
                <a:cubicBezTo>
                  <a:pt x="261" y="33"/>
                  <a:pt x="262" y="30"/>
                  <a:pt x="261" y="28"/>
                </a:cubicBezTo>
                <a:cubicBezTo>
                  <a:pt x="261" y="25"/>
                  <a:pt x="258" y="23"/>
                  <a:pt x="256" y="23"/>
                </a:cubicBezTo>
                <a:cubicBezTo>
                  <a:pt x="201" y="23"/>
                  <a:pt x="201" y="23"/>
                  <a:pt x="201" y="23"/>
                </a:cubicBezTo>
                <a:cubicBezTo>
                  <a:pt x="201" y="6"/>
                  <a:pt x="201" y="6"/>
                  <a:pt x="201" y="6"/>
                </a:cubicBezTo>
                <a:cubicBezTo>
                  <a:pt x="201" y="3"/>
                  <a:pt x="198" y="0"/>
                  <a:pt x="195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4" y="0"/>
                  <a:pt x="62" y="3"/>
                  <a:pt x="62" y="6"/>
                </a:cubicBezTo>
                <a:cubicBezTo>
                  <a:pt x="62" y="23"/>
                  <a:pt x="62" y="23"/>
                  <a:pt x="62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4" y="23"/>
                  <a:pt x="2" y="25"/>
                  <a:pt x="1" y="28"/>
                </a:cubicBezTo>
                <a:cubicBezTo>
                  <a:pt x="0" y="30"/>
                  <a:pt x="1" y="33"/>
                  <a:pt x="3" y="35"/>
                </a:cubicBezTo>
                <a:cubicBezTo>
                  <a:pt x="39" y="59"/>
                  <a:pt x="39" y="59"/>
                  <a:pt x="39" y="59"/>
                </a:cubicBezTo>
                <a:cubicBezTo>
                  <a:pt x="4" y="84"/>
                  <a:pt x="4" y="84"/>
                  <a:pt x="4" y="84"/>
                </a:cubicBezTo>
                <a:cubicBezTo>
                  <a:pt x="2" y="85"/>
                  <a:pt x="1" y="88"/>
                  <a:pt x="1" y="91"/>
                </a:cubicBezTo>
                <a:cubicBezTo>
                  <a:pt x="2" y="93"/>
                  <a:pt x="5" y="95"/>
                  <a:pt x="7" y="95"/>
                </a:cubicBezTo>
                <a:cubicBezTo>
                  <a:pt x="84" y="95"/>
                  <a:pt x="84" y="95"/>
                  <a:pt x="84" y="95"/>
                </a:cubicBezTo>
                <a:cubicBezTo>
                  <a:pt x="87" y="95"/>
                  <a:pt x="90" y="92"/>
                  <a:pt x="90" y="89"/>
                </a:cubicBezTo>
                <a:cubicBezTo>
                  <a:pt x="90" y="72"/>
                  <a:pt x="90" y="72"/>
                  <a:pt x="90" y="72"/>
                </a:cubicBezTo>
                <a:cubicBezTo>
                  <a:pt x="172" y="72"/>
                  <a:pt x="172" y="72"/>
                  <a:pt x="172" y="72"/>
                </a:cubicBezTo>
                <a:cubicBezTo>
                  <a:pt x="172" y="89"/>
                  <a:pt x="172" y="89"/>
                  <a:pt x="172" y="89"/>
                </a:cubicBezTo>
                <a:cubicBezTo>
                  <a:pt x="172" y="92"/>
                  <a:pt x="175" y="95"/>
                  <a:pt x="179" y="95"/>
                </a:cubicBezTo>
                <a:cubicBezTo>
                  <a:pt x="255" y="95"/>
                  <a:pt x="255" y="95"/>
                  <a:pt x="255" y="95"/>
                </a:cubicBezTo>
                <a:cubicBezTo>
                  <a:pt x="258" y="95"/>
                  <a:pt x="260" y="93"/>
                  <a:pt x="261" y="91"/>
                </a:cubicBezTo>
                <a:cubicBezTo>
                  <a:pt x="262" y="88"/>
                  <a:pt x="261" y="85"/>
                  <a:pt x="259" y="84"/>
                </a:cubicBezTo>
                <a:close/>
                <a:moveTo>
                  <a:pt x="78" y="83"/>
                </a:moveTo>
                <a:cubicBezTo>
                  <a:pt x="27" y="83"/>
                  <a:pt x="27" y="83"/>
                  <a:pt x="27" y="83"/>
                </a:cubicBezTo>
                <a:cubicBezTo>
                  <a:pt x="53" y="64"/>
                  <a:pt x="53" y="64"/>
                  <a:pt x="53" y="64"/>
                </a:cubicBezTo>
                <a:cubicBezTo>
                  <a:pt x="55" y="63"/>
                  <a:pt x="56" y="61"/>
                  <a:pt x="56" y="59"/>
                </a:cubicBezTo>
                <a:cubicBezTo>
                  <a:pt x="56" y="57"/>
                  <a:pt x="55" y="56"/>
                  <a:pt x="53" y="54"/>
                </a:cubicBezTo>
                <a:cubicBezTo>
                  <a:pt x="27" y="36"/>
                  <a:pt x="27" y="36"/>
                  <a:pt x="27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66"/>
                  <a:pt x="62" y="66"/>
                  <a:pt x="62" y="66"/>
                </a:cubicBezTo>
                <a:cubicBezTo>
                  <a:pt x="62" y="69"/>
                  <a:pt x="64" y="72"/>
                  <a:pt x="68" y="72"/>
                </a:cubicBezTo>
                <a:cubicBezTo>
                  <a:pt x="78" y="72"/>
                  <a:pt x="78" y="72"/>
                  <a:pt x="78" y="72"/>
                </a:cubicBezTo>
                <a:lnTo>
                  <a:pt x="78" y="83"/>
                </a:lnTo>
                <a:close/>
                <a:moveTo>
                  <a:pt x="74" y="60"/>
                </a:moveTo>
                <a:cubicBezTo>
                  <a:pt x="74" y="12"/>
                  <a:pt x="74" y="12"/>
                  <a:pt x="74" y="12"/>
                </a:cubicBezTo>
                <a:cubicBezTo>
                  <a:pt x="188" y="12"/>
                  <a:pt x="188" y="12"/>
                  <a:pt x="188" y="12"/>
                </a:cubicBezTo>
                <a:cubicBezTo>
                  <a:pt x="188" y="60"/>
                  <a:pt x="188" y="60"/>
                  <a:pt x="188" y="60"/>
                </a:cubicBezTo>
                <a:lnTo>
                  <a:pt x="74" y="60"/>
                </a:lnTo>
                <a:close/>
                <a:moveTo>
                  <a:pt x="185" y="83"/>
                </a:moveTo>
                <a:cubicBezTo>
                  <a:pt x="185" y="72"/>
                  <a:pt x="185" y="72"/>
                  <a:pt x="185" y="72"/>
                </a:cubicBezTo>
                <a:cubicBezTo>
                  <a:pt x="195" y="72"/>
                  <a:pt x="195" y="72"/>
                  <a:pt x="195" y="72"/>
                </a:cubicBezTo>
                <a:cubicBezTo>
                  <a:pt x="198" y="72"/>
                  <a:pt x="201" y="69"/>
                  <a:pt x="201" y="66"/>
                </a:cubicBezTo>
                <a:cubicBezTo>
                  <a:pt x="201" y="36"/>
                  <a:pt x="201" y="36"/>
                  <a:pt x="201" y="36"/>
                </a:cubicBezTo>
                <a:cubicBezTo>
                  <a:pt x="236" y="36"/>
                  <a:pt x="236" y="36"/>
                  <a:pt x="236" y="36"/>
                </a:cubicBezTo>
                <a:cubicBezTo>
                  <a:pt x="209" y="54"/>
                  <a:pt x="209" y="54"/>
                  <a:pt x="209" y="54"/>
                </a:cubicBezTo>
                <a:cubicBezTo>
                  <a:pt x="208" y="56"/>
                  <a:pt x="207" y="57"/>
                  <a:pt x="207" y="59"/>
                </a:cubicBezTo>
                <a:cubicBezTo>
                  <a:pt x="207" y="61"/>
                  <a:pt x="208" y="63"/>
                  <a:pt x="209" y="64"/>
                </a:cubicBezTo>
                <a:cubicBezTo>
                  <a:pt x="236" y="83"/>
                  <a:pt x="236" y="83"/>
                  <a:pt x="236" y="83"/>
                </a:cubicBezTo>
                <a:lnTo>
                  <a:pt x="185" y="8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9828235" y="2338489"/>
            <a:ext cx="201644" cy="260414"/>
          </a:xfrm>
          <a:custGeom>
            <a:rect l="l" t="t" r="r" b="b"/>
            <a:pathLst>
              <a:path w="52" h="69">
                <a:moveTo>
                  <a:pt x="0" y="53"/>
                </a:moveTo>
                <a:cubicBezTo>
                  <a:pt x="0" y="69"/>
                  <a:pt x="0" y="69"/>
                  <a:pt x="0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53"/>
                  <a:pt x="53" y="53"/>
                  <a:pt x="53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0"/>
                  <a:pt x="39" y="0"/>
                  <a:pt x="3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4"/>
                  <a:pt x="15" y="7"/>
                  <a:pt x="13" y="8"/>
                </a:cubicBezTo>
                <a:cubicBezTo>
                  <a:pt x="11" y="9"/>
                  <a:pt x="5" y="9"/>
                  <a:pt x="0" y="9"/>
                </a:cubicBezTo>
                <a:cubicBezTo>
                  <a:pt x="0" y="24"/>
                  <a:pt x="0" y="24"/>
                  <a:pt x="0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53"/>
                  <a:pt x="14" y="53"/>
                  <a:pt x="14" y="53"/>
                </a:cubicBezTo>
                <a:lnTo>
                  <a:pt x="0" y="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>
            <a:off x="9926772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36" name="AutoShape 36"/>
          <p:cNvSpPr/>
          <p:nvPr/>
        </p:nvSpPr>
        <p:spPr>
          <a:xfrm>
            <a:off x="9273500" y="3907542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8883784" y="4608938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通过校企合作，为研究生提供就业机会，促进人才与企业的对接。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864734" y="4161263"/>
            <a:ext cx="21240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就业对接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0" name="AutoShape 4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TextBox 6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校企合作模式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实施方案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根据学科特点和研究生培养要求，设置专业必修课、选修课和跨学科课程，注重课程内容的更新和整合。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课程设置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采用启发式、讨论式和研究式教学方法，鼓励研究生积极参与课堂讨论，提高研究生的自主学习和创新能力。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教学安排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课程设置与教学安排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导师团队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组建具有丰富教学和科研经验的导师团队，实行导师负责制，确保研究生得到全面、专业的指导。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指导方式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采用个性化指导方式，根据研究生的兴趣和研究方向，制定个性化的培养计划，促进研究生个性化发展。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导师团队与指导方式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792" r="157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加强实践环节的比重，组织研究生参加实践活动、社会调查和志愿服务等，提高研究生的实践能力和社会责任感。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实践环节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通过参与科研项目、学术交流和论文撰写等方式，培养研究生的科研能力和学术素养，促进研究生学术成果的产出。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科研训练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实践环节与科研训练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https://d.book118.com/397133102144006042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2024-09-16T06:29:31.378</cp:lastPrinted>
  <dcterms:created xsi:type="dcterms:W3CDTF">2024-09-15T22:29:31Z</dcterms:created>
  <dcterms:modified xsi:type="dcterms:W3CDTF">2024-09-15T22:29:33Z</dcterms:modified>
</cp:coreProperties>
</file>