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810E9E2-EDD6-4294-A92E-1812793562E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92D21C-60E2-4CA2-900A-426F79B9E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FC2C7A-FEC6-46D8-B9FF-2D22C9BC6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E67E36-B636-4E41-882A-BBAB3B8AB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0E6011-D8B5-4C54-B45B-85D178863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76B1A1-6C1C-4635-967B-69EA733CC7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37DC78-FCC3-4E2C-83A6-17BF1ED7E2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C05BE5-EEF3-44EB-84D3-672CD3269C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1B1A78-1BA3-45E4-A0BD-A1D75DE11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87FBF-7386-4234-82E8-FE12FBCBE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994E1-41B3-4A64-AF4C-3C213A102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634FB-FAC7-493E-B0C7-DBE693DD0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663D0B9-6385-4184-85C3-D25FB0C42B9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931A662-E517-45FE-94F6-035825FDCF6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1661560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521280" y="1478160"/>
            <a:ext cx="11099520" cy="1950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化学危险品安全使用和管理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制作人：小无名老师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2072520" y="297000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4800" b="1" strike="noStrike" spc="299">
                <a:solidFill>
                  <a:schemeClr val="lt1"/>
                </a:solidFill>
                <a:latin typeface="Arial"/>
                <a:ea typeface="微软雅黑"/>
              </a:rPr>
              <a:t>目</a:t>
            </a:r>
            <a:r>
              <a:rPr lang="en-US" sz="4800" b="1" strike="noStrike" spc="299">
                <a:solidFill>
                  <a:schemeClr val="lt1"/>
                </a:solidFill>
                <a:latin typeface="Arial"/>
                <a:ea typeface="微软雅黑"/>
              </a:rPr>
              <a:t> 录</a:t>
            </a:r>
            <a:endParaRPr lang="en-US" sz="4800" b="0" strike="noStrike" spc="-1">
              <a:solidFill>
                <a:schemeClr val="dk1"/>
              </a:solidFill>
              <a:latin typeface="Arial"/>
            </a:endParaRPr>
          </a:p>
        </p:txBody>
      </p:sp>
      <p:sp>
        <p:nvSpPr>
          <p:cNvPr id="76" name="content"/>
          <p:cNvSpPr/>
          <p:nvPr/>
        </p:nvSpPr>
        <p:spPr>
          <a:xfrm>
            <a:off x="5437440" y="1710720"/>
            <a:ext cx="638964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1</a:t>
            </a:r>
            <a:r>
              <a:rPr lang="zh-CN" sz="2400" b="0" strike="noStrike" spc="-1">
                <a:solidFill>
                  <a:srgbClr val="52C6B8"/>
                </a:solidFill>
                <a:latin typeface="微软雅黑"/>
                <a:ea typeface="微软雅黑"/>
              </a:rPr>
              <a:t>章  化学危险品的概念</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2</a:t>
            </a:r>
            <a:r>
              <a:rPr lang="zh-CN" sz="2400" b="0" strike="noStrike" spc="-1">
                <a:solidFill>
                  <a:srgbClr val="52C6B8"/>
                </a:solidFill>
                <a:latin typeface="微软雅黑"/>
                <a:ea typeface="微软雅黑"/>
              </a:rPr>
              <a:t>章  化学危险品的储存管理</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3</a:t>
            </a:r>
            <a:r>
              <a:rPr lang="zh-CN" sz="2400" b="0" strike="noStrike" spc="-1">
                <a:solidFill>
                  <a:srgbClr val="52C6B8"/>
                </a:solidFill>
                <a:latin typeface="微软雅黑"/>
                <a:ea typeface="微软雅黑"/>
              </a:rPr>
              <a:t>章  化学危险品的使用安全</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4</a:t>
            </a:r>
            <a:r>
              <a:rPr lang="zh-CN" sz="2400" b="0" strike="noStrike" spc="-1">
                <a:solidFill>
                  <a:srgbClr val="52C6B8"/>
                </a:solidFill>
                <a:latin typeface="微软雅黑"/>
                <a:ea typeface="微软雅黑"/>
              </a:rPr>
              <a:t>章  化学危险品的运输安全</a:t>
            </a:r>
            <a:endParaRPr lang="en-US" sz="2400" b="0" strike="noStrike" spc="-1">
              <a:solidFill>
                <a:srgbClr val="000000"/>
              </a:solidFill>
              <a:latin typeface="Arial"/>
            </a:endParaRPr>
          </a:p>
          <a:p>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5</a:t>
            </a:r>
            <a:r>
              <a:rPr lang="zh-CN" sz="2400" b="0" strike="noStrike" spc="-1">
                <a:solidFill>
                  <a:srgbClr val="52C6B8"/>
                </a:solidFill>
                <a:latin typeface="微软雅黑"/>
                <a:ea typeface="微软雅黑"/>
              </a:rPr>
              <a:t>章  化学危险品的应急处理</a:t>
            </a:r>
            <a:endParaRPr lang="en-US" sz="2400" b="0" strike="noStrike" spc="-1">
              <a:solidFill>
                <a:srgbClr val="000000"/>
              </a:solidFill>
              <a:latin typeface="Arial"/>
            </a:endParaRPr>
          </a:p>
          <a:p>
            <a:pPr defTabSz="914400">
              <a:lnSpc>
                <a:spcPct val="100000"/>
              </a:lnSpc>
            </a:pPr>
            <a:r>
              <a:rPr lang="zh-CN" sz="2400" b="0" strike="noStrike" spc="-1">
                <a:solidFill>
                  <a:srgbClr val="52C6B8"/>
                </a:solidFill>
                <a:latin typeface="微软雅黑"/>
                <a:ea typeface="微软雅黑"/>
              </a:rPr>
              <a:t>第</a:t>
            </a:r>
            <a:r>
              <a:rPr lang="en-US" sz="2400" b="0" strike="noStrike" spc="-1">
                <a:solidFill>
                  <a:srgbClr val="52C6B8"/>
                </a:solidFill>
                <a:latin typeface="微软雅黑"/>
                <a:ea typeface="微软雅黑"/>
              </a:rPr>
              <a:t>6</a:t>
            </a:r>
            <a:r>
              <a:rPr lang="zh-CN" sz="2400" b="0" strike="noStrike" spc="-1">
                <a:solidFill>
                  <a:srgbClr val="52C6B8"/>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5203080" y="2320200"/>
            <a:ext cx="2063520" cy="7088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069920" y="399096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第一章 化学危险品的概念</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什么是化学危险品？</a:t>
            </a:r>
            <a:endParaRPr lang="en-US" sz="2200" b="0" strike="noStrike" spc="-1">
              <a:solidFill>
                <a:srgbClr val="000000"/>
              </a:solidFill>
              <a:latin typeface="Arial"/>
            </a:endParaRPr>
          </a:p>
        </p:txBody>
      </p:sp>
      <p:sp>
        <p:nvSpPr>
          <p:cNvPr id="82"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化学危险品是指在储存、使用和运输过程中，可能对人体、动植物和环境造成危害的物质。这些物质可能具有毒性、易燃性、腐蚀性或爆炸性等危险特性。在工作和生活中，正确识别和处理化学危险品至关重要，只有做到科学安全地管理和使用这些物质，才能有效预防事故的发生。</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化学危险品的分类</a:t>
            </a:r>
            <a:endParaRPr lang="en-US" sz="3600" b="0" strike="noStrike" spc="-1">
              <a:solidFill>
                <a:schemeClr val="dk1"/>
              </a:solidFill>
              <a:latin typeface="Arial"/>
            </a:endParaRPr>
          </a:p>
        </p:txBody>
      </p:sp>
      <p:sp>
        <p:nvSpPr>
          <p:cNvPr id="8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对人体健康有害的化学品</a:t>
            </a:r>
            <a:endParaRPr lang="en-US" sz="1400" b="0" strike="noStrike" spc="-1">
              <a:solidFill>
                <a:srgbClr val="000000"/>
              </a:solidFill>
              <a:latin typeface="Arial"/>
            </a:endParaRPr>
          </a:p>
        </p:txBody>
      </p:sp>
      <p:sp>
        <p:nvSpPr>
          <p:cNvPr id="8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毒性品</a:t>
            </a:r>
            <a:endParaRPr lang="en-US" sz="1800" b="0" strike="noStrike" spc="-1">
              <a:solidFill>
                <a:srgbClr val="000000"/>
              </a:solidFill>
              <a:latin typeface="Arial"/>
            </a:endParaRPr>
          </a:p>
        </p:txBody>
      </p:sp>
      <p:sp>
        <p:nvSpPr>
          <p:cNvPr id="8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易燃易爆的化学品</a:t>
            </a:r>
            <a:endParaRPr lang="en-US" sz="1400" b="0" strike="noStrike" spc="-1">
              <a:solidFill>
                <a:srgbClr val="000000"/>
              </a:solidFill>
              <a:latin typeface="Arial"/>
            </a:endParaRPr>
          </a:p>
        </p:txBody>
      </p:sp>
      <p:sp>
        <p:nvSpPr>
          <p:cNvPr id="8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易燃品</a:t>
            </a:r>
            <a:endParaRPr lang="en-US" sz="1800" b="0" strike="noStrike" spc="-1">
              <a:solidFill>
                <a:srgbClr val="000000"/>
              </a:solidFill>
              <a:latin typeface="Arial"/>
            </a:endParaRPr>
          </a:p>
        </p:txBody>
      </p:sp>
      <p:sp>
        <p:nvSpPr>
          <p:cNvPr id="9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具有腐蚀性的化学品</a:t>
            </a:r>
            <a:endParaRPr lang="en-US" sz="1400" b="0" strike="noStrike" spc="-1">
              <a:solidFill>
                <a:srgbClr val="000000"/>
              </a:solidFill>
              <a:latin typeface="Arial"/>
            </a:endParaRPr>
          </a:p>
        </p:txBody>
      </p:sp>
      <p:sp>
        <p:nvSpPr>
          <p:cNvPr id="9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腐蚀品</a:t>
            </a:r>
            <a:endParaRPr lang="en-US" sz="1800" b="0" strike="noStrike" spc="-1">
              <a:solidFill>
                <a:srgbClr val="000000"/>
              </a:solidFill>
              <a:latin typeface="Arial"/>
            </a:endParaRPr>
          </a:p>
        </p:txBody>
      </p:sp>
      <p:sp>
        <p:nvSpPr>
          <p:cNvPr id="9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具有爆炸性质的化学品</a:t>
            </a:r>
            <a:endParaRPr lang="en-US" sz="1400" b="0" strike="noStrike" spc="-1">
              <a:solidFill>
                <a:srgbClr val="000000"/>
              </a:solidFill>
              <a:latin typeface="Arial"/>
            </a:endParaRPr>
          </a:p>
        </p:txBody>
      </p:sp>
      <p:sp>
        <p:nvSpPr>
          <p:cNvPr id="9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爆炸品</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5330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902880" y="4025160"/>
            <a:ext cx="328392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正确储存</a:t>
            </a:r>
            <a:endParaRPr lang="en-US" sz="1800" b="0" strike="noStrike" spc="-1">
              <a:solidFill>
                <a:srgbClr val="000000"/>
              </a:solidFill>
              <a:latin typeface="Arial"/>
            </a:endParaRPr>
          </a:p>
        </p:txBody>
      </p:sp>
      <p:sp>
        <p:nvSpPr>
          <p:cNvPr id="96" name="content.2.content"/>
          <p:cNvSpPr/>
          <p:nvPr/>
        </p:nvSpPr>
        <p:spPr>
          <a:xfrm>
            <a:off x="902880" y="4385880"/>
            <a:ext cx="4523400" cy="1993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将化学品分类储存，远离火源和不相容物质</a:t>
            </a:r>
            <a:endParaRPr lang="en-US" sz="1200" b="0" strike="noStrike" spc="-1">
              <a:solidFill>
                <a:srgbClr val="000000"/>
              </a:solidFill>
              <a:latin typeface="Arial"/>
            </a:endParaRPr>
          </a:p>
        </p:txBody>
      </p:sp>
      <p:sp>
        <p:nvSpPr>
          <p:cNvPr id="97" name="矩形 33"/>
          <p:cNvSpPr/>
          <p:nvPr/>
        </p:nvSpPr>
        <p:spPr>
          <a:xfrm>
            <a:off x="631764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537240" y="136656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避免混合</a:t>
            </a:r>
            <a:endParaRPr lang="en-US" sz="1800" b="0" strike="noStrike" spc="-1">
              <a:solidFill>
                <a:srgbClr val="000000"/>
              </a:solidFill>
              <a:latin typeface="Arial"/>
            </a:endParaRPr>
          </a:p>
        </p:txBody>
      </p:sp>
      <p:sp>
        <p:nvSpPr>
          <p:cNvPr id="99" name="content.3.content"/>
          <p:cNvSpPr/>
          <p:nvPr/>
        </p:nvSpPr>
        <p:spPr>
          <a:xfrm>
            <a:off x="6537240" y="1950120"/>
            <a:ext cx="4372920" cy="1632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不允许不同性质的化学品混合使用，以免产生危险反应</a:t>
            </a:r>
            <a:endParaRPr lang="en-US" sz="1200" b="0" strike="noStrike" spc="-1">
              <a:solidFill>
                <a:srgbClr val="000000"/>
              </a:solidFill>
              <a:latin typeface="Arial"/>
            </a:endParaRPr>
          </a:p>
        </p:txBody>
      </p:sp>
      <p:sp>
        <p:nvSpPr>
          <p:cNvPr id="100" name="矩形 38"/>
          <p:cNvSpPr/>
          <p:nvPr/>
        </p:nvSpPr>
        <p:spPr>
          <a:xfrm>
            <a:off x="910080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6536880" y="402480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佩戴防护用具</a:t>
            </a:r>
            <a:endParaRPr lang="en-US" sz="1800" b="0" strike="noStrike" spc="-1">
              <a:solidFill>
                <a:srgbClr val="000000"/>
              </a:solidFill>
              <a:latin typeface="Arial"/>
            </a:endParaRPr>
          </a:p>
        </p:txBody>
      </p:sp>
      <p:sp>
        <p:nvSpPr>
          <p:cNvPr id="102" name="content.4.content"/>
          <p:cNvSpPr/>
          <p:nvPr/>
        </p:nvSpPr>
        <p:spPr>
          <a:xfrm>
            <a:off x="6537240" y="4549680"/>
            <a:ext cx="4545720" cy="1646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在处理化学危险品时，应佩戴适当的防护装备，如手套、护目镜等</a:t>
            </a:r>
            <a:endParaRPr lang="en-US" sz="12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化学危险品的安全使用原则</a:t>
            </a:r>
            <a:endParaRPr lang="en-US" sz="3600" b="0" strike="noStrike" spc="-1">
              <a:solidFill>
                <a:schemeClr val="dk1"/>
              </a:solidFill>
              <a:latin typeface="Arial"/>
            </a:endParaRPr>
          </a:p>
        </p:txBody>
      </p:sp>
      <p:sp>
        <p:nvSpPr>
          <p:cNvPr id="104" name="矩形 19"/>
          <p:cNvSpPr/>
          <p:nvPr/>
        </p:nvSpPr>
        <p:spPr>
          <a:xfrm>
            <a:off x="7394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74440" y="1355760"/>
            <a:ext cx="274104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遵守标签说明</a:t>
            </a:r>
            <a:endParaRPr lang="en-US" sz="1800" b="0" strike="noStrike" spc="-1">
              <a:solidFill>
                <a:srgbClr val="000000"/>
              </a:solidFill>
              <a:latin typeface="Arial"/>
            </a:endParaRPr>
          </a:p>
        </p:txBody>
      </p:sp>
      <p:sp>
        <p:nvSpPr>
          <p:cNvPr id="106" name="content.1.content"/>
          <p:cNvSpPr/>
          <p:nvPr/>
        </p:nvSpPr>
        <p:spPr>
          <a:xfrm>
            <a:off x="928440" y="1821240"/>
            <a:ext cx="4523400" cy="2140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正确阅读化学品标签，了解其危险性质和安全操作要求</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化学危险品的管理体系</a:t>
            </a:r>
            <a:endParaRPr lang="en-US" sz="3600" b="0" strike="noStrike" spc="-1">
              <a:solidFill>
                <a:schemeClr val="dk1"/>
              </a:solidFill>
              <a:latin typeface="Arial"/>
            </a:endParaRPr>
          </a:p>
        </p:txBody>
      </p:sp>
      <p:sp>
        <p:nvSpPr>
          <p:cNvPr id="10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明确标识化学危险品的属性和安全注意事项</a:t>
            </a:r>
            <a:endParaRPr lang="en-US" sz="1400" b="0" strike="noStrike" spc="-1">
              <a:solidFill>
                <a:srgbClr val="000000"/>
              </a:solidFill>
              <a:latin typeface="Arial"/>
            </a:endParaRPr>
          </a:p>
        </p:txBody>
      </p:sp>
      <p:sp>
        <p:nvSpPr>
          <p:cNvPr id="10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建立标识体系</a:t>
            </a:r>
            <a:endParaRPr lang="en-US" sz="1800" b="0" strike="noStrike" spc="-1">
              <a:solidFill>
                <a:srgbClr val="000000"/>
              </a:solidFill>
              <a:latin typeface="Arial"/>
            </a:endParaRPr>
          </a:p>
        </p:txBody>
      </p:sp>
      <p:sp>
        <p:nvSpPr>
          <p:cNvPr id="11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按照危险性质分类储存，并定期检查容器是否完好</a:t>
            </a:r>
            <a:endParaRPr lang="en-US" sz="1400" b="0" strike="noStrike" spc="-1">
              <a:solidFill>
                <a:srgbClr val="000000"/>
              </a:solidFill>
              <a:latin typeface="Arial"/>
            </a:endParaRPr>
          </a:p>
        </p:txBody>
      </p:sp>
      <p:sp>
        <p:nvSpPr>
          <p:cNvPr id="11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储存规范</a:t>
            </a:r>
            <a:endParaRPr lang="en-US" sz="1800" b="0" strike="noStrike" spc="-1">
              <a:solidFill>
                <a:srgbClr val="000000"/>
              </a:solidFill>
              <a:latin typeface="Arial"/>
            </a:endParaRPr>
          </a:p>
        </p:txBody>
      </p:sp>
      <p:sp>
        <p:nvSpPr>
          <p:cNvPr id="11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制定防护措施，减少人员接触化学品的风险</a:t>
            </a:r>
            <a:endParaRPr lang="en-US" sz="1400" b="0" strike="noStrike" spc="-1">
              <a:solidFill>
                <a:srgbClr val="000000"/>
              </a:solidFill>
              <a:latin typeface="Arial"/>
            </a:endParaRPr>
          </a:p>
        </p:txBody>
      </p:sp>
      <p:sp>
        <p:nvSpPr>
          <p:cNvPr id="11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防护措施</a:t>
            </a:r>
            <a:endParaRPr lang="en-US" sz="1800" b="0" strike="noStrike" spc="-1">
              <a:solidFill>
                <a:srgbClr val="000000"/>
              </a:solidFill>
              <a:latin typeface="Arial"/>
            </a:endParaRPr>
          </a:p>
        </p:txBody>
      </p:sp>
      <p:sp>
        <p:nvSpPr>
          <p:cNvPr id="11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建立应急预案，面对化学品泄漏或事故时能够快速响应</a:t>
            </a:r>
            <a:endParaRPr lang="en-US" sz="1400" b="0" strike="noStrike" spc="-1">
              <a:solidFill>
                <a:srgbClr val="000000"/>
              </a:solidFill>
              <a:latin typeface="Arial"/>
            </a:endParaRPr>
          </a:p>
        </p:txBody>
      </p:sp>
      <p:sp>
        <p:nvSpPr>
          <p:cNvPr id="11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应急预案</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5203080" y="2320200"/>
            <a:ext cx="2063520" cy="7088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069920" y="399096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a:t>
            </a:r>
            <a:r>
              <a:rPr lang="en-US" sz="3600" b="1" strike="noStrike" spc="299">
                <a:solidFill>
                  <a:srgbClr val="52C6B8"/>
                </a:solidFill>
                <a:latin typeface="Arial"/>
                <a:ea typeface="微软雅黑"/>
              </a:rPr>
              <a:t>2</a:t>
            </a:r>
            <a:r>
              <a:rPr lang="zh-CN" sz="3600" b="1" strike="noStrike" spc="299">
                <a:solidFill>
                  <a:srgbClr val="52C6B8"/>
                </a:solidFill>
                <a:latin typeface="Arial"/>
                <a:ea typeface="微软雅黑"/>
              </a:rPr>
              <a:t>章 化学危险品的储存管理</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储存环境要求</a:t>
            </a:r>
            <a:endParaRPr lang="en-US" sz="3600" b="0" strike="noStrike" spc="-1">
              <a:solidFill>
                <a:schemeClr val="dk1"/>
              </a:solidFill>
              <a:latin typeface="Arial"/>
            </a:endParaRPr>
          </a:p>
        </p:txBody>
      </p:sp>
      <p:sp>
        <p:nvSpPr>
          <p:cNvPr id="120"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确保空气流通，减少危险物质浓度</a:t>
            </a:r>
            <a:endParaRPr lang="en-US" sz="1400" b="0" strike="noStrike" spc="-1">
              <a:solidFill>
                <a:srgbClr val="000000"/>
              </a:solidFill>
              <a:latin typeface="Arial"/>
            </a:endParaRPr>
          </a:p>
        </p:txBody>
      </p:sp>
      <p:sp>
        <p:nvSpPr>
          <p:cNvPr id="121"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通风良好</a:t>
            </a:r>
            <a:endParaRPr lang="en-US" sz="1800" b="0" strike="noStrike" spc="-1">
              <a:solidFill>
                <a:srgbClr val="000000"/>
              </a:solidFill>
              <a:latin typeface="Arial"/>
            </a:endParaRPr>
          </a:p>
        </p:txBody>
      </p:sp>
      <p:sp>
        <p:nvSpPr>
          <p:cNvPr id="122"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减少火灾和爆炸风险</a:t>
            </a:r>
            <a:endParaRPr lang="en-US" sz="1400" b="0" strike="noStrike" spc="-1">
              <a:solidFill>
                <a:srgbClr val="000000"/>
              </a:solidFill>
              <a:latin typeface="Arial"/>
            </a:endParaRPr>
          </a:p>
        </p:txBody>
      </p:sp>
      <p:sp>
        <p:nvSpPr>
          <p:cNvPr id="123"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防火防爆</a:t>
            </a:r>
            <a:endParaRPr lang="en-US" sz="1800" b="0" strike="noStrike" spc="-1">
              <a:solidFill>
                <a:srgbClr val="000000"/>
              </a:solidFill>
              <a:latin typeface="Arial"/>
            </a:endParaRPr>
          </a:p>
        </p:txBody>
      </p:sp>
      <p:sp>
        <p:nvSpPr>
          <p:cNvPr id="124"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26"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7"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储存容器选择</a:t>
            </a:r>
            <a:endParaRPr lang="en-US" sz="3600" b="0" strike="noStrike" spc="-1">
              <a:solidFill>
                <a:schemeClr val="dk1"/>
              </a:solidFill>
              <a:latin typeface="Arial"/>
            </a:endParaRPr>
          </a:p>
        </p:txBody>
      </p:sp>
      <p:sp>
        <p:nvSpPr>
          <p:cNvPr id="12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需选择不同种类的容器进行储存</a:t>
            </a:r>
            <a:endParaRPr lang="en-US" sz="1400" b="0" strike="noStrike" spc="-1">
              <a:solidFill>
                <a:srgbClr val="000000"/>
              </a:solidFill>
              <a:latin typeface="Arial"/>
            </a:endParaRPr>
          </a:p>
        </p:txBody>
      </p:sp>
      <p:sp>
        <p:nvSpPr>
          <p:cNvPr id="13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不同性质的化学危险品</a:t>
            </a:r>
            <a:endParaRPr lang="en-US" sz="1800" b="0" strike="noStrike" spc="-1">
              <a:solidFill>
                <a:srgbClr val="000000"/>
              </a:solidFill>
              <a:latin typeface="Arial"/>
            </a:endParaRPr>
          </a:p>
        </p:txBody>
      </p:sp>
      <p:sp>
        <p:nvSpPr>
          <p:cNvPr id="13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3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3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储存区域标识</a:t>
            </a:r>
            <a:endParaRPr lang="en-US" sz="3600" b="0" strike="noStrike" spc="-1">
              <a:solidFill>
                <a:schemeClr val="dk1"/>
              </a:solidFill>
              <a:latin typeface="Arial"/>
            </a:endParaRPr>
          </a:p>
        </p:txBody>
      </p:sp>
      <p:sp>
        <p:nvSpPr>
          <p:cNvPr id="138"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139" name="组合 1"/>
          <p:cNvGrpSpPr/>
          <p:nvPr/>
        </p:nvGrpSpPr>
        <p:grpSpPr>
          <a:xfrm>
            <a:off x="3571200" y="1372320"/>
            <a:ext cx="5549760" cy="4881240"/>
            <a:chOff x="3571200" y="1372320"/>
            <a:chExt cx="5549760" cy="4881240"/>
          </a:xfrm>
        </p:grpSpPr>
        <p:sp>
          <p:nvSpPr>
            <p:cNvPr id="140"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包括危险品名称、危险性质等信息</a:t>
              </a:r>
              <a:endParaRPr lang="en-US" sz="1400" b="0" strike="noStrike" spc="-1">
                <a:solidFill>
                  <a:srgbClr val="000000"/>
                </a:solidFill>
                <a:latin typeface="Arial"/>
              </a:endParaRPr>
            </a:p>
          </p:txBody>
        </p:sp>
        <p:sp>
          <p:nvSpPr>
            <p:cNvPr id="141"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设置明显的标识</a:t>
              </a:r>
              <a:endParaRPr lang="en-US" sz="2000" b="0" strike="noStrike" spc="-1">
                <a:solidFill>
                  <a:srgbClr val="000000"/>
                </a:solidFill>
                <a:latin typeface="Arial"/>
              </a:endParaRPr>
            </a:p>
          </p:txBody>
        </p:sp>
        <p:sp>
          <p:nvSpPr>
            <p:cNvPr id="142"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4"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5"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46"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7"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sp>
        <p:nvSpPr>
          <p:cNvPr id="148"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5330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2.title"/>
          <p:cNvSpPr/>
          <p:nvPr/>
        </p:nvSpPr>
        <p:spPr>
          <a:xfrm>
            <a:off x="902880" y="4025160"/>
            <a:ext cx="328392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更新储存记录和报告</a:t>
            </a:r>
            <a:endParaRPr lang="en-US" sz="1800" b="0" strike="noStrike" spc="-1">
              <a:solidFill>
                <a:srgbClr val="000000"/>
              </a:solidFill>
              <a:latin typeface="Arial"/>
            </a:endParaRPr>
          </a:p>
        </p:txBody>
      </p:sp>
      <p:sp>
        <p:nvSpPr>
          <p:cNvPr id="151" name="content.2.content"/>
          <p:cNvSpPr/>
          <p:nvPr/>
        </p:nvSpPr>
        <p:spPr>
          <a:xfrm>
            <a:off x="902880" y="4385880"/>
            <a:ext cx="4523400" cy="19936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记录储存情况和检查结果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及时更新储存记录和相关报告</a:t>
            </a:r>
            <a:endParaRPr lang="en-US" sz="1200" b="0" strike="noStrike" spc="-1">
              <a:solidFill>
                <a:srgbClr val="000000"/>
              </a:solidFill>
              <a:latin typeface="Arial"/>
            </a:endParaRPr>
          </a:p>
        </p:txBody>
      </p:sp>
      <p:sp>
        <p:nvSpPr>
          <p:cNvPr id="152" name="矩形 33"/>
          <p:cNvSpPr/>
          <p:nvPr/>
        </p:nvSpPr>
        <p:spPr>
          <a:xfrm>
            <a:off x="631764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3.title"/>
          <p:cNvSpPr/>
          <p:nvPr/>
        </p:nvSpPr>
        <p:spPr>
          <a:xfrm>
            <a:off x="6537240" y="136656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4" name="content.3.content"/>
          <p:cNvSpPr/>
          <p:nvPr/>
        </p:nvSpPr>
        <p:spPr>
          <a:xfrm>
            <a:off x="6537240" y="1950120"/>
            <a:ext cx="4372920" cy="1632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5" name="矩形 38"/>
          <p:cNvSpPr/>
          <p:nvPr/>
        </p:nvSpPr>
        <p:spPr>
          <a:xfrm>
            <a:off x="910080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4.title"/>
          <p:cNvSpPr/>
          <p:nvPr/>
        </p:nvSpPr>
        <p:spPr>
          <a:xfrm>
            <a:off x="6536880" y="402480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7" name="content.4.content"/>
          <p:cNvSpPr/>
          <p:nvPr/>
        </p:nvSpPr>
        <p:spPr>
          <a:xfrm>
            <a:off x="6537240" y="4549680"/>
            <a:ext cx="4545720" cy="1646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定期检查和更新</a:t>
            </a:r>
            <a:endParaRPr lang="en-US" sz="3600" b="0" strike="noStrike" spc="-1">
              <a:solidFill>
                <a:schemeClr val="dk1"/>
              </a:solidFill>
              <a:latin typeface="Arial"/>
            </a:endParaRPr>
          </a:p>
        </p:txBody>
      </p:sp>
      <p:sp>
        <p:nvSpPr>
          <p:cNvPr id="159" name="矩形 19"/>
          <p:cNvSpPr/>
          <p:nvPr/>
        </p:nvSpPr>
        <p:spPr>
          <a:xfrm>
            <a:off x="7394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1.title"/>
          <p:cNvSpPr/>
          <p:nvPr/>
        </p:nvSpPr>
        <p:spPr>
          <a:xfrm>
            <a:off x="874440" y="1355760"/>
            <a:ext cx="274104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定期检查</a:t>
            </a:r>
            <a:endParaRPr lang="en-US" sz="1800" b="0" strike="noStrike" spc="-1">
              <a:solidFill>
                <a:srgbClr val="000000"/>
              </a:solidFill>
              <a:latin typeface="Arial"/>
            </a:endParaRPr>
          </a:p>
        </p:txBody>
      </p:sp>
      <p:sp>
        <p:nvSpPr>
          <p:cNvPr id="161" name="content.1.content"/>
          <p:cNvSpPr/>
          <p:nvPr/>
        </p:nvSpPr>
        <p:spPr>
          <a:xfrm>
            <a:off x="928440" y="1821240"/>
            <a:ext cx="4523400" cy="21402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检查储存条件是否符合要求</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检查危险品容器是否完好</a:t>
            </a:r>
            <a:endParaRPr lang="en-US" sz="1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化学危险品的储存管理</a:t>
            </a:r>
            <a:endParaRPr lang="en-US" sz="2200" b="0" strike="noStrike" spc="-1">
              <a:solidFill>
                <a:srgbClr val="000000"/>
              </a:solidFill>
              <a:latin typeface="Arial"/>
            </a:endParaRPr>
          </a:p>
        </p:txBody>
      </p:sp>
      <p:sp>
        <p:nvSpPr>
          <p:cNvPr id="164"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化学危险品的储存管理至关重要，合理的储存环境和正确的容器选择能够有效降低化学品事故的发生率。定期检查和更新储存记录也是确保安全的重要步骤。</a:t>
            </a:r>
            <a:endParaRPr lang="en-US" sz="14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6"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5203080" y="2320200"/>
            <a:ext cx="2063520" cy="70884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069920" y="399096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第三章 化学危险品的使用安全</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安全操作规程</a:t>
            </a:r>
            <a:endParaRPr lang="en-US" sz="3600" b="0" strike="noStrike" spc="-1">
              <a:solidFill>
                <a:schemeClr val="dk1"/>
              </a:solidFill>
              <a:latin typeface="Arial"/>
            </a:endParaRPr>
          </a:p>
        </p:txBody>
      </p:sp>
      <p:sp>
        <p:nvSpPr>
          <p:cNvPr id="171"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172" name="组合 1"/>
          <p:cNvGrpSpPr/>
          <p:nvPr/>
        </p:nvGrpSpPr>
        <p:grpSpPr>
          <a:xfrm>
            <a:off x="3571200" y="1372320"/>
            <a:ext cx="5549760" cy="4881240"/>
            <a:chOff x="3571200" y="1372320"/>
            <a:chExt cx="5549760" cy="4881240"/>
          </a:xfrm>
        </p:grpSpPr>
        <p:sp>
          <p:nvSpPr>
            <p:cNvPr id="173"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严格遵守操作规程确保安全</a:t>
              </a:r>
              <a:endParaRPr lang="en-US" sz="1400" b="0" strike="noStrike" spc="-1">
                <a:solidFill>
                  <a:srgbClr val="000000"/>
                </a:solidFill>
                <a:latin typeface="Arial"/>
              </a:endParaRPr>
            </a:p>
          </p:txBody>
        </p:sp>
        <p:sp>
          <p:nvSpPr>
            <p:cNvPr id="174"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遵守规程</a:t>
              </a:r>
              <a:endParaRPr lang="en-US" sz="2000" b="0" strike="noStrike" spc="-1">
                <a:solidFill>
                  <a:srgbClr val="000000"/>
                </a:solidFill>
                <a:latin typeface="Arial"/>
              </a:endParaRPr>
            </a:p>
          </p:txBody>
        </p:sp>
        <p:sp>
          <p:nvSpPr>
            <p:cNvPr id="175"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7"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按照规范操作流程进行</a:t>
              </a:r>
              <a:endParaRPr lang="en-US" sz="1400" b="0" strike="noStrike" spc="-1">
                <a:solidFill>
                  <a:srgbClr val="000000"/>
                </a:solidFill>
                <a:latin typeface="Arial"/>
              </a:endParaRPr>
            </a:p>
          </p:txBody>
        </p:sp>
        <p:sp>
          <p:nvSpPr>
            <p:cNvPr id="178"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规范操作</a:t>
              </a:r>
              <a:endParaRPr lang="en-US" sz="2000" b="0" strike="noStrike" spc="-1">
                <a:solidFill>
                  <a:srgbClr val="000000"/>
                </a:solidFill>
                <a:latin typeface="Arial"/>
              </a:endParaRPr>
            </a:p>
          </p:txBody>
        </p:sp>
        <p:sp>
          <p:nvSpPr>
            <p:cNvPr id="179"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操作时需注意人身安全</a:t>
              </a:r>
              <a:endParaRPr lang="en-US" sz="1400" b="0" strike="noStrike" spc="-1">
                <a:solidFill>
                  <a:srgbClr val="000000"/>
                </a:solidFill>
                <a:latin typeface="Arial"/>
              </a:endParaRPr>
            </a:p>
          </p:txBody>
        </p:sp>
        <p:sp>
          <p:nvSpPr>
            <p:cNvPr id="180"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人身安全</a:t>
              </a:r>
              <a:endParaRPr lang="en-US" sz="2000" b="0" strike="noStrike" spc="-1">
                <a:solidFill>
                  <a:srgbClr val="000000"/>
                </a:solidFill>
                <a:latin typeface="Arial"/>
              </a:endParaRPr>
            </a:p>
          </p:txBody>
        </p:sp>
      </p:grpSp>
      <p:sp>
        <p:nvSpPr>
          <p:cNvPr id="181"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5330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902880" y="4025160"/>
            <a:ext cx="328392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护目镜</a:t>
            </a:r>
            <a:endParaRPr lang="en-US" sz="1800" b="0" strike="noStrike" spc="-1">
              <a:solidFill>
                <a:srgbClr val="000000"/>
              </a:solidFill>
              <a:latin typeface="Arial"/>
            </a:endParaRPr>
          </a:p>
        </p:txBody>
      </p:sp>
      <p:sp>
        <p:nvSpPr>
          <p:cNvPr id="184" name="content.2.content"/>
          <p:cNvSpPr/>
          <p:nvPr/>
        </p:nvSpPr>
        <p:spPr>
          <a:xfrm>
            <a:off x="902880" y="4385880"/>
            <a:ext cx="4523400" cy="19936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戴上护目镜保护眼睛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防止化学品溅入眼睛</a:t>
            </a:r>
            <a:endParaRPr lang="en-US" sz="1200" b="0" strike="noStrike" spc="-1">
              <a:solidFill>
                <a:srgbClr val="000000"/>
              </a:solidFill>
              <a:latin typeface="Arial"/>
            </a:endParaRPr>
          </a:p>
        </p:txBody>
      </p:sp>
      <p:sp>
        <p:nvSpPr>
          <p:cNvPr id="185" name="矩形 33"/>
          <p:cNvSpPr/>
          <p:nvPr/>
        </p:nvSpPr>
        <p:spPr>
          <a:xfrm>
            <a:off x="631764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6537240" y="136656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防护服</a:t>
            </a:r>
            <a:endParaRPr lang="en-US" sz="1800" b="0" strike="noStrike" spc="-1">
              <a:solidFill>
                <a:srgbClr val="000000"/>
              </a:solidFill>
              <a:latin typeface="Arial"/>
            </a:endParaRPr>
          </a:p>
        </p:txBody>
      </p:sp>
      <p:sp>
        <p:nvSpPr>
          <p:cNvPr id="187" name="content.3.content"/>
          <p:cNvSpPr/>
          <p:nvPr/>
        </p:nvSpPr>
        <p:spPr>
          <a:xfrm>
            <a:off x="6537240" y="1950120"/>
            <a:ext cx="4372920" cy="1632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穿戴防护服保护身体</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防止化学危险品接触皮肤</a:t>
            </a:r>
            <a:endParaRPr lang="en-US" sz="1200" b="0" strike="noStrike" spc="-1">
              <a:solidFill>
                <a:srgbClr val="000000"/>
              </a:solidFill>
              <a:latin typeface="Arial"/>
            </a:endParaRPr>
          </a:p>
        </p:txBody>
      </p:sp>
      <p:sp>
        <p:nvSpPr>
          <p:cNvPr id="188" name="矩形 38"/>
          <p:cNvSpPr/>
          <p:nvPr/>
        </p:nvSpPr>
        <p:spPr>
          <a:xfrm>
            <a:off x="910080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6536880" y="402480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呼吸器</a:t>
            </a:r>
            <a:endParaRPr lang="en-US" sz="1800" b="0" strike="noStrike" spc="-1">
              <a:solidFill>
                <a:srgbClr val="000000"/>
              </a:solidFill>
              <a:latin typeface="Arial"/>
            </a:endParaRPr>
          </a:p>
        </p:txBody>
      </p:sp>
      <p:sp>
        <p:nvSpPr>
          <p:cNvPr id="190" name="content.4.content"/>
          <p:cNvSpPr/>
          <p:nvPr/>
        </p:nvSpPr>
        <p:spPr>
          <a:xfrm>
            <a:off x="6537240" y="4549680"/>
            <a:ext cx="4545720" cy="1646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选用适合的呼吸器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防止吸入有害气体</a:t>
            </a:r>
            <a:endParaRPr lang="en-US" sz="1200" b="0" strike="noStrike" spc="-1">
              <a:solidFill>
                <a:srgbClr val="000000"/>
              </a:solidFill>
              <a:latin typeface="Arial"/>
            </a:endParaRPr>
          </a:p>
        </p:txBody>
      </p:sp>
      <p:sp>
        <p:nvSpPr>
          <p:cNvPr id="19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防护装备的选择</a:t>
            </a:r>
            <a:endParaRPr lang="en-US" sz="3600" b="0" strike="noStrike" spc="-1">
              <a:solidFill>
                <a:schemeClr val="dk1"/>
              </a:solidFill>
              <a:latin typeface="Arial"/>
            </a:endParaRPr>
          </a:p>
        </p:txBody>
      </p:sp>
      <p:sp>
        <p:nvSpPr>
          <p:cNvPr id="192" name="矩形 19"/>
          <p:cNvSpPr/>
          <p:nvPr/>
        </p:nvSpPr>
        <p:spPr>
          <a:xfrm>
            <a:off x="7394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874440" y="1355760"/>
            <a:ext cx="274104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手套</a:t>
            </a:r>
            <a:endParaRPr lang="en-US" sz="1800" b="0" strike="noStrike" spc="-1">
              <a:solidFill>
                <a:srgbClr val="000000"/>
              </a:solidFill>
              <a:latin typeface="Arial"/>
            </a:endParaRPr>
          </a:p>
        </p:txBody>
      </p:sp>
      <p:sp>
        <p:nvSpPr>
          <p:cNvPr id="194" name="content.1.content"/>
          <p:cNvSpPr/>
          <p:nvPr/>
        </p:nvSpPr>
        <p:spPr>
          <a:xfrm>
            <a:off x="928440" y="1821240"/>
            <a:ext cx="4523400" cy="21402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选择与化学危险品相匹配的手套</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避免接触皮肤</a:t>
            </a:r>
            <a:endParaRPr lang="en-US" sz="1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废弃物处理</a:t>
            </a:r>
            <a:endParaRPr lang="en-US" sz="3600" b="0" strike="noStrike" spc="-1">
              <a:solidFill>
                <a:schemeClr val="dk1"/>
              </a:solidFill>
              <a:latin typeface="Arial"/>
            </a:endParaRPr>
          </a:p>
        </p:txBody>
      </p:sp>
      <p:sp>
        <p:nvSpPr>
          <p:cNvPr id="196"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197" name="组合 1"/>
          <p:cNvGrpSpPr/>
          <p:nvPr/>
        </p:nvGrpSpPr>
        <p:grpSpPr>
          <a:xfrm>
            <a:off x="3571200" y="1372320"/>
            <a:ext cx="5549760" cy="4881240"/>
            <a:chOff x="3571200" y="1372320"/>
            <a:chExt cx="5549760" cy="4881240"/>
          </a:xfrm>
        </p:grpSpPr>
        <p:sp>
          <p:nvSpPr>
            <p:cNvPr id="198"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严格按规定程序处理废弃物</a:t>
              </a:r>
              <a:endParaRPr lang="en-US" sz="1400" b="0" strike="noStrike" spc="-1">
                <a:solidFill>
                  <a:srgbClr val="000000"/>
                </a:solidFill>
                <a:latin typeface="Arial"/>
              </a:endParaRPr>
            </a:p>
          </p:txBody>
        </p:sp>
        <p:sp>
          <p:nvSpPr>
            <p:cNvPr id="199"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规定程序</a:t>
              </a:r>
              <a:endParaRPr lang="en-US" sz="2000" b="0" strike="noStrike" spc="-1">
                <a:solidFill>
                  <a:srgbClr val="000000"/>
                </a:solidFill>
                <a:latin typeface="Arial"/>
              </a:endParaRPr>
            </a:p>
          </p:txBody>
        </p:sp>
        <p:sp>
          <p:nvSpPr>
            <p:cNvPr id="200"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1"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2"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根据性质分类处理废弃物</a:t>
              </a:r>
              <a:endParaRPr lang="en-US" sz="1400" b="0" strike="noStrike" spc="-1">
                <a:solidFill>
                  <a:srgbClr val="000000"/>
                </a:solidFill>
                <a:latin typeface="Arial"/>
              </a:endParaRPr>
            </a:p>
          </p:txBody>
        </p:sp>
        <p:sp>
          <p:nvSpPr>
            <p:cNvPr id="203"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分类处理</a:t>
              </a:r>
              <a:endParaRPr lang="en-US" sz="2000" b="0" strike="noStrike" spc="-1">
                <a:solidFill>
                  <a:srgbClr val="000000"/>
                </a:solidFill>
                <a:latin typeface="Arial"/>
              </a:endParaRPr>
            </a:p>
          </p:txBody>
        </p:sp>
        <p:sp>
          <p:nvSpPr>
            <p:cNvPr id="204"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减少废弃物对环境的影响</a:t>
              </a:r>
              <a:endParaRPr lang="en-US" sz="1400" b="0" strike="noStrike" spc="-1">
                <a:solidFill>
                  <a:srgbClr val="000000"/>
                </a:solidFill>
                <a:latin typeface="Arial"/>
              </a:endParaRPr>
            </a:p>
          </p:txBody>
        </p:sp>
        <p:sp>
          <p:nvSpPr>
            <p:cNvPr id="205"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避免污染</a:t>
              </a:r>
              <a:endParaRPr lang="en-US" sz="2000" b="0" strike="noStrike" spc="-1">
                <a:solidFill>
                  <a:srgbClr val="000000"/>
                </a:solidFill>
                <a:latin typeface="Arial"/>
              </a:endParaRPr>
            </a:p>
          </p:txBody>
        </p:sp>
      </p:grpSp>
      <p:sp>
        <p:nvSpPr>
          <p:cNvPr id="206"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矩形 28"/>
          <p:cNvSpPr/>
          <p:nvPr/>
        </p:nvSpPr>
        <p:spPr>
          <a:xfrm>
            <a:off x="35330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2.title"/>
          <p:cNvSpPr/>
          <p:nvPr/>
        </p:nvSpPr>
        <p:spPr>
          <a:xfrm>
            <a:off x="902880" y="4025160"/>
            <a:ext cx="328392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应急装备</a:t>
            </a:r>
            <a:endParaRPr lang="en-US" sz="1800" b="0" strike="noStrike" spc="-1">
              <a:solidFill>
                <a:srgbClr val="000000"/>
              </a:solidFill>
              <a:latin typeface="Arial"/>
            </a:endParaRPr>
          </a:p>
        </p:txBody>
      </p:sp>
      <p:sp>
        <p:nvSpPr>
          <p:cNvPr id="209" name="content.2.content"/>
          <p:cNvSpPr/>
          <p:nvPr/>
        </p:nvSpPr>
        <p:spPr>
          <a:xfrm>
            <a:off x="902880" y="4385880"/>
            <a:ext cx="4523400" cy="19936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准备应急装备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保障应急处置效果</a:t>
            </a:r>
            <a:endParaRPr lang="en-US" sz="1200" b="0" strike="noStrike" spc="-1">
              <a:solidFill>
                <a:srgbClr val="000000"/>
              </a:solidFill>
              <a:latin typeface="Arial"/>
            </a:endParaRPr>
          </a:p>
        </p:txBody>
      </p:sp>
      <p:sp>
        <p:nvSpPr>
          <p:cNvPr id="210" name="矩形 33"/>
          <p:cNvSpPr/>
          <p:nvPr/>
        </p:nvSpPr>
        <p:spPr>
          <a:xfrm>
            <a:off x="631764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3.title"/>
          <p:cNvSpPr/>
          <p:nvPr/>
        </p:nvSpPr>
        <p:spPr>
          <a:xfrm>
            <a:off x="6537240" y="136656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团队协作</a:t>
            </a:r>
            <a:endParaRPr lang="en-US" sz="1800" b="0" strike="noStrike" spc="-1">
              <a:solidFill>
                <a:srgbClr val="000000"/>
              </a:solidFill>
              <a:latin typeface="Arial"/>
            </a:endParaRPr>
          </a:p>
        </p:txBody>
      </p:sp>
      <p:sp>
        <p:nvSpPr>
          <p:cNvPr id="212" name="content.3.content"/>
          <p:cNvSpPr/>
          <p:nvPr/>
        </p:nvSpPr>
        <p:spPr>
          <a:xfrm>
            <a:off x="6537240" y="1950120"/>
            <a:ext cx="4372920" cy="1632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建立应急处置团队</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分工协作应对事故</a:t>
            </a:r>
            <a:endParaRPr lang="en-US" sz="1200" b="0" strike="noStrike" spc="-1">
              <a:solidFill>
                <a:srgbClr val="000000"/>
              </a:solidFill>
              <a:latin typeface="Arial"/>
            </a:endParaRPr>
          </a:p>
        </p:txBody>
      </p:sp>
      <p:sp>
        <p:nvSpPr>
          <p:cNvPr id="213" name="矩形 38"/>
          <p:cNvSpPr/>
          <p:nvPr/>
        </p:nvSpPr>
        <p:spPr>
          <a:xfrm>
            <a:off x="910080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4.title"/>
          <p:cNvSpPr/>
          <p:nvPr/>
        </p:nvSpPr>
        <p:spPr>
          <a:xfrm>
            <a:off x="6536880" y="402480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迅速反应</a:t>
            </a:r>
            <a:endParaRPr lang="en-US" sz="1800" b="0" strike="noStrike" spc="-1">
              <a:solidFill>
                <a:srgbClr val="000000"/>
              </a:solidFill>
              <a:latin typeface="Arial"/>
            </a:endParaRPr>
          </a:p>
        </p:txBody>
      </p:sp>
      <p:sp>
        <p:nvSpPr>
          <p:cNvPr id="215" name="content.4.content"/>
          <p:cNvSpPr/>
          <p:nvPr/>
        </p:nvSpPr>
        <p:spPr>
          <a:xfrm>
            <a:off x="6537240" y="4549680"/>
            <a:ext cx="4545720" cy="1646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及时处理事故</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减少事故损失</a:t>
            </a:r>
            <a:endParaRPr lang="en-US" sz="1200" b="0" strike="noStrike" spc="-1">
              <a:solidFill>
                <a:srgbClr val="000000"/>
              </a:solidFill>
              <a:latin typeface="Arial"/>
            </a:endParaRPr>
          </a:p>
        </p:txBody>
      </p:sp>
      <p:sp>
        <p:nvSpPr>
          <p:cNvPr id="2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应急处置措施</a:t>
            </a:r>
            <a:endParaRPr lang="en-US" sz="3600" b="0" strike="noStrike" spc="-1">
              <a:solidFill>
                <a:schemeClr val="dk1"/>
              </a:solidFill>
              <a:latin typeface="Arial"/>
            </a:endParaRPr>
          </a:p>
        </p:txBody>
      </p:sp>
      <p:sp>
        <p:nvSpPr>
          <p:cNvPr id="217" name="矩形 19"/>
          <p:cNvSpPr/>
          <p:nvPr/>
        </p:nvSpPr>
        <p:spPr>
          <a:xfrm>
            <a:off x="7394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content.1.title"/>
          <p:cNvSpPr/>
          <p:nvPr/>
        </p:nvSpPr>
        <p:spPr>
          <a:xfrm>
            <a:off x="874440" y="1355760"/>
            <a:ext cx="274104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应急计划</a:t>
            </a:r>
            <a:endParaRPr lang="en-US" sz="1800" b="0" strike="noStrike" spc="-1">
              <a:solidFill>
                <a:srgbClr val="000000"/>
              </a:solidFill>
              <a:latin typeface="Arial"/>
            </a:endParaRPr>
          </a:p>
        </p:txBody>
      </p:sp>
      <p:sp>
        <p:nvSpPr>
          <p:cNvPr id="219" name="content.1.content"/>
          <p:cNvSpPr/>
          <p:nvPr/>
        </p:nvSpPr>
        <p:spPr>
          <a:xfrm>
            <a:off x="928440" y="1821240"/>
            <a:ext cx="4523400" cy="21402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制定应急处置计划</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提前预防事故发生</a:t>
            </a:r>
            <a:endParaRPr lang="en-US" sz="1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化学危险品安全使用和管理</a:t>
            </a:r>
            <a:endParaRPr lang="en-US" sz="2200" b="0" strike="noStrike" spc="-1">
              <a:solidFill>
                <a:srgbClr val="000000"/>
              </a:solidFill>
              <a:latin typeface="Arial"/>
            </a:endParaRPr>
          </a:p>
        </p:txBody>
      </p:sp>
      <p:sp>
        <p:nvSpPr>
          <p:cNvPr id="222"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化学危险品的安全使用和管理是企业生产中重要的一环。严格遵守安全操作规程，选择适合的防护装备，妥善处理废弃物，制定应急处置措施，可以有效降低化学危险品带来的风险。</a:t>
            </a:r>
            <a:endParaRPr lang="en-US" sz="1400" b="0" strike="noStrike" spc="-1">
              <a:solidFill>
                <a:srgbClr val="000000"/>
              </a:solidFill>
              <a:latin typeface="Arial"/>
            </a:endParaRPr>
          </a:p>
        </p:txBody>
      </p:sp>
      <p:sp>
        <p:nvSpPr>
          <p:cNvPr id="2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24"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https://d.book118.com/397166156061006052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20</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化学危险品安全使用和管理</vt:lpstr>
      <vt:lpstr>目 录</vt:lpstr>
      <vt:lpstr>第一章 化学危险品的概念</vt:lpstr>
      <vt:lpstr> </vt:lpstr>
      <vt:lpstr>化学危险品的分类</vt:lpstr>
      <vt:lpstr>化学危险品的安全使用原则</vt:lpstr>
      <vt:lpstr>化学危险品的管理体系</vt:lpstr>
      <vt:lpstr>第2章 化学危险品的储存管理</vt:lpstr>
      <vt:lpstr>储存环境要求</vt:lpstr>
      <vt:lpstr>储存容器选择</vt:lpstr>
      <vt:lpstr>储存区域标识</vt:lpstr>
      <vt:lpstr>定期检查和更新</vt:lpstr>
      <vt:lpstr> </vt:lpstr>
      <vt:lpstr>第三章 化学危险品的使用安全</vt:lpstr>
      <vt:lpstr>安全操作规程</vt:lpstr>
      <vt:lpstr>防护装备的选择</vt:lpstr>
      <vt:lpstr>废弃物处理</vt:lpstr>
      <vt:lpstr>应急处置措施</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2024-09-25T21:04:53.850</cp:lastPrinted>
  <dcterms:created xsi:type="dcterms:W3CDTF">2024-09-25T13:04:53Z</dcterms:created>
  <dcterms:modified xsi:type="dcterms:W3CDTF">2024-09-25T13:04:55Z</dcterms:modified>
</cp:coreProperties>
</file>