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IJBGM+MS-UIGothic"/>
      <p:regular r:id="rId15"/>
    </p:embeddedFont>
    <p:embeddedFont>
      <p:font typeface="UPJIWS+TBVBCB+MicrosoftYaHei"/>
      <p:regular r:id="rId16"/>
    </p:embeddedFont>
    <p:embeddedFont>
      <p:font typeface="LEUQVC+PWEUEO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5D665-16C7-45C1-A0CC-55282C99E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58778-4B19-4DA1-87BA-CF8E1C02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810D8-3E3F-4F0E-B77C-130092A50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EEA81-BD46-424D-8659-8EEC54E60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F6CAC-C487-40E2-BBA6-45FACA3A9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74357-0E82-493D-AB66-D5BF0124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9D459-A349-4BFC-BC8D-D2B71053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6C742-17D3-4FFD-8E73-8A707C64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6B8DB-9306-4D5E-8A85-530A4320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2A79F-7996-4AC7-AAE1-CAA6391E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AA305-7D12-4564-BE05-F4F0610F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200066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WIJBGM+MS-UIGothic"/>
                <a:cs typeface="WIJBGM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运作系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核心流程，它通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入的原材料、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零部件等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具有特定功能的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品，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足市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中不可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或缺的一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，它涉及到企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物流、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售等多个方面，是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略目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的重要保障。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运作系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JIWS+TBVBCB+MicrosoftYaHei"/>
                <a:cs typeface="UPJIWS+TBVBC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JIWS+TBVBCB+MicrosoftYaHei"/>
                <a:cs typeface="UPJIWS+TBVBC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JIWS+TBVBCB+MicrosoftYaHei"/>
                <a:cs typeface="UPJIWS+TBVBC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JIWS+TBVBCB+MicrosoftYaHei"/>
                <a:cs typeface="UPJIWS+TBVBC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57620" y="5027148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物流系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统负责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原材料、在制品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和成品的运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仓储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和配送，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是保障生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产顺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利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行的重要支</a:t>
            </a:r>
          </a:p>
          <a:p>
            <a:pPr marL="94297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5669" y="519034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主要由生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流程、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物流系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和信息系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三大部分</a:t>
            </a:r>
          </a:p>
          <a:p>
            <a:pPr marL="942974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79190" y="5190342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流程包括原材料的加工、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零部件的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装、成品的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，是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化的关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键</a:t>
            </a:r>
          </a:p>
          <a:p>
            <a:pPr marL="8572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信息系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统则负责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程中的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信息收集、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理和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，提高</a:t>
            </a:r>
          </a:p>
          <a:p>
            <a:pPr marL="2571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效率和降低成本。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运作系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的分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型和生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方式的不同，生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离散型生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型生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离散型生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主要适用于多品种、小批量的生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，如机械制造、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子制造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等；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型生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统则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适用于少品种、大批量的生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，如化工、制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产计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45454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545454"/>
                </a:solidFill>
                <a:latin typeface="SimSun"/>
                <a:cs typeface="SimSun"/>
              </a:rPr>
              <a:t>产计</a:t>
            </a:r>
            <a:r>
              <a:rPr sz="1600">
                <a:solidFill>
                  <a:srgbClr val="545454"/>
                </a:solidFill>
                <a:latin typeface="WIJBGM+MS-UIGothic"/>
                <a:cs typeface="WIJBGM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产计</a:t>
            </a:r>
            <a:r>
              <a:rPr sz="1600">
                <a:solidFill>
                  <a:srgbClr val="FFFFFF"/>
                </a:solidFill>
                <a:latin typeface="WIJBGM+MS-UIGothic"/>
                <a:cs typeface="WIJBGM+MS-UIGothic"/>
              </a:rPr>
              <a:t>划的任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是关于企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运作系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统总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体方面的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划，是企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在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期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达到的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品品种、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量、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量和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产值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等生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任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的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划和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品生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产进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度的安排。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确定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划并分解主要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品或关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零部件的生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产进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能力的配置与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化以及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对库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行合理控制。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产计</a:t>
            </a:r>
            <a:r>
              <a:rPr sz="1600">
                <a:solidFill>
                  <a:srgbClr val="FFFFFF"/>
                </a:solidFill>
                <a:latin typeface="WIJBGM+MS-UIGothic"/>
                <a:cs typeface="WIJBGM+MS-UIGothic"/>
              </a:rPr>
              <a:t>划的指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45454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545454"/>
                </a:solidFill>
                <a:latin typeface="SimSun"/>
                <a:cs typeface="SimSun"/>
              </a:rPr>
              <a:t>产计</a:t>
            </a:r>
            <a:r>
              <a:rPr sz="1600">
                <a:solidFill>
                  <a:srgbClr val="545454"/>
                </a:solidFill>
                <a:latin typeface="WIJBGM+MS-UIGothic"/>
                <a:cs typeface="WIJBGM+MS-UIGothic"/>
              </a:rPr>
              <a:t>划的</a:t>
            </a:r>
            <a:r>
              <a:rPr sz="1600">
                <a:solidFill>
                  <a:srgbClr val="545454"/>
                </a:solidFill>
                <a:latin typeface="SimSun"/>
                <a:cs typeface="SimSun"/>
              </a:rPr>
              <a:t>编</a:t>
            </a:r>
            <a:r>
              <a:rPr sz="1600">
                <a:solidFill>
                  <a:srgbClr val="545454"/>
                </a:solidFill>
                <a:latin typeface="WIJBGM+MS-UIGothic"/>
                <a:cs typeface="WIJBGM+MS-UIGothic"/>
              </a:rPr>
              <a:t>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308690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品种、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量、数量、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产值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和交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WIJBGM+MS-UIGothic"/>
                <a:cs typeface="WIJBGM+MS-UIGothic"/>
              </a:rPr>
              <a:t>期等。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先安排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品出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产进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度，再制定月生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划，然后</a:t>
            </a: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制日生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45454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545454"/>
                </a:solidFill>
                <a:latin typeface="WIJBGM+MS-UIGothic"/>
                <a:cs typeface="WIJBGM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产调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6180" y="3482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A8A8A8"/>
                </a:solidFill>
                <a:latin typeface="SimSun"/>
                <a:cs typeface="SimSun"/>
              </a:rPr>
              <a:t>产调</a:t>
            </a: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度的概念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75100" y="34829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A8A8A8"/>
                </a:solidFill>
                <a:latin typeface="SimSun"/>
                <a:cs typeface="SimSun"/>
              </a:rPr>
              <a:t>产调</a:t>
            </a: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度的任</a:t>
            </a:r>
            <a:r>
              <a:rPr sz="1600">
                <a:solidFill>
                  <a:srgbClr val="A8A8A8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41159" y="3482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A8A8A8"/>
                </a:solidFill>
                <a:latin typeface="SimSun"/>
                <a:cs typeface="SimSun"/>
              </a:rPr>
              <a:t>产调</a:t>
            </a: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度的内容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06584" y="3482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生</a:t>
            </a:r>
            <a:r>
              <a:rPr sz="1600">
                <a:solidFill>
                  <a:srgbClr val="A8A8A8"/>
                </a:solidFill>
                <a:latin typeface="SimSun"/>
                <a:cs typeface="SimSun"/>
              </a:rPr>
              <a:t>产调</a:t>
            </a:r>
            <a:r>
              <a:rPr sz="1600">
                <a:solidFill>
                  <a:srgbClr val="A8A8A8"/>
                </a:solidFill>
                <a:latin typeface="WIJBGM+MS-UIGothic"/>
                <a:cs typeface="WIJBGM+MS-UIGothic"/>
              </a:rPr>
              <a:t>度的手段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9300" y="4381353"/>
            <a:ext cx="249694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根据生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划，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日常的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督、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整的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55365" y="4381353"/>
            <a:ext cx="2563177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督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日常生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产进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度及各种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异常情况的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置；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委外作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的安排与跟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所需物料的跟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；根据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产变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化，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整生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划。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20790" y="4381353"/>
            <a:ext cx="262787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业进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度控制、物料需求控制、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运行控制、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量控制。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86850" y="4381353"/>
            <a:ext cx="243070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业统计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、数据分析、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度会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8C8C8C"/>
                </a:solidFill>
                <a:latin typeface="WIJBGM+MS-UIGothic"/>
                <a:cs typeface="WIJBGM+MS-UIGothic"/>
              </a:rPr>
              <a:t>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47484" y="1756136"/>
            <a:ext cx="800265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EUQVC+PWEUEO+MicrosoftYaHei-Bold"/>
                <a:cs typeface="LEUQVC+PWEUEO+MicrosoftYaHei-Bold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9810" y="1824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EUQVC+PWEUEO+MicrosoftYaHei-Bold"/>
                <a:cs typeface="LEUQVC+PWEUEO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63645" y="243812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EUQVC+PWEUEO+MicrosoftYaHei-Bold"/>
                <a:cs typeface="LEUQVC+PWEUE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84595" y="244264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8A8A8"/>
                </a:solidFill>
                <a:latin typeface="WIJBGM+MS-UIGothic"/>
                <a:cs typeface="WIJBGM+MS-UIGothic"/>
              </a:rPr>
              <a:t>生</a:t>
            </a:r>
            <a:r>
              <a:rPr sz="2300" spc="25">
                <a:solidFill>
                  <a:srgbClr val="A8A8A8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8A8A8"/>
                </a:solidFill>
                <a:latin typeface="WIJBGM+MS-UIGothic"/>
                <a:cs typeface="WIJBGM+MS-UIGothic"/>
              </a:rPr>
              <a:t>控制的内容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57994" y="2438127"/>
            <a:ext cx="800265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EUQVC+PWEUEO+MicrosoftYaHei-Bold"/>
                <a:cs typeface="LEUQVC+PWEUEO+MicrosoftYaHei-Bold"/>
              </a:rPr>
              <a:t>04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77240" y="250551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8A8A8"/>
                </a:solidFill>
                <a:latin typeface="WIJBGM+MS-UIGothic"/>
                <a:cs typeface="WIJBGM+MS-UIGothic"/>
              </a:rPr>
              <a:t>生</a:t>
            </a:r>
            <a:r>
              <a:rPr sz="2300" spc="25">
                <a:solidFill>
                  <a:srgbClr val="A8A8A8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8A8A8"/>
                </a:solidFill>
                <a:latin typeface="WIJBGM+MS-UIGothic"/>
                <a:cs typeface="WIJBGM+MS-UIGothic"/>
              </a:rPr>
              <a:t>控制的含</a:t>
            </a:r>
            <a:r>
              <a:rPr sz="2300">
                <a:solidFill>
                  <a:srgbClr val="A8A8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05200" y="30954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8C8C8C"/>
                </a:solidFill>
                <a:latin typeface="WIJBGM+MS-UIGothic"/>
                <a:cs typeface="WIJBGM+MS-UIGothic"/>
              </a:rPr>
              <a:t>控制的任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90025" y="30954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WIJBGM+MS-UIGothic"/>
                <a:cs typeface="WIJBGM+MS-UIGothic"/>
              </a:rPr>
              <a:t>生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8C8C8C"/>
                </a:solidFill>
                <a:latin typeface="WIJBGM+MS-UIGothic"/>
                <a:cs typeface="WIJBGM+MS-UIGothic"/>
              </a:rPr>
              <a:t>控制的程序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284595" y="3477113"/>
            <a:ext cx="262787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量控制、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量控制、成本控制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控制等。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77240" y="3539978"/>
            <a:ext cx="2694109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是指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划目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，按照生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划的要求，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程的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督、分析偏差和合理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系列活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505200" y="4129892"/>
            <a:ext cx="2891276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证产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品能按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、按量、按期、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安全、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地完成；尽量合理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地利用企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的人力、物力、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力等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源，降低成本，提高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效益；反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信息，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改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和企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管理提供依据。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90025" y="412989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确定控制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准、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衡量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行情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况、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7F7F7"/>
                </a:solidFill>
                <a:latin typeface="WIJBGM+MS-UIGothic"/>
                <a:cs typeface="WIJBGM+MS-UIGothic"/>
              </a:rPr>
              <a:t>正偏差。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https://d.book118.com/397200066020006054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WIJBGM+MS-UIGothic</vt:lpstr>
      <vt:lpstr>SimSun</vt:lpstr>
      <vt:lpstr>UPJIWS+TBVBCB+MicrosoftYaHei</vt:lpstr>
      <vt:lpstr>LEUQVC+PWEUEO+MicrosoftYaHei-Bold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2024-09-28T07:24:07.179</cp:lastPrinted>
  <dcterms:created xsi:type="dcterms:W3CDTF">2024-09-27T23:24:07Z</dcterms:created>
  <dcterms:modified xsi:type="dcterms:W3CDTF">2024-09-27T23:24:08Z</dcterms:modified>
</cp:coreProperties>
</file>