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D8ADB-50A0-4C59-9443-93F84CAAF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77507-9BA0-4DC6-9BAC-AE5B04AE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0D87F-234A-4A40-9B53-A4DAFD1D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C5A46-9833-4916-8C59-18DBE7F59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39E04-4145-40AC-87E1-36B1B02C3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581C9-675C-4006-9D14-D9EDD4809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0911B-1EFE-4B52-98B8-B2997B66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E032E-7C7A-402F-93BC-AE2F5773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39F5F-3438-4DF0-8369-0E4225E8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42DFD-D9E3-414C-868F-6BF2406F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5A474-223A-4330-8C74-0E742951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FFCC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1E2E53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CC3300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FFCC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1E2E53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CC3300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1E2E53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CC3300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1E2E53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CC3300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1E2E53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CC3300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FE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1714594" y="6309886"/>
            <a:ext cx="462915" cy="464820"/>
          </a:xfrm>
          <a:custGeom>
            <a:rect l="l" t="t" r="r" b="b"/>
            <a:pathLst>
              <a:path w="462914" h="464820">
                <a:moveTo>
                  <a:pt x="220377" y="0"/>
                </a:moveTo>
                <a:lnTo>
                  <a:pt x="285890" y="165281"/>
                </a:lnTo>
                <a:lnTo>
                  <a:pt x="462582" y="145531"/>
                </a:lnTo>
                <a:lnTo>
                  <a:pt x="326380" y="267428"/>
                </a:lnTo>
                <a:lnTo>
                  <a:pt x="391896" y="432708"/>
                </a:lnTo>
                <a:lnTo>
                  <a:pt x="242205" y="342763"/>
                </a:lnTo>
                <a:lnTo>
                  <a:pt x="106004" y="464661"/>
                </a:lnTo>
                <a:lnTo>
                  <a:pt x="149692" y="287176"/>
                </a:lnTo>
                <a:lnTo>
                  <a:pt x="0" y="197233"/>
                </a:lnTo>
                <a:lnTo>
                  <a:pt x="176691" y="177486"/>
                </a:lnTo>
                <a:lnTo>
                  <a:pt x="220377" y="0"/>
                </a:lnTo>
                <a:close/>
              </a:path>
            </a:pathLst>
          </a:custGeom>
          <a:solidFill>
            <a:srgbClr val="993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222923" y="5735929"/>
            <a:ext cx="1012190" cy="946785"/>
          </a:xfrm>
          <a:custGeom>
            <a:rect l="l" t="t" r="r" b="b"/>
            <a:pathLst>
              <a:path w="1012190" h="946784">
                <a:moveTo>
                  <a:pt x="630491" y="338620"/>
                </a:moveTo>
                <a:lnTo>
                  <a:pt x="418566" y="232397"/>
                </a:lnTo>
                <a:lnTo>
                  <a:pt x="465328" y="0"/>
                </a:lnTo>
                <a:lnTo>
                  <a:pt x="287591" y="166751"/>
                </a:lnTo>
                <a:lnTo>
                  <a:pt x="75666" y="60515"/>
                </a:lnTo>
                <a:lnTo>
                  <a:pt x="177749" y="269798"/>
                </a:lnTo>
                <a:lnTo>
                  <a:pt x="0" y="436537"/>
                </a:lnTo>
                <a:lnTo>
                  <a:pt x="240830" y="399135"/>
                </a:lnTo>
                <a:lnTo>
                  <a:pt x="342900" y="608418"/>
                </a:lnTo>
                <a:lnTo>
                  <a:pt x="389661" y="376021"/>
                </a:lnTo>
                <a:lnTo>
                  <a:pt x="630491" y="338620"/>
                </a:lnTo>
                <a:close/>
              </a:path>
              <a:path w="1012190" h="946784">
                <a:moveTo>
                  <a:pt x="1012063" y="700582"/>
                </a:moveTo>
                <a:lnTo>
                  <a:pt x="849617" y="687451"/>
                </a:lnTo>
                <a:lnTo>
                  <a:pt x="819581" y="527265"/>
                </a:lnTo>
                <a:lnTo>
                  <a:pt x="749223" y="679335"/>
                </a:lnTo>
                <a:lnTo>
                  <a:pt x="586778" y="666203"/>
                </a:lnTo>
                <a:lnTo>
                  <a:pt x="705751" y="773315"/>
                </a:lnTo>
                <a:lnTo>
                  <a:pt x="635393" y="925372"/>
                </a:lnTo>
                <a:lnTo>
                  <a:pt x="779272" y="839508"/>
                </a:lnTo>
                <a:lnTo>
                  <a:pt x="898232" y="946632"/>
                </a:lnTo>
                <a:lnTo>
                  <a:pt x="868184" y="786447"/>
                </a:lnTo>
                <a:lnTo>
                  <a:pt x="1012063" y="700582"/>
                </a:lnTo>
                <a:close/>
              </a:path>
            </a:pathLst>
          </a:custGeom>
          <a:solidFill>
            <a:srgbClr val="9933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9" name="bg 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1689195" y="6149549"/>
            <a:ext cx="462582" cy="464661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7"/>
          <a:stretch>
            <a:fillRect/>
          </a:stretch>
        </p:blipFill>
        <p:spPr>
          <a:xfrm>
            <a:off x="270560" y="5572411"/>
            <a:ext cx="961262" cy="1002191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8"/>
          <a:stretch>
            <a:fillRect/>
          </a:stretch>
        </p:blipFill>
        <p:spPr>
          <a:xfrm>
            <a:off x="577850" y="1528762"/>
            <a:ext cx="8077200" cy="762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88975" y="647719"/>
            <a:ext cx="559689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5175" y="1625118"/>
            <a:ext cx="7463790" cy="24587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FFCC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289175" y="6523265"/>
            <a:ext cx="74676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1E2E53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816057" y="6521950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1" i="0">
                <a:solidFill>
                  <a:srgbClr val="CC3300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14" Type="http://schemas.openxmlformats.org/officeDocument/2006/relationships/image" Target="../media/image17.png" /><Relationship Id="rId15" Type="http://schemas.openxmlformats.org/officeDocument/2006/relationships/image" Target="../media/image18.png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201043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71048" y="1225153"/>
            <a:ext cx="4025900" cy="2082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r">
              <a:lnSpc>
                <a:spcPct val="100000"/>
              </a:lnSpc>
              <a:spcBef>
                <a:spcPts val="100"/>
              </a:spcBef>
            </a:pPr>
            <a:r>
              <a:rPr sz="4500" b="0" spc="-10">
                <a:solidFill>
                  <a:srgbClr val="000000"/>
                </a:solidFill>
                <a:latin typeface="黑体"/>
                <a:cs typeface="黑体"/>
              </a:rPr>
              <a:t>垃圾填埋场渗滤液脱氮处理技术</a:t>
            </a:r>
            <a:endParaRPr sz="4500">
              <a:latin typeface="黑体"/>
              <a:cs typeface="黑体"/>
            </a:endParaRPr>
          </a:p>
          <a:p>
            <a:pPr marR="5080" algn="r">
              <a:lnSpc>
                <a:spcPct val="100000"/>
              </a:lnSpc>
            </a:pPr>
            <a:r>
              <a:rPr sz="4500" b="0" spc="-15">
                <a:solidFill>
                  <a:srgbClr val="000000"/>
                </a:solidFill>
                <a:latin typeface="黑体"/>
                <a:cs typeface="黑体"/>
              </a:rPr>
              <a:t>发展趋势</a:t>
            </a:r>
            <a:endParaRPr sz="4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73387" y="747394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渗滤液的水质特点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00212" y="1904076"/>
            <a:ext cx="279400" cy="27622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272212" y="2233260"/>
            <a:ext cx="279400" cy="2762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614612" y="3293964"/>
            <a:ext cx="279400" cy="2762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6103143" y="3606797"/>
            <a:ext cx="279400" cy="27622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3969543" y="4594349"/>
            <a:ext cx="279400" cy="2762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22312" y="1834226"/>
            <a:ext cx="7853045" cy="408559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478790" indent="-342900" algn="just">
              <a:lnSpc>
                <a:spcPts val="2590"/>
              </a:lnSpc>
              <a:spcBef>
                <a:spcPts val="42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垃圾 滤液的处理日益成为人们越来越重视的问题。多年来，研究学者将研究重点放在垃圾 滤液有机物的去除上，取得了很多成果。但氨氮的去除效果并不</a:t>
            </a:r>
            <a:r>
              <a:rPr sz="2400" spc="-20">
                <a:solidFill>
                  <a:srgbClr val="FFCC00"/>
                </a:solidFill>
                <a:latin typeface="宋体"/>
                <a:cs typeface="宋体"/>
              </a:rPr>
              <a:t>理想。</a:t>
            </a:r>
            <a:endParaRPr sz="2400">
              <a:latin typeface="宋体"/>
              <a:cs typeface="宋体"/>
            </a:endParaRPr>
          </a:p>
          <a:p>
            <a:pPr marL="355600" marR="343535" indent="-342900">
              <a:lnSpc>
                <a:spcPct val="87800"/>
              </a:lnSpc>
              <a:spcBef>
                <a:spcPts val="610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  <a:tab pos="2183765"/>
                <a:tab pos="5672455"/>
              </a:tabLst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不同填埋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场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	滤液的共同特点是水质随填埋龄增加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有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显著的变化，填埋场运行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3-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5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年的早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期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	滤液以易降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解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有机物及氨氮为主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，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BOD/COD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一般大于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0.3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，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BOD/N</a:t>
            </a:r>
            <a:endParaRPr sz="2400">
              <a:latin typeface="Arial"/>
              <a:cs typeface="Arial"/>
            </a:endParaRPr>
          </a:p>
          <a:p>
            <a:pPr marL="355600" marR="5080">
              <a:lnSpc>
                <a:spcPts val="2590"/>
              </a:lnSpc>
              <a:spcBef>
                <a:spcPts val="40"/>
              </a:spcBef>
              <a:tabLst>
                <a:tab pos="3538854"/>
              </a:tabLst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一般大于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5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，易于生物处理，并可进行常规反硝化脱氮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。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运行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3-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5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年以后的晚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期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	滤液以难降解有机物及氨氮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为 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主，</a:t>
            </a:r>
            <a:r>
              <a:rPr sz="2400" spc="-425">
                <a:solidFill>
                  <a:srgbClr val="FFCC00"/>
                </a:solidFill>
                <a:latin typeface="宋体"/>
                <a:cs typeface="宋体"/>
              </a:rPr>
              <a:t> 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BOD/COD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一般小于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0.1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，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BOD/N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一般大于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1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，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难</a:t>
            </a:r>
            <a:endParaRPr sz="2400">
              <a:latin typeface="宋体"/>
              <a:cs typeface="宋体"/>
            </a:endParaRPr>
          </a:p>
          <a:p>
            <a:pPr marL="355600" marR="478790">
              <a:lnSpc>
                <a:spcPts val="2590"/>
              </a:lnSpc>
              <a:spcBef>
                <a:spcPts val="135"/>
              </a:spcBef>
            </a:pP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生物处理和常规反硝化脱氮。其中难降解有机物主要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为腐殖酸类有机物。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609282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渗滤液的难点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607050" y="1735138"/>
            <a:ext cx="374650" cy="37147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136650" y="1735138"/>
            <a:ext cx="374650" cy="37147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65175" y="1646238"/>
            <a:ext cx="76835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A73737"/>
              </a:buClr>
              <a:buSzPct val="101562"/>
              <a:buFont typeface="Wingdings"/>
              <a:buChar char=""/>
              <a:tabLst>
                <a:tab pos="761365"/>
                <a:tab pos="762000"/>
                <a:tab pos="5231765"/>
              </a:tabLst>
            </a:pPr>
            <a:r>
              <a:rPr sz="3200">
                <a:solidFill>
                  <a:srgbClr val="FFCC00"/>
                </a:solidFill>
                <a:latin typeface="宋体"/>
                <a:cs typeface="宋体"/>
              </a:rPr>
              <a:t>滤液处理的难点是晚</a:t>
            </a:r>
            <a:r>
              <a:rPr sz="3200" spc="-50">
                <a:solidFill>
                  <a:srgbClr val="FFCC00"/>
                </a:solidFill>
                <a:latin typeface="宋体"/>
                <a:cs typeface="宋体"/>
              </a:rPr>
              <a:t>期</a:t>
            </a:r>
            <a:r>
              <a:rPr sz="3200">
                <a:solidFill>
                  <a:srgbClr val="FFCC00"/>
                </a:solidFill>
                <a:latin typeface="宋体"/>
                <a:cs typeface="宋体"/>
              </a:rPr>
              <a:t>	滤液的处理</a:t>
            </a:r>
            <a:r>
              <a:rPr sz="3200" spc="-50">
                <a:solidFill>
                  <a:srgbClr val="FFCC00"/>
                </a:solidFill>
                <a:latin typeface="宋体"/>
                <a:cs typeface="宋体"/>
              </a:rPr>
              <a:t>：</a:t>
            </a:r>
            <a:r>
              <a:rPr sz="3200">
                <a:solidFill>
                  <a:srgbClr val="FFCC00"/>
                </a:solidFill>
                <a:latin typeface="宋体"/>
                <a:cs typeface="宋体"/>
              </a:rPr>
              <a:t>脱氮和难降解有机物的处</a:t>
            </a:r>
            <a:r>
              <a:rPr sz="3200" spc="-50">
                <a:solidFill>
                  <a:srgbClr val="FFCC00"/>
                </a:solidFill>
                <a:latin typeface="宋体"/>
                <a:cs typeface="宋体"/>
              </a:rPr>
              <a:t>理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668654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我国渗滤液处理的问题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5175" y="1625118"/>
            <a:ext cx="7887334" cy="2678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>
                <a:solidFill>
                  <a:srgbClr val="FFCC00"/>
                </a:solidFill>
                <a:latin typeface="Microsoft JhengHei"/>
                <a:cs typeface="Microsoft JhengHei"/>
              </a:rPr>
              <a:t>对全国</a:t>
            </a:r>
            <a:r>
              <a:rPr sz="2400" b="1" spc="-10">
                <a:solidFill>
                  <a:srgbClr val="FFCC00"/>
                </a:solidFill>
                <a:latin typeface="Arial"/>
                <a:cs typeface="Arial"/>
              </a:rPr>
              <a:t>292</a:t>
            </a:r>
            <a:r>
              <a:rPr sz="2400" b="1" spc="-5">
                <a:solidFill>
                  <a:srgbClr val="FFCC00"/>
                </a:solidFill>
                <a:latin typeface="Microsoft JhengHei"/>
                <a:cs typeface="Microsoft JhengHei"/>
              </a:rPr>
              <a:t>家大中型填埋场的调查显示：现有填埋场中，</a:t>
            </a:r>
            <a:r>
              <a:rPr sz="2400" b="1">
                <a:solidFill>
                  <a:srgbClr val="FFCC00"/>
                </a:solidFill>
                <a:latin typeface="Microsoft JhengHei"/>
                <a:cs typeface="Microsoft JhengHei"/>
              </a:rPr>
              <a:t>具有渗滤液处理系统的仅占</a:t>
            </a:r>
            <a:r>
              <a:rPr sz="2400" b="1" spc="-10">
                <a:solidFill>
                  <a:srgbClr val="FFCC00"/>
                </a:solidFill>
                <a:latin typeface="Arial"/>
                <a:cs typeface="Arial"/>
              </a:rPr>
              <a:t>61%</a:t>
            </a:r>
            <a:r>
              <a:rPr sz="2400" b="1" spc="-5">
                <a:solidFill>
                  <a:srgbClr val="FFCC00"/>
                </a:solidFill>
                <a:latin typeface="Microsoft JhengHei"/>
                <a:cs typeface="Microsoft JhengHei"/>
              </a:rPr>
              <a:t>，但其中</a:t>
            </a:r>
            <a:r>
              <a:rPr sz="2400" b="1" spc="-10">
                <a:solidFill>
                  <a:srgbClr val="FFCC00"/>
                </a:solidFill>
                <a:latin typeface="Arial"/>
                <a:cs typeface="Arial"/>
              </a:rPr>
              <a:t>49%</a:t>
            </a:r>
            <a:r>
              <a:rPr sz="2400" b="1" spc="-20">
                <a:solidFill>
                  <a:srgbClr val="FFCC00"/>
                </a:solidFill>
                <a:latin typeface="Microsoft JhengHei"/>
                <a:cs typeface="Microsoft JhengHei"/>
              </a:rPr>
              <a:t>的渗滤</a:t>
            </a:r>
            <a:endParaRPr sz="2400">
              <a:latin typeface="Microsoft JhengHei"/>
              <a:cs typeface="Microsoft JhengHei"/>
            </a:endParaRPr>
          </a:p>
          <a:p>
            <a:pPr marL="355600" marR="513080">
              <a:lnSpc>
                <a:spcPct val="100000"/>
              </a:lnSpc>
              <a:spcBef>
                <a:spcPts val="140"/>
              </a:spcBef>
            </a:pPr>
            <a:r>
              <a:rPr sz="2400" b="1" spc="-5">
                <a:solidFill>
                  <a:srgbClr val="FFCC00"/>
                </a:solidFill>
                <a:latin typeface="Microsoft JhengHei"/>
                <a:cs typeface="Microsoft JhengHei"/>
              </a:rPr>
              <a:t>液处理没有达到国家规定的渗滤液排放标准，其余</a:t>
            </a:r>
            <a:r>
              <a:rPr sz="2400" b="1" spc="-50">
                <a:solidFill>
                  <a:srgbClr val="FFCC00"/>
                </a:solidFill>
                <a:latin typeface="Microsoft JhengHei"/>
                <a:cs typeface="Microsoft JhengHei"/>
              </a:rPr>
              <a:t> </a:t>
            </a:r>
            <a:r>
              <a:rPr sz="2400" b="1" spc="-10">
                <a:solidFill>
                  <a:srgbClr val="FFCC00"/>
                </a:solidFill>
                <a:latin typeface="Arial"/>
                <a:cs typeface="Arial"/>
              </a:rPr>
              <a:t>12%</a:t>
            </a:r>
            <a:r>
              <a:rPr sz="2400" b="1" spc="-5">
                <a:solidFill>
                  <a:srgbClr val="FFCC00"/>
                </a:solidFill>
                <a:latin typeface="Microsoft JhengHei"/>
                <a:cs typeface="Microsoft JhengHei"/>
              </a:rPr>
              <a:t>填埋场渗滤液处理出水只达到国家渗滤液排放三级标准。因此，垃圾渗滤液的处理是中国未来亟待解</a:t>
            </a: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决的难题。</a:t>
            </a:r>
            <a:endParaRPr sz="2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5">
                <a:solidFill>
                  <a:srgbClr val="FFCC00"/>
                </a:solidFill>
                <a:latin typeface="Microsoft JhengHei"/>
                <a:cs typeface="Microsoft JhengHei"/>
              </a:rPr>
              <a:t>渗滤液的污染及其处理应引起社会各界的关注和重视。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FE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714594" y="6309886"/>
            <a:ext cx="462915" cy="464820"/>
          </a:xfrm>
          <a:custGeom>
            <a:rect l="l" t="t" r="r" b="b"/>
            <a:pathLst>
              <a:path w="462914" h="464820">
                <a:moveTo>
                  <a:pt x="220377" y="0"/>
                </a:moveTo>
                <a:lnTo>
                  <a:pt x="285890" y="165281"/>
                </a:lnTo>
                <a:lnTo>
                  <a:pt x="462582" y="145531"/>
                </a:lnTo>
                <a:lnTo>
                  <a:pt x="326380" y="267428"/>
                </a:lnTo>
                <a:lnTo>
                  <a:pt x="391896" y="432708"/>
                </a:lnTo>
                <a:lnTo>
                  <a:pt x="242205" y="342763"/>
                </a:lnTo>
                <a:lnTo>
                  <a:pt x="106004" y="464661"/>
                </a:lnTo>
                <a:lnTo>
                  <a:pt x="149692" y="287176"/>
                </a:lnTo>
                <a:lnTo>
                  <a:pt x="0" y="197233"/>
                </a:lnTo>
                <a:lnTo>
                  <a:pt x="176691" y="177486"/>
                </a:lnTo>
                <a:lnTo>
                  <a:pt x="220377" y="0"/>
                </a:lnTo>
                <a:close/>
              </a:path>
            </a:pathLst>
          </a:custGeom>
          <a:solidFill>
            <a:srgbClr val="993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2923" y="5735929"/>
            <a:ext cx="1012190" cy="946785"/>
          </a:xfrm>
          <a:custGeom>
            <a:rect l="l" t="t" r="r" b="b"/>
            <a:pathLst>
              <a:path w="1012190" h="946784">
                <a:moveTo>
                  <a:pt x="630491" y="338620"/>
                </a:moveTo>
                <a:lnTo>
                  <a:pt x="418566" y="232397"/>
                </a:lnTo>
                <a:lnTo>
                  <a:pt x="465328" y="0"/>
                </a:lnTo>
                <a:lnTo>
                  <a:pt x="287591" y="166751"/>
                </a:lnTo>
                <a:lnTo>
                  <a:pt x="75666" y="60515"/>
                </a:lnTo>
                <a:lnTo>
                  <a:pt x="177749" y="269798"/>
                </a:lnTo>
                <a:lnTo>
                  <a:pt x="0" y="436537"/>
                </a:lnTo>
                <a:lnTo>
                  <a:pt x="240830" y="399135"/>
                </a:lnTo>
                <a:lnTo>
                  <a:pt x="342900" y="608418"/>
                </a:lnTo>
                <a:lnTo>
                  <a:pt x="389661" y="376021"/>
                </a:lnTo>
                <a:lnTo>
                  <a:pt x="630491" y="338620"/>
                </a:lnTo>
                <a:close/>
              </a:path>
              <a:path w="1012190" h="946784">
                <a:moveTo>
                  <a:pt x="1012063" y="700582"/>
                </a:moveTo>
                <a:lnTo>
                  <a:pt x="849617" y="687451"/>
                </a:lnTo>
                <a:lnTo>
                  <a:pt x="819581" y="527265"/>
                </a:lnTo>
                <a:lnTo>
                  <a:pt x="749223" y="679335"/>
                </a:lnTo>
                <a:lnTo>
                  <a:pt x="586778" y="666203"/>
                </a:lnTo>
                <a:lnTo>
                  <a:pt x="705751" y="773315"/>
                </a:lnTo>
                <a:lnTo>
                  <a:pt x="635393" y="925372"/>
                </a:lnTo>
                <a:lnTo>
                  <a:pt x="779272" y="839508"/>
                </a:lnTo>
                <a:lnTo>
                  <a:pt x="898232" y="946632"/>
                </a:lnTo>
                <a:lnTo>
                  <a:pt x="868184" y="786447"/>
                </a:lnTo>
                <a:lnTo>
                  <a:pt x="1012063" y="700582"/>
                </a:lnTo>
                <a:close/>
              </a:path>
            </a:pathLst>
          </a:custGeom>
          <a:solidFill>
            <a:srgbClr val="9933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689195" y="6149549"/>
            <a:ext cx="462582" cy="46466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270560" y="5572411"/>
            <a:ext cx="961262" cy="1002191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4559300" y="4486275"/>
            <a:ext cx="4162425" cy="968375"/>
            <a:chOff x="4559300" y="4486275"/>
            <a:chExt cx="4162425" cy="968375"/>
          </a:xfrm>
        </p:grpSpPr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0" y="4498975"/>
              <a:ext cx="2641600" cy="47942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572000" y="4498975"/>
              <a:ext cx="2641600" cy="479425"/>
            </a:xfrm>
            <a:custGeom>
              <a:rect l="l" t="t" r="r" b="b"/>
              <a:pathLst>
                <a:path w="2641600" h="479425">
                  <a:moveTo>
                    <a:pt x="0" y="0"/>
                  </a:moveTo>
                  <a:lnTo>
                    <a:pt x="2641600" y="0"/>
                  </a:lnTo>
                  <a:lnTo>
                    <a:pt x="2641600" y="479425"/>
                  </a:lnTo>
                  <a:lnTo>
                    <a:pt x="0" y="479425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DD2FD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72000" y="4948237"/>
              <a:ext cx="4137025" cy="49371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72000" y="4948237"/>
              <a:ext cx="4137025" cy="494030"/>
            </a:xfrm>
            <a:custGeom>
              <a:rect l="l" t="t" r="r" b="b"/>
              <a:pathLst>
                <a:path w="4137025" h="494029">
                  <a:moveTo>
                    <a:pt x="0" y="0"/>
                  </a:moveTo>
                  <a:lnTo>
                    <a:pt x="4137025" y="0"/>
                  </a:lnTo>
                  <a:lnTo>
                    <a:pt x="4137025" y="493712"/>
                  </a:lnTo>
                  <a:lnTo>
                    <a:pt x="0" y="493712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DD2F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4572000" y="6108700"/>
            <a:ext cx="3308350" cy="479425"/>
          </a:xfrm>
          <a:prstGeom prst="rect">
            <a:avLst/>
          </a:prstGeom>
        </p:spPr>
      </p:pic>
      <p:grpSp>
        <p:nvGrpSpPr>
          <p:cNvPr id="13" name="object 13"/>
          <p:cNvGrpSpPr/>
          <p:nvPr/>
        </p:nvGrpSpPr>
        <p:grpSpPr>
          <a:xfrm>
            <a:off x="4559300" y="5502275"/>
            <a:ext cx="3799204" cy="519430"/>
            <a:chOff x="4559300" y="5502275"/>
            <a:chExt cx="3799204" cy="519430"/>
          </a:xfrm>
        </p:grpSpPr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72000" y="5514975"/>
              <a:ext cx="3773487" cy="49371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572000" y="5514975"/>
              <a:ext cx="3773804" cy="494030"/>
            </a:xfrm>
            <a:custGeom>
              <a:rect l="l" t="t" r="r" b="b"/>
              <a:pathLst>
                <a:path w="3773804" h="494029">
                  <a:moveTo>
                    <a:pt x="0" y="0"/>
                  </a:moveTo>
                  <a:lnTo>
                    <a:pt x="3773487" y="0"/>
                  </a:lnTo>
                  <a:lnTo>
                    <a:pt x="3773487" y="493712"/>
                  </a:lnTo>
                  <a:lnTo>
                    <a:pt x="0" y="493712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DD2F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4572000" y="3616325"/>
            <a:ext cx="798512" cy="504825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9"/>
          <a:stretch>
            <a:fillRect/>
          </a:stretch>
        </p:blipFill>
        <p:spPr>
          <a:xfrm>
            <a:off x="4572000" y="3033712"/>
            <a:ext cx="871537" cy="395287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0"/>
          <a:stretch>
            <a:fillRect/>
          </a:stretch>
        </p:blipFill>
        <p:spPr>
          <a:xfrm>
            <a:off x="4572000" y="2568575"/>
            <a:ext cx="2017712" cy="349250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577850" y="1528762"/>
            <a:ext cx="8077200" cy="1310005"/>
            <a:chOff x="577850" y="1528762"/>
            <a:chExt cx="8077200" cy="1310005"/>
          </a:xfrm>
        </p:grpSpPr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7850" y="1528762"/>
              <a:ext cx="8077200" cy="48260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714500" y="2381250"/>
              <a:ext cx="2322512" cy="457200"/>
            </a:xfrm>
            <a:prstGeom prst="rect">
              <a:avLst/>
            </a:prstGeom>
          </p:spPr>
        </p:pic>
      </p:grpSp>
      <p:sp>
        <p:nvSpPr>
          <p:cNvPr id="22" name="object 22"/>
          <p:cNvSpPr txBox="1">
            <a:spLocks noGrp="1"/>
          </p:cNvSpPr>
          <p:nvPr>
            <p:ph type="title"/>
          </p:nvPr>
        </p:nvSpPr>
        <p:spPr>
          <a:xfrm>
            <a:off x="3656012" y="566756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/>
              <a:t>主要内容</a:t>
            </a:r>
            <a:endParaRPr sz="3200"/>
          </a:p>
        </p:txBody>
      </p:sp>
      <p:pic>
        <p:nvPicPr>
          <p:cNvPr id="23" name="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501650" y="2598737"/>
            <a:ext cx="574675" cy="2336800"/>
          </a:xfrm>
          <a:prstGeom prst="rect">
            <a:avLst/>
          </a:prstGeom>
        </p:spPr>
      </p:pic>
      <p:graphicFrame>
        <p:nvGraphicFramePr>
          <p:cNvPr id="24" name="object 24"/>
          <p:cNvGraphicFramePr>
            <a:graphicFrameLocks noGrp="1"/>
          </p:cNvGraphicFramePr>
          <p:nvPr/>
        </p:nvGraphicFramePr>
        <p:xfrm>
          <a:off x="488950" y="2586037"/>
          <a:ext cx="600075" cy="23336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4675"/>
              </a:tblGrid>
              <a:tr h="393065"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ts val="2640"/>
                        </a:lnSpc>
                        <a:spcBef>
                          <a:spcPts val="359"/>
                        </a:spcBef>
                      </a:pPr>
                      <a:r>
                        <a:rPr sz="2400">
                          <a:solidFill>
                            <a:srgbClr val="FF3300"/>
                          </a:solidFill>
                          <a:latin typeface="宋体"/>
                          <a:cs typeface="宋体"/>
                        </a:rPr>
                        <a:t>渗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45719" marB="0">
                    <a:lnL w="28575">
                      <a:solidFill>
                        <a:srgbClr val="FFCC00"/>
                      </a:solidFill>
                      <a:prstDash val="solid"/>
                    </a:lnL>
                    <a:lnR w="28575">
                      <a:solidFill>
                        <a:srgbClr val="FFCC00"/>
                      </a:solidFill>
                      <a:prstDash val="solid"/>
                    </a:lnR>
                    <a:lnT w="28575">
                      <a:solidFill>
                        <a:srgbClr val="FFCC00"/>
                      </a:solidFill>
                      <a:prstDash val="solid"/>
                    </a:lnT>
                  </a:tcPr>
                </a:tc>
              </a:tr>
              <a:tr h="304165"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3300"/>
                          </a:solidFill>
                          <a:latin typeface="宋体"/>
                          <a:cs typeface="宋体"/>
                        </a:rPr>
                        <a:t>滤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28575">
                      <a:solidFill>
                        <a:srgbClr val="FFCC00"/>
                      </a:solidFill>
                      <a:prstDash val="solid"/>
                    </a:lnL>
                    <a:lnR w="28575">
                      <a:solidFill>
                        <a:srgbClr val="FFCC00"/>
                      </a:solidFill>
                      <a:prstDash val="solid"/>
                    </a:lnR>
                  </a:tcPr>
                </a:tc>
              </a:tr>
              <a:tr h="304165"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3300"/>
                          </a:solidFill>
                          <a:latin typeface="宋体"/>
                          <a:cs typeface="宋体"/>
                        </a:rPr>
                        <a:t>液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28575">
                      <a:solidFill>
                        <a:srgbClr val="FFCC00"/>
                      </a:solidFill>
                      <a:prstDash val="solid"/>
                    </a:lnL>
                    <a:lnR w="28575">
                      <a:solidFill>
                        <a:srgbClr val="FFCC00"/>
                      </a:solidFill>
                      <a:prstDash val="solid"/>
                    </a:lnR>
                  </a:tcPr>
                </a:tc>
              </a:tr>
              <a:tr h="304165"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3300"/>
                          </a:solidFill>
                          <a:latin typeface="宋体"/>
                          <a:cs typeface="宋体"/>
                        </a:rPr>
                        <a:t>脱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28575">
                      <a:solidFill>
                        <a:srgbClr val="FFCC00"/>
                      </a:solidFill>
                      <a:prstDash val="solid"/>
                    </a:lnL>
                    <a:lnR w="28575">
                      <a:solidFill>
                        <a:srgbClr val="FFCC00"/>
                      </a:solidFill>
                      <a:prstDash val="solid"/>
                    </a:lnR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3300"/>
                          </a:solidFill>
                          <a:latin typeface="宋体"/>
                          <a:cs typeface="宋体"/>
                        </a:rPr>
                        <a:t>氮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28575">
                      <a:solidFill>
                        <a:srgbClr val="FFCC00"/>
                      </a:solidFill>
                      <a:prstDash val="solid"/>
                    </a:lnL>
                    <a:lnR w="28575">
                      <a:solidFill>
                        <a:srgbClr val="FFCC00"/>
                      </a:solidFill>
                      <a:prstDash val="solid"/>
                    </a:lnR>
                  </a:tcPr>
                </a:tc>
              </a:tr>
              <a:tr h="304165"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3300"/>
                          </a:solidFill>
                          <a:latin typeface="宋体"/>
                          <a:cs typeface="宋体"/>
                        </a:rPr>
                        <a:t>技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28575">
                      <a:solidFill>
                        <a:srgbClr val="FFCC00"/>
                      </a:solidFill>
                      <a:prstDash val="solid"/>
                    </a:lnL>
                    <a:lnR w="28575">
                      <a:solidFill>
                        <a:srgbClr val="FFCC00"/>
                      </a:solidFill>
                      <a:prstDash val="solid"/>
                    </a:lnR>
                  </a:tcPr>
                </a:tc>
              </a:tr>
              <a:tr h="419100"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ts val="2540"/>
                        </a:lnSpc>
                      </a:pPr>
                      <a:r>
                        <a:rPr sz="2400">
                          <a:solidFill>
                            <a:srgbClr val="FF3300"/>
                          </a:solidFill>
                          <a:latin typeface="宋体"/>
                          <a:cs typeface="宋体"/>
                        </a:rPr>
                        <a:t>术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28575">
                      <a:solidFill>
                        <a:srgbClr val="FFCC00"/>
                      </a:solidFill>
                      <a:prstDash val="solid"/>
                    </a:lnL>
                    <a:lnR w="28575">
                      <a:solidFill>
                        <a:srgbClr val="FFCC00"/>
                      </a:solidFill>
                      <a:prstDash val="solid"/>
                    </a:lnR>
                    <a:lnB w="28575">
                      <a:solidFill>
                        <a:srgbClr val="FFCC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5" name="object 25"/>
          <p:cNvSpPr txBox="1"/>
          <p:nvPr/>
        </p:nvSpPr>
        <p:spPr>
          <a:xfrm>
            <a:off x="1714500" y="2381250"/>
            <a:ext cx="2322830" cy="45720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34"/>
              </a:spcBef>
            </a:pPr>
            <a:r>
              <a:rPr sz="2400" spc="-10">
                <a:solidFill>
                  <a:srgbClr val="CC3300"/>
                </a:solidFill>
                <a:latin typeface="宋体"/>
                <a:cs typeface="宋体"/>
              </a:rPr>
              <a:t>物理化学处理法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4"/>
          <a:stretch>
            <a:fillRect/>
          </a:stretch>
        </p:blipFill>
        <p:spPr>
          <a:xfrm>
            <a:off x="1887537" y="4556125"/>
            <a:ext cx="1727200" cy="457200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1887537" y="4556125"/>
            <a:ext cx="1727200" cy="45720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34"/>
              </a:spcBef>
            </a:pPr>
            <a:r>
              <a:rPr sz="2400" spc="-10">
                <a:solidFill>
                  <a:srgbClr val="CC3300"/>
                </a:solidFill>
                <a:latin typeface="宋体"/>
                <a:cs typeface="宋体"/>
              </a:rPr>
              <a:t>生物处理法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650740" y="159670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氨吹脱法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5"/>
          <a:stretch>
            <a:fillRect/>
          </a:stretch>
        </p:blipFill>
        <p:spPr>
          <a:xfrm>
            <a:off x="4572000" y="2078037"/>
            <a:ext cx="3611562" cy="45720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4572000" y="2078037"/>
            <a:ext cx="3611879" cy="457200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75"/>
              </a:spcBef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磷酸铵镁沉淀法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MAP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572000" y="2568575"/>
            <a:ext cx="2018030" cy="349250"/>
          </a:xfrm>
          <a:prstGeom prst="rect">
            <a:avLst/>
          </a:prstGeom>
          <a:ln w="25400">
            <a:solidFill>
              <a:srgbClr val="FFFFFF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91440">
              <a:lnSpc>
                <a:spcPts val="275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电化学氧化法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572000" y="3033712"/>
            <a:ext cx="871855" cy="395605"/>
          </a:xfrm>
          <a:prstGeom prst="rect">
            <a:avLst/>
          </a:prstGeom>
          <a:ln w="25400">
            <a:solidFill>
              <a:srgbClr val="FDD2FD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91440">
              <a:lnSpc>
                <a:spcPts val="2830"/>
              </a:lnSpc>
            </a:pP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膜法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572000" y="3616325"/>
            <a:ext cx="798830" cy="504825"/>
          </a:xfrm>
          <a:prstGeom prst="rect">
            <a:avLst/>
          </a:prstGeom>
          <a:ln w="25400">
            <a:solidFill>
              <a:srgbClr val="FDD2FD"/>
            </a:solidFill>
          </a:ln>
        </p:spPr>
        <p:txBody>
          <a:bodyPr vert="horz" wrap="square" lIns="0" tIns="8509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670"/>
              </a:spcBef>
            </a:pP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其他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584700" y="4525645"/>
            <a:ext cx="2616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874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传统生物脱氮技术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572000" y="6108700"/>
            <a:ext cx="3308350" cy="479425"/>
          </a:xfrm>
          <a:prstGeom prst="rect">
            <a:avLst/>
          </a:prstGeom>
          <a:ln w="25400">
            <a:solidFill>
              <a:srgbClr val="FDD2FD"/>
            </a:solidFill>
          </a:ln>
        </p:spPr>
        <p:txBody>
          <a:bodyPr vert="horz" wrap="square" lIns="0" tIns="825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650"/>
              </a:spcBef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同步硝化反硝化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（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SND)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650740" y="4838060"/>
            <a:ext cx="4123690" cy="1136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1900"/>
              </a:lnSpc>
              <a:spcBef>
                <a:spcPts val="100"/>
              </a:spcBef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短程硝化</a:t>
            </a:r>
            <a:r>
              <a:rPr sz="2400">
                <a:solidFill>
                  <a:srgbClr val="FFCC00"/>
                </a:solidFill>
                <a:latin typeface="Times New Roman"/>
                <a:cs typeface="Times New Roman"/>
              </a:rPr>
              <a:t>-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反硝化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（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SHARON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）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厌氧氨氧化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（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ANAMMOX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1089025" y="2587625"/>
            <a:ext cx="782955" cy="2199005"/>
            <a:chOff x="1089025" y="2587625"/>
            <a:chExt cx="782955" cy="2199005"/>
          </a:xfrm>
        </p:grpSpPr>
        <p:sp>
          <p:nvSpPr>
            <p:cNvPr id="38" name="object 38"/>
            <p:cNvSpPr/>
            <p:nvPr/>
          </p:nvSpPr>
          <p:spPr>
            <a:xfrm flipH="1">
              <a:off x="1320800" y="2641600"/>
              <a:ext cx="0" cy="2119630"/>
            </a:xfrm>
            <a:custGeom>
              <a:rect l="l" t="t" r="r" b="b"/>
              <a:pathLst>
                <a:path h="2119629">
                  <a:moveTo>
                    <a:pt x="0" y="0"/>
                  </a:moveTo>
                  <a:lnTo>
                    <a:pt x="0" y="2119312"/>
                  </a:lnTo>
                </a:path>
              </a:pathLst>
            </a:custGeom>
            <a:ln w="25400">
              <a:solidFill>
                <a:srgbClr val="1E2E53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1089025" y="2587624"/>
              <a:ext cx="782955" cy="2199005"/>
            </a:xfrm>
            <a:custGeom>
              <a:rect l="l" t="t" r="r" b="b"/>
              <a:pathLst>
                <a:path w="782955" h="2199004">
                  <a:moveTo>
                    <a:pt x="217487" y="1041400"/>
                  </a:moveTo>
                  <a:lnTo>
                    <a:pt x="192074" y="1028700"/>
                  </a:lnTo>
                  <a:lnTo>
                    <a:pt x="166674" y="1016000"/>
                  </a:lnTo>
                  <a:lnTo>
                    <a:pt x="166674" y="1028700"/>
                  </a:lnTo>
                  <a:lnTo>
                    <a:pt x="0" y="1028700"/>
                  </a:lnTo>
                  <a:lnTo>
                    <a:pt x="0" y="1054100"/>
                  </a:lnTo>
                  <a:lnTo>
                    <a:pt x="166674" y="1054100"/>
                  </a:lnTo>
                  <a:lnTo>
                    <a:pt x="166674" y="1066800"/>
                  </a:lnTo>
                  <a:lnTo>
                    <a:pt x="192074" y="1054100"/>
                  </a:lnTo>
                  <a:lnTo>
                    <a:pt x="217487" y="1041400"/>
                  </a:lnTo>
                  <a:close/>
                </a:path>
                <a:path w="782955" h="2199004">
                  <a:moveTo>
                    <a:pt x="565150" y="25400"/>
                  </a:moveTo>
                  <a:lnTo>
                    <a:pt x="539737" y="12700"/>
                  </a:lnTo>
                  <a:lnTo>
                    <a:pt x="514337" y="0"/>
                  </a:lnTo>
                  <a:lnTo>
                    <a:pt x="514337" y="12700"/>
                  </a:lnTo>
                  <a:lnTo>
                    <a:pt x="231775" y="12700"/>
                  </a:lnTo>
                  <a:lnTo>
                    <a:pt x="231775" y="38100"/>
                  </a:lnTo>
                  <a:lnTo>
                    <a:pt x="514337" y="38100"/>
                  </a:lnTo>
                  <a:lnTo>
                    <a:pt x="514337" y="50800"/>
                  </a:lnTo>
                  <a:lnTo>
                    <a:pt x="539737" y="38100"/>
                  </a:lnTo>
                  <a:lnTo>
                    <a:pt x="565150" y="25400"/>
                  </a:lnTo>
                  <a:close/>
                </a:path>
                <a:path w="782955" h="2199004">
                  <a:moveTo>
                    <a:pt x="782637" y="2173287"/>
                  </a:moveTo>
                  <a:lnTo>
                    <a:pt x="757224" y="2160587"/>
                  </a:lnTo>
                  <a:lnTo>
                    <a:pt x="731824" y="2147887"/>
                  </a:lnTo>
                  <a:lnTo>
                    <a:pt x="731824" y="2160587"/>
                  </a:lnTo>
                  <a:lnTo>
                    <a:pt x="217487" y="2160587"/>
                  </a:lnTo>
                  <a:lnTo>
                    <a:pt x="217487" y="2185987"/>
                  </a:lnTo>
                  <a:lnTo>
                    <a:pt x="731824" y="2185987"/>
                  </a:lnTo>
                  <a:lnTo>
                    <a:pt x="731824" y="2198687"/>
                  </a:lnTo>
                  <a:lnTo>
                    <a:pt x="757224" y="2185987"/>
                  </a:lnTo>
                  <a:lnTo>
                    <a:pt x="782637" y="2173287"/>
                  </a:lnTo>
                  <a:close/>
                </a:path>
              </a:pathLst>
            </a:custGeom>
            <a:solidFill>
              <a:srgbClr val="1E2E5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/>
          <p:nvPr/>
        </p:nvSpPr>
        <p:spPr>
          <a:xfrm>
            <a:off x="4080932" y="1708896"/>
            <a:ext cx="493395" cy="2020570"/>
          </a:xfrm>
          <a:custGeom>
            <a:rect l="l" t="t" r="r" b="b"/>
            <a:pathLst>
              <a:path w="493395" h="2020570">
                <a:moveTo>
                  <a:pt x="444165" y="50334"/>
                </a:moveTo>
                <a:lnTo>
                  <a:pt x="442449" y="37750"/>
                </a:lnTo>
                <a:lnTo>
                  <a:pt x="447482" y="37064"/>
                </a:lnTo>
                <a:lnTo>
                  <a:pt x="444050" y="11897"/>
                </a:lnTo>
                <a:lnTo>
                  <a:pt x="438923" y="11897"/>
                </a:lnTo>
                <a:lnTo>
                  <a:pt x="437301" y="0"/>
                </a:lnTo>
                <a:lnTo>
                  <a:pt x="472249" y="11897"/>
                </a:lnTo>
                <a:lnTo>
                  <a:pt x="444050" y="11897"/>
                </a:lnTo>
                <a:lnTo>
                  <a:pt x="439017" y="12583"/>
                </a:lnTo>
                <a:lnTo>
                  <a:pt x="474265" y="12583"/>
                </a:lnTo>
                <a:lnTo>
                  <a:pt x="491067" y="18303"/>
                </a:lnTo>
                <a:lnTo>
                  <a:pt x="444165" y="50334"/>
                </a:lnTo>
                <a:close/>
              </a:path>
              <a:path w="493395" h="2020570">
                <a:moveTo>
                  <a:pt x="442449" y="37750"/>
                </a:moveTo>
                <a:lnTo>
                  <a:pt x="439017" y="12583"/>
                </a:lnTo>
                <a:lnTo>
                  <a:pt x="444050" y="11897"/>
                </a:lnTo>
                <a:lnTo>
                  <a:pt x="447482" y="37064"/>
                </a:lnTo>
                <a:lnTo>
                  <a:pt x="442449" y="37750"/>
                </a:lnTo>
                <a:close/>
              </a:path>
              <a:path w="493395" h="2020570">
                <a:moveTo>
                  <a:pt x="239183" y="846172"/>
                </a:moveTo>
                <a:lnTo>
                  <a:pt x="239183" y="184284"/>
                </a:lnTo>
                <a:lnTo>
                  <a:pt x="239364" y="183054"/>
                </a:lnTo>
                <a:lnTo>
                  <a:pt x="259323" y="116521"/>
                </a:lnTo>
                <a:lnTo>
                  <a:pt x="313508" y="57173"/>
                </a:lnTo>
                <a:lnTo>
                  <a:pt x="393682" y="18965"/>
                </a:lnTo>
                <a:lnTo>
                  <a:pt x="439017" y="12583"/>
                </a:lnTo>
                <a:lnTo>
                  <a:pt x="442449" y="37750"/>
                </a:lnTo>
                <a:lnTo>
                  <a:pt x="407714" y="42487"/>
                </a:lnTo>
                <a:lnTo>
                  <a:pt x="403357" y="42487"/>
                </a:lnTo>
                <a:lnTo>
                  <a:pt x="399650" y="43587"/>
                </a:lnTo>
                <a:lnTo>
                  <a:pt x="401028" y="43587"/>
                </a:lnTo>
                <a:lnTo>
                  <a:pt x="333234" y="75600"/>
                </a:lnTo>
                <a:lnTo>
                  <a:pt x="331066" y="75600"/>
                </a:lnTo>
                <a:lnTo>
                  <a:pt x="327157" y="78470"/>
                </a:lnTo>
                <a:lnTo>
                  <a:pt x="328417" y="78470"/>
                </a:lnTo>
                <a:lnTo>
                  <a:pt x="284849" y="125669"/>
                </a:lnTo>
                <a:lnTo>
                  <a:pt x="283098" y="125669"/>
                </a:lnTo>
                <a:lnTo>
                  <a:pt x="280266" y="130634"/>
                </a:lnTo>
                <a:lnTo>
                  <a:pt x="281609" y="130634"/>
                </a:lnTo>
                <a:lnTo>
                  <a:pt x="265143" y="185520"/>
                </a:lnTo>
                <a:lnTo>
                  <a:pt x="264584" y="185520"/>
                </a:lnTo>
                <a:lnTo>
                  <a:pt x="264048" y="189169"/>
                </a:lnTo>
                <a:lnTo>
                  <a:pt x="264584" y="189169"/>
                </a:lnTo>
                <a:lnTo>
                  <a:pt x="264584" y="844387"/>
                </a:lnTo>
                <a:lnTo>
                  <a:pt x="239719" y="844387"/>
                </a:lnTo>
                <a:lnTo>
                  <a:pt x="239183" y="846172"/>
                </a:lnTo>
                <a:close/>
              </a:path>
              <a:path w="493395" h="2020570">
                <a:moveTo>
                  <a:pt x="399650" y="43587"/>
                </a:moveTo>
                <a:lnTo>
                  <a:pt x="403357" y="42487"/>
                </a:lnTo>
                <a:lnTo>
                  <a:pt x="401587" y="43322"/>
                </a:lnTo>
                <a:lnTo>
                  <a:pt x="399650" y="43587"/>
                </a:lnTo>
                <a:close/>
              </a:path>
              <a:path w="493395" h="2020570">
                <a:moveTo>
                  <a:pt x="401587" y="43322"/>
                </a:moveTo>
                <a:lnTo>
                  <a:pt x="403357" y="42487"/>
                </a:lnTo>
                <a:lnTo>
                  <a:pt x="407714" y="42487"/>
                </a:lnTo>
                <a:lnTo>
                  <a:pt x="401587" y="43322"/>
                </a:lnTo>
                <a:close/>
              </a:path>
              <a:path w="493395" h="2020570">
                <a:moveTo>
                  <a:pt x="401028" y="43587"/>
                </a:moveTo>
                <a:lnTo>
                  <a:pt x="399650" y="43587"/>
                </a:lnTo>
                <a:lnTo>
                  <a:pt x="401587" y="43322"/>
                </a:lnTo>
                <a:lnTo>
                  <a:pt x="401028" y="43587"/>
                </a:lnTo>
                <a:close/>
              </a:path>
              <a:path w="493395" h="2020570">
                <a:moveTo>
                  <a:pt x="327157" y="78470"/>
                </a:moveTo>
                <a:lnTo>
                  <a:pt x="331066" y="75600"/>
                </a:lnTo>
                <a:lnTo>
                  <a:pt x="329390" y="77415"/>
                </a:lnTo>
                <a:lnTo>
                  <a:pt x="327157" y="78470"/>
                </a:lnTo>
                <a:close/>
              </a:path>
              <a:path w="493395" h="2020570">
                <a:moveTo>
                  <a:pt x="329390" y="77415"/>
                </a:moveTo>
                <a:lnTo>
                  <a:pt x="331066" y="75600"/>
                </a:lnTo>
                <a:lnTo>
                  <a:pt x="333234" y="75600"/>
                </a:lnTo>
                <a:lnTo>
                  <a:pt x="329390" y="77415"/>
                </a:lnTo>
                <a:close/>
              </a:path>
              <a:path w="493395" h="2020570">
                <a:moveTo>
                  <a:pt x="328417" y="78470"/>
                </a:moveTo>
                <a:lnTo>
                  <a:pt x="327157" y="78470"/>
                </a:lnTo>
                <a:lnTo>
                  <a:pt x="329390" y="77415"/>
                </a:lnTo>
                <a:lnTo>
                  <a:pt x="328417" y="78470"/>
                </a:lnTo>
                <a:close/>
              </a:path>
              <a:path w="493395" h="2020570">
                <a:moveTo>
                  <a:pt x="280266" y="130634"/>
                </a:moveTo>
                <a:lnTo>
                  <a:pt x="283098" y="125669"/>
                </a:lnTo>
                <a:lnTo>
                  <a:pt x="282255" y="128478"/>
                </a:lnTo>
                <a:lnTo>
                  <a:pt x="280266" y="130634"/>
                </a:lnTo>
                <a:close/>
              </a:path>
              <a:path w="493395" h="2020570">
                <a:moveTo>
                  <a:pt x="282255" y="128478"/>
                </a:moveTo>
                <a:lnTo>
                  <a:pt x="283098" y="125669"/>
                </a:lnTo>
                <a:lnTo>
                  <a:pt x="284849" y="125669"/>
                </a:lnTo>
                <a:lnTo>
                  <a:pt x="282255" y="128478"/>
                </a:lnTo>
                <a:close/>
              </a:path>
              <a:path w="493395" h="2020570">
                <a:moveTo>
                  <a:pt x="281609" y="130634"/>
                </a:moveTo>
                <a:lnTo>
                  <a:pt x="280266" y="130634"/>
                </a:lnTo>
                <a:lnTo>
                  <a:pt x="282255" y="128478"/>
                </a:lnTo>
                <a:lnTo>
                  <a:pt x="281609" y="130634"/>
                </a:lnTo>
                <a:close/>
              </a:path>
              <a:path w="493395" h="2020570">
                <a:moveTo>
                  <a:pt x="264048" y="189169"/>
                </a:moveTo>
                <a:lnTo>
                  <a:pt x="264584" y="185520"/>
                </a:lnTo>
                <a:lnTo>
                  <a:pt x="264584" y="187383"/>
                </a:lnTo>
                <a:lnTo>
                  <a:pt x="264048" y="189169"/>
                </a:lnTo>
                <a:close/>
              </a:path>
              <a:path w="493395" h="2020570">
                <a:moveTo>
                  <a:pt x="264584" y="187383"/>
                </a:moveTo>
                <a:lnTo>
                  <a:pt x="264584" y="185520"/>
                </a:lnTo>
                <a:lnTo>
                  <a:pt x="265143" y="185520"/>
                </a:lnTo>
                <a:lnTo>
                  <a:pt x="264584" y="187383"/>
                </a:lnTo>
                <a:close/>
              </a:path>
              <a:path w="493395" h="2020570">
                <a:moveTo>
                  <a:pt x="264584" y="189169"/>
                </a:moveTo>
                <a:lnTo>
                  <a:pt x="264048" y="189169"/>
                </a:lnTo>
                <a:lnTo>
                  <a:pt x="264584" y="187383"/>
                </a:lnTo>
                <a:lnTo>
                  <a:pt x="264584" y="189169"/>
                </a:lnTo>
                <a:close/>
              </a:path>
              <a:path w="493395" h="2020570">
                <a:moveTo>
                  <a:pt x="239183" y="848036"/>
                </a:moveTo>
                <a:lnTo>
                  <a:pt x="239183" y="846172"/>
                </a:lnTo>
                <a:lnTo>
                  <a:pt x="239719" y="844387"/>
                </a:lnTo>
                <a:lnTo>
                  <a:pt x="239183" y="848036"/>
                </a:lnTo>
                <a:close/>
              </a:path>
              <a:path w="493395" h="2020570">
                <a:moveTo>
                  <a:pt x="264584" y="848036"/>
                </a:moveTo>
                <a:lnTo>
                  <a:pt x="239183" y="848036"/>
                </a:lnTo>
                <a:lnTo>
                  <a:pt x="239719" y="844387"/>
                </a:lnTo>
                <a:lnTo>
                  <a:pt x="264584" y="844387"/>
                </a:lnTo>
                <a:lnTo>
                  <a:pt x="264584" y="848036"/>
                </a:lnTo>
                <a:close/>
              </a:path>
              <a:path w="493395" h="2020570">
                <a:moveTo>
                  <a:pt x="221549" y="904952"/>
                </a:moveTo>
                <a:lnTo>
                  <a:pt x="239183" y="846172"/>
                </a:lnTo>
                <a:lnTo>
                  <a:pt x="239183" y="848036"/>
                </a:lnTo>
                <a:lnTo>
                  <a:pt x="264584" y="848036"/>
                </a:lnTo>
                <a:lnTo>
                  <a:pt x="264584" y="849272"/>
                </a:lnTo>
                <a:lnTo>
                  <a:pt x="264403" y="850502"/>
                </a:lnTo>
                <a:lnTo>
                  <a:pt x="248731" y="902741"/>
                </a:lnTo>
                <a:lnTo>
                  <a:pt x="223672" y="902741"/>
                </a:lnTo>
                <a:lnTo>
                  <a:pt x="221549" y="904952"/>
                </a:lnTo>
                <a:close/>
              </a:path>
              <a:path w="493395" h="2020570">
                <a:moveTo>
                  <a:pt x="220669" y="907887"/>
                </a:moveTo>
                <a:lnTo>
                  <a:pt x="221549" y="904952"/>
                </a:lnTo>
                <a:lnTo>
                  <a:pt x="223672" y="902741"/>
                </a:lnTo>
                <a:lnTo>
                  <a:pt x="220669" y="907887"/>
                </a:lnTo>
                <a:close/>
              </a:path>
              <a:path w="493395" h="2020570">
                <a:moveTo>
                  <a:pt x="247187" y="907887"/>
                </a:moveTo>
                <a:lnTo>
                  <a:pt x="220669" y="907887"/>
                </a:lnTo>
                <a:lnTo>
                  <a:pt x="223672" y="902741"/>
                </a:lnTo>
                <a:lnTo>
                  <a:pt x="248731" y="902741"/>
                </a:lnTo>
                <a:lnTo>
                  <a:pt x="247187" y="907887"/>
                </a:lnTo>
                <a:close/>
              </a:path>
              <a:path w="493395" h="2020570">
                <a:moveTo>
                  <a:pt x="174493" y="953969"/>
                </a:moveTo>
                <a:lnTo>
                  <a:pt x="221549" y="904952"/>
                </a:lnTo>
                <a:lnTo>
                  <a:pt x="220669" y="907887"/>
                </a:lnTo>
                <a:lnTo>
                  <a:pt x="247187" y="907887"/>
                </a:lnTo>
                <a:lnTo>
                  <a:pt x="244419" y="917114"/>
                </a:lnTo>
                <a:lnTo>
                  <a:pt x="243390" y="918878"/>
                </a:lnTo>
                <a:lnTo>
                  <a:pt x="210663" y="952969"/>
                </a:lnTo>
                <a:lnTo>
                  <a:pt x="176610" y="952969"/>
                </a:lnTo>
                <a:lnTo>
                  <a:pt x="174493" y="953969"/>
                </a:lnTo>
                <a:close/>
              </a:path>
              <a:path w="493395" h="2020570">
                <a:moveTo>
                  <a:pt x="172872" y="955658"/>
                </a:moveTo>
                <a:lnTo>
                  <a:pt x="174493" y="953969"/>
                </a:lnTo>
                <a:lnTo>
                  <a:pt x="176610" y="952969"/>
                </a:lnTo>
                <a:lnTo>
                  <a:pt x="172872" y="955658"/>
                </a:lnTo>
                <a:close/>
              </a:path>
              <a:path w="493395" h="2020570">
                <a:moveTo>
                  <a:pt x="208082" y="955658"/>
                </a:moveTo>
                <a:lnTo>
                  <a:pt x="172872" y="955658"/>
                </a:lnTo>
                <a:lnTo>
                  <a:pt x="176610" y="952969"/>
                </a:lnTo>
                <a:lnTo>
                  <a:pt x="210663" y="952969"/>
                </a:lnTo>
                <a:lnTo>
                  <a:pt x="208082" y="955658"/>
                </a:lnTo>
                <a:close/>
              </a:path>
              <a:path w="493395" h="2020570">
                <a:moveTo>
                  <a:pt x="102180" y="988117"/>
                </a:moveTo>
                <a:lnTo>
                  <a:pt x="174493" y="953969"/>
                </a:lnTo>
                <a:lnTo>
                  <a:pt x="172872" y="955658"/>
                </a:lnTo>
                <a:lnTo>
                  <a:pt x="208082" y="955658"/>
                </a:lnTo>
                <a:lnTo>
                  <a:pt x="190123" y="974365"/>
                </a:lnTo>
                <a:lnTo>
                  <a:pt x="188856" y="975276"/>
                </a:lnTo>
                <a:lnTo>
                  <a:pt x="162223" y="987853"/>
                </a:lnTo>
                <a:lnTo>
                  <a:pt x="104118" y="987853"/>
                </a:lnTo>
                <a:lnTo>
                  <a:pt x="102180" y="988117"/>
                </a:lnTo>
                <a:close/>
              </a:path>
              <a:path w="493395" h="2020570">
                <a:moveTo>
                  <a:pt x="100410" y="988952"/>
                </a:moveTo>
                <a:lnTo>
                  <a:pt x="102180" y="988117"/>
                </a:lnTo>
                <a:lnTo>
                  <a:pt x="104118" y="987853"/>
                </a:lnTo>
                <a:lnTo>
                  <a:pt x="100410" y="988952"/>
                </a:lnTo>
                <a:close/>
              </a:path>
              <a:path w="493395" h="2020570">
                <a:moveTo>
                  <a:pt x="159894" y="988952"/>
                </a:moveTo>
                <a:lnTo>
                  <a:pt x="100410" y="988952"/>
                </a:lnTo>
                <a:lnTo>
                  <a:pt x="104118" y="987853"/>
                </a:lnTo>
                <a:lnTo>
                  <a:pt x="162223" y="987853"/>
                </a:lnTo>
                <a:lnTo>
                  <a:pt x="159894" y="988952"/>
                </a:lnTo>
                <a:close/>
              </a:path>
              <a:path w="493395" h="2020570">
                <a:moveTo>
                  <a:pt x="102180" y="1038156"/>
                </a:moveTo>
                <a:lnTo>
                  <a:pt x="4691" y="1024862"/>
                </a:lnTo>
                <a:lnTo>
                  <a:pt x="0" y="1019487"/>
                </a:lnTo>
                <a:lnTo>
                  <a:pt x="0" y="1006785"/>
                </a:lnTo>
                <a:lnTo>
                  <a:pt x="4691" y="1001411"/>
                </a:lnTo>
                <a:lnTo>
                  <a:pt x="102180" y="988117"/>
                </a:lnTo>
                <a:lnTo>
                  <a:pt x="100410" y="988952"/>
                </a:lnTo>
                <a:lnTo>
                  <a:pt x="159894" y="988952"/>
                </a:lnTo>
                <a:lnTo>
                  <a:pt x="135329" y="1000553"/>
                </a:lnTo>
                <a:lnTo>
                  <a:pt x="14416" y="1000553"/>
                </a:lnTo>
                <a:lnTo>
                  <a:pt x="14416" y="1025720"/>
                </a:lnTo>
                <a:lnTo>
                  <a:pt x="135329" y="1025720"/>
                </a:lnTo>
                <a:lnTo>
                  <a:pt x="159894" y="1037320"/>
                </a:lnTo>
                <a:lnTo>
                  <a:pt x="100410" y="1037320"/>
                </a:lnTo>
                <a:lnTo>
                  <a:pt x="102180" y="1038156"/>
                </a:lnTo>
                <a:close/>
              </a:path>
              <a:path w="493395" h="2020570">
                <a:moveTo>
                  <a:pt x="14416" y="1025720"/>
                </a:moveTo>
                <a:lnTo>
                  <a:pt x="14416" y="1000553"/>
                </a:lnTo>
                <a:lnTo>
                  <a:pt x="106696" y="1013136"/>
                </a:lnTo>
                <a:lnTo>
                  <a:pt x="14416" y="1025720"/>
                </a:lnTo>
                <a:close/>
              </a:path>
              <a:path w="493395" h="2020570">
                <a:moveTo>
                  <a:pt x="106696" y="1013136"/>
                </a:moveTo>
                <a:lnTo>
                  <a:pt x="14416" y="1000553"/>
                </a:lnTo>
                <a:lnTo>
                  <a:pt x="135329" y="1000553"/>
                </a:lnTo>
                <a:lnTo>
                  <a:pt x="110084" y="1012474"/>
                </a:lnTo>
                <a:lnTo>
                  <a:pt x="108834" y="1012845"/>
                </a:lnTo>
                <a:lnTo>
                  <a:pt x="106696" y="1013136"/>
                </a:lnTo>
                <a:close/>
              </a:path>
              <a:path w="493395" h="2020570">
                <a:moveTo>
                  <a:pt x="135329" y="1025720"/>
                </a:moveTo>
                <a:lnTo>
                  <a:pt x="14416" y="1025720"/>
                </a:lnTo>
                <a:lnTo>
                  <a:pt x="106696" y="1013136"/>
                </a:lnTo>
                <a:lnTo>
                  <a:pt x="108834" y="1013428"/>
                </a:lnTo>
                <a:lnTo>
                  <a:pt x="110084" y="1013799"/>
                </a:lnTo>
                <a:lnTo>
                  <a:pt x="135329" y="1025720"/>
                </a:lnTo>
                <a:close/>
              </a:path>
              <a:path w="493395" h="2020570">
                <a:moveTo>
                  <a:pt x="104118" y="1038420"/>
                </a:moveTo>
                <a:lnTo>
                  <a:pt x="102180" y="1038156"/>
                </a:lnTo>
                <a:lnTo>
                  <a:pt x="100410" y="1037320"/>
                </a:lnTo>
                <a:lnTo>
                  <a:pt x="104118" y="1038420"/>
                </a:lnTo>
                <a:close/>
              </a:path>
              <a:path w="493395" h="2020570">
                <a:moveTo>
                  <a:pt x="162223" y="1038420"/>
                </a:moveTo>
                <a:lnTo>
                  <a:pt x="104118" y="1038420"/>
                </a:lnTo>
                <a:lnTo>
                  <a:pt x="100410" y="1037320"/>
                </a:lnTo>
                <a:lnTo>
                  <a:pt x="159894" y="1037320"/>
                </a:lnTo>
                <a:lnTo>
                  <a:pt x="162223" y="1038420"/>
                </a:lnTo>
                <a:close/>
              </a:path>
              <a:path w="493395" h="2020570">
                <a:moveTo>
                  <a:pt x="174493" y="1072304"/>
                </a:moveTo>
                <a:lnTo>
                  <a:pt x="102180" y="1038156"/>
                </a:lnTo>
                <a:lnTo>
                  <a:pt x="104118" y="1038420"/>
                </a:lnTo>
                <a:lnTo>
                  <a:pt x="162223" y="1038420"/>
                </a:lnTo>
                <a:lnTo>
                  <a:pt x="188856" y="1050997"/>
                </a:lnTo>
                <a:lnTo>
                  <a:pt x="190123" y="1051908"/>
                </a:lnTo>
                <a:lnTo>
                  <a:pt x="208082" y="1070615"/>
                </a:lnTo>
                <a:lnTo>
                  <a:pt x="172872" y="1070615"/>
                </a:lnTo>
                <a:lnTo>
                  <a:pt x="174493" y="1072304"/>
                </a:lnTo>
                <a:close/>
              </a:path>
              <a:path w="493395" h="2020570">
                <a:moveTo>
                  <a:pt x="176610" y="1073304"/>
                </a:moveTo>
                <a:lnTo>
                  <a:pt x="174493" y="1072304"/>
                </a:lnTo>
                <a:lnTo>
                  <a:pt x="172872" y="1070615"/>
                </a:lnTo>
                <a:lnTo>
                  <a:pt x="176610" y="1073304"/>
                </a:lnTo>
                <a:close/>
              </a:path>
              <a:path w="493395" h="2020570">
                <a:moveTo>
                  <a:pt x="210663" y="1073304"/>
                </a:moveTo>
                <a:lnTo>
                  <a:pt x="176610" y="1073304"/>
                </a:lnTo>
                <a:lnTo>
                  <a:pt x="172872" y="1070615"/>
                </a:lnTo>
                <a:lnTo>
                  <a:pt x="208082" y="1070615"/>
                </a:lnTo>
                <a:lnTo>
                  <a:pt x="210663" y="1073304"/>
                </a:lnTo>
                <a:close/>
              </a:path>
              <a:path w="493395" h="2020570">
                <a:moveTo>
                  <a:pt x="221508" y="1121278"/>
                </a:moveTo>
                <a:lnTo>
                  <a:pt x="174493" y="1072304"/>
                </a:lnTo>
                <a:lnTo>
                  <a:pt x="176610" y="1073304"/>
                </a:lnTo>
                <a:lnTo>
                  <a:pt x="210663" y="1073304"/>
                </a:lnTo>
                <a:lnTo>
                  <a:pt x="243416" y="1107421"/>
                </a:lnTo>
                <a:lnTo>
                  <a:pt x="244457" y="1109224"/>
                </a:lnTo>
                <a:lnTo>
                  <a:pt x="247086" y="1118277"/>
                </a:lnTo>
                <a:lnTo>
                  <a:pt x="220637" y="1118277"/>
                </a:lnTo>
                <a:lnTo>
                  <a:pt x="221508" y="1121278"/>
                </a:lnTo>
                <a:close/>
              </a:path>
              <a:path w="493395" h="2020570">
                <a:moveTo>
                  <a:pt x="223672" y="1123531"/>
                </a:moveTo>
                <a:lnTo>
                  <a:pt x="221508" y="1121278"/>
                </a:lnTo>
                <a:lnTo>
                  <a:pt x="220637" y="1118277"/>
                </a:lnTo>
                <a:lnTo>
                  <a:pt x="223672" y="1123531"/>
                </a:lnTo>
                <a:close/>
              </a:path>
              <a:path w="493395" h="2020570">
                <a:moveTo>
                  <a:pt x="248611" y="1123531"/>
                </a:moveTo>
                <a:lnTo>
                  <a:pt x="223672" y="1123531"/>
                </a:lnTo>
                <a:lnTo>
                  <a:pt x="220637" y="1118277"/>
                </a:lnTo>
                <a:lnTo>
                  <a:pt x="247086" y="1118277"/>
                </a:lnTo>
                <a:lnTo>
                  <a:pt x="248611" y="1123531"/>
                </a:lnTo>
                <a:close/>
              </a:path>
              <a:path w="493395" h="2020570">
                <a:moveTo>
                  <a:pt x="239183" y="1182158"/>
                </a:moveTo>
                <a:lnTo>
                  <a:pt x="221508" y="1121278"/>
                </a:lnTo>
                <a:lnTo>
                  <a:pt x="223672" y="1123531"/>
                </a:lnTo>
                <a:lnTo>
                  <a:pt x="248611" y="1123531"/>
                </a:lnTo>
                <a:lnTo>
                  <a:pt x="264414" y="1177962"/>
                </a:lnTo>
                <a:lnTo>
                  <a:pt x="264584" y="1179155"/>
                </a:lnTo>
                <a:lnTo>
                  <a:pt x="264584" y="1180353"/>
                </a:lnTo>
                <a:lnTo>
                  <a:pt x="239183" y="1180353"/>
                </a:lnTo>
                <a:lnTo>
                  <a:pt x="239183" y="1182158"/>
                </a:lnTo>
                <a:close/>
              </a:path>
              <a:path w="493395" h="2020570">
                <a:moveTo>
                  <a:pt x="239687" y="1183894"/>
                </a:moveTo>
                <a:lnTo>
                  <a:pt x="239183" y="1182158"/>
                </a:lnTo>
                <a:lnTo>
                  <a:pt x="239183" y="1180353"/>
                </a:lnTo>
                <a:lnTo>
                  <a:pt x="239687" y="1183894"/>
                </a:lnTo>
                <a:close/>
              </a:path>
              <a:path w="493395" h="2020570">
                <a:moveTo>
                  <a:pt x="264584" y="1183894"/>
                </a:moveTo>
                <a:lnTo>
                  <a:pt x="239687" y="1183894"/>
                </a:lnTo>
                <a:lnTo>
                  <a:pt x="239183" y="1180353"/>
                </a:lnTo>
                <a:lnTo>
                  <a:pt x="264584" y="1180353"/>
                </a:lnTo>
                <a:lnTo>
                  <a:pt x="264584" y="1183894"/>
                </a:lnTo>
                <a:close/>
              </a:path>
              <a:path w="493395" h="2020570">
                <a:moveTo>
                  <a:pt x="489351" y="2020553"/>
                </a:moveTo>
                <a:lnTo>
                  <a:pt x="394933" y="2007678"/>
                </a:lnTo>
                <a:lnTo>
                  <a:pt x="314911" y="1970109"/>
                </a:lnTo>
                <a:lnTo>
                  <a:pt x="260377" y="1913711"/>
                </a:lnTo>
                <a:lnTo>
                  <a:pt x="239364" y="1845335"/>
                </a:lnTo>
                <a:lnTo>
                  <a:pt x="239183" y="1844105"/>
                </a:lnTo>
                <a:lnTo>
                  <a:pt x="239183" y="1182158"/>
                </a:lnTo>
                <a:lnTo>
                  <a:pt x="239687" y="1183894"/>
                </a:lnTo>
                <a:lnTo>
                  <a:pt x="264584" y="1183894"/>
                </a:lnTo>
                <a:lnTo>
                  <a:pt x="264584" y="1839220"/>
                </a:lnTo>
                <a:lnTo>
                  <a:pt x="264048" y="1839220"/>
                </a:lnTo>
                <a:lnTo>
                  <a:pt x="264584" y="1842870"/>
                </a:lnTo>
                <a:lnTo>
                  <a:pt x="265143" y="1842870"/>
                </a:lnTo>
                <a:lnTo>
                  <a:pt x="281554" y="1897574"/>
                </a:lnTo>
                <a:lnTo>
                  <a:pt x="280095" y="1897574"/>
                </a:lnTo>
                <a:lnTo>
                  <a:pt x="283098" y="1902720"/>
                </a:lnTo>
                <a:lnTo>
                  <a:pt x="285035" y="1902720"/>
                </a:lnTo>
                <a:lnTo>
                  <a:pt x="328314" y="1947802"/>
                </a:lnTo>
                <a:lnTo>
                  <a:pt x="327157" y="1947802"/>
                </a:lnTo>
                <a:lnTo>
                  <a:pt x="330895" y="1950491"/>
                </a:lnTo>
                <a:lnTo>
                  <a:pt x="332851" y="1950491"/>
                </a:lnTo>
                <a:lnTo>
                  <a:pt x="401028" y="1982686"/>
                </a:lnTo>
                <a:lnTo>
                  <a:pt x="399650" y="1982686"/>
                </a:lnTo>
                <a:lnTo>
                  <a:pt x="403357" y="1983785"/>
                </a:lnTo>
                <a:lnTo>
                  <a:pt x="407713" y="1983785"/>
                </a:lnTo>
                <a:lnTo>
                  <a:pt x="492783" y="1995386"/>
                </a:lnTo>
                <a:lnTo>
                  <a:pt x="489351" y="2020553"/>
                </a:lnTo>
                <a:close/>
              </a:path>
              <a:path w="493395" h="2020570">
                <a:moveTo>
                  <a:pt x="264584" y="1842870"/>
                </a:moveTo>
                <a:lnTo>
                  <a:pt x="264048" y="1839220"/>
                </a:lnTo>
                <a:lnTo>
                  <a:pt x="264584" y="1841006"/>
                </a:lnTo>
                <a:lnTo>
                  <a:pt x="264584" y="1842870"/>
                </a:lnTo>
                <a:close/>
              </a:path>
              <a:path w="493395" h="2020570">
                <a:moveTo>
                  <a:pt x="264584" y="1841006"/>
                </a:moveTo>
                <a:lnTo>
                  <a:pt x="264048" y="1839220"/>
                </a:lnTo>
                <a:lnTo>
                  <a:pt x="264584" y="1839220"/>
                </a:lnTo>
                <a:lnTo>
                  <a:pt x="264584" y="1841006"/>
                </a:lnTo>
                <a:close/>
              </a:path>
              <a:path w="493395" h="2020570">
                <a:moveTo>
                  <a:pt x="265143" y="1842870"/>
                </a:moveTo>
                <a:lnTo>
                  <a:pt x="264584" y="1842870"/>
                </a:lnTo>
                <a:lnTo>
                  <a:pt x="264584" y="1841006"/>
                </a:lnTo>
                <a:lnTo>
                  <a:pt x="265143" y="1842870"/>
                </a:lnTo>
                <a:close/>
              </a:path>
              <a:path w="493395" h="2020570">
                <a:moveTo>
                  <a:pt x="283098" y="1902720"/>
                </a:moveTo>
                <a:lnTo>
                  <a:pt x="280095" y="1897574"/>
                </a:lnTo>
                <a:lnTo>
                  <a:pt x="282218" y="1899785"/>
                </a:lnTo>
                <a:lnTo>
                  <a:pt x="283098" y="1902720"/>
                </a:lnTo>
                <a:close/>
              </a:path>
              <a:path w="493395" h="2020570">
                <a:moveTo>
                  <a:pt x="282218" y="1899785"/>
                </a:moveTo>
                <a:lnTo>
                  <a:pt x="280095" y="1897574"/>
                </a:lnTo>
                <a:lnTo>
                  <a:pt x="281554" y="1897574"/>
                </a:lnTo>
                <a:lnTo>
                  <a:pt x="282218" y="1899785"/>
                </a:lnTo>
                <a:close/>
              </a:path>
              <a:path w="493395" h="2020570">
                <a:moveTo>
                  <a:pt x="285035" y="1902720"/>
                </a:moveTo>
                <a:lnTo>
                  <a:pt x="283098" y="1902720"/>
                </a:lnTo>
                <a:lnTo>
                  <a:pt x="282218" y="1899785"/>
                </a:lnTo>
                <a:lnTo>
                  <a:pt x="285035" y="1902720"/>
                </a:lnTo>
                <a:close/>
              </a:path>
              <a:path w="493395" h="2020570">
                <a:moveTo>
                  <a:pt x="330895" y="1950491"/>
                </a:moveTo>
                <a:lnTo>
                  <a:pt x="327157" y="1947802"/>
                </a:lnTo>
                <a:lnTo>
                  <a:pt x="329273" y="1948801"/>
                </a:lnTo>
                <a:lnTo>
                  <a:pt x="330895" y="1950491"/>
                </a:lnTo>
                <a:close/>
              </a:path>
              <a:path w="493395" h="2020570">
                <a:moveTo>
                  <a:pt x="329273" y="1948801"/>
                </a:moveTo>
                <a:lnTo>
                  <a:pt x="327157" y="1947802"/>
                </a:lnTo>
                <a:lnTo>
                  <a:pt x="328314" y="1947802"/>
                </a:lnTo>
                <a:lnTo>
                  <a:pt x="329273" y="1948801"/>
                </a:lnTo>
                <a:close/>
              </a:path>
              <a:path w="493395" h="2020570">
                <a:moveTo>
                  <a:pt x="332851" y="1950491"/>
                </a:moveTo>
                <a:lnTo>
                  <a:pt x="330895" y="1950491"/>
                </a:lnTo>
                <a:lnTo>
                  <a:pt x="329273" y="1948801"/>
                </a:lnTo>
                <a:lnTo>
                  <a:pt x="332851" y="1950491"/>
                </a:lnTo>
                <a:close/>
              </a:path>
              <a:path w="493395" h="2020570">
                <a:moveTo>
                  <a:pt x="403357" y="1983785"/>
                </a:moveTo>
                <a:lnTo>
                  <a:pt x="399650" y="1982686"/>
                </a:lnTo>
                <a:lnTo>
                  <a:pt x="401588" y="1982950"/>
                </a:lnTo>
                <a:lnTo>
                  <a:pt x="403357" y="1983785"/>
                </a:lnTo>
                <a:close/>
              </a:path>
              <a:path w="493395" h="2020570">
                <a:moveTo>
                  <a:pt x="401588" y="1982950"/>
                </a:moveTo>
                <a:lnTo>
                  <a:pt x="399650" y="1982686"/>
                </a:lnTo>
                <a:lnTo>
                  <a:pt x="401028" y="1982686"/>
                </a:lnTo>
                <a:lnTo>
                  <a:pt x="401588" y="1982950"/>
                </a:lnTo>
                <a:close/>
              </a:path>
              <a:path w="493395" h="2020570">
                <a:moveTo>
                  <a:pt x="407713" y="1983785"/>
                </a:moveTo>
                <a:lnTo>
                  <a:pt x="403357" y="1983785"/>
                </a:lnTo>
                <a:lnTo>
                  <a:pt x="401588" y="1982950"/>
                </a:lnTo>
                <a:lnTo>
                  <a:pt x="407713" y="1983785"/>
                </a:lnTo>
                <a:close/>
              </a:path>
            </a:pathLst>
          </a:custGeom>
          <a:solidFill>
            <a:srgbClr val="1E2E5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080932" y="4581212"/>
            <a:ext cx="493395" cy="2020570"/>
          </a:xfrm>
          <a:custGeom>
            <a:rect l="l" t="t" r="r" b="b"/>
            <a:pathLst>
              <a:path w="493395" h="2020570">
                <a:moveTo>
                  <a:pt x="444165" y="50334"/>
                </a:moveTo>
                <a:lnTo>
                  <a:pt x="442449" y="37750"/>
                </a:lnTo>
                <a:lnTo>
                  <a:pt x="447482" y="37064"/>
                </a:lnTo>
                <a:lnTo>
                  <a:pt x="444050" y="11897"/>
                </a:lnTo>
                <a:lnTo>
                  <a:pt x="438923" y="11897"/>
                </a:lnTo>
                <a:lnTo>
                  <a:pt x="437301" y="0"/>
                </a:lnTo>
                <a:lnTo>
                  <a:pt x="472248" y="11897"/>
                </a:lnTo>
                <a:lnTo>
                  <a:pt x="444050" y="11897"/>
                </a:lnTo>
                <a:lnTo>
                  <a:pt x="439017" y="12583"/>
                </a:lnTo>
                <a:lnTo>
                  <a:pt x="474264" y="12583"/>
                </a:lnTo>
                <a:lnTo>
                  <a:pt x="491067" y="18303"/>
                </a:lnTo>
                <a:lnTo>
                  <a:pt x="444165" y="50334"/>
                </a:lnTo>
                <a:close/>
              </a:path>
              <a:path w="493395" h="2020570">
                <a:moveTo>
                  <a:pt x="442449" y="37750"/>
                </a:moveTo>
                <a:lnTo>
                  <a:pt x="439017" y="12583"/>
                </a:lnTo>
                <a:lnTo>
                  <a:pt x="444050" y="11897"/>
                </a:lnTo>
                <a:lnTo>
                  <a:pt x="447482" y="37064"/>
                </a:lnTo>
                <a:lnTo>
                  <a:pt x="442449" y="37750"/>
                </a:lnTo>
                <a:close/>
              </a:path>
              <a:path w="493395" h="2020570">
                <a:moveTo>
                  <a:pt x="239184" y="196413"/>
                </a:moveTo>
                <a:lnTo>
                  <a:pt x="239184" y="184322"/>
                </a:lnTo>
                <a:lnTo>
                  <a:pt x="239353" y="183129"/>
                </a:lnTo>
                <a:lnTo>
                  <a:pt x="259309" y="114391"/>
                </a:lnTo>
                <a:lnTo>
                  <a:pt x="313644" y="57075"/>
                </a:lnTo>
                <a:lnTo>
                  <a:pt x="393682" y="18965"/>
                </a:lnTo>
                <a:lnTo>
                  <a:pt x="439017" y="12583"/>
                </a:lnTo>
                <a:lnTo>
                  <a:pt x="442449" y="37750"/>
                </a:lnTo>
                <a:lnTo>
                  <a:pt x="407713" y="42487"/>
                </a:lnTo>
                <a:lnTo>
                  <a:pt x="403357" y="42487"/>
                </a:lnTo>
                <a:lnTo>
                  <a:pt x="399650" y="43587"/>
                </a:lnTo>
                <a:lnTo>
                  <a:pt x="401028" y="43587"/>
                </a:lnTo>
                <a:lnTo>
                  <a:pt x="332851" y="75782"/>
                </a:lnTo>
                <a:lnTo>
                  <a:pt x="330895" y="75782"/>
                </a:lnTo>
                <a:lnTo>
                  <a:pt x="327157" y="78471"/>
                </a:lnTo>
                <a:lnTo>
                  <a:pt x="328314" y="78471"/>
                </a:lnTo>
                <a:lnTo>
                  <a:pt x="285139" y="123444"/>
                </a:lnTo>
                <a:lnTo>
                  <a:pt x="283130" y="123444"/>
                </a:lnTo>
                <a:lnTo>
                  <a:pt x="280095" y="128698"/>
                </a:lnTo>
                <a:lnTo>
                  <a:pt x="281605" y="128698"/>
                </a:lnTo>
                <a:lnTo>
                  <a:pt x="265108" y="185520"/>
                </a:lnTo>
                <a:lnTo>
                  <a:pt x="264584" y="185520"/>
                </a:lnTo>
                <a:lnTo>
                  <a:pt x="264080" y="189061"/>
                </a:lnTo>
                <a:lnTo>
                  <a:pt x="264584" y="189061"/>
                </a:lnTo>
                <a:lnTo>
                  <a:pt x="264584" y="194679"/>
                </a:lnTo>
                <a:lnTo>
                  <a:pt x="239687" y="194679"/>
                </a:lnTo>
                <a:lnTo>
                  <a:pt x="239184" y="196413"/>
                </a:lnTo>
                <a:close/>
              </a:path>
              <a:path w="493395" h="2020570">
                <a:moveTo>
                  <a:pt x="399650" y="43587"/>
                </a:moveTo>
                <a:lnTo>
                  <a:pt x="403357" y="42487"/>
                </a:lnTo>
                <a:lnTo>
                  <a:pt x="401588" y="43322"/>
                </a:lnTo>
                <a:lnTo>
                  <a:pt x="399650" y="43587"/>
                </a:lnTo>
                <a:close/>
              </a:path>
              <a:path w="493395" h="2020570">
                <a:moveTo>
                  <a:pt x="401588" y="43322"/>
                </a:moveTo>
                <a:lnTo>
                  <a:pt x="403357" y="42487"/>
                </a:lnTo>
                <a:lnTo>
                  <a:pt x="407713" y="42487"/>
                </a:lnTo>
                <a:lnTo>
                  <a:pt x="401588" y="43322"/>
                </a:lnTo>
                <a:close/>
              </a:path>
              <a:path w="493395" h="2020570">
                <a:moveTo>
                  <a:pt x="401028" y="43587"/>
                </a:moveTo>
                <a:lnTo>
                  <a:pt x="399650" y="43587"/>
                </a:lnTo>
                <a:lnTo>
                  <a:pt x="401588" y="43322"/>
                </a:lnTo>
                <a:lnTo>
                  <a:pt x="401028" y="43587"/>
                </a:lnTo>
                <a:close/>
              </a:path>
              <a:path w="493395" h="2020570">
                <a:moveTo>
                  <a:pt x="327157" y="78471"/>
                </a:moveTo>
                <a:lnTo>
                  <a:pt x="330895" y="75782"/>
                </a:lnTo>
                <a:lnTo>
                  <a:pt x="329273" y="77471"/>
                </a:lnTo>
                <a:lnTo>
                  <a:pt x="327157" y="78471"/>
                </a:lnTo>
                <a:close/>
              </a:path>
              <a:path w="493395" h="2020570">
                <a:moveTo>
                  <a:pt x="329273" y="77471"/>
                </a:moveTo>
                <a:lnTo>
                  <a:pt x="330895" y="75782"/>
                </a:lnTo>
                <a:lnTo>
                  <a:pt x="332851" y="75782"/>
                </a:lnTo>
                <a:lnTo>
                  <a:pt x="329273" y="77471"/>
                </a:lnTo>
                <a:close/>
              </a:path>
              <a:path w="493395" h="2020570">
                <a:moveTo>
                  <a:pt x="328314" y="78471"/>
                </a:moveTo>
                <a:lnTo>
                  <a:pt x="327157" y="78471"/>
                </a:lnTo>
                <a:lnTo>
                  <a:pt x="329273" y="77471"/>
                </a:lnTo>
                <a:lnTo>
                  <a:pt x="328314" y="78471"/>
                </a:lnTo>
                <a:close/>
              </a:path>
              <a:path w="493395" h="2020570">
                <a:moveTo>
                  <a:pt x="280095" y="128698"/>
                </a:moveTo>
                <a:lnTo>
                  <a:pt x="283130" y="123444"/>
                </a:lnTo>
                <a:lnTo>
                  <a:pt x="282259" y="126444"/>
                </a:lnTo>
                <a:lnTo>
                  <a:pt x="280095" y="128698"/>
                </a:lnTo>
                <a:close/>
              </a:path>
              <a:path w="493395" h="2020570">
                <a:moveTo>
                  <a:pt x="282259" y="126444"/>
                </a:moveTo>
                <a:lnTo>
                  <a:pt x="283130" y="123444"/>
                </a:lnTo>
                <a:lnTo>
                  <a:pt x="285139" y="123444"/>
                </a:lnTo>
                <a:lnTo>
                  <a:pt x="282259" y="126444"/>
                </a:lnTo>
                <a:close/>
              </a:path>
              <a:path w="493395" h="2020570">
                <a:moveTo>
                  <a:pt x="281605" y="128698"/>
                </a:moveTo>
                <a:lnTo>
                  <a:pt x="280095" y="128698"/>
                </a:lnTo>
                <a:lnTo>
                  <a:pt x="282259" y="126444"/>
                </a:lnTo>
                <a:lnTo>
                  <a:pt x="281605" y="128698"/>
                </a:lnTo>
                <a:close/>
              </a:path>
              <a:path w="493395" h="2020570">
                <a:moveTo>
                  <a:pt x="264080" y="189061"/>
                </a:moveTo>
                <a:lnTo>
                  <a:pt x="264584" y="185520"/>
                </a:lnTo>
                <a:lnTo>
                  <a:pt x="264584" y="187326"/>
                </a:lnTo>
                <a:lnTo>
                  <a:pt x="264080" y="189061"/>
                </a:lnTo>
                <a:close/>
              </a:path>
              <a:path w="493395" h="2020570">
                <a:moveTo>
                  <a:pt x="264584" y="187326"/>
                </a:moveTo>
                <a:lnTo>
                  <a:pt x="264584" y="185520"/>
                </a:lnTo>
                <a:lnTo>
                  <a:pt x="265108" y="185520"/>
                </a:lnTo>
                <a:lnTo>
                  <a:pt x="264584" y="187326"/>
                </a:lnTo>
                <a:close/>
              </a:path>
              <a:path w="493395" h="2020570">
                <a:moveTo>
                  <a:pt x="264584" y="189061"/>
                </a:moveTo>
                <a:lnTo>
                  <a:pt x="264080" y="189061"/>
                </a:lnTo>
                <a:lnTo>
                  <a:pt x="264584" y="187326"/>
                </a:lnTo>
                <a:lnTo>
                  <a:pt x="264584" y="189061"/>
                </a:lnTo>
                <a:close/>
              </a:path>
              <a:path w="493395" h="2020570">
                <a:moveTo>
                  <a:pt x="239184" y="198220"/>
                </a:moveTo>
                <a:lnTo>
                  <a:pt x="239184" y="196413"/>
                </a:lnTo>
                <a:lnTo>
                  <a:pt x="239687" y="194679"/>
                </a:lnTo>
                <a:lnTo>
                  <a:pt x="239184" y="198220"/>
                </a:lnTo>
                <a:close/>
              </a:path>
              <a:path w="493395" h="2020570">
                <a:moveTo>
                  <a:pt x="264584" y="198220"/>
                </a:moveTo>
                <a:lnTo>
                  <a:pt x="239184" y="198220"/>
                </a:lnTo>
                <a:lnTo>
                  <a:pt x="239687" y="194679"/>
                </a:lnTo>
                <a:lnTo>
                  <a:pt x="264584" y="194679"/>
                </a:lnTo>
                <a:lnTo>
                  <a:pt x="264584" y="198220"/>
                </a:lnTo>
                <a:close/>
              </a:path>
              <a:path w="493395" h="2020570">
                <a:moveTo>
                  <a:pt x="221508" y="257296"/>
                </a:moveTo>
                <a:lnTo>
                  <a:pt x="239184" y="196413"/>
                </a:lnTo>
                <a:lnTo>
                  <a:pt x="239184" y="198220"/>
                </a:lnTo>
                <a:lnTo>
                  <a:pt x="264584" y="198220"/>
                </a:lnTo>
                <a:lnTo>
                  <a:pt x="264584" y="199418"/>
                </a:lnTo>
                <a:lnTo>
                  <a:pt x="264414" y="200611"/>
                </a:lnTo>
                <a:lnTo>
                  <a:pt x="248611" y="255042"/>
                </a:lnTo>
                <a:lnTo>
                  <a:pt x="223672" y="255042"/>
                </a:lnTo>
                <a:lnTo>
                  <a:pt x="221508" y="257296"/>
                </a:lnTo>
                <a:close/>
              </a:path>
              <a:path w="493395" h="2020570">
                <a:moveTo>
                  <a:pt x="220637" y="260296"/>
                </a:moveTo>
                <a:lnTo>
                  <a:pt x="221508" y="257296"/>
                </a:lnTo>
                <a:lnTo>
                  <a:pt x="223672" y="255042"/>
                </a:lnTo>
                <a:lnTo>
                  <a:pt x="220637" y="260296"/>
                </a:lnTo>
                <a:close/>
              </a:path>
              <a:path w="493395" h="2020570">
                <a:moveTo>
                  <a:pt x="247086" y="260296"/>
                </a:moveTo>
                <a:lnTo>
                  <a:pt x="220637" y="260296"/>
                </a:lnTo>
                <a:lnTo>
                  <a:pt x="223672" y="255042"/>
                </a:lnTo>
                <a:lnTo>
                  <a:pt x="248611" y="255042"/>
                </a:lnTo>
                <a:lnTo>
                  <a:pt x="247086" y="260296"/>
                </a:lnTo>
                <a:close/>
              </a:path>
              <a:path w="493395" h="2020570">
                <a:moveTo>
                  <a:pt x="174494" y="306269"/>
                </a:moveTo>
                <a:lnTo>
                  <a:pt x="221508" y="257296"/>
                </a:lnTo>
                <a:lnTo>
                  <a:pt x="220637" y="260296"/>
                </a:lnTo>
                <a:lnTo>
                  <a:pt x="247086" y="260296"/>
                </a:lnTo>
                <a:lnTo>
                  <a:pt x="244457" y="269349"/>
                </a:lnTo>
                <a:lnTo>
                  <a:pt x="243416" y="271151"/>
                </a:lnTo>
                <a:lnTo>
                  <a:pt x="210663" y="305269"/>
                </a:lnTo>
                <a:lnTo>
                  <a:pt x="176610" y="305269"/>
                </a:lnTo>
                <a:lnTo>
                  <a:pt x="174494" y="306269"/>
                </a:lnTo>
                <a:close/>
              </a:path>
              <a:path w="493395" h="2020570">
                <a:moveTo>
                  <a:pt x="172872" y="307958"/>
                </a:moveTo>
                <a:lnTo>
                  <a:pt x="174494" y="306269"/>
                </a:lnTo>
                <a:lnTo>
                  <a:pt x="176610" y="305269"/>
                </a:lnTo>
                <a:lnTo>
                  <a:pt x="172872" y="307958"/>
                </a:lnTo>
                <a:close/>
              </a:path>
              <a:path w="493395" h="2020570">
                <a:moveTo>
                  <a:pt x="208081" y="307958"/>
                </a:moveTo>
                <a:lnTo>
                  <a:pt x="172872" y="307958"/>
                </a:lnTo>
                <a:lnTo>
                  <a:pt x="176610" y="305269"/>
                </a:lnTo>
                <a:lnTo>
                  <a:pt x="210663" y="305269"/>
                </a:lnTo>
                <a:lnTo>
                  <a:pt x="208081" y="307958"/>
                </a:lnTo>
                <a:close/>
              </a:path>
              <a:path w="493395" h="2020570">
                <a:moveTo>
                  <a:pt x="102179" y="340417"/>
                </a:moveTo>
                <a:lnTo>
                  <a:pt x="174494" y="306269"/>
                </a:lnTo>
                <a:lnTo>
                  <a:pt x="172872" y="307958"/>
                </a:lnTo>
                <a:lnTo>
                  <a:pt x="208081" y="307958"/>
                </a:lnTo>
                <a:lnTo>
                  <a:pt x="190123" y="326664"/>
                </a:lnTo>
                <a:lnTo>
                  <a:pt x="188856" y="327576"/>
                </a:lnTo>
                <a:lnTo>
                  <a:pt x="162222" y="340153"/>
                </a:lnTo>
                <a:lnTo>
                  <a:pt x="104118" y="340153"/>
                </a:lnTo>
                <a:lnTo>
                  <a:pt x="102179" y="340417"/>
                </a:lnTo>
                <a:close/>
              </a:path>
              <a:path w="493395" h="2020570">
                <a:moveTo>
                  <a:pt x="100410" y="341253"/>
                </a:moveTo>
                <a:lnTo>
                  <a:pt x="102179" y="340417"/>
                </a:lnTo>
                <a:lnTo>
                  <a:pt x="104118" y="340153"/>
                </a:lnTo>
                <a:lnTo>
                  <a:pt x="100410" y="341253"/>
                </a:lnTo>
                <a:close/>
              </a:path>
              <a:path w="493395" h="2020570">
                <a:moveTo>
                  <a:pt x="159894" y="341253"/>
                </a:moveTo>
                <a:lnTo>
                  <a:pt x="100410" y="341253"/>
                </a:lnTo>
                <a:lnTo>
                  <a:pt x="104118" y="340153"/>
                </a:lnTo>
                <a:lnTo>
                  <a:pt x="162222" y="340153"/>
                </a:lnTo>
                <a:lnTo>
                  <a:pt x="159894" y="341253"/>
                </a:lnTo>
                <a:close/>
              </a:path>
              <a:path w="493395" h="2020570">
                <a:moveTo>
                  <a:pt x="102179" y="390456"/>
                </a:moveTo>
                <a:lnTo>
                  <a:pt x="4691" y="377162"/>
                </a:lnTo>
                <a:lnTo>
                  <a:pt x="0" y="371788"/>
                </a:lnTo>
                <a:lnTo>
                  <a:pt x="0" y="359086"/>
                </a:lnTo>
                <a:lnTo>
                  <a:pt x="4691" y="353711"/>
                </a:lnTo>
                <a:lnTo>
                  <a:pt x="102179" y="340417"/>
                </a:lnTo>
                <a:lnTo>
                  <a:pt x="100410" y="341253"/>
                </a:lnTo>
                <a:lnTo>
                  <a:pt x="159894" y="341253"/>
                </a:lnTo>
                <a:lnTo>
                  <a:pt x="135329" y="352853"/>
                </a:lnTo>
                <a:lnTo>
                  <a:pt x="14416" y="352853"/>
                </a:lnTo>
                <a:lnTo>
                  <a:pt x="14416" y="378020"/>
                </a:lnTo>
                <a:lnTo>
                  <a:pt x="135329" y="378020"/>
                </a:lnTo>
                <a:lnTo>
                  <a:pt x="159895" y="389621"/>
                </a:lnTo>
                <a:lnTo>
                  <a:pt x="100410" y="389621"/>
                </a:lnTo>
                <a:lnTo>
                  <a:pt x="102179" y="390456"/>
                </a:lnTo>
                <a:close/>
              </a:path>
              <a:path w="493395" h="2020570">
                <a:moveTo>
                  <a:pt x="14416" y="378020"/>
                </a:moveTo>
                <a:lnTo>
                  <a:pt x="14416" y="352853"/>
                </a:lnTo>
                <a:lnTo>
                  <a:pt x="106696" y="365437"/>
                </a:lnTo>
                <a:lnTo>
                  <a:pt x="14416" y="378020"/>
                </a:lnTo>
                <a:close/>
              </a:path>
              <a:path w="493395" h="2020570">
                <a:moveTo>
                  <a:pt x="106696" y="365437"/>
                </a:moveTo>
                <a:lnTo>
                  <a:pt x="14416" y="352853"/>
                </a:lnTo>
                <a:lnTo>
                  <a:pt x="135329" y="352853"/>
                </a:lnTo>
                <a:lnTo>
                  <a:pt x="110084" y="364774"/>
                </a:lnTo>
                <a:lnTo>
                  <a:pt x="108834" y="365145"/>
                </a:lnTo>
                <a:lnTo>
                  <a:pt x="106696" y="365437"/>
                </a:lnTo>
                <a:close/>
              </a:path>
              <a:path w="493395" h="2020570">
                <a:moveTo>
                  <a:pt x="135329" y="378020"/>
                </a:moveTo>
                <a:lnTo>
                  <a:pt x="14416" y="378020"/>
                </a:lnTo>
                <a:lnTo>
                  <a:pt x="106696" y="365437"/>
                </a:lnTo>
                <a:lnTo>
                  <a:pt x="108834" y="365728"/>
                </a:lnTo>
                <a:lnTo>
                  <a:pt x="110084" y="366099"/>
                </a:lnTo>
                <a:lnTo>
                  <a:pt x="135329" y="378020"/>
                </a:lnTo>
                <a:close/>
              </a:path>
              <a:path w="493395" h="2020570">
                <a:moveTo>
                  <a:pt x="104118" y="390720"/>
                </a:moveTo>
                <a:lnTo>
                  <a:pt x="102179" y="390456"/>
                </a:lnTo>
                <a:lnTo>
                  <a:pt x="100410" y="389621"/>
                </a:lnTo>
                <a:lnTo>
                  <a:pt x="104118" y="390720"/>
                </a:lnTo>
                <a:close/>
              </a:path>
              <a:path w="493395" h="2020570">
                <a:moveTo>
                  <a:pt x="162223" y="390720"/>
                </a:moveTo>
                <a:lnTo>
                  <a:pt x="104118" y="390720"/>
                </a:lnTo>
                <a:lnTo>
                  <a:pt x="100410" y="389621"/>
                </a:lnTo>
                <a:lnTo>
                  <a:pt x="159895" y="389621"/>
                </a:lnTo>
                <a:lnTo>
                  <a:pt x="162223" y="390720"/>
                </a:lnTo>
                <a:close/>
              </a:path>
              <a:path w="493395" h="2020570">
                <a:moveTo>
                  <a:pt x="174494" y="424605"/>
                </a:moveTo>
                <a:lnTo>
                  <a:pt x="102179" y="390456"/>
                </a:lnTo>
                <a:lnTo>
                  <a:pt x="104118" y="390720"/>
                </a:lnTo>
                <a:lnTo>
                  <a:pt x="162223" y="390720"/>
                </a:lnTo>
                <a:lnTo>
                  <a:pt x="188856" y="403297"/>
                </a:lnTo>
                <a:lnTo>
                  <a:pt x="190123" y="404209"/>
                </a:lnTo>
                <a:lnTo>
                  <a:pt x="208082" y="422915"/>
                </a:lnTo>
                <a:lnTo>
                  <a:pt x="172872" y="422915"/>
                </a:lnTo>
                <a:lnTo>
                  <a:pt x="174494" y="424605"/>
                </a:lnTo>
                <a:close/>
              </a:path>
              <a:path w="493395" h="2020570">
                <a:moveTo>
                  <a:pt x="176610" y="425604"/>
                </a:moveTo>
                <a:lnTo>
                  <a:pt x="174494" y="424605"/>
                </a:lnTo>
                <a:lnTo>
                  <a:pt x="172872" y="422915"/>
                </a:lnTo>
                <a:lnTo>
                  <a:pt x="176610" y="425604"/>
                </a:lnTo>
                <a:close/>
              </a:path>
              <a:path w="493395" h="2020570">
                <a:moveTo>
                  <a:pt x="210663" y="425604"/>
                </a:moveTo>
                <a:lnTo>
                  <a:pt x="176610" y="425604"/>
                </a:lnTo>
                <a:lnTo>
                  <a:pt x="172872" y="422915"/>
                </a:lnTo>
                <a:lnTo>
                  <a:pt x="208082" y="422915"/>
                </a:lnTo>
                <a:lnTo>
                  <a:pt x="210663" y="425604"/>
                </a:lnTo>
                <a:close/>
              </a:path>
              <a:path w="493395" h="2020570">
                <a:moveTo>
                  <a:pt x="221549" y="473621"/>
                </a:moveTo>
                <a:lnTo>
                  <a:pt x="174494" y="424605"/>
                </a:lnTo>
                <a:lnTo>
                  <a:pt x="176610" y="425604"/>
                </a:lnTo>
                <a:lnTo>
                  <a:pt x="210663" y="425604"/>
                </a:lnTo>
                <a:lnTo>
                  <a:pt x="243390" y="459694"/>
                </a:lnTo>
                <a:lnTo>
                  <a:pt x="244419" y="461458"/>
                </a:lnTo>
                <a:lnTo>
                  <a:pt x="247187" y="470686"/>
                </a:lnTo>
                <a:lnTo>
                  <a:pt x="220669" y="470686"/>
                </a:lnTo>
                <a:lnTo>
                  <a:pt x="221549" y="473621"/>
                </a:lnTo>
                <a:close/>
              </a:path>
              <a:path w="493395" h="2020570">
                <a:moveTo>
                  <a:pt x="223672" y="475832"/>
                </a:moveTo>
                <a:lnTo>
                  <a:pt x="221549" y="473621"/>
                </a:lnTo>
                <a:lnTo>
                  <a:pt x="220669" y="470686"/>
                </a:lnTo>
                <a:lnTo>
                  <a:pt x="223672" y="475832"/>
                </a:lnTo>
                <a:close/>
              </a:path>
              <a:path w="493395" h="2020570">
                <a:moveTo>
                  <a:pt x="248731" y="475832"/>
                </a:moveTo>
                <a:lnTo>
                  <a:pt x="223672" y="475832"/>
                </a:lnTo>
                <a:lnTo>
                  <a:pt x="220669" y="470686"/>
                </a:lnTo>
                <a:lnTo>
                  <a:pt x="247187" y="470686"/>
                </a:lnTo>
                <a:lnTo>
                  <a:pt x="248731" y="475832"/>
                </a:lnTo>
                <a:close/>
              </a:path>
              <a:path w="493395" h="2020570">
                <a:moveTo>
                  <a:pt x="239183" y="532400"/>
                </a:moveTo>
                <a:lnTo>
                  <a:pt x="221549" y="473621"/>
                </a:lnTo>
                <a:lnTo>
                  <a:pt x="223672" y="475832"/>
                </a:lnTo>
                <a:lnTo>
                  <a:pt x="248731" y="475832"/>
                </a:lnTo>
                <a:lnTo>
                  <a:pt x="264403" y="528071"/>
                </a:lnTo>
                <a:lnTo>
                  <a:pt x="264584" y="529301"/>
                </a:lnTo>
                <a:lnTo>
                  <a:pt x="264584" y="530537"/>
                </a:lnTo>
                <a:lnTo>
                  <a:pt x="239183" y="530537"/>
                </a:lnTo>
                <a:lnTo>
                  <a:pt x="239183" y="532400"/>
                </a:lnTo>
                <a:close/>
              </a:path>
              <a:path w="493395" h="2020570">
                <a:moveTo>
                  <a:pt x="239719" y="534186"/>
                </a:moveTo>
                <a:lnTo>
                  <a:pt x="239183" y="532400"/>
                </a:lnTo>
                <a:lnTo>
                  <a:pt x="239183" y="530537"/>
                </a:lnTo>
                <a:lnTo>
                  <a:pt x="239719" y="534186"/>
                </a:lnTo>
                <a:close/>
              </a:path>
              <a:path w="493395" h="2020570">
                <a:moveTo>
                  <a:pt x="264584" y="534186"/>
                </a:moveTo>
                <a:lnTo>
                  <a:pt x="239719" y="534186"/>
                </a:lnTo>
                <a:lnTo>
                  <a:pt x="239183" y="530537"/>
                </a:lnTo>
                <a:lnTo>
                  <a:pt x="264584" y="530537"/>
                </a:lnTo>
                <a:lnTo>
                  <a:pt x="264584" y="534186"/>
                </a:lnTo>
                <a:close/>
              </a:path>
              <a:path w="493395" h="2020570">
                <a:moveTo>
                  <a:pt x="489351" y="2020553"/>
                </a:moveTo>
                <a:lnTo>
                  <a:pt x="394933" y="2007678"/>
                </a:lnTo>
                <a:lnTo>
                  <a:pt x="314911" y="1970109"/>
                </a:lnTo>
                <a:lnTo>
                  <a:pt x="260377" y="1913712"/>
                </a:lnTo>
                <a:lnTo>
                  <a:pt x="239364" y="1845335"/>
                </a:lnTo>
                <a:lnTo>
                  <a:pt x="239183" y="1844106"/>
                </a:lnTo>
                <a:lnTo>
                  <a:pt x="239183" y="532400"/>
                </a:lnTo>
                <a:lnTo>
                  <a:pt x="239719" y="534186"/>
                </a:lnTo>
                <a:lnTo>
                  <a:pt x="264584" y="534186"/>
                </a:lnTo>
                <a:lnTo>
                  <a:pt x="264584" y="1839221"/>
                </a:lnTo>
                <a:lnTo>
                  <a:pt x="264048" y="1839221"/>
                </a:lnTo>
                <a:lnTo>
                  <a:pt x="264584" y="1842870"/>
                </a:lnTo>
                <a:lnTo>
                  <a:pt x="265143" y="1842870"/>
                </a:lnTo>
                <a:lnTo>
                  <a:pt x="281554" y="1897575"/>
                </a:lnTo>
                <a:lnTo>
                  <a:pt x="280095" y="1897575"/>
                </a:lnTo>
                <a:lnTo>
                  <a:pt x="283098" y="1902721"/>
                </a:lnTo>
                <a:lnTo>
                  <a:pt x="285035" y="1902721"/>
                </a:lnTo>
                <a:lnTo>
                  <a:pt x="328314" y="1947802"/>
                </a:lnTo>
                <a:lnTo>
                  <a:pt x="327157" y="1947802"/>
                </a:lnTo>
                <a:lnTo>
                  <a:pt x="330895" y="1950491"/>
                </a:lnTo>
                <a:lnTo>
                  <a:pt x="332851" y="1950491"/>
                </a:lnTo>
                <a:lnTo>
                  <a:pt x="401029" y="1982686"/>
                </a:lnTo>
                <a:lnTo>
                  <a:pt x="399650" y="1982686"/>
                </a:lnTo>
                <a:lnTo>
                  <a:pt x="403357" y="1983785"/>
                </a:lnTo>
                <a:lnTo>
                  <a:pt x="407710" y="1983785"/>
                </a:lnTo>
                <a:lnTo>
                  <a:pt x="492783" y="1995386"/>
                </a:lnTo>
                <a:lnTo>
                  <a:pt x="489351" y="2020553"/>
                </a:lnTo>
                <a:close/>
              </a:path>
              <a:path w="493395" h="2020570">
                <a:moveTo>
                  <a:pt x="264584" y="1842870"/>
                </a:moveTo>
                <a:lnTo>
                  <a:pt x="264048" y="1839221"/>
                </a:lnTo>
                <a:lnTo>
                  <a:pt x="264584" y="1841006"/>
                </a:lnTo>
                <a:lnTo>
                  <a:pt x="264584" y="1842870"/>
                </a:lnTo>
                <a:close/>
              </a:path>
              <a:path w="493395" h="2020570">
                <a:moveTo>
                  <a:pt x="264584" y="1841006"/>
                </a:moveTo>
                <a:lnTo>
                  <a:pt x="264048" y="1839221"/>
                </a:lnTo>
                <a:lnTo>
                  <a:pt x="264584" y="1839221"/>
                </a:lnTo>
                <a:lnTo>
                  <a:pt x="264584" y="1841006"/>
                </a:lnTo>
                <a:close/>
              </a:path>
              <a:path w="493395" h="2020570">
                <a:moveTo>
                  <a:pt x="265143" y="1842870"/>
                </a:moveTo>
                <a:lnTo>
                  <a:pt x="264584" y="1842870"/>
                </a:lnTo>
                <a:lnTo>
                  <a:pt x="264584" y="1841006"/>
                </a:lnTo>
                <a:lnTo>
                  <a:pt x="265143" y="1842870"/>
                </a:lnTo>
                <a:close/>
              </a:path>
              <a:path w="493395" h="2020570">
                <a:moveTo>
                  <a:pt x="283098" y="1902721"/>
                </a:moveTo>
                <a:lnTo>
                  <a:pt x="280095" y="1897575"/>
                </a:lnTo>
                <a:lnTo>
                  <a:pt x="282218" y="1899786"/>
                </a:lnTo>
                <a:lnTo>
                  <a:pt x="283098" y="1902721"/>
                </a:lnTo>
                <a:close/>
              </a:path>
              <a:path w="493395" h="2020570">
                <a:moveTo>
                  <a:pt x="282218" y="1899786"/>
                </a:moveTo>
                <a:lnTo>
                  <a:pt x="280095" y="1897575"/>
                </a:lnTo>
                <a:lnTo>
                  <a:pt x="281554" y="1897575"/>
                </a:lnTo>
                <a:lnTo>
                  <a:pt x="282218" y="1899786"/>
                </a:lnTo>
                <a:close/>
              </a:path>
              <a:path w="493395" h="2020570">
                <a:moveTo>
                  <a:pt x="285035" y="1902721"/>
                </a:moveTo>
                <a:lnTo>
                  <a:pt x="283098" y="1902721"/>
                </a:lnTo>
                <a:lnTo>
                  <a:pt x="282218" y="1899786"/>
                </a:lnTo>
                <a:lnTo>
                  <a:pt x="285035" y="1902721"/>
                </a:lnTo>
                <a:close/>
              </a:path>
              <a:path w="493395" h="2020570">
                <a:moveTo>
                  <a:pt x="330895" y="1950491"/>
                </a:moveTo>
                <a:lnTo>
                  <a:pt x="327157" y="1947802"/>
                </a:lnTo>
                <a:lnTo>
                  <a:pt x="329273" y="1948802"/>
                </a:lnTo>
                <a:lnTo>
                  <a:pt x="330895" y="1950491"/>
                </a:lnTo>
                <a:close/>
              </a:path>
              <a:path w="493395" h="2020570">
                <a:moveTo>
                  <a:pt x="329273" y="1948802"/>
                </a:moveTo>
                <a:lnTo>
                  <a:pt x="327157" y="1947802"/>
                </a:lnTo>
                <a:lnTo>
                  <a:pt x="328314" y="1947802"/>
                </a:lnTo>
                <a:lnTo>
                  <a:pt x="329273" y="1948802"/>
                </a:lnTo>
                <a:close/>
              </a:path>
              <a:path w="493395" h="2020570">
                <a:moveTo>
                  <a:pt x="332851" y="1950491"/>
                </a:moveTo>
                <a:lnTo>
                  <a:pt x="330895" y="1950491"/>
                </a:lnTo>
                <a:lnTo>
                  <a:pt x="329273" y="1948802"/>
                </a:lnTo>
                <a:lnTo>
                  <a:pt x="332851" y="1950491"/>
                </a:lnTo>
                <a:close/>
              </a:path>
              <a:path w="493395" h="2020570">
                <a:moveTo>
                  <a:pt x="403357" y="1983785"/>
                </a:moveTo>
                <a:lnTo>
                  <a:pt x="399650" y="1982686"/>
                </a:lnTo>
                <a:lnTo>
                  <a:pt x="401589" y="1982951"/>
                </a:lnTo>
                <a:lnTo>
                  <a:pt x="403357" y="1983785"/>
                </a:lnTo>
                <a:close/>
              </a:path>
              <a:path w="493395" h="2020570">
                <a:moveTo>
                  <a:pt x="401589" y="1982951"/>
                </a:moveTo>
                <a:lnTo>
                  <a:pt x="399650" y="1982686"/>
                </a:lnTo>
                <a:lnTo>
                  <a:pt x="401029" y="1982686"/>
                </a:lnTo>
                <a:lnTo>
                  <a:pt x="401589" y="1982951"/>
                </a:lnTo>
                <a:close/>
              </a:path>
              <a:path w="493395" h="2020570">
                <a:moveTo>
                  <a:pt x="407710" y="1983785"/>
                </a:moveTo>
                <a:lnTo>
                  <a:pt x="403357" y="1983785"/>
                </a:lnTo>
                <a:lnTo>
                  <a:pt x="401589" y="1982951"/>
                </a:lnTo>
                <a:lnTo>
                  <a:pt x="407710" y="1983785"/>
                </a:lnTo>
                <a:close/>
              </a:path>
            </a:pathLst>
          </a:custGeom>
          <a:solidFill>
            <a:srgbClr val="1E2E5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2289175" y="6503905"/>
            <a:ext cx="7467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solidFill>
                  <a:srgbClr val="1E2E53"/>
                </a:solidFill>
                <a:latin typeface="Times New Roman"/>
                <a:cs typeface="Times New Roman"/>
              </a:rPr>
              <a:t>3/18/2023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8940341" y="6505108"/>
            <a:ext cx="1244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C3300"/>
                </a:solidFill>
                <a:latin typeface="Arial"/>
                <a:cs typeface="Arial"/>
              </a:rPr>
              <a:t>5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647719"/>
            <a:ext cx="281178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Arial"/>
                <a:cs typeface="Arial"/>
              </a:rPr>
              <a:t>1 </a:t>
            </a:r>
            <a:r>
              <a:rPr spc="-10"/>
              <a:t>物理化学脱氮法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5175" y="1569911"/>
            <a:ext cx="7560945" cy="243967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15">
                <a:solidFill>
                  <a:srgbClr val="FFCC00"/>
                </a:solidFill>
                <a:latin typeface="Microsoft JhengHei"/>
                <a:cs typeface="Microsoft JhengHei"/>
              </a:rPr>
              <a:t>氨吹脱法</a:t>
            </a:r>
            <a:endParaRPr sz="2400">
              <a:latin typeface="Microsoft JhengHei"/>
              <a:cs typeface="Microsoft JhengHei"/>
            </a:endParaRPr>
          </a:p>
          <a:p>
            <a:pPr marL="355600" marR="224790" indent="-342900">
              <a:lnSpc>
                <a:spcPct val="100000"/>
              </a:lnSpc>
              <a:spcBef>
                <a:spcPts val="575"/>
              </a:spcBef>
            </a:pP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吹脱法是将渗滤液调节至碱性，然后在汽提塔中通入空气或蒸汽，通过气液接触将游离氨吹脱并回收。</a:t>
            </a:r>
            <a:endParaRPr sz="2400">
              <a:latin typeface="宋体"/>
              <a:cs typeface="宋体"/>
            </a:endParaRPr>
          </a:p>
          <a:p>
            <a:pPr marL="355600" marR="5080" indent="-342900">
              <a:lnSpc>
                <a:spcPct val="102499"/>
              </a:lnSpc>
              <a:spcBef>
                <a:spcPts val="365"/>
              </a:spcBef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一般渗滤液碳氮比较低，吹脱处理能够达到调节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C/N</a:t>
            </a:r>
            <a:r>
              <a:rPr sz="2400" spc="-25">
                <a:solidFill>
                  <a:srgbClr val="FFCC00"/>
                </a:solidFill>
                <a:latin typeface="宋体"/>
                <a:cs typeface="宋体"/>
              </a:rPr>
              <a:t>比，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降低后续渗滤液生化处理负荷的作用，所以吹脱法经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常作为预处理。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668654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氨吹脱法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5175" y="1625118"/>
            <a:ext cx="7607934" cy="3390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21590" indent="-342900">
              <a:lnSpc>
                <a:spcPct val="100000"/>
              </a:lnSpc>
              <a:spcBef>
                <a:spcPts val="100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深圳市过桥窝垃圾填埋场渗滤液处理采用氨吹脱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+</a:t>
            </a:r>
            <a:r>
              <a:rPr sz="2400" spc="-25">
                <a:solidFill>
                  <a:srgbClr val="FFCC00"/>
                </a:solidFill>
                <a:latin typeface="宋体"/>
                <a:cs typeface="宋体"/>
              </a:rPr>
              <a:t>生物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处理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+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臭氧氧化工艺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[2]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，经过半年多运行，对于氨氮浓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度高达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2000-2500mg/L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的渗滤液，处理出水降至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 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2~10mg/L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，总去除效率达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99%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，其中氨吹脱系统气液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比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200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：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1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，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pH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为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10.5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的条件下氨氮去除率达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 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60%~70%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深圳下坪垃圾填埋场采用调节池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+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氨吹脱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+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混凝沉淀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+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厌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氧生物滤池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+SBR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的工艺处理垃圾渗滤液，排放液达到国家垃圾渗滤液三级排放标准。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668654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氨吹脱法存在的问题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8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355600" marR="5080" indent="-342900" algn="just">
              <a:lnSpc>
                <a:spcPct val="102499"/>
              </a:lnSpc>
              <a:spcBef>
                <a:spcPts val="2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/>
              <a:t>为调节</a:t>
            </a:r>
            <a:r>
              <a:rPr spc="-10">
                <a:latin typeface="Arial"/>
                <a:cs typeface="Arial"/>
              </a:rPr>
              <a:t>pH</a:t>
            </a:r>
            <a:r>
              <a:rPr spc="-5"/>
              <a:t>需投加大量碱。投加石灰调节产生设备结垢</a:t>
            </a:r>
            <a:r>
              <a:rPr/>
              <a:t>现象，而用</a:t>
            </a:r>
            <a:r>
              <a:rPr spc="-10">
                <a:latin typeface="Arial"/>
                <a:cs typeface="Arial"/>
              </a:rPr>
              <a:t>NaOH</a:t>
            </a:r>
            <a:r>
              <a:rPr/>
              <a:t>调节费用高，且后期</a:t>
            </a:r>
            <a:r>
              <a:rPr spc="-10">
                <a:latin typeface="Arial"/>
                <a:cs typeface="Arial"/>
              </a:rPr>
              <a:t>pH</a:t>
            </a:r>
            <a:r>
              <a:rPr spc="-10"/>
              <a:t>回调需要投</a:t>
            </a:r>
            <a:r>
              <a:rPr spc="-20"/>
              <a:t>加酸。</a:t>
            </a: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pc="-10"/>
              <a:t>曝气增加费用</a:t>
            </a: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pc="-15"/>
              <a:t>二次污染</a:t>
            </a: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pc="-5"/>
              <a:t>受温度影响大，低温下氨吹脱效率明显下降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8837" y="5532437"/>
            <a:ext cx="793750" cy="457200"/>
          </a:xfrm>
          <a:prstGeom prst="rect">
            <a:avLst/>
          </a:prstGeom>
          <a:solidFill>
            <a:srgbClr val="A73737"/>
          </a:solidFill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spc="-25">
                <a:solidFill>
                  <a:srgbClr val="1E2E53"/>
                </a:solidFill>
                <a:latin typeface="宋体"/>
                <a:cs typeface="宋体"/>
              </a:rPr>
              <a:t>返回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647719"/>
            <a:ext cx="40163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磷酸铵镁（</a:t>
            </a:r>
            <a:r>
              <a:rPr>
                <a:latin typeface="Arial"/>
                <a:cs typeface="Arial"/>
              </a:rPr>
              <a:t>MAP</a:t>
            </a:r>
            <a:r>
              <a:rPr/>
              <a:t>）</a:t>
            </a:r>
            <a:r>
              <a:rPr spc="-20"/>
              <a:t>沉淀法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3/18/2023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9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5175" y="1577624"/>
            <a:ext cx="7378700" cy="897255"/>
          </a:xfrm>
          <a:prstGeom prst="rect">
            <a:avLst/>
          </a:prstGeom>
        </p:spPr>
        <p:txBody>
          <a:bodyPr vert="horz" wrap="square" lIns="0" tIns="7810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15"/>
              </a:spcBef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25">
                <a:solidFill>
                  <a:srgbClr val="A73737"/>
                </a:solidFill>
                <a:latin typeface="Microsoft JhengHei"/>
                <a:cs typeface="Microsoft JhengHei"/>
              </a:rPr>
              <a:t>原理</a:t>
            </a:r>
            <a:endParaRPr sz="2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磷酸铵镁沉淀法是向渗滤液中投加镁盐和磷酸盐，使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48308" y="2609622"/>
            <a:ext cx="3909695" cy="2673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  <a:tabLst>
                <a:tab pos="2629535"/>
                <a:tab pos="3181350"/>
                <a:tab pos="3784600"/>
              </a:tabLst>
            </a:pPr>
            <a:r>
              <a:rPr sz="1550" spc="-50">
                <a:solidFill>
                  <a:srgbClr val="FFCC00"/>
                </a:solidFill>
                <a:latin typeface="Arial"/>
                <a:cs typeface="Arial"/>
              </a:rPr>
              <a:t>4</a:t>
            </a:r>
            <a:r>
              <a:rPr sz="1550">
                <a:solidFill>
                  <a:srgbClr val="FFCC00"/>
                </a:solidFill>
                <a:latin typeface="Arial"/>
                <a:cs typeface="Arial"/>
              </a:rPr>
              <a:t>	</a:t>
            </a:r>
            <a:r>
              <a:rPr sz="1550" spc="-50">
                <a:solidFill>
                  <a:srgbClr val="FFCC00"/>
                </a:solidFill>
                <a:latin typeface="Arial"/>
                <a:cs typeface="Arial"/>
              </a:rPr>
              <a:t>4</a:t>
            </a:r>
            <a:r>
              <a:rPr sz="1550">
                <a:solidFill>
                  <a:srgbClr val="FFCC00"/>
                </a:solidFill>
                <a:latin typeface="Arial"/>
                <a:cs typeface="Arial"/>
              </a:rPr>
              <a:t>	</a:t>
            </a:r>
            <a:r>
              <a:rPr sz="1550" spc="-50">
                <a:solidFill>
                  <a:srgbClr val="FFCC00"/>
                </a:solidFill>
                <a:latin typeface="Arial"/>
                <a:cs typeface="Arial"/>
              </a:rPr>
              <a:t>4</a:t>
            </a:r>
            <a:r>
              <a:rPr sz="1550">
                <a:solidFill>
                  <a:srgbClr val="FFCC00"/>
                </a:solidFill>
                <a:latin typeface="Arial"/>
                <a:cs typeface="Arial"/>
              </a:rPr>
              <a:t>	</a:t>
            </a:r>
            <a:r>
              <a:rPr sz="1550" spc="-50">
                <a:solidFill>
                  <a:srgbClr val="FFCC00"/>
                </a:solidFill>
                <a:latin typeface="Arial"/>
                <a:cs typeface="Arial"/>
              </a:rPr>
              <a:t>2</a:t>
            </a:r>
            <a:endParaRPr sz="15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82675" y="2429790"/>
            <a:ext cx="70599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NH</a:t>
            </a:r>
            <a:r>
              <a:rPr sz="2400" spc="220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325" baseline="25089">
                <a:solidFill>
                  <a:srgbClr val="FFCC00"/>
                </a:solidFill>
                <a:latin typeface="Arial"/>
                <a:cs typeface="Arial"/>
              </a:rPr>
              <a:t>+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生成难溶盐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MgNH</a:t>
            </a:r>
            <a:r>
              <a:rPr sz="2400" spc="225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PO</a:t>
            </a:r>
            <a:r>
              <a:rPr sz="2400" spc="225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·6H</a:t>
            </a:r>
            <a:r>
              <a:rPr sz="2400" spc="225">
                <a:solidFill>
                  <a:srgbClr val="FFCC00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0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（简称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MAP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），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通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7075" y="2795551"/>
            <a:ext cx="7759700" cy="236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过重力沉淀，达到去除氨氮的目的。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3100">
              <a:latin typeface="宋体"/>
              <a:cs typeface="宋体"/>
            </a:endParaRPr>
          </a:p>
          <a:p>
            <a:pPr marL="393700" marR="43180" indent="-342900">
              <a:lnSpc>
                <a:spcPct val="100000"/>
              </a:lnSpc>
              <a:buClr>
                <a:srgbClr val="A73737"/>
              </a:buClr>
              <a:buSzPct val="102083"/>
              <a:buFont typeface="Wingdings"/>
              <a:buChar char=""/>
              <a:tabLst>
                <a:tab pos="393700"/>
              </a:tabLst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一般采用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MgO+NaH</a:t>
            </a:r>
            <a:r>
              <a:rPr sz="2325" baseline="-21505">
                <a:solidFill>
                  <a:srgbClr val="FFCC00"/>
                </a:solidFill>
                <a:latin typeface="Arial"/>
                <a:cs typeface="Arial"/>
              </a:rPr>
              <a:t>2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PO</a:t>
            </a:r>
            <a:r>
              <a:rPr sz="2325" baseline="-21505">
                <a:solidFill>
                  <a:srgbClr val="FFCC00"/>
                </a:solidFill>
                <a:latin typeface="Arial"/>
                <a:cs typeface="Arial"/>
              </a:rPr>
              <a:t>4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或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MgCl</a:t>
            </a:r>
            <a:r>
              <a:rPr sz="2325" baseline="-21505">
                <a:solidFill>
                  <a:srgbClr val="FFCC00"/>
                </a:solidFill>
                <a:latin typeface="Arial"/>
                <a:cs typeface="Arial"/>
              </a:rPr>
              <a:t>2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+NaH</a:t>
            </a:r>
            <a:r>
              <a:rPr sz="2325" baseline="-21505">
                <a:solidFill>
                  <a:srgbClr val="FFCC00"/>
                </a:solidFill>
                <a:latin typeface="Arial"/>
                <a:cs typeface="Arial"/>
              </a:rPr>
              <a:t>2</a:t>
            </a:r>
            <a:r>
              <a:rPr sz="2400">
                <a:solidFill>
                  <a:srgbClr val="FFCC00"/>
                </a:solidFill>
                <a:latin typeface="Arial"/>
                <a:cs typeface="Arial"/>
              </a:rPr>
              <a:t>PO</a:t>
            </a:r>
            <a:r>
              <a:rPr sz="2325" baseline="-21505">
                <a:solidFill>
                  <a:srgbClr val="FFCC00"/>
                </a:solidFill>
                <a:latin typeface="Arial"/>
                <a:cs typeface="Arial"/>
              </a:rPr>
              <a:t>4</a:t>
            </a:r>
            <a:r>
              <a:rPr sz="2400" spc="-15">
                <a:solidFill>
                  <a:srgbClr val="FFCC00"/>
                </a:solidFill>
                <a:latin typeface="宋体"/>
                <a:cs typeface="宋体"/>
              </a:rPr>
              <a:t>两种方案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投加药剂。前者所需反应时间长，去除效果没有后者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好，但后者给系统带来大量盐类，影响后续生物过程，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且后者需要投加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NaOH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以达到处理所需的</a:t>
            </a:r>
            <a:r>
              <a:rPr sz="2400" spc="-10">
                <a:solidFill>
                  <a:srgbClr val="FFCC00"/>
                </a:solidFill>
                <a:latin typeface="Arial"/>
                <a:cs typeface="Arial"/>
              </a:rPr>
              <a:t>pH</a:t>
            </a:r>
            <a:r>
              <a:rPr sz="2400" spc="-25">
                <a:solidFill>
                  <a:srgbClr val="FFCC00"/>
                </a:solidFill>
                <a:latin typeface="宋体"/>
                <a:cs typeface="宋体"/>
              </a:rPr>
              <a:t>值。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8975" y="668654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000099"/>
                </a:solidFill>
                <a:latin typeface="Microsoft JhengHei"/>
                <a:cs typeface="Microsoft JhengHei"/>
              </a:rPr>
              <a:t>膜法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5800" y="1604962"/>
            <a:ext cx="7772400" cy="1555750"/>
          </a:xfrm>
          <a:prstGeom prst="rect">
            <a:avLst/>
          </a:prstGeom>
          <a:solidFill>
            <a:srgbClr val="FDD2FD"/>
          </a:solidFill>
        </p:spPr>
        <p:txBody>
          <a:bodyPr vert="horz" wrap="square" lIns="0" tIns="56515" rIns="0" bIns="0" rtlCol="0">
            <a:spAutoFit/>
          </a:bodyPr>
          <a:lstStyle/>
          <a:p>
            <a:pPr marL="434975" marR="320040" indent="-342900" algn="just">
              <a:lnSpc>
                <a:spcPct val="98400"/>
              </a:lnSpc>
              <a:spcBef>
                <a:spcPts val="44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434975"/>
              </a:tabLst>
            </a:pP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反渗透膜法分离技术在压力作用下可以去除垃圾渗滤液中悬浮物、有机物、重金属离子，同时可以去除氨氮等污染物，出水水质一般能够达到国家渗滤液一级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排放标准。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4512" y="3316287"/>
            <a:ext cx="8209280" cy="1917700"/>
          </a:xfrm>
          <a:prstGeom prst="rect">
            <a:avLst/>
          </a:prstGeom>
          <a:solidFill>
            <a:srgbClr val="B4FC8B"/>
          </a:solidFill>
        </p:spPr>
        <p:txBody>
          <a:bodyPr vert="horz" wrap="square" lIns="0" tIns="34925" rIns="0" bIns="0" rtlCol="0">
            <a:spAutoFit/>
          </a:bodyPr>
          <a:lstStyle/>
          <a:p>
            <a:pPr marL="91440" marR="82550">
              <a:lnSpc>
                <a:spcPct val="100000"/>
              </a:lnSpc>
              <a:spcBef>
                <a:spcPts val="275"/>
              </a:spcBef>
            </a:pP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Hurd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等</a:t>
            </a:r>
            <a:r>
              <a:rPr sz="2400">
                <a:solidFill>
                  <a:srgbClr val="FFCC00"/>
                </a:solidFill>
                <a:latin typeface="Times New Roman"/>
                <a:cs typeface="Times New Roman"/>
              </a:rPr>
              <a:t>[10]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选用三种低压聚酰胺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RO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膜处理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Trailroad</a:t>
            </a:r>
            <a:r>
              <a:rPr sz="2400" spc="-15">
                <a:solidFill>
                  <a:srgbClr val="FFCC00"/>
                </a:solidFill>
                <a:latin typeface="宋体"/>
                <a:cs typeface="宋体"/>
              </a:rPr>
              <a:t>垃圾填埋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场渗滤液，试验结果表明，当操作压力大于</a:t>
            </a:r>
            <a:r>
              <a:rPr sz="2400">
                <a:solidFill>
                  <a:srgbClr val="FFCC00"/>
                </a:solidFill>
                <a:latin typeface="Times New Roman"/>
                <a:cs typeface="Times New Roman"/>
              </a:rPr>
              <a:t>10.3 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MPa</a:t>
            </a:r>
            <a:r>
              <a:rPr sz="2400" spc="-20">
                <a:solidFill>
                  <a:srgbClr val="FFCC00"/>
                </a:solidFill>
                <a:latin typeface="宋体"/>
                <a:cs typeface="宋体"/>
              </a:rPr>
              <a:t>时，透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过液流量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26.0~54.0L/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（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m2•h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），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TOC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Cl-</a:t>
            </a:r>
            <a:r>
              <a:rPr sz="2400" spc="-10">
                <a:solidFill>
                  <a:srgbClr val="FFCC00"/>
                </a:solidFill>
                <a:latin typeface="宋体"/>
                <a:cs typeface="宋体"/>
              </a:rPr>
              <a:t>和氨氮去除率分别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大于</a:t>
            </a:r>
            <a:r>
              <a:rPr sz="2400">
                <a:solidFill>
                  <a:srgbClr val="FFCC00"/>
                </a:solidFill>
                <a:latin typeface="Times New Roman"/>
                <a:cs typeface="Times New Roman"/>
              </a:rPr>
              <a:t>96%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、</a:t>
            </a:r>
            <a:r>
              <a:rPr sz="2400">
                <a:solidFill>
                  <a:srgbClr val="FFCC00"/>
                </a:solidFill>
                <a:latin typeface="Times New Roman"/>
                <a:cs typeface="Times New Roman"/>
              </a:rPr>
              <a:t>96%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和</a:t>
            </a:r>
            <a:r>
              <a:rPr sz="2400">
                <a:solidFill>
                  <a:srgbClr val="FFCC00"/>
                </a:solidFill>
                <a:latin typeface="Times New Roman"/>
                <a:cs typeface="Times New Roman"/>
              </a:rPr>
              <a:t>88%</a:t>
            </a:r>
            <a:r>
              <a:rPr sz="2400" spc="-5">
                <a:solidFill>
                  <a:srgbClr val="FFCC00"/>
                </a:solidFill>
                <a:latin typeface="宋体"/>
                <a:cs typeface="宋体"/>
              </a:rPr>
              <a:t>。膜处理技术最大的运行缺点是膜污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染问题。一般膜片寿命都在</a:t>
            </a:r>
            <a:r>
              <a:rPr sz="2400">
                <a:solidFill>
                  <a:srgbClr val="FFCC00"/>
                </a:solidFill>
                <a:latin typeface="Times New Roman"/>
                <a:cs typeface="Times New Roman"/>
              </a:rPr>
              <a:t>3</a:t>
            </a:r>
            <a:r>
              <a:rPr sz="2400" spc="-15">
                <a:solidFill>
                  <a:srgbClr val="FFCC00"/>
                </a:solidFill>
                <a:latin typeface="宋体"/>
                <a:cs typeface="宋体"/>
              </a:rPr>
              <a:t>年以下。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89175" y="6503905"/>
            <a:ext cx="7467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solidFill>
                  <a:srgbClr val="1E2E53"/>
                </a:solidFill>
                <a:latin typeface="Times New Roman"/>
                <a:cs typeface="Times New Roman"/>
              </a:rPr>
              <a:t>3/18/2023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41457" y="6505108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5">
                <a:solidFill>
                  <a:srgbClr val="CC3300"/>
                </a:solidFill>
                <a:latin typeface="Arial"/>
                <a:cs typeface="Arial"/>
              </a:rPr>
              <a:t>15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8975" y="668654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000099"/>
                </a:solidFill>
                <a:latin typeface="Microsoft JhengHei"/>
                <a:cs typeface="Microsoft JhengHei"/>
              </a:rPr>
              <a:t>膜法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04898" y="1728787"/>
            <a:ext cx="2348230" cy="722630"/>
            <a:chOff x="1104898" y="1728787"/>
            <a:chExt cx="2348230" cy="722630"/>
          </a:xfrm>
        </p:grpSpPr>
        <p:sp>
          <p:nvSpPr>
            <p:cNvPr id="4" name="object 4"/>
            <p:cNvSpPr/>
            <p:nvPr/>
          </p:nvSpPr>
          <p:spPr>
            <a:xfrm>
              <a:off x="1117598" y="1741487"/>
              <a:ext cx="2322830" cy="697230"/>
            </a:xfrm>
            <a:custGeom>
              <a:rect l="l" t="t" r="r" b="b"/>
              <a:pathLst>
                <a:path w="2322829" h="697230">
                  <a:moveTo>
                    <a:pt x="1161256" y="0"/>
                  </a:moveTo>
                  <a:close/>
                </a:path>
                <a:path w="2322829" h="697230">
                  <a:moveTo>
                    <a:pt x="2322512" y="348456"/>
                  </a:moveTo>
                  <a:lnTo>
                    <a:pt x="1" y="348456"/>
                  </a:lnTo>
                  <a:lnTo>
                    <a:pt x="2120" y="327229"/>
                  </a:lnTo>
                  <a:lnTo>
                    <a:pt x="18711" y="285820"/>
                  </a:lnTo>
                  <a:lnTo>
                    <a:pt x="50960" y="246049"/>
                  </a:lnTo>
                  <a:lnTo>
                    <a:pt x="97896" y="208206"/>
                  </a:lnTo>
                  <a:lnTo>
                    <a:pt x="158547" y="172583"/>
                  </a:lnTo>
                  <a:lnTo>
                    <a:pt x="193712" y="155695"/>
                  </a:lnTo>
                  <a:lnTo>
                    <a:pt x="231942" y="139472"/>
                  </a:lnTo>
                  <a:lnTo>
                    <a:pt x="273115" y="123950"/>
                  </a:lnTo>
                  <a:lnTo>
                    <a:pt x="317109" y="109164"/>
                  </a:lnTo>
                  <a:lnTo>
                    <a:pt x="363803" y="95153"/>
                  </a:lnTo>
                  <a:lnTo>
                    <a:pt x="413075" y="81952"/>
                  </a:lnTo>
                  <a:lnTo>
                    <a:pt x="464805" y="69597"/>
                  </a:lnTo>
                  <a:lnTo>
                    <a:pt x="518871" y="58126"/>
                  </a:lnTo>
                  <a:lnTo>
                    <a:pt x="575150" y="47574"/>
                  </a:lnTo>
                  <a:lnTo>
                    <a:pt x="633522" y="37978"/>
                  </a:lnTo>
                  <a:lnTo>
                    <a:pt x="693865" y="29374"/>
                  </a:lnTo>
                  <a:lnTo>
                    <a:pt x="756059" y="21800"/>
                  </a:lnTo>
                  <a:lnTo>
                    <a:pt x="819980" y="15290"/>
                  </a:lnTo>
                  <a:lnTo>
                    <a:pt x="885508" y="9883"/>
                  </a:lnTo>
                  <a:lnTo>
                    <a:pt x="952522" y="5614"/>
                  </a:lnTo>
                  <a:lnTo>
                    <a:pt x="1020899" y="2519"/>
                  </a:lnTo>
                  <a:lnTo>
                    <a:pt x="1090520" y="635"/>
                  </a:lnTo>
                  <a:lnTo>
                    <a:pt x="1161256" y="0"/>
                  </a:lnTo>
                  <a:lnTo>
                    <a:pt x="1231997" y="635"/>
                  </a:lnTo>
                  <a:lnTo>
                    <a:pt x="1301617" y="2519"/>
                  </a:lnTo>
                  <a:lnTo>
                    <a:pt x="1369994" y="5614"/>
                  </a:lnTo>
                  <a:lnTo>
                    <a:pt x="1437008" y="9883"/>
                  </a:lnTo>
                  <a:lnTo>
                    <a:pt x="1502536" y="15291"/>
                  </a:lnTo>
                  <a:lnTo>
                    <a:pt x="1566457" y="21800"/>
                  </a:lnTo>
                  <a:lnTo>
                    <a:pt x="1628650" y="29375"/>
                  </a:lnTo>
                  <a:lnTo>
                    <a:pt x="1688993" y="37978"/>
                  </a:lnTo>
                  <a:lnTo>
                    <a:pt x="1747365" y="47574"/>
                  </a:lnTo>
                  <a:lnTo>
                    <a:pt x="1803645" y="58126"/>
                  </a:lnTo>
                  <a:lnTo>
                    <a:pt x="1857710" y="69598"/>
                  </a:lnTo>
                  <a:lnTo>
                    <a:pt x="1909439" y="81952"/>
                  </a:lnTo>
                  <a:lnTo>
                    <a:pt x="1958712" y="95153"/>
                  </a:lnTo>
                  <a:lnTo>
                    <a:pt x="2005406" y="109165"/>
                  </a:lnTo>
                  <a:lnTo>
                    <a:pt x="2049400" y="123950"/>
                  </a:lnTo>
                  <a:lnTo>
                    <a:pt x="2090572" y="139473"/>
                  </a:lnTo>
                  <a:lnTo>
                    <a:pt x="2128802" y="155696"/>
                  </a:lnTo>
                  <a:lnTo>
                    <a:pt x="2163967" y="172583"/>
                  </a:lnTo>
                  <a:lnTo>
                    <a:pt x="2224618" y="208206"/>
                  </a:lnTo>
                  <a:lnTo>
                    <a:pt x="2271554" y="246049"/>
                  </a:lnTo>
                  <a:lnTo>
                    <a:pt x="2303803" y="285821"/>
                  </a:lnTo>
                  <a:lnTo>
                    <a:pt x="2320393" y="327229"/>
                  </a:lnTo>
                  <a:lnTo>
                    <a:pt x="2322512" y="348456"/>
                  </a:lnTo>
                  <a:close/>
                </a:path>
                <a:path w="2322829" h="697230">
                  <a:moveTo>
                    <a:pt x="1161256" y="696912"/>
                  </a:moveTo>
                  <a:lnTo>
                    <a:pt x="1090516" y="696276"/>
                  </a:lnTo>
                  <a:lnTo>
                    <a:pt x="1020896" y="694392"/>
                  </a:lnTo>
                  <a:lnTo>
                    <a:pt x="952519" y="691298"/>
                  </a:lnTo>
                  <a:lnTo>
                    <a:pt x="885506" y="687028"/>
                  </a:lnTo>
                  <a:lnTo>
                    <a:pt x="819978" y="681621"/>
                  </a:lnTo>
                  <a:lnTo>
                    <a:pt x="756056" y="675111"/>
                  </a:lnTo>
                  <a:lnTo>
                    <a:pt x="693863" y="667537"/>
                  </a:lnTo>
                  <a:lnTo>
                    <a:pt x="633520" y="658933"/>
                  </a:lnTo>
                  <a:lnTo>
                    <a:pt x="575148" y="649337"/>
                  </a:lnTo>
                  <a:lnTo>
                    <a:pt x="518869" y="638785"/>
                  </a:lnTo>
                  <a:lnTo>
                    <a:pt x="464803" y="627314"/>
                  </a:lnTo>
                  <a:lnTo>
                    <a:pt x="413074" y="614959"/>
                  </a:lnTo>
                  <a:lnTo>
                    <a:pt x="363801" y="601758"/>
                  </a:lnTo>
                  <a:lnTo>
                    <a:pt x="317107" y="587747"/>
                  </a:lnTo>
                  <a:lnTo>
                    <a:pt x="273113" y="572962"/>
                  </a:lnTo>
                  <a:lnTo>
                    <a:pt x="231940" y="557439"/>
                  </a:lnTo>
                  <a:lnTo>
                    <a:pt x="193711" y="541216"/>
                  </a:lnTo>
                  <a:lnTo>
                    <a:pt x="158545" y="524328"/>
                  </a:lnTo>
                  <a:lnTo>
                    <a:pt x="97894" y="488705"/>
                  </a:lnTo>
                  <a:lnTo>
                    <a:pt x="50958" y="450863"/>
                  </a:lnTo>
                  <a:lnTo>
                    <a:pt x="18709" y="411091"/>
                  </a:lnTo>
                  <a:lnTo>
                    <a:pt x="2119" y="369683"/>
                  </a:lnTo>
                  <a:lnTo>
                    <a:pt x="0" y="348455"/>
                  </a:lnTo>
                  <a:lnTo>
                    <a:pt x="2322512" y="348456"/>
                  </a:lnTo>
                  <a:lnTo>
                    <a:pt x="2314115" y="390573"/>
                  </a:lnTo>
                  <a:lnTo>
                    <a:pt x="2289574" y="431200"/>
                  </a:lnTo>
                  <a:lnTo>
                    <a:pt x="2249861" y="470043"/>
                  </a:lnTo>
                  <a:lnTo>
                    <a:pt x="2195945" y="506813"/>
                  </a:lnTo>
                  <a:lnTo>
                    <a:pt x="2128801" y="541216"/>
                  </a:lnTo>
                  <a:lnTo>
                    <a:pt x="2090571" y="557439"/>
                  </a:lnTo>
                  <a:lnTo>
                    <a:pt x="2049399" y="572962"/>
                  </a:lnTo>
                  <a:lnTo>
                    <a:pt x="2005405" y="587747"/>
                  </a:lnTo>
                  <a:lnTo>
                    <a:pt x="1958711" y="601758"/>
                  </a:lnTo>
                  <a:lnTo>
                    <a:pt x="1909438" y="614959"/>
                  </a:lnTo>
                  <a:lnTo>
                    <a:pt x="1857709" y="627314"/>
                  </a:lnTo>
                  <a:lnTo>
                    <a:pt x="1803643" y="638785"/>
                  </a:lnTo>
                  <a:lnTo>
                    <a:pt x="1747364" y="649337"/>
                  </a:lnTo>
                  <a:lnTo>
                    <a:pt x="1688992" y="658933"/>
                  </a:lnTo>
                  <a:lnTo>
                    <a:pt x="1628649" y="667537"/>
                  </a:lnTo>
                  <a:lnTo>
                    <a:pt x="1566456" y="675112"/>
                  </a:lnTo>
                  <a:lnTo>
                    <a:pt x="1502534" y="681621"/>
                  </a:lnTo>
                  <a:lnTo>
                    <a:pt x="1437006" y="687028"/>
                  </a:lnTo>
                  <a:lnTo>
                    <a:pt x="1369993" y="691298"/>
                  </a:lnTo>
                  <a:lnTo>
                    <a:pt x="1301616" y="694392"/>
                  </a:lnTo>
                  <a:lnTo>
                    <a:pt x="1231996" y="696276"/>
                  </a:lnTo>
                  <a:lnTo>
                    <a:pt x="1161256" y="696912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117598" y="1741487"/>
              <a:ext cx="2322830" cy="697230"/>
            </a:xfrm>
            <a:custGeom>
              <a:rect l="l" t="t" r="r" b="b"/>
              <a:pathLst>
                <a:path w="2322829" h="697230">
                  <a:moveTo>
                    <a:pt x="1" y="348456"/>
                  </a:moveTo>
                  <a:lnTo>
                    <a:pt x="8397" y="306338"/>
                  </a:lnTo>
                  <a:lnTo>
                    <a:pt x="32938" y="265712"/>
                  </a:lnTo>
                  <a:lnTo>
                    <a:pt x="72652" y="226868"/>
                  </a:lnTo>
                  <a:lnTo>
                    <a:pt x="126567" y="190099"/>
                  </a:lnTo>
                  <a:lnTo>
                    <a:pt x="193711" y="155696"/>
                  </a:lnTo>
                  <a:lnTo>
                    <a:pt x="231941" y="139473"/>
                  </a:lnTo>
                  <a:lnTo>
                    <a:pt x="273113" y="123950"/>
                  </a:lnTo>
                  <a:lnTo>
                    <a:pt x="317107" y="109165"/>
                  </a:lnTo>
                  <a:lnTo>
                    <a:pt x="363801" y="95153"/>
                  </a:lnTo>
                  <a:lnTo>
                    <a:pt x="413074" y="81952"/>
                  </a:lnTo>
                  <a:lnTo>
                    <a:pt x="464803" y="69598"/>
                  </a:lnTo>
                  <a:lnTo>
                    <a:pt x="518869" y="58126"/>
                  </a:lnTo>
                  <a:lnTo>
                    <a:pt x="575148" y="47574"/>
                  </a:lnTo>
                  <a:lnTo>
                    <a:pt x="633520" y="37978"/>
                  </a:lnTo>
                  <a:lnTo>
                    <a:pt x="693863" y="29375"/>
                  </a:lnTo>
                  <a:lnTo>
                    <a:pt x="756056" y="21800"/>
                  </a:lnTo>
                  <a:lnTo>
                    <a:pt x="819977" y="15291"/>
                  </a:lnTo>
                  <a:lnTo>
                    <a:pt x="885506" y="9883"/>
                  </a:lnTo>
                  <a:lnTo>
                    <a:pt x="952519" y="5614"/>
                  </a:lnTo>
                  <a:lnTo>
                    <a:pt x="1020896" y="2519"/>
                  </a:lnTo>
                  <a:lnTo>
                    <a:pt x="1090516" y="635"/>
                  </a:lnTo>
                  <a:lnTo>
                    <a:pt x="1161256" y="0"/>
                  </a:lnTo>
                  <a:lnTo>
                    <a:pt x="1231996" y="635"/>
                  </a:lnTo>
                  <a:lnTo>
                    <a:pt x="1301615" y="2519"/>
                  </a:lnTo>
                  <a:lnTo>
                    <a:pt x="1369992" y="5614"/>
                  </a:lnTo>
                  <a:lnTo>
                    <a:pt x="1437006" y="9883"/>
                  </a:lnTo>
                  <a:lnTo>
                    <a:pt x="1502534" y="15290"/>
                  </a:lnTo>
                  <a:lnTo>
                    <a:pt x="1566455" y="21800"/>
                  </a:lnTo>
                  <a:lnTo>
                    <a:pt x="1628648" y="29374"/>
                  </a:lnTo>
                  <a:lnTo>
                    <a:pt x="1688991" y="37978"/>
                  </a:lnTo>
                  <a:lnTo>
                    <a:pt x="1747363" y="47574"/>
                  </a:lnTo>
                  <a:lnTo>
                    <a:pt x="1803643" y="58126"/>
                  </a:lnTo>
                  <a:lnTo>
                    <a:pt x="1857708" y="69597"/>
                  </a:lnTo>
                  <a:lnTo>
                    <a:pt x="1909438" y="81952"/>
                  </a:lnTo>
                  <a:lnTo>
                    <a:pt x="1958710" y="95153"/>
                  </a:lnTo>
                  <a:lnTo>
                    <a:pt x="2005405" y="109164"/>
                  </a:lnTo>
                  <a:lnTo>
                    <a:pt x="2049399" y="123950"/>
                  </a:lnTo>
                  <a:lnTo>
                    <a:pt x="2090571" y="139472"/>
                  </a:lnTo>
                  <a:lnTo>
                    <a:pt x="2128801" y="155695"/>
                  </a:lnTo>
                  <a:lnTo>
                    <a:pt x="2163966" y="172583"/>
                  </a:lnTo>
                  <a:lnTo>
                    <a:pt x="2224617" y="208206"/>
                  </a:lnTo>
                  <a:lnTo>
                    <a:pt x="2271554" y="246049"/>
                  </a:lnTo>
                  <a:lnTo>
                    <a:pt x="2303802" y="285820"/>
                  </a:lnTo>
                  <a:lnTo>
                    <a:pt x="2320393" y="327229"/>
                  </a:lnTo>
                  <a:lnTo>
                    <a:pt x="2322512" y="348456"/>
                  </a:lnTo>
                  <a:lnTo>
                    <a:pt x="2320392" y="369683"/>
                  </a:lnTo>
                  <a:lnTo>
                    <a:pt x="2314115" y="390573"/>
                  </a:lnTo>
                  <a:lnTo>
                    <a:pt x="2289574" y="431200"/>
                  </a:lnTo>
                  <a:lnTo>
                    <a:pt x="2249861" y="470043"/>
                  </a:lnTo>
                  <a:lnTo>
                    <a:pt x="2195945" y="506813"/>
                  </a:lnTo>
                  <a:lnTo>
                    <a:pt x="2128801" y="541216"/>
                  </a:lnTo>
                  <a:lnTo>
                    <a:pt x="2090571" y="557439"/>
                  </a:lnTo>
                  <a:lnTo>
                    <a:pt x="2049399" y="572962"/>
                  </a:lnTo>
                  <a:lnTo>
                    <a:pt x="2005405" y="587747"/>
                  </a:lnTo>
                  <a:lnTo>
                    <a:pt x="1958711" y="601758"/>
                  </a:lnTo>
                  <a:lnTo>
                    <a:pt x="1909438" y="614959"/>
                  </a:lnTo>
                  <a:lnTo>
                    <a:pt x="1857709" y="627314"/>
                  </a:lnTo>
                  <a:lnTo>
                    <a:pt x="1803643" y="638785"/>
                  </a:lnTo>
                  <a:lnTo>
                    <a:pt x="1747364" y="649337"/>
                  </a:lnTo>
                  <a:lnTo>
                    <a:pt x="1688992" y="658933"/>
                  </a:lnTo>
                  <a:lnTo>
                    <a:pt x="1628649" y="667537"/>
                  </a:lnTo>
                  <a:lnTo>
                    <a:pt x="1566456" y="675112"/>
                  </a:lnTo>
                  <a:lnTo>
                    <a:pt x="1502534" y="681621"/>
                  </a:lnTo>
                  <a:lnTo>
                    <a:pt x="1437006" y="687028"/>
                  </a:lnTo>
                  <a:lnTo>
                    <a:pt x="1369993" y="691298"/>
                  </a:lnTo>
                  <a:lnTo>
                    <a:pt x="1301616" y="694392"/>
                  </a:lnTo>
                  <a:lnTo>
                    <a:pt x="1231996" y="696276"/>
                  </a:lnTo>
                  <a:lnTo>
                    <a:pt x="1161256" y="696912"/>
                  </a:lnTo>
                  <a:lnTo>
                    <a:pt x="1090516" y="696276"/>
                  </a:lnTo>
                  <a:lnTo>
                    <a:pt x="1020896" y="694392"/>
                  </a:lnTo>
                  <a:lnTo>
                    <a:pt x="952519" y="691298"/>
                  </a:lnTo>
                  <a:lnTo>
                    <a:pt x="885506" y="687028"/>
                  </a:lnTo>
                  <a:lnTo>
                    <a:pt x="819978" y="681621"/>
                  </a:lnTo>
                  <a:lnTo>
                    <a:pt x="756056" y="675111"/>
                  </a:lnTo>
                  <a:lnTo>
                    <a:pt x="693863" y="667537"/>
                  </a:lnTo>
                  <a:lnTo>
                    <a:pt x="633520" y="658933"/>
                  </a:lnTo>
                  <a:lnTo>
                    <a:pt x="575148" y="649337"/>
                  </a:lnTo>
                  <a:lnTo>
                    <a:pt x="518869" y="638785"/>
                  </a:lnTo>
                  <a:lnTo>
                    <a:pt x="464803" y="627314"/>
                  </a:lnTo>
                  <a:lnTo>
                    <a:pt x="413074" y="614959"/>
                  </a:lnTo>
                  <a:lnTo>
                    <a:pt x="363801" y="601758"/>
                  </a:lnTo>
                  <a:lnTo>
                    <a:pt x="317107" y="587747"/>
                  </a:lnTo>
                  <a:lnTo>
                    <a:pt x="273113" y="572962"/>
                  </a:lnTo>
                  <a:lnTo>
                    <a:pt x="231940" y="557439"/>
                  </a:lnTo>
                  <a:lnTo>
                    <a:pt x="193711" y="541216"/>
                  </a:lnTo>
                  <a:lnTo>
                    <a:pt x="158545" y="524328"/>
                  </a:lnTo>
                  <a:lnTo>
                    <a:pt x="97894" y="488705"/>
                  </a:lnTo>
                  <a:lnTo>
                    <a:pt x="50958" y="450863"/>
                  </a:lnTo>
                  <a:lnTo>
                    <a:pt x="18709" y="411091"/>
                  </a:lnTo>
                  <a:lnTo>
                    <a:pt x="2119" y="369683"/>
                  </a:lnTo>
                  <a:lnTo>
                    <a:pt x="0" y="348456"/>
                  </a:lnTo>
                  <a:close/>
                </a:path>
              </a:pathLst>
            </a:custGeom>
            <a:ln w="25400">
              <a:solidFill>
                <a:srgbClr val="1E2E5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504156" y="1903888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CC00"/>
                </a:solidFill>
              </a:rPr>
              <a:t>膜污染问题</a:t>
            </a:r>
            <a:endParaRPr sz="2400"/>
          </a:p>
        </p:txBody>
      </p:sp>
      <p:grpSp>
        <p:nvGrpSpPr>
          <p:cNvPr id="7" name="object 7"/>
          <p:cNvGrpSpPr/>
          <p:nvPr/>
        </p:nvGrpSpPr>
        <p:grpSpPr>
          <a:xfrm>
            <a:off x="525063" y="1757842"/>
            <a:ext cx="389890" cy="669925"/>
            <a:chOff x="525063" y="1757842"/>
            <a:chExt cx="389890" cy="669925"/>
          </a:xfrm>
        </p:grpSpPr>
        <p:sp>
          <p:nvSpPr>
            <p:cNvPr id="8" name="object 8"/>
            <p:cNvSpPr/>
            <p:nvPr/>
          </p:nvSpPr>
          <p:spPr>
            <a:xfrm>
              <a:off x="553631" y="1786419"/>
              <a:ext cx="332740" cy="612775"/>
            </a:xfrm>
            <a:custGeom>
              <a:rect l="l" t="t" r="r" b="b"/>
              <a:pathLst>
                <a:path w="332740" h="612775">
                  <a:moveTo>
                    <a:pt x="332193" y="195148"/>
                  </a:moveTo>
                  <a:lnTo>
                    <a:pt x="327367" y="155321"/>
                  </a:lnTo>
                  <a:lnTo>
                    <a:pt x="312140" y="108038"/>
                  </a:lnTo>
                  <a:lnTo>
                    <a:pt x="283692" y="60223"/>
                  </a:lnTo>
                  <a:lnTo>
                    <a:pt x="244830" y="24917"/>
                  </a:lnTo>
                  <a:lnTo>
                    <a:pt x="207175" y="5981"/>
                  </a:lnTo>
                  <a:lnTo>
                    <a:pt x="175120" y="0"/>
                  </a:lnTo>
                  <a:lnTo>
                    <a:pt x="157073" y="0"/>
                  </a:lnTo>
                  <a:lnTo>
                    <a:pt x="116611" y="8978"/>
                  </a:lnTo>
                  <a:lnTo>
                    <a:pt x="80149" y="29870"/>
                  </a:lnTo>
                  <a:lnTo>
                    <a:pt x="48488" y="60223"/>
                  </a:lnTo>
                  <a:lnTo>
                    <a:pt x="20040" y="108038"/>
                  </a:lnTo>
                  <a:lnTo>
                    <a:pt x="7226" y="144373"/>
                  </a:lnTo>
                  <a:lnTo>
                    <a:pt x="0" y="195148"/>
                  </a:lnTo>
                  <a:lnTo>
                    <a:pt x="0" y="219036"/>
                  </a:lnTo>
                  <a:lnTo>
                    <a:pt x="7226" y="265836"/>
                  </a:lnTo>
                  <a:lnTo>
                    <a:pt x="25654" y="312610"/>
                  </a:lnTo>
                  <a:lnTo>
                    <a:pt x="92570" y="403720"/>
                  </a:lnTo>
                  <a:lnTo>
                    <a:pt x="99377" y="415175"/>
                  </a:lnTo>
                  <a:lnTo>
                    <a:pt x="104978" y="426631"/>
                  </a:lnTo>
                  <a:lnTo>
                    <a:pt x="106591" y="432587"/>
                  </a:lnTo>
                  <a:lnTo>
                    <a:pt x="107797" y="438086"/>
                  </a:lnTo>
                  <a:lnTo>
                    <a:pt x="109397" y="444030"/>
                  </a:lnTo>
                  <a:lnTo>
                    <a:pt x="109397" y="549084"/>
                  </a:lnTo>
                  <a:lnTo>
                    <a:pt x="110197" y="556564"/>
                  </a:lnTo>
                  <a:lnTo>
                    <a:pt x="111810" y="563524"/>
                  </a:lnTo>
                  <a:lnTo>
                    <a:pt x="116611" y="575970"/>
                  </a:lnTo>
                  <a:lnTo>
                    <a:pt x="122618" y="587413"/>
                  </a:lnTo>
                  <a:lnTo>
                    <a:pt x="126619" y="591908"/>
                  </a:lnTo>
                  <a:lnTo>
                    <a:pt x="130238" y="596874"/>
                  </a:lnTo>
                  <a:lnTo>
                    <a:pt x="160286" y="612292"/>
                  </a:lnTo>
                  <a:lnTo>
                    <a:pt x="165887" y="612292"/>
                  </a:lnTo>
                  <a:lnTo>
                    <a:pt x="171907" y="612292"/>
                  </a:lnTo>
                  <a:lnTo>
                    <a:pt x="205562" y="591908"/>
                  </a:lnTo>
                  <a:lnTo>
                    <a:pt x="209562" y="587413"/>
                  </a:lnTo>
                  <a:lnTo>
                    <a:pt x="215582" y="575970"/>
                  </a:lnTo>
                  <a:lnTo>
                    <a:pt x="220383" y="563524"/>
                  </a:lnTo>
                  <a:lnTo>
                    <a:pt x="221983" y="556564"/>
                  </a:lnTo>
                  <a:lnTo>
                    <a:pt x="222796" y="549084"/>
                  </a:lnTo>
                  <a:lnTo>
                    <a:pt x="222796" y="540626"/>
                  </a:lnTo>
                  <a:lnTo>
                    <a:pt x="223189" y="540626"/>
                  </a:lnTo>
                  <a:lnTo>
                    <a:pt x="222796" y="511733"/>
                  </a:lnTo>
                  <a:lnTo>
                    <a:pt x="222796" y="480872"/>
                  </a:lnTo>
                  <a:lnTo>
                    <a:pt x="222796" y="449503"/>
                  </a:lnTo>
                  <a:lnTo>
                    <a:pt x="222796" y="444030"/>
                  </a:lnTo>
                  <a:lnTo>
                    <a:pt x="224396" y="438086"/>
                  </a:lnTo>
                  <a:lnTo>
                    <a:pt x="225602" y="432587"/>
                  </a:lnTo>
                  <a:lnTo>
                    <a:pt x="227203" y="426631"/>
                  </a:lnTo>
                  <a:lnTo>
                    <a:pt x="232803" y="415175"/>
                  </a:lnTo>
                  <a:lnTo>
                    <a:pt x="239610" y="403720"/>
                  </a:lnTo>
                  <a:lnTo>
                    <a:pt x="288112" y="343496"/>
                  </a:lnTo>
                  <a:lnTo>
                    <a:pt x="306539" y="312610"/>
                  </a:lnTo>
                  <a:lnTo>
                    <a:pt x="324967" y="265836"/>
                  </a:lnTo>
                  <a:lnTo>
                    <a:pt x="332193" y="219036"/>
                  </a:lnTo>
                  <a:lnTo>
                    <a:pt x="332193" y="195148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53638" y="1786417"/>
              <a:ext cx="332740" cy="612775"/>
            </a:xfrm>
            <a:custGeom>
              <a:rect l="l" t="t" r="r" b="b"/>
              <a:pathLst>
                <a:path w="332740" h="612775">
                  <a:moveTo>
                    <a:pt x="165884" y="612295"/>
                  </a:moveTo>
                  <a:lnTo>
                    <a:pt x="171904" y="612295"/>
                  </a:lnTo>
                  <a:lnTo>
                    <a:pt x="177105" y="611308"/>
                  </a:lnTo>
                  <a:lnTo>
                    <a:pt x="205565" y="591900"/>
                  </a:lnTo>
                  <a:lnTo>
                    <a:pt x="209563" y="587415"/>
                  </a:lnTo>
                  <a:lnTo>
                    <a:pt x="222790" y="549079"/>
                  </a:lnTo>
                  <a:lnTo>
                    <a:pt x="222790" y="542112"/>
                  </a:lnTo>
                  <a:lnTo>
                    <a:pt x="222790" y="539630"/>
                  </a:lnTo>
                  <a:lnTo>
                    <a:pt x="222790" y="444031"/>
                  </a:lnTo>
                  <a:lnTo>
                    <a:pt x="224395" y="438079"/>
                  </a:lnTo>
                  <a:lnTo>
                    <a:pt x="257254" y="381803"/>
                  </a:lnTo>
                  <a:lnTo>
                    <a:pt x="288107" y="343495"/>
                  </a:lnTo>
                  <a:lnTo>
                    <a:pt x="297321" y="328065"/>
                  </a:lnTo>
                  <a:lnTo>
                    <a:pt x="306535" y="312607"/>
                  </a:lnTo>
                  <a:lnTo>
                    <a:pt x="314946" y="294694"/>
                  </a:lnTo>
                  <a:lnTo>
                    <a:pt x="318959" y="286232"/>
                  </a:lnTo>
                  <a:lnTo>
                    <a:pt x="322154" y="275795"/>
                  </a:lnTo>
                  <a:lnTo>
                    <a:pt x="324963" y="265837"/>
                  </a:lnTo>
                  <a:lnTo>
                    <a:pt x="327371" y="254384"/>
                  </a:lnTo>
                  <a:lnTo>
                    <a:pt x="329778" y="243919"/>
                  </a:lnTo>
                  <a:lnTo>
                    <a:pt x="331384" y="231479"/>
                  </a:lnTo>
                  <a:lnTo>
                    <a:pt x="332186" y="219039"/>
                  </a:lnTo>
                  <a:lnTo>
                    <a:pt x="332186" y="206599"/>
                  </a:lnTo>
                  <a:lnTo>
                    <a:pt x="332186" y="195146"/>
                  </a:lnTo>
                  <a:lnTo>
                    <a:pt x="327371" y="155316"/>
                  </a:lnTo>
                  <a:lnTo>
                    <a:pt x="315749" y="116980"/>
                  </a:lnTo>
                  <a:lnTo>
                    <a:pt x="294110" y="74668"/>
                  </a:lnTo>
                  <a:lnTo>
                    <a:pt x="258859" y="34837"/>
                  </a:lnTo>
                  <a:lnTo>
                    <a:pt x="223592" y="12439"/>
                  </a:lnTo>
                  <a:lnTo>
                    <a:pt x="183526" y="987"/>
                  </a:lnTo>
                  <a:lnTo>
                    <a:pt x="175114" y="0"/>
                  </a:lnTo>
                  <a:lnTo>
                    <a:pt x="165884" y="0"/>
                  </a:lnTo>
                  <a:lnTo>
                    <a:pt x="157072" y="0"/>
                  </a:lnTo>
                  <a:lnTo>
                    <a:pt x="116604" y="8970"/>
                  </a:lnTo>
                  <a:lnTo>
                    <a:pt x="80148" y="29872"/>
                  </a:lnTo>
                  <a:lnTo>
                    <a:pt x="48493" y="60225"/>
                  </a:lnTo>
                  <a:lnTo>
                    <a:pt x="24046" y="99576"/>
                  </a:lnTo>
                  <a:lnTo>
                    <a:pt x="20033" y="108038"/>
                  </a:lnTo>
                  <a:lnTo>
                    <a:pt x="7223" y="144371"/>
                  </a:lnTo>
                  <a:lnTo>
                    <a:pt x="802" y="184681"/>
                  </a:lnTo>
                  <a:lnTo>
                    <a:pt x="0" y="195146"/>
                  </a:lnTo>
                  <a:lnTo>
                    <a:pt x="0" y="206599"/>
                  </a:lnTo>
                  <a:lnTo>
                    <a:pt x="0" y="219039"/>
                  </a:lnTo>
                  <a:lnTo>
                    <a:pt x="802" y="231479"/>
                  </a:lnTo>
                  <a:lnTo>
                    <a:pt x="2407" y="243919"/>
                  </a:lnTo>
                  <a:lnTo>
                    <a:pt x="4815" y="254384"/>
                  </a:lnTo>
                  <a:lnTo>
                    <a:pt x="7223" y="265837"/>
                  </a:lnTo>
                  <a:lnTo>
                    <a:pt x="10016" y="275795"/>
                  </a:lnTo>
                  <a:lnTo>
                    <a:pt x="13227" y="286232"/>
                  </a:lnTo>
                  <a:lnTo>
                    <a:pt x="17239" y="294694"/>
                  </a:lnTo>
                  <a:lnTo>
                    <a:pt x="25651" y="312607"/>
                  </a:lnTo>
                  <a:lnTo>
                    <a:pt x="34865" y="328065"/>
                  </a:lnTo>
                  <a:lnTo>
                    <a:pt x="44079" y="343495"/>
                  </a:lnTo>
                  <a:lnTo>
                    <a:pt x="54898" y="356923"/>
                  </a:lnTo>
                  <a:lnTo>
                    <a:pt x="74932" y="381803"/>
                  </a:lnTo>
                  <a:lnTo>
                    <a:pt x="99379" y="415173"/>
                  </a:lnTo>
                  <a:lnTo>
                    <a:pt x="107791" y="438079"/>
                  </a:lnTo>
                  <a:lnTo>
                    <a:pt x="109396" y="444031"/>
                  </a:lnTo>
                  <a:lnTo>
                    <a:pt x="109396" y="549079"/>
                  </a:lnTo>
                  <a:lnTo>
                    <a:pt x="110198" y="556555"/>
                  </a:lnTo>
                  <a:lnTo>
                    <a:pt x="126620" y="591900"/>
                  </a:lnTo>
                  <a:lnTo>
                    <a:pt x="130232" y="596865"/>
                  </a:lnTo>
                  <a:lnTo>
                    <a:pt x="160282" y="612295"/>
                  </a:lnTo>
                  <a:lnTo>
                    <a:pt x="165884" y="612295"/>
                  </a:lnTo>
                  <a:close/>
                </a:path>
                <a:path w="332740" h="612775">
                  <a:moveTo>
                    <a:pt x="141452" y="406203"/>
                  </a:moveTo>
                  <a:lnTo>
                    <a:pt x="130633" y="339010"/>
                  </a:lnTo>
                  <a:lnTo>
                    <a:pt x="111402" y="285244"/>
                  </a:lnTo>
                  <a:lnTo>
                    <a:pt x="105383" y="271789"/>
                  </a:lnTo>
                  <a:lnTo>
                    <a:pt x="130633" y="286740"/>
                  </a:lnTo>
                  <a:lnTo>
                    <a:pt x="149864" y="268827"/>
                  </a:lnTo>
                  <a:lnTo>
                    <a:pt x="171502" y="285244"/>
                  </a:lnTo>
                  <a:lnTo>
                    <a:pt x="188326" y="268827"/>
                  </a:lnTo>
                  <a:lnTo>
                    <a:pt x="205164" y="283750"/>
                  </a:lnTo>
                  <a:lnTo>
                    <a:pt x="228006" y="271789"/>
                  </a:lnTo>
                  <a:lnTo>
                    <a:pt x="197941" y="344990"/>
                  </a:lnTo>
                  <a:lnTo>
                    <a:pt x="189529" y="406203"/>
                  </a:lnTo>
                </a:path>
                <a:path w="332740" h="612775">
                  <a:moveTo>
                    <a:pt x="109797" y="449503"/>
                  </a:moveTo>
                  <a:lnTo>
                    <a:pt x="222790" y="449503"/>
                  </a:lnTo>
                  <a:lnTo>
                    <a:pt x="222790" y="480871"/>
                  </a:lnTo>
                  <a:lnTo>
                    <a:pt x="109797" y="480391"/>
                  </a:lnTo>
                  <a:lnTo>
                    <a:pt x="109797" y="510744"/>
                  </a:lnTo>
                  <a:lnTo>
                    <a:pt x="222790" y="511731"/>
                  </a:lnTo>
                  <a:lnTo>
                    <a:pt x="223191" y="540617"/>
                  </a:lnTo>
                  <a:lnTo>
                    <a:pt x="110198" y="540617"/>
                  </a:lnTo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20599" y="2846958"/>
            <a:ext cx="476884" cy="787400"/>
            <a:chOff x="420599" y="2846958"/>
            <a:chExt cx="476884" cy="787400"/>
          </a:xfrm>
        </p:grpSpPr>
        <p:sp>
          <p:nvSpPr>
            <p:cNvPr id="11" name="object 11"/>
            <p:cNvSpPr/>
            <p:nvPr/>
          </p:nvSpPr>
          <p:spPr>
            <a:xfrm>
              <a:off x="449173" y="2875533"/>
              <a:ext cx="419734" cy="730250"/>
            </a:xfrm>
            <a:custGeom>
              <a:rect l="l" t="t" r="r" b="b"/>
              <a:pathLst>
                <a:path w="419734" h="730250">
                  <a:moveTo>
                    <a:pt x="419188" y="232562"/>
                  </a:moveTo>
                  <a:lnTo>
                    <a:pt x="413105" y="185102"/>
                  </a:lnTo>
                  <a:lnTo>
                    <a:pt x="393877" y="128752"/>
                  </a:lnTo>
                  <a:lnTo>
                    <a:pt x="371132" y="88988"/>
                  </a:lnTo>
                  <a:lnTo>
                    <a:pt x="343319" y="56375"/>
                  </a:lnTo>
                  <a:lnTo>
                    <a:pt x="300355" y="24345"/>
                  </a:lnTo>
                  <a:lnTo>
                    <a:pt x="261429" y="7137"/>
                  </a:lnTo>
                  <a:lnTo>
                    <a:pt x="220967" y="0"/>
                  </a:lnTo>
                  <a:lnTo>
                    <a:pt x="198208" y="0"/>
                  </a:lnTo>
                  <a:lnTo>
                    <a:pt x="157746" y="7137"/>
                  </a:lnTo>
                  <a:lnTo>
                    <a:pt x="118821" y="24345"/>
                  </a:lnTo>
                  <a:lnTo>
                    <a:pt x="75857" y="56375"/>
                  </a:lnTo>
                  <a:lnTo>
                    <a:pt x="48044" y="88988"/>
                  </a:lnTo>
                  <a:lnTo>
                    <a:pt x="25273" y="128752"/>
                  </a:lnTo>
                  <a:lnTo>
                    <a:pt x="9105" y="172059"/>
                  </a:lnTo>
                  <a:lnTo>
                    <a:pt x="0" y="232562"/>
                  </a:lnTo>
                  <a:lnTo>
                    <a:pt x="0" y="261035"/>
                  </a:lnTo>
                  <a:lnTo>
                    <a:pt x="1003" y="275856"/>
                  </a:lnTo>
                  <a:lnTo>
                    <a:pt x="3035" y="290690"/>
                  </a:lnTo>
                  <a:lnTo>
                    <a:pt x="6070" y="303161"/>
                  </a:lnTo>
                  <a:lnTo>
                    <a:pt x="9105" y="316801"/>
                  </a:lnTo>
                  <a:lnTo>
                    <a:pt x="32359" y="372541"/>
                  </a:lnTo>
                  <a:lnTo>
                    <a:pt x="55613" y="409359"/>
                  </a:lnTo>
                  <a:lnTo>
                    <a:pt x="116814" y="481126"/>
                  </a:lnTo>
                  <a:lnTo>
                    <a:pt x="125399" y="494779"/>
                  </a:lnTo>
                  <a:lnTo>
                    <a:pt x="132473" y="508419"/>
                  </a:lnTo>
                  <a:lnTo>
                    <a:pt x="134493" y="515518"/>
                  </a:lnTo>
                  <a:lnTo>
                    <a:pt x="136017" y="522071"/>
                  </a:lnTo>
                  <a:lnTo>
                    <a:pt x="138036" y="529158"/>
                  </a:lnTo>
                  <a:lnTo>
                    <a:pt x="138036" y="654354"/>
                  </a:lnTo>
                  <a:lnTo>
                    <a:pt x="139052" y="663257"/>
                  </a:lnTo>
                  <a:lnTo>
                    <a:pt x="141084" y="671563"/>
                  </a:lnTo>
                  <a:lnTo>
                    <a:pt x="147142" y="686384"/>
                  </a:lnTo>
                  <a:lnTo>
                    <a:pt x="154736" y="700036"/>
                  </a:lnTo>
                  <a:lnTo>
                    <a:pt x="159778" y="705383"/>
                  </a:lnTo>
                  <a:lnTo>
                    <a:pt x="164338" y="711301"/>
                  </a:lnTo>
                  <a:lnTo>
                    <a:pt x="202260" y="729678"/>
                  </a:lnTo>
                  <a:lnTo>
                    <a:pt x="209321" y="729678"/>
                  </a:lnTo>
                  <a:lnTo>
                    <a:pt x="216916" y="729678"/>
                  </a:lnTo>
                  <a:lnTo>
                    <a:pt x="254838" y="711301"/>
                  </a:lnTo>
                  <a:lnTo>
                    <a:pt x="259397" y="705383"/>
                  </a:lnTo>
                  <a:lnTo>
                    <a:pt x="264439" y="700036"/>
                  </a:lnTo>
                  <a:lnTo>
                    <a:pt x="272034" y="686384"/>
                  </a:lnTo>
                  <a:lnTo>
                    <a:pt x="278091" y="671563"/>
                  </a:lnTo>
                  <a:lnTo>
                    <a:pt x="280123" y="663257"/>
                  </a:lnTo>
                  <a:lnTo>
                    <a:pt x="281139" y="654354"/>
                  </a:lnTo>
                  <a:lnTo>
                    <a:pt x="281139" y="644271"/>
                  </a:lnTo>
                  <a:lnTo>
                    <a:pt x="281635" y="644271"/>
                  </a:lnTo>
                  <a:lnTo>
                    <a:pt x="281139" y="609841"/>
                  </a:lnTo>
                  <a:lnTo>
                    <a:pt x="281139" y="573062"/>
                  </a:lnTo>
                  <a:lnTo>
                    <a:pt x="281139" y="535686"/>
                  </a:lnTo>
                  <a:lnTo>
                    <a:pt x="281139" y="529158"/>
                  </a:lnTo>
                  <a:lnTo>
                    <a:pt x="283159" y="522071"/>
                  </a:lnTo>
                  <a:lnTo>
                    <a:pt x="284683" y="515518"/>
                  </a:lnTo>
                  <a:lnTo>
                    <a:pt x="286702" y="508419"/>
                  </a:lnTo>
                  <a:lnTo>
                    <a:pt x="293776" y="494779"/>
                  </a:lnTo>
                  <a:lnTo>
                    <a:pt x="302361" y="481126"/>
                  </a:lnTo>
                  <a:lnTo>
                    <a:pt x="363562" y="409359"/>
                  </a:lnTo>
                  <a:lnTo>
                    <a:pt x="386816" y="372541"/>
                  </a:lnTo>
                  <a:lnTo>
                    <a:pt x="402488" y="341109"/>
                  </a:lnTo>
                  <a:lnTo>
                    <a:pt x="406527" y="328676"/>
                  </a:lnTo>
                  <a:lnTo>
                    <a:pt x="410070" y="316801"/>
                  </a:lnTo>
                  <a:lnTo>
                    <a:pt x="413105" y="303161"/>
                  </a:lnTo>
                  <a:lnTo>
                    <a:pt x="416140" y="290690"/>
                  </a:lnTo>
                  <a:lnTo>
                    <a:pt x="418172" y="275856"/>
                  </a:lnTo>
                  <a:lnTo>
                    <a:pt x="419188" y="261035"/>
                  </a:lnTo>
                  <a:lnTo>
                    <a:pt x="419188" y="232562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49174" y="2875533"/>
              <a:ext cx="419734" cy="730250"/>
            </a:xfrm>
            <a:custGeom>
              <a:rect l="l" t="t" r="r" b="b"/>
              <a:pathLst>
                <a:path w="419734" h="730250">
                  <a:moveTo>
                    <a:pt x="209330" y="729678"/>
                  </a:moveTo>
                  <a:lnTo>
                    <a:pt x="216926" y="729678"/>
                  </a:lnTo>
                  <a:lnTo>
                    <a:pt x="223490" y="728501"/>
                  </a:lnTo>
                  <a:lnTo>
                    <a:pt x="259404" y="705373"/>
                  </a:lnTo>
                  <a:lnTo>
                    <a:pt x="264448" y="700028"/>
                  </a:lnTo>
                  <a:lnTo>
                    <a:pt x="280127" y="663252"/>
                  </a:lnTo>
                  <a:lnTo>
                    <a:pt x="281140" y="654343"/>
                  </a:lnTo>
                  <a:lnTo>
                    <a:pt x="281140" y="646040"/>
                  </a:lnTo>
                  <a:lnTo>
                    <a:pt x="281140" y="643082"/>
                  </a:lnTo>
                  <a:lnTo>
                    <a:pt x="281140" y="529156"/>
                  </a:lnTo>
                  <a:lnTo>
                    <a:pt x="283165" y="522063"/>
                  </a:lnTo>
                  <a:lnTo>
                    <a:pt x="302369" y="481118"/>
                  </a:lnTo>
                  <a:lnTo>
                    <a:pt x="349910" y="425349"/>
                  </a:lnTo>
                  <a:lnTo>
                    <a:pt x="363563" y="409347"/>
                  </a:lnTo>
                  <a:lnTo>
                    <a:pt x="375190" y="390959"/>
                  </a:lnTo>
                  <a:lnTo>
                    <a:pt x="386818" y="372537"/>
                  </a:lnTo>
                  <a:lnTo>
                    <a:pt x="397432" y="351190"/>
                  </a:lnTo>
                  <a:lnTo>
                    <a:pt x="402496" y="341106"/>
                  </a:lnTo>
                  <a:lnTo>
                    <a:pt x="406528" y="328667"/>
                  </a:lnTo>
                  <a:lnTo>
                    <a:pt x="410072" y="316801"/>
                  </a:lnTo>
                  <a:lnTo>
                    <a:pt x="413111" y="303153"/>
                  </a:lnTo>
                  <a:lnTo>
                    <a:pt x="416149" y="290681"/>
                  </a:lnTo>
                  <a:lnTo>
                    <a:pt x="418175" y="275856"/>
                  </a:lnTo>
                  <a:lnTo>
                    <a:pt x="419187" y="261031"/>
                  </a:lnTo>
                  <a:lnTo>
                    <a:pt x="419187" y="246206"/>
                  </a:lnTo>
                  <a:lnTo>
                    <a:pt x="419187" y="232558"/>
                  </a:lnTo>
                  <a:lnTo>
                    <a:pt x="413111" y="185092"/>
                  </a:lnTo>
                  <a:lnTo>
                    <a:pt x="398445" y="139407"/>
                  </a:lnTo>
                  <a:lnTo>
                    <a:pt x="371139" y="88982"/>
                  </a:lnTo>
                  <a:lnTo>
                    <a:pt x="343327" y="56374"/>
                  </a:lnTo>
                  <a:lnTo>
                    <a:pt x="308952" y="29683"/>
                  </a:lnTo>
                  <a:lnTo>
                    <a:pt x="272044" y="10690"/>
                  </a:lnTo>
                  <a:lnTo>
                    <a:pt x="231592" y="1176"/>
                  </a:lnTo>
                  <a:lnTo>
                    <a:pt x="220977" y="0"/>
                  </a:lnTo>
                  <a:lnTo>
                    <a:pt x="209330" y="0"/>
                  </a:lnTo>
                  <a:lnTo>
                    <a:pt x="198210" y="0"/>
                  </a:lnTo>
                  <a:lnTo>
                    <a:pt x="157757" y="7126"/>
                  </a:lnTo>
                  <a:lnTo>
                    <a:pt x="118824" y="24338"/>
                  </a:lnTo>
                  <a:lnTo>
                    <a:pt x="75860" y="56374"/>
                  </a:lnTo>
                  <a:lnTo>
                    <a:pt x="48047" y="88982"/>
                  </a:lnTo>
                  <a:lnTo>
                    <a:pt x="25280" y="128751"/>
                  </a:lnTo>
                  <a:lnTo>
                    <a:pt x="9114" y="172048"/>
                  </a:lnTo>
                  <a:lnTo>
                    <a:pt x="1012" y="220086"/>
                  </a:lnTo>
                  <a:lnTo>
                    <a:pt x="0" y="232558"/>
                  </a:lnTo>
                  <a:lnTo>
                    <a:pt x="0" y="246206"/>
                  </a:lnTo>
                  <a:lnTo>
                    <a:pt x="0" y="261031"/>
                  </a:lnTo>
                  <a:lnTo>
                    <a:pt x="1012" y="275856"/>
                  </a:lnTo>
                  <a:lnTo>
                    <a:pt x="3038" y="290681"/>
                  </a:lnTo>
                  <a:lnTo>
                    <a:pt x="6076" y="303153"/>
                  </a:lnTo>
                  <a:lnTo>
                    <a:pt x="9114" y="316801"/>
                  </a:lnTo>
                  <a:lnTo>
                    <a:pt x="12640" y="328667"/>
                  </a:lnTo>
                  <a:lnTo>
                    <a:pt x="16691" y="341106"/>
                  </a:lnTo>
                  <a:lnTo>
                    <a:pt x="21755" y="351190"/>
                  </a:lnTo>
                  <a:lnTo>
                    <a:pt x="32369" y="372537"/>
                  </a:lnTo>
                  <a:lnTo>
                    <a:pt x="43996" y="390959"/>
                  </a:lnTo>
                  <a:lnTo>
                    <a:pt x="55624" y="409347"/>
                  </a:lnTo>
                  <a:lnTo>
                    <a:pt x="69277" y="425349"/>
                  </a:lnTo>
                  <a:lnTo>
                    <a:pt x="94557" y="454998"/>
                  </a:lnTo>
                  <a:lnTo>
                    <a:pt x="125407" y="494766"/>
                  </a:lnTo>
                  <a:lnTo>
                    <a:pt x="136022" y="522063"/>
                  </a:lnTo>
                  <a:lnTo>
                    <a:pt x="138047" y="529156"/>
                  </a:lnTo>
                  <a:lnTo>
                    <a:pt x="138047" y="654343"/>
                  </a:lnTo>
                  <a:lnTo>
                    <a:pt x="139060" y="663252"/>
                  </a:lnTo>
                  <a:lnTo>
                    <a:pt x="154739" y="700028"/>
                  </a:lnTo>
                  <a:lnTo>
                    <a:pt x="159783" y="705373"/>
                  </a:lnTo>
                  <a:lnTo>
                    <a:pt x="164340" y="711290"/>
                  </a:lnTo>
                  <a:lnTo>
                    <a:pt x="202261" y="729678"/>
                  </a:lnTo>
                  <a:lnTo>
                    <a:pt x="209330" y="729678"/>
                  </a:lnTo>
                  <a:close/>
                </a:path>
                <a:path w="419734" h="730250">
                  <a:moveTo>
                    <a:pt x="178500" y="484076"/>
                  </a:moveTo>
                  <a:lnTo>
                    <a:pt x="164847" y="404002"/>
                  </a:lnTo>
                  <a:lnTo>
                    <a:pt x="140579" y="339929"/>
                  </a:lnTo>
                  <a:lnTo>
                    <a:pt x="132983" y="323894"/>
                  </a:lnTo>
                  <a:lnTo>
                    <a:pt x="164847" y="341711"/>
                  </a:lnTo>
                  <a:lnTo>
                    <a:pt x="189114" y="320364"/>
                  </a:lnTo>
                  <a:lnTo>
                    <a:pt x="216420" y="339929"/>
                  </a:lnTo>
                  <a:lnTo>
                    <a:pt x="237649" y="320364"/>
                  </a:lnTo>
                  <a:lnTo>
                    <a:pt x="258898" y="338147"/>
                  </a:lnTo>
                  <a:lnTo>
                    <a:pt x="287722" y="323894"/>
                  </a:lnTo>
                  <a:lnTo>
                    <a:pt x="249783" y="411128"/>
                  </a:lnTo>
                  <a:lnTo>
                    <a:pt x="239168" y="484076"/>
                  </a:lnTo>
                </a:path>
                <a:path w="419734" h="730250">
                  <a:moveTo>
                    <a:pt x="138554" y="535677"/>
                  </a:moveTo>
                  <a:lnTo>
                    <a:pt x="281140" y="535677"/>
                  </a:lnTo>
                  <a:lnTo>
                    <a:pt x="281140" y="573059"/>
                  </a:lnTo>
                  <a:lnTo>
                    <a:pt x="138554" y="572488"/>
                  </a:lnTo>
                  <a:lnTo>
                    <a:pt x="138554" y="608659"/>
                  </a:lnTo>
                  <a:lnTo>
                    <a:pt x="281140" y="609835"/>
                  </a:lnTo>
                  <a:lnTo>
                    <a:pt x="281646" y="644259"/>
                  </a:lnTo>
                  <a:lnTo>
                    <a:pt x="139060" y="644259"/>
                  </a:lnTo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1104898" y="2759074"/>
            <a:ext cx="2898775" cy="779780"/>
            <a:chOff x="1104898" y="2759074"/>
            <a:chExt cx="2898775" cy="779780"/>
          </a:xfrm>
        </p:grpSpPr>
        <p:sp>
          <p:nvSpPr>
            <p:cNvPr id="14" name="object 14"/>
            <p:cNvSpPr/>
            <p:nvPr/>
          </p:nvSpPr>
          <p:spPr>
            <a:xfrm>
              <a:off x="1117598" y="2771774"/>
              <a:ext cx="2873375" cy="754380"/>
            </a:xfrm>
            <a:custGeom>
              <a:rect l="l" t="t" r="r" b="b"/>
              <a:pathLst>
                <a:path w="2873375" h="754379">
                  <a:moveTo>
                    <a:pt x="1436687" y="0"/>
                  </a:moveTo>
                  <a:close/>
                </a:path>
                <a:path w="2873375" h="754379">
                  <a:moveTo>
                    <a:pt x="2873374" y="377031"/>
                  </a:moveTo>
                  <a:lnTo>
                    <a:pt x="1" y="377031"/>
                  </a:lnTo>
                  <a:lnTo>
                    <a:pt x="1759" y="358213"/>
                  </a:lnTo>
                  <a:lnTo>
                    <a:pt x="15579" y="321316"/>
                  </a:lnTo>
                  <a:lnTo>
                    <a:pt x="42586" y="285546"/>
                  </a:lnTo>
                  <a:lnTo>
                    <a:pt x="82123" y="251078"/>
                  </a:lnTo>
                  <a:lnTo>
                    <a:pt x="133531" y="218084"/>
                  </a:lnTo>
                  <a:lnTo>
                    <a:pt x="196152" y="186736"/>
                  </a:lnTo>
                  <a:lnTo>
                    <a:pt x="231461" y="171733"/>
                  </a:lnTo>
                  <a:lnTo>
                    <a:pt x="269327" y="157207"/>
                  </a:lnTo>
                  <a:lnTo>
                    <a:pt x="309666" y="143179"/>
                  </a:lnTo>
                  <a:lnTo>
                    <a:pt x="352397" y="129670"/>
                  </a:lnTo>
                  <a:lnTo>
                    <a:pt x="397438" y="116703"/>
                  </a:lnTo>
                  <a:lnTo>
                    <a:pt x="444705" y="104299"/>
                  </a:lnTo>
                  <a:lnTo>
                    <a:pt x="494117" y="92479"/>
                  </a:lnTo>
                  <a:lnTo>
                    <a:pt x="545592" y="81265"/>
                  </a:lnTo>
                  <a:lnTo>
                    <a:pt x="599046" y="70678"/>
                  </a:lnTo>
                  <a:lnTo>
                    <a:pt x="654399" y="60741"/>
                  </a:lnTo>
                  <a:lnTo>
                    <a:pt x="711566" y="51475"/>
                  </a:lnTo>
                  <a:lnTo>
                    <a:pt x="770467" y="42901"/>
                  </a:lnTo>
                  <a:lnTo>
                    <a:pt x="831019" y="35042"/>
                  </a:lnTo>
                  <a:lnTo>
                    <a:pt x="893139" y="27917"/>
                  </a:lnTo>
                  <a:lnTo>
                    <a:pt x="956746" y="21551"/>
                  </a:lnTo>
                  <a:lnTo>
                    <a:pt x="1021756" y="15963"/>
                  </a:lnTo>
                  <a:lnTo>
                    <a:pt x="1088088" y="11175"/>
                  </a:lnTo>
                  <a:lnTo>
                    <a:pt x="1155659" y="7209"/>
                  </a:lnTo>
                  <a:lnTo>
                    <a:pt x="1224387" y="4087"/>
                  </a:lnTo>
                  <a:lnTo>
                    <a:pt x="1294191" y="1831"/>
                  </a:lnTo>
                  <a:lnTo>
                    <a:pt x="1364987" y="461"/>
                  </a:lnTo>
                  <a:lnTo>
                    <a:pt x="1436687" y="0"/>
                  </a:lnTo>
                  <a:lnTo>
                    <a:pt x="1508393" y="461"/>
                  </a:lnTo>
                  <a:lnTo>
                    <a:pt x="1579189" y="1831"/>
                  </a:lnTo>
                  <a:lnTo>
                    <a:pt x="1648991" y="4088"/>
                  </a:lnTo>
                  <a:lnTo>
                    <a:pt x="1717720" y="7210"/>
                  </a:lnTo>
                  <a:lnTo>
                    <a:pt x="1785291" y="11175"/>
                  </a:lnTo>
                  <a:lnTo>
                    <a:pt x="1851623" y="15963"/>
                  </a:lnTo>
                  <a:lnTo>
                    <a:pt x="1916633" y="21551"/>
                  </a:lnTo>
                  <a:lnTo>
                    <a:pt x="1980239" y="27918"/>
                  </a:lnTo>
                  <a:lnTo>
                    <a:pt x="2042360" y="35042"/>
                  </a:lnTo>
                  <a:lnTo>
                    <a:pt x="2102911" y="42902"/>
                  </a:lnTo>
                  <a:lnTo>
                    <a:pt x="2161812" y="51476"/>
                  </a:lnTo>
                  <a:lnTo>
                    <a:pt x="2218980" y="60742"/>
                  </a:lnTo>
                  <a:lnTo>
                    <a:pt x="2274332" y="70679"/>
                  </a:lnTo>
                  <a:lnTo>
                    <a:pt x="2327786" y="81265"/>
                  </a:lnTo>
                  <a:lnTo>
                    <a:pt x="2379261" y="92479"/>
                  </a:lnTo>
                  <a:lnTo>
                    <a:pt x="2428673" y="104299"/>
                  </a:lnTo>
                  <a:lnTo>
                    <a:pt x="2475940" y="116704"/>
                  </a:lnTo>
                  <a:lnTo>
                    <a:pt x="2520980" y="129671"/>
                  </a:lnTo>
                  <a:lnTo>
                    <a:pt x="2563711" y="143179"/>
                  </a:lnTo>
                  <a:lnTo>
                    <a:pt x="2604051" y="157207"/>
                  </a:lnTo>
                  <a:lnTo>
                    <a:pt x="2641916" y="171734"/>
                  </a:lnTo>
                  <a:lnTo>
                    <a:pt x="2677225" y="186736"/>
                  </a:lnTo>
                  <a:lnTo>
                    <a:pt x="2739846" y="218084"/>
                  </a:lnTo>
                  <a:lnTo>
                    <a:pt x="2791253" y="251079"/>
                  </a:lnTo>
                  <a:lnTo>
                    <a:pt x="2830790" y="285547"/>
                  </a:lnTo>
                  <a:lnTo>
                    <a:pt x="2857797" y="321316"/>
                  </a:lnTo>
                  <a:lnTo>
                    <a:pt x="2871616" y="358213"/>
                  </a:lnTo>
                  <a:lnTo>
                    <a:pt x="2873374" y="377031"/>
                  </a:lnTo>
                  <a:close/>
                </a:path>
                <a:path w="2873375" h="754379">
                  <a:moveTo>
                    <a:pt x="1436687" y="754062"/>
                  </a:moveTo>
                  <a:lnTo>
                    <a:pt x="1364983" y="753600"/>
                  </a:lnTo>
                  <a:lnTo>
                    <a:pt x="1294187" y="752230"/>
                  </a:lnTo>
                  <a:lnTo>
                    <a:pt x="1224385" y="749974"/>
                  </a:lnTo>
                  <a:lnTo>
                    <a:pt x="1155657" y="746852"/>
                  </a:lnTo>
                  <a:lnTo>
                    <a:pt x="1088085" y="742886"/>
                  </a:lnTo>
                  <a:lnTo>
                    <a:pt x="1021753" y="738098"/>
                  </a:lnTo>
                  <a:lnTo>
                    <a:pt x="956743" y="732510"/>
                  </a:lnTo>
                  <a:lnTo>
                    <a:pt x="893137" y="726144"/>
                  </a:lnTo>
                  <a:lnTo>
                    <a:pt x="831017" y="719019"/>
                  </a:lnTo>
                  <a:lnTo>
                    <a:pt x="770465" y="711160"/>
                  </a:lnTo>
                  <a:lnTo>
                    <a:pt x="711564" y="702586"/>
                  </a:lnTo>
                  <a:lnTo>
                    <a:pt x="654396" y="693320"/>
                  </a:lnTo>
                  <a:lnTo>
                    <a:pt x="599044" y="683383"/>
                  </a:lnTo>
                  <a:lnTo>
                    <a:pt x="545589" y="672796"/>
                  </a:lnTo>
                  <a:lnTo>
                    <a:pt x="494115" y="661582"/>
                  </a:lnTo>
                  <a:lnTo>
                    <a:pt x="444703" y="649762"/>
                  </a:lnTo>
                  <a:lnTo>
                    <a:pt x="397435" y="637358"/>
                  </a:lnTo>
                  <a:lnTo>
                    <a:pt x="352395" y="624391"/>
                  </a:lnTo>
                  <a:lnTo>
                    <a:pt x="309664" y="610882"/>
                  </a:lnTo>
                  <a:lnTo>
                    <a:pt x="269324" y="596854"/>
                  </a:lnTo>
                  <a:lnTo>
                    <a:pt x="231459" y="582328"/>
                  </a:lnTo>
                  <a:lnTo>
                    <a:pt x="196150" y="567325"/>
                  </a:lnTo>
                  <a:lnTo>
                    <a:pt x="133529" y="535977"/>
                  </a:lnTo>
                  <a:lnTo>
                    <a:pt x="82121" y="502983"/>
                  </a:lnTo>
                  <a:lnTo>
                    <a:pt x="42584" y="468515"/>
                  </a:lnTo>
                  <a:lnTo>
                    <a:pt x="15577" y="432745"/>
                  </a:lnTo>
                  <a:lnTo>
                    <a:pt x="1758" y="395848"/>
                  </a:lnTo>
                  <a:lnTo>
                    <a:pt x="0" y="377030"/>
                  </a:lnTo>
                  <a:lnTo>
                    <a:pt x="2873374" y="377031"/>
                  </a:lnTo>
                  <a:lnTo>
                    <a:pt x="2857797" y="432746"/>
                  </a:lnTo>
                  <a:lnTo>
                    <a:pt x="2830789" y="468515"/>
                  </a:lnTo>
                  <a:lnTo>
                    <a:pt x="2791253" y="502983"/>
                  </a:lnTo>
                  <a:lnTo>
                    <a:pt x="2739845" y="535977"/>
                  </a:lnTo>
                  <a:lnTo>
                    <a:pt x="2677224" y="567326"/>
                  </a:lnTo>
                  <a:lnTo>
                    <a:pt x="2641915" y="582328"/>
                  </a:lnTo>
                  <a:lnTo>
                    <a:pt x="2604049" y="596854"/>
                  </a:lnTo>
                  <a:lnTo>
                    <a:pt x="2563710" y="610882"/>
                  </a:lnTo>
                  <a:lnTo>
                    <a:pt x="2520979" y="624391"/>
                  </a:lnTo>
                  <a:lnTo>
                    <a:pt x="2475938" y="637358"/>
                  </a:lnTo>
                  <a:lnTo>
                    <a:pt x="2428671" y="649762"/>
                  </a:lnTo>
                  <a:lnTo>
                    <a:pt x="2379259" y="661582"/>
                  </a:lnTo>
                  <a:lnTo>
                    <a:pt x="2327785" y="672796"/>
                  </a:lnTo>
                  <a:lnTo>
                    <a:pt x="2274330" y="683383"/>
                  </a:lnTo>
                  <a:lnTo>
                    <a:pt x="2218978" y="693320"/>
                  </a:lnTo>
                  <a:lnTo>
                    <a:pt x="2161811" y="702586"/>
                  </a:lnTo>
                  <a:lnTo>
                    <a:pt x="2102910" y="711160"/>
                  </a:lnTo>
                  <a:lnTo>
                    <a:pt x="2042358" y="719020"/>
                  </a:lnTo>
                  <a:lnTo>
                    <a:pt x="1980238" y="726144"/>
                  </a:lnTo>
                  <a:lnTo>
                    <a:pt x="1916632" y="732511"/>
                  </a:lnTo>
                  <a:lnTo>
                    <a:pt x="1851621" y="738099"/>
                  </a:lnTo>
                  <a:lnTo>
                    <a:pt x="1785289" y="742886"/>
                  </a:lnTo>
                  <a:lnTo>
                    <a:pt x="1717718" y="746852"/>
                  </a:lnTo>
                  <a:lnTo>
                    <a:pt x="1648990" y="749974"/>
                  </a:lnTo>
                  <a:lnTo>
                    <a:pt x="1579187" y="752231"/>
                  </a:lnTo>
                  <a:lnTo>
                    <a:pt x="1508392" y="753600"/>
                  </a:lnTo>
                  <a:lnTo>
                    <a:pt x="1436687" y="754062"/>
                  </a:lnTo>
                  <a:close/>
                </a:path>
              </a:pathLst>
            </a:custGeom>
            <a:solidFill>
              <a:srgbClr val="3CEC7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117598" y="2771774"/>
              <a:ext cx="2873375" cy="754380"/>
            </a:xfrm>
            <a:custGeom>
              <a:rect l="l" t="t" r="r" b="b"/>
              <a:pathLst>
                <a:path w="2873375" h="754379">
                  <a:moveTo>
                    <a:pt x="1" y="377031"/>
                  </a:moveTo>
                  <a:lnTo>
                    <a:pt x="15578" y="321316"/>
                  </a:lnTo>
                  <a:lnTo>
                    <a:pt x="42585" y="285547"/>
                  </a:lnTo>
                  <a:lnTo>
                    <a:pt x="82122" y="251079"/>
                  </a:lnTo>
                  <a:lnTo>
                    <a:pt x="133530" y="218084"/>
                  </a:lnTo>
                  <a:lnTo>
                    <a:pt x="196150" y="186736"/>
                  </a:lnTo>
                  <a:lnTo>
                    <a:pt x="231460" y="171734"/>
                  </a:lnTo>
                  <a:lnTo>
                    <a:pt x="269325" y="157207"/>
                  </a:lnTo>
                  <a:lnTo>
                    <a:pt x="309664" y="143179"/>
                  </a:lnTo>
                  <a:lnTo>
                    <a:pt x="352395" y="129671"/>
                  </a:lnTo>
                  <a:lnTo>
                    <a:pt x="397436" y="116704"/>
                  </a:lnTo>
                  <a:lnTo>
                    <a:pt x="444703" y="104299"/>
                  </a:lnTo>
                  <a:lnTo>
                    <a:pt x="494115" y="92479"/>
                  </a:lnTo>
                  <a:lnTo>
                    <a:pt x="545589" y="81265"/>
                  </a:lnTo>
                  <a:lnTo>
                    <a:pt x="599044" y="70679"/>
                  </a:lnTo>
                  <a:lnTo>
                    <a:pt x="654396" y="60742"/>
                  </a:lnTo>
                  <a:lnTo>
                    <a:pt x="711564" y="51476"/>
                  </a:lnTo>
                  <a:lnTo>
                    <a:pt x="770465" y="42902"/>
                  </a:lnTo>
                  <a:lnTo>
                    <a:pt x="831016" y="35042"/>
                  </a:lnTo>
                  <a:lnTo>
                    <a:pt x="893136" y="27918"/>
                  </a:lnTo>
                  <a:lnTo>
                    <a:pt x="956743" y="21551"/>
                  </a:lnTo>
                  <a:lnTo>
                    <a:pt x="1021753" y="15963"/>
                  </a:lnTo>
                  <a:lnTo>
                    <a:pt x="1088085" y="11175"/>
                  </a:lnTo>
                  <a:lnTo>
                    <a:pt x="1155656" y="7210"/>
                  </a:lnTo>
                  <a:lnTo>
                    <a:pt x="1224384" y="4088"/>
                  </a:lnTo>
                  <a:lnTo>
                    <a:pt x="1294187" y="1831"/>
                  </a:lnTo>
                  <a:lnTo>
                    <a:pt x="1364982" y="461"/>
                  </a:lnTo>
                  <a:lnTo>
                    <a:pt x="1436687" y="0"/>
                  </a:lnTo>
                  <a:lnTo>
                    <a:pt x="1508391" y="461"/>
                  </a:lnTo>
                  <a:lnTo>
                    <a:pt x="1579186" y="1831"/>
                  </a:lnTo>
                  <a:lnTo>
                    <a:pt x="1648989" y="4087"/>
                  </a:lnTo>
                  <a:lnTo>
                    <a:pt x="1717717" y="7209"/>
                  </a:lnTo>
                  <a:lnTo>
                    <a:pt x="1785288" y="11175"/>
                  </a:lnTo>
                  <a:lnTo>
                    <a:pt x="1851620" y="15963"/>
                  </a:lnTo>
                  <a:lnTo>
                    <a:pt x="1916631" y="21551"/>
                  </a:lnTo>
                  <a:lnTo>
                    <a:pt x="1980237" y="27917"/>
                  </a:lnTo>
                  <a:lnTo>
                    <a:pt x="2042357" y="35042"/>
                  </a:lnTo>
                  <a:lnTo>
                    <a:pt x="2102909" y="42901"/>
                  </a:lnTo>
                  <a:lnTo>
                    <a:pt x="2161810" y="51475"/>
                  </a:lnTo>
                  <a:lnTo>
                    <a:pt x="2218977" y="60741"/>
                  </a:lnTo>
                  <a:lnTo>
                    <a:pt x="2274330" y="70678"/>
                  </a:lnTo>
                  <a:lnTo>
                    <a:pt x="2327784" y="81265"/>
                  </a:lnTo>
                  <a:lnTo>
                    <a:pt x="2379259" y="92479"/>
                  </a:lnTo>
                  <a:lnTo>
                    <a:pt x="2428671" y="104299"/>
                  </a:lnTo>
                  <a:lnTo>
                    <a:pt x="2475938" y="116703"/>
                  </a:lnTo>
                  <a:lnTo>
                    <a:pt x="2520978" y="129670"/>
                  </a:lnTo>
                  <a:lnTo>
                    <a:pt x="2563710" y="143179"/>
                  </a:lnTo>
                  <a:lnTo>
                    <a:pt x="2604049" y="157207"/>
                  </a:lnTo>
                  <a:lnTo>
                    <a:pt x="2641915" y="171733"/>
                  </a:lnTo>
                  <a:lnTo>
                    <a:pt x="2677224" y="186736"/>
                  </a:lnTo>
                  <a:lnTo>
                    <a:pt x="2739845" y="218084"/>
                  </a:lnTo>
                  <a:lnTo>
                    <a:pt x="2791253" y="251078"/>
                  </a:lnTo>
                  <a:lnTo>
                    <a:pt x="2830790" y="285546"/>
                  </a:lnTo>
                  <a:lnTo>
                    <a:pt x="2857797" y="321316"/>
                  </a:lnTo>
                  <a:lnTo>
                    <a:pt x="2871616" y="358213"/>
                  </a:lnTo>
                  <a:lnTo>
                    <a:pt x="2873375" y="377031"/>
                  </a:lnTo>
                  <a:lnTo>
                    <a:pt x="2871616" y="395848"/>
                  </a:lnTo>
                  <a:lnTo>
                    <a:pt x="2866396" y="414427"/>
                  </a:lnTo>
                  <a:lnTo>
                    <a:pt x="2845900" y="450782"/>
                  </a:lnTo>
                  <a:lnTo>
                    <a:pt x="2812546" y="485922"/>
                  </a:lnTo>
                  <a:lnTo>
                    <a:pt x="2766992" y="519675"/>
                  </a:lnTo>
                  <a:lnTo>
                    <a:pt x="2709895" y="551868"/>
                  </a:lnTo>
                  <a:lnTo>
                    <a:pt x="2641915" y="582328"/>
                  </a:lnTo>
                  <a:lnTo>
                    <a:pt x="2604049" y="596854"/>
                  </a:lnTo>
                  <a:lnTo>
                    <a:pt x="2563710" y="610882"/>
                  </a:lnTo>
                  <a:lnTo>
                    <a:pt x="2520979" y="624391"/>
                  </a:lnTo>
                  <a:lnTo>
                    <a:pt x="2475939" y="637358"/>
                  </a:lnTo>
                  <a:lnTo>
                    <a:pt x="2428671" y="649762"/>
                  </a:lnTo>
                  <a:lnTo>
                    <a:pt x="2379259" y="661582"/>
                  </a:lnTo>
                  <a:lnTo>
                    <a:pt x="2327785" y="672796"/>
                  </a:lnTo>
                  <a:lnTo>
                    <a:pt x="2274330" y="683383"/>
                  </a:lnTo>
                  <a:lnTo>
                    <a:pt x="2218978" y="693320"/>
                  </a:lnTo>
                  <a:lnTo>
                    <a:pt x="2161811" y="702586"/>
                  </a:lnTo>
                  <a:lnTo>
                    <a:pt x="2102910" y="711160"/>
                  </a:lnTo>
                  <a:lnTo>
                    <a:pt x="2042358" y="719020"/>
                  </a:lnTo>
                  <a:lnTo>
                    <a:pt x="1980238" y="726144"/>
                  </a:lnTo>
                  <a:lnTo>
                    <a:pt x="1916632" y="732511"/>
                  </a:lnTo>
                  <a:lnTo>
                    <a:pt x="1851621" y="738099"/>
                  </a:lnTo>
                  <a:lnTo>
                    <a:pt x="1785289" y="742886"/>
                  </a:lnTo>
                  <a:lnTo>
                    <a:pt x="1717718" y="746852"/>
                  </a:lnTo>
                  <a:lnTo>
                    <a:pt x="1648990" y="749974"/>
                  </a:lnTo>
                  <a:lnTo>
                    <a:pt x="1579187" y="752231"/>
                  </a:lnTo>
                  <a:lnTo>
                    <a:pt x="1508392" y="753600"/>
                  </a:lnTo>
                  <a:lnTo>
                    <a:pt x="1436687" y="754062"/>
                  </a:lnTo>
                  <a:lnTo>
                    <a:pt x="1364983" y="753600"/>
                  </a:lnTo>
                  <a:lnTo>
                    <a:pt x="1294187" y="752230"/>
                  </a:lnTo>
                  <a:lnTo>
                    <a:pt x="1224385" y="749974"/>
                  </a:lnTo>
                  <a:lnTo>
                    <a:pt x="1155657" y="746852"/>
                  </a:lnTo>
                  <a:lnTo>
                    <a:pt x="1088085" y="742886"/>
                  </a:lnTo>
                  <a:lnTo>
                    <a:pt x="1021753" y="738098"/>
                  </a:lnTo>
                  <a:lnTo>
                    <a:pt x="956743" y="732510"/>
                  </a:lnTo>
                  <a:lnTo>
                    <a:pt x="893137" y="726144"/>
                  </a:lnTo>
                  <a:lnTo>
                    <a:pt x="831017" y="719019"/>
                  </a:lnTo>
                  <a:lnTo>
                    <a:pt x="770465" y="711160"/>
                  </a:lnTo>
                  <a:lnTo>
                    <a:pt x="711564" y="702586"/>
                  </a:lnTo>
                  <a:lnTo>
                    <a:pt x="654396" y="693320"/>
                  </a:lnTo>
                  <a:lnTo>
                    <a:pt x="599044" y="683383"/>
                  </a:lnTo>
                  <a:lnTo>
                    <a:pt x="545590" y="672796"/>
                  </a:lnTo>
                  <a:lnTo>
                    <a:pt x="494115" y="661582"/>
                  </a:lnTo>
                  <a:lnTo>
                    <a:pt x="444703" y="649762"/>
                  </a:lnTo>
                  <a:lnTo>
                    <a:pt x="397436" y="637358"/>
                  </a:lnTo>
                  <a:lnTo>
                    <a:pt x="352395" y="624391"/>
                  </a:lnTo>
                  <a:lnTo>
                    <a:pt x="309664" y="610882"/>
                  </a:lnTo>
                  <a:lnTo>
                    <a:pt x="269325" y="596854"/>
                  </a:lnTo>
                  <a:lnTo>
                    <a:pt x="231459" y="582328"/>
                  </a:lnTo>
                  <a:lnTo>
                    <a:pt x="196150" y="567326"/>
                  </a:lnTo>
                  <a:lnTo>
                    <a:pt x="133529" y="535977"/>
                  </a:lnTo>
                  <a:lnTo>
                    <a:pt x="82121" y="502983"/>
                  </a:lnTo>
                  <a:lnTo>
                    <a:pt x="42584" y="468515"/>
                  </a:lnTo>
                  <a:lnTo>
                    <a:pt x="15577" y="432746"/>
                  </a:lnTo>
                  <a:lnTo>
                    <a:pt x="1758" y="395848"/>
                  </a:lnTo>
                  <a:lnTo>
                    <a:pt x="0" y="377031"/>
                  </a:lnTo>
                  <a:close/>
                </a:path>
              </a:pathLst>
            </a:custGeom>
            <a:ln w="25400">
              <a:solidFill>
                <a:srgbClr val="1E2E5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1322387" y="2962751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运行和维护费用高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461431" y="1793875"/>
            <a:ext cx="619125" cy="499745"/>
            <a:chOff x="4461431" y="1793875"/>
            <a:chExt cx="619125" cy="499745"/>
          </a:xfrm>
        </p:grpSpPr>
        <p:sp>
          <p:nvSpPr>
            <p:cNvPr id="18" name="object 18"/>
            <p:cNvSpPr/>
            <p:nvPr/>
          </p:nvSpPr>
          <p:spPr>
            <a:xfrm>
              <a:off x="4466193" y="1798637"/>
              <a:ext cx="609600" cy="490220"/>
            </a:xfrm>
            <a:custGeom>
              <a:rect l="l" t="t" r="r" b="b"/>
              <a:pathLst>
                <a:path w="609600" h="490219">
                  <a:moveTo>
                    <a:pt x="0" y="490159"/>
                  </a:moveTo>
                  <a:lnTo>
                    <a:pt x="291319" y="321653"/>
                  </a:lnTo>
                  <a:lnTo>
                    <a:pt x="609043" y="321653"/>
                  </a:lnTo>
                  <a:lnTo>
                    <a:pt x="609043" y="168483"/>
                  </a:lnTo>
                  <a:lnTo>
                    <a:pt x="291319" y="168483"/>
                  </a:lnTo>
                  <a:lnTo>
                    <a:pt x="0" y="0"/>
                  </a:lnTo>
                  <a:lnTo>
                    <a:pt x="0" y="490159"/>
                  </a:lnTo>
                  <a:close/>
                </a:path>
              </a:pathLst>
            </a:custGeom>
            <a:solidFill>
              <a:srgbClr val="FFBE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466193" y="1798637"/>
              <a:ext cx="609600" cy="490220"/>
            </a:xfrm>
            <a:custGeom>
              <a:rect l="l" t="t" r="r" b="b"/>
              <a:pathLst>
                <a:path w="609600" h="490219">
                  <a:moveTo>
                    <a:pt x="609043" y="168483"/>
                  </a:moveTo>
                  <a:lnTo>
                    <a:pt x="291319" y="168483"/>
                  </a:lnTo>
                  <a:lnTo>
                    <a:pt x="0" y="0"/>
                  </a:lnTo>
                  <a:lnTo>
                    <a:pt x="0" y="490159"/>
                  </a:lnTo>
                  <a:lnTo>
                    <a:pt x="291319" y="321653"/>
                  </a:lnTo>
                  <a:lnTo>
                    <a:pt x="609043" y="321653"/>
                  </a:lnTo>
                  <a:lnTo>
                    <a:pt x="609043" y="16848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4295968" y="1949593"/>
            <a:ext cx="73660" cy="191135"/>
            <a:chOff x="4295968" y="1949593"/>
            <a:chExt cx="73660" cy="191135"/>
          </a:xfrm>
        </p:grpSpPr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00730" y="1954356"/>
              <a:ext cx="63992" cy="18124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295968" y="1949593"/>
              <a:ext cx="73517" cy="190772"/>
            </a:xfrm>
            <a:prstGeom prst="rect">
              <a:avLst/>
            </a:prstGeom>
          </p:spPr>
        </p:pic>
      </p:grpSp>
      <p:grpSp>
        <p:nvGrpSpPr>
          <p:cNvPr id="23" name="object 23"/>
          <p:cNvGrpSpPr/>
          <p:nvPr/>
        </p:nvGrpSpPr>
        <p:grpSpPr>
          <a:xfrm>
            <a:off x="4108410" y="1885772"/>
            <a:ext cx="109220" cy="327660"/>
            <a:chOff x="4108410" y="1885772"/>
            <a:chExt cx="109220" cy="327660"/>
          </a:xfrm>
        </p:grpSpPr>
        <p:sp>
          <p:nvSpPr>
            <p:cNvPr id="24" name="object 24"/>
            <p:cNvSpPr/>
            <p:nvPr/>
          </p:nvSpPr>
          <p:spPr>
            <a:xfrm>
              <a:off x="4113172" y="1890535"/>
              <a:ext cx="99695" cy="318135"/>
            </a:xfrm>
            <a:custGeom>
              <a:rect l="l" t="t" r="r" b="b"/>
              <a:pathLst>
                <a:path w="99695" h="318135">
                  <a:moveTo>
                    <a:pt x="70593" y="317831"/>
                  </a:moveTo>
                  <a:lnTo>
                    <a:pt x="99288" y="303793"/>
                  </a:lnTo>
                  <a:lnTo>
                    <a:pt x="61755" y="246365"/>
                  </a:lnTo>
                  <a:lnTo>
                    <a:pt x="46316" y="213169"/>
                  </a:lnTo>
                  <a:lnTo>
                    <a:pt x="41897" y="186366"/>
                  </a:lnTo>
                  <a:lnTo>
                    <a:pt x="41897" y="131464"/>
                  </a:lnTo>
                  <a:lnTo>
                    <a:pt x="50735" y="93171"/>
                  </a:lnTo>
                  <a:lnTo>
                    <a:pt x="66174" y="61273"/>
                  </a:lnTo>
                  <a:lnTo>
                    <a:pt x="77194" y="39566"/>
                  </a:lnTo>
                  <a:lnTo>
                    <a:pt x="97052" y="12764"/>
                  </a:lnTo>
                  <a:lnTo>
                    <a:pt x="68356" y="0"/>
                  </a:lnTo>
                  <a:lnTo>
                    <a:pt x="26458" y="61273"/>
                  </a:lnTo>
                  <a:lnTo>
                    <a:pt x="8783" y="108507"/>
                  </a:lnTo>
                  <a:lnTo>
                    <a:pt x="0" y="186366"/>
                  </a:lnTo>
                  <a:lnTo>
                    <a:pt x="13202" y="224659"/>
                  </a:lnTo>
                  <a:lnTo>
                    <a:pt x="26458" y="260404"/>
                  </a:lnTo>
                  <a:lnTo>
                    <a:pt x="46316" y="285932"/>
                  </a:lnTo>
                  <a:lnTo>
                    <a:pt x="70593" y="317831"/>
                  </a:lnTo>
                  <a:close/>
                </a:path>
              </a:pathLst>
            </a:custGeom>
            <a:solidFill>
              <a:srgbClr val="FFBE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113172" y="1890535"/>
              <a:ext cx="99695" cy="318135"/>
            </a:xfrm>
            <a:custGeom>
              <a:rect l="l" t="t" r="r" b="b"/>
              <a:pathLst>
                <a:path w="99695" h="318135">
                  <a:moveTo>
                    <a:pt x="68356" y="0"/>
                  </a:moveTo>
                  <a:lnTo>
                    <a:pt x="26458" y="61273"/>
                  </a:lnTo>
                  <a:lnTo>
                    <a:pt x="8783" y="108507"/>
                  </a:lnTo>
                  <a:lnTo>
                    <a:pt x="0" y="186366"/>
                  </a:lnTo>
                  <a:lnTo>
                    <a:pt x="13202" y="224659"/>
                  </a:lnTo>
                  <a:lnTo>
                    <a:pt x="26458" y="260404"/>
                  </a:lnTo>
                  <a:lnTo>
                    <a:pt x="46316" y="285932"/>
                  </a:lnTo>
                  <a:lnTo>
                    <a:pt x="70593" y="317831"/>
                  </a:lnTo>
                  <a:lnTo>
                    <a:pt x="99288" y="303793"/>
                  </a:lnTo>
                  <a:lnTo>
                    <a:pt x="61755" y="246365"/>
                  </a:lnTo>
                  <a:lnTo>
                    <a:pt x="46316" y="213169"/>
                  </a:lnTo>
                  <a:lnTo>
                    <a:pt x="41897" y="186366"/>
                  </a:lnTo>
                  <a:lnTo>
                    <a:pt x="41897" y="131464"/>
                  </a:lnTo>
                  <a:lnTo>
                    <a:pt x="50735" y="93171"/>
                  </a:lnTo>
                  <a:lnTo>
                    <a:pt x="66174" y="61273"/>
                  </a:lnTo>
                  <a:lnTo>
                    <a:pt x="77194" y="39566"/>
                  </a:lnTo>
                  <a:lnTo>
                    <a:pt x="97052" y="12764"/>
                  </a:lnTo>
                  <a:lnTo>
                    <a:pt x="68356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6" name="object 26"/>
          <p:cNvGrpSpPr/>
          <p:nvPr/>
        </p:nvGrpSpPr>
        <p:grpSpPr>
          <a:xfrm>
            <a:off x="3889375" y="1813009"/>
            <a:ext cx="160655" cy="492125"/>
            <a:chOff x="3889375" y="1813009"/>
            <a:chExt cx="160655" cy="492125"/>
          </a:xfrm>
        </p:grpSpPr>
        <p:sp>
          <p:nvSpPr>
            <p:cNvPr id="27" name="object 27"/>
            <p:cNvSpPr/>
            <p:nvPr/>
          </p:nvSpPr>
          <p:spPr>
            <a:xfrm>
              <a:off x="3894137" y="1817772"/>
              <a:ext cx="151130" cy="482600"/>
            </a:xfrm>
            <a:custGeom>
              <a:rect l="l" t="t" r="r" b="b"/>
              <a:pathLst>
                <a:path w="151129" h="482600">
                  <a:moveTo>
                    <a:pt x="121928" y="482515"/>
                  </a:moveTo>
                  <a:lnTo>
                    <a:pt x="150624" y="471025"/>
                  </a:lnTo>
                  <a:lnTo>
                    <a:pt x="95415" y="407204"/>
                  </a:lnTo>
                  <a:lnTo>
                    <a:pt x="64537" y="342085"/>
                  </a:lnTo>
                  <a:lnTo>
                    <a:pt x="46862" y="266774"/>
                  </a:lnTo>
                  <a:lnTo>
                    <a:pt x="42497" y="201679"/>
                  </a:lnTo>
                  <a:lnTo>
                    <a:pt x="55700" y="152545"/>
                  </a:lnTo>
                  <a:lnTo>
                    <a:pt x="86632" y="88075"/>
                  </a:lnTo>
                  <a:lnTo>
                    <a:pt x="121928" y="45960"/>
                  </a:lnTo>
                  <a:lnTo>
                    <a:pt x="150624" y="12764"/>
                  </a:lnTo>
                  <a:lnTo>
                    <a:pt x="121928" y="0"/>
                  </a:lnTo>
                  <a:lnTo>
                    <a:pt x="79431" y="40539"/>
                  </a:lnTo>
                  <a:lnTo>
                    <a:pt x="44679" y="89349"/>
                  </a:lnTo>
                  <a:lnTo>
                    <a:pt x="15984" y="147749"/>
                  </a:lnTo>
                  <a:lnTo>
                    <a:pt x="0" y="199779"/>
                  </a:lnTo>
                  <a:lnTo>
                    <a:pt x="2727" y="265824"/>
                  </a:lnTo>
                  <a:lnTo>
                    <a:pt x="23731" y="350077"/>
                  </a:lnTo>
                  <a:lnTo>
                    <a:pt x="55700" y="405906"/>
                  </a:lnTo>
                  <a:lnTo>
                    <a:pt x="121928" y="482515"/>
                  </a:lnTo>
                  <a:close/>
                </a:path>
              </a:pathLst>
            </a:custGeom>
            <a:solidFill>
              <a:srgbClr val="FFBE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3894137" y="1817772"/>
              <a:ext cx="151130" cy="482600"/>
            </a:xfrm>
            <a:custGeom>
              <a:rect l="l" t="t" r="r" b="b"/>
              <a:pathLst>
                <a:path w="151129" h="482600">
                  <a:moveTo>
                    <a:pt x="150624" y="12764"/>
                  </a:moveTo>
                  <a:lnTo>
                    <a:pt x="79431" y="40539"/>
                  </a:lnTo>
                  <a:lnTo>
                    <a:pt x="44679" y="89349"/>
                  </a:lnTo>
                  <a:lnTo>
                    <a:pt x="15984" y="147749"/>
                  </a:lnTo>
                  <a:lnTo>
                    <a:pt x="0" y="199779"/>
                  </a:lnTo>
                  <a:lnTo>
                    <a:pt x="2727" y="265824"/>
                  </a:lnTo>
                  <a:lnTo>
                    <a:pt x="23731" y="350077"/>
                  </a:lnTo>
                  <a:lnTo>
                    <a:pt x="55700" y="405906"/>
                  </a:lnTo>
                  <a:lnTo>
                    <a:pt x="121928" y="482515"/>
                  </a:lnTo>
                  <a:lnTo>
                    <a:pt x="150624" y="471025"/>
                  </a:lnTo>
                  <a:lnTo>
                    <a:pt x="95415" y="407204"/>
                  </a:lnTo>
                  <a:lnTo>
                    <a:pt x="64537" y="342085"/>
                  </a:lnTo>
                  <a:lnTo>
                    <a:pt x="46862" y="266774"/>
                  </a:lnTo>
                  <a:lnTo>
                    <a:pt x="42497" y="201679"/>
                  </a:lnTo>
                  <a:lnTo>
                    <a:pt x="55700" y="152545"/>
                  </a:lnTo>
                  <a:lnTo>
                    <a:pt x="86632" y="88075"/>
                  </a:lnTo>
                  <a:lnTo>
                    <a:pt x="121928" y="45960"/>
                  </a:lnTo>
                  <a:lnTo>
                    <a:pt x="150624" y="1276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9" name="object 29"/>
          <p:cNvPicPr/>
          <p:nvPr/>
        </p:nvPicPr>
        <p:blipFill>
          <a:blip r:embed="rId4"/>
          <a:stretch>
            <a:fillRect/>
          </a:stretch>
        </p:blipFill>
        <p:spPr>
          <a:xfrm>
            <a:off x="5399087" y="1843087"/>
            <a:ext cx="2497137" cy="566737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5399087" y="1843087"/>
            <a:ext cx="2497455" cy="567055"/>
          </a:xfrm>
          <a:prstGeom prst="rect">
            <a:avLst/>
          </a:prstGeom>
          <a:ln w="25400">
            <a:solidFill>
              <a:srgbClr val="1E2E53"/>
            </a:solidFill>
          </a:ln>
        </p:spPr>
        <p:txBody>
          <a:bodyPr vert="horz" wrap="square" lIns="0" tIns="89535" rIns="0" bIns="0" rtlCol="0">
            <a:spAutoFit/>
          </a:bodyPr>
          <a:lstStyle/>
          <a:p>
            <a:pPr marL="299720">
              <a:lnSpc>
                <a:spcPct val="100000"/>
              </a:lnSpc>
              <a:spcBef>
                <a:spcPts val="705"/>
              </a:spcBef>
            </a:pPr>
            <a:r>
              <a:rPr sz="2400" b="1" spc="-10">
                <a:solidFill>
                  <a:srgbClr val="FFCC00"/>
                </a:solidFill>
                <a:latin typeface="Times New Roman"/>
                <a:cs typeface="Times New Roman"/>
              </a:rPr>
              <a:t>DT-</a:t>
            </a:r>
            <a:r>
              <a:rPr sz="2400" b="1">
                <a:solidFill>
                  <a:srgbClr val="FFCC00"/>
                </a:solidFill>
                <a:latin typeface="Times New Roman"/>
                <a:cs typeface="Times New Roman"/>
              </a:rPr>
              <a:t>RO</a:t>
            </a:r>
            <a:r>
              <a:rPr sz="2400" b="1" spc="-20">
                <a:solidFill>
                  <a:srgbClr val="FFCC00"/>
                </a:solidFill>
                <a:latin typeface="Microsoft JhengHei"/>
                <a:cs typeface="Microsoft JhengHei"/>
              </a:rPr>
              <a:t>膜组件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4167187" y="3252787"/>
            <a:ext cx="1216025" cy="114300"/>
            <a:chOff x="4167187" y="3252787"/>
            <a:chExt cx="1216025" cy="114300"/>
          </a:xfrm>
        </p:grpSpPr>
        <p:sp>
          <p:nvSpPr>
            <p:cNvPr id="32" name="object 32"/>
            <p:cNvSpPr/>
            <p:nvPr/>
          </p:nvSpPr>
          <p:spPr>
            <a:xfrm>
              <a:off x="4179887" y="3265487"/>
              <a:ext cx="1190625" cy="88900"/>
            </a:xfrm>
            <a:custGeom>
              <a:rect l="l" t="t" r="r" b="b"/>
              <a:pathLst>
                <a:path w="1190625" h="88900">
                  <a:moveTo>
                    <a:pt x="895725" y="88900"/>
                  </a:moveTo>
                  <a:lnTo>
                    <a:pt x="895725" y="66675"/>
                  </a:lnTo>
                  <a:lnTo>
                    <a:pt x="0" y="66675"/>
                  </a:lnTo>
                  <a:lnTo>
                    <a:pt x="0" y="22225"/>
                  </a:lnTo>
                  <a:lnTo>
                    <a:pt x="895725" y="22225"/>
                  </a:lnTo>
                  <a:lnTo>
                    <a:pt x="895725" y="0"/>
                  </a:lnTo>
                  <a:lnTo>
                    <a:pt x="1190625" y="44450"/>
                  </a:lnTo>
                  <a:lnTo>
                    <a:pt x="895725" y="88900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4179887" y="3265487"/>
              <a:ext cx="1190625" cy="88900"/>
            </a:xfrm>
            <a:custGeom>
              <a:rect l="l" t="t" r="r" b="b"/>
              <a:pathLst>
                <a:path w="1190625" h="88900">
                  <a:moveTo>
                    <a:pt x="0" y="22225"/>
                  </a:moveTo>
                  <a:lnTo>
                    <a:pt x="895725" y="22225"/>
                  </a:lnTo>
                  <a:lnTo>
                    <a:pt x="895725" y="0"/>
                  </a:lnTo>
                  <a:lnTo>
                    <a:pt x="1190625" y="44450"/>
                  </a:lnTo>
                  <a:lnTo>
                    <a:pt x="895725" y="88900"/>
                  </a:lnTo>
                  <a:lnTo>
                    <a:pt x="895725" y="66675"/>
                  </a:lnTo>
                  <a:lnTo>
                    <a:pt x="0" y="66675"/>
                  </a:lnTo>
                  <a:lnTo>
                    <a:pt x="0" y="22225"/>
                  </a:lnTo>
                  <a:close/>
                </a:path>
              </a:pathLst>
            </a:custGeom>
            <a:ln w="25400">
              <a:solidFill>
                <a:srgbClr val="1E2E5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4" name="object 34"/>
          <p:cNvGrpSpPr/>
          <p:nvPr/>
        </p:nvGrpSpPr>
        <p:grpSpPr>
          <a:xfrm>
            <a:off x="5718175" y="2903537"/>
            <a:ext cx="2759075" cy="2989580"/>
            <a:chOff x="5718175" y="2903537"/>
            <a:chExt cx="2759075" cy="2989580"/>
          </a:xfrm>
        </p:grpSpPr>
        <p:sp>
          <p:nvSpPr>
            <p:cNvPr id="35" name="object 35"/>
            <p:cNvSpPr/>
            <p:nvPr/>
          </p:nvSpPr>
          <p:spPr>
            <a:xfrm>
              <a:off x="5718175" y="2903537"/>
              <a:ext cx="2759075" cy="2989580"/>
            </a:xfrm>
            <a:custGeom>
              <a:rect l="l" t="t" r="r" b="b"/>
              <a:pathLst>
                <a:path w="2759075" h="2989579">
                  <a:moveTo>
                    <a:pt x="2759075" y="2989262"/>
                  </a:moveTo>
                  <a:lnTo>
                    <a:pt x="0" y="2989262"/>
                  </a:lnTo>
                  <a:lnTo>
                    <a:pt x="0" y="0"/>
                  </a:lnTo>
                  <a:lnTo>
                    <a:pt x="2759075" y="0"/>
                  </a:lnTo>
                  <a:lnTo>
                    <a:pt x="2759075" y="2989262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05612" y="3916203"/>
              <a:ext cx="279400" cy="27622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728421" y="4261956"/>
              <a:ext cx="279400" cy="27622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05612" y="4647723"/>
              <a:ext cx="279400" cy="27622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05612" y="5013483"/>
              <a:ext cx="279400" cy="276225"/>
            </a:xfrm>
            <a:prstGeom prst="rect">
              <a:avLst/>
            </a:prstGeom>
          </p:spPr>
        </p:pic>
      </p:grpSp>
      <p:sp>
        <p:nvSpPr>
          <p:cNvPr id="40" name="object 40"/>
          <p:cNvSpPr txBox="1"/>
          <p:nvPr/>
        </p:nvSpPr>
        <p:spPr>
          <a:xfrm>
            <a:off x="5718175" y="2903537"/>
            <a:ext cx="2759075" cy="2989580"/>
          </a:xfrm>
          <a:prstGeom prst="rect">
            <a:avLst/>
          </a:prstGeom>
          <a:ln w="25400">
            <a:solidFill>
              <a:srgbClr val="1E2E53"/>
            </a:solidFill>
          </a:ln>
        </p:spPr>
        <p:txBody>
          <a:bodyPr vert="horz" wrap="square" lIns="0" tIns="223520" rIns="0" bIns="0" rtlCol="0">
            <a:spAutoFit/>
          </a:bodyPr>
          <a:lstStyle/>
          <a:p>
            <a:pPr marL="151765" marR="144145" algn="ctr">
              <a:lnSpc>
                <a:spcPct val="100000"/>
              </a:lnSpc>
              <a:spcBef>
                <a:spcPts val="1760"/>
              </a:spcBef>
              <a:tabLst>
                <a:tab pos="1370965"/>
                <a:tab pos="2301875"/>
              </a:tabLst>
            </a:pP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国内应用不广泛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。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北京安定垃圾卫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生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填埋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场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	滤液采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用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多级</a:t>
            </a:r>
            <a:r>
              <a:rPr sz="2400" spc="-10">
                <a:solidFill>
                  <a:srgbClr val="FFCC00"/>
                </a:solidFill>
                <a:latin typeface="Times New Roman"/>
                <a:cs typeface="Times New Roman"/>
              </a:rPr>
              <a:t>DT-RO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反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	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透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膜处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理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	滤液，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出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水可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达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	滤液一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级</a:t>
            </a:r>
            <a:r>
              <a:rPr sz="2400">
                <a:solidFill>
                  <a:srgbClr val="FFCC00"/>
                </a:solidFill>
                <a:latin typeface="宋体"/>
                <a:cs typeface="宋体"/>
              </a:rPr>
              <a:t>排放标准</a:t>
            </a:r>
            <a:r>
              <a:rPr sz="2400" spc="-50">
                <a:solidFill>
                  <a:srgbClr val="FFCC00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1279523" y="4181474"/>
            <a:ext cx="3116580" cy="968375"/>
            <a:chOff x="1279523" y="4181474"/>
            <a:chExt cx="3116580" cy="968375"/>
          </a:xfrm>
        </p:grpSpPr>
        <p:sp>
          <p:nvSpPr>
            <p:cNvPr id="42" name="object 42"/>
            <p:cNvSpPr/>
            <p:nvPr/>
          </p:nvSpPr>
          <p:spPr>
            <a:xfrm>
              <a:off x="1292223" y="4194174"/>
              <a:ext cx="3091180" cy="942975"/>
            </a:xfrm>
            <a:custGeom>
              <a:rect l="l" t="t" r="r" b="b"/>
              <a:pathLst>
                <a:path w="3091179" h="942975">
                  <a:moveTo>
                    <a:pt x="1545430" y="0"/>
                  </a:moveTo>
                  <a:close/>
                </a:path>
                <a:path w="3091179" h="942975">
                  <a:moveTo>
                    <a:pt x="3090862" y="471487"/>
                  </a:moveTo>
                  <a:lnTo>
                    <a:pt x="1" y="471487"/>
                  </a:lnTo>
                  <a:lnTo>
                    <a:pt x="1592" y="449905"/>
                  </a:lnTo>
                  <a:lnTo>
                    <a:pt x="14109" y="407509"/>
                  </a:lnTo>
                  <a:lnTo>
                    <a:pt x="38622" y="366275"/>
                  </a:lnTo>
                  <a:lnTo>
                    <a:pt x="74584" y="326371"/>
                  </a:lnTo>
                  <a:lnTo>
                    <a:pt x="121449" y="287962"/>
                  </a:lnTo>
                  <a:lnTo>
                    <a:pt x="178673" y="251216"/>
                  </a:lnTo>
                  <a:lnTo>
                    <a:pt x="245709" y="216298"/>
                  </a:lnTo>
                  <a:lnTo>
                    <a:pt x="282736" y="199576"/>
                  </a:lnTo>
                  <a:lnTo>
                    <a:pt x="322012" y="183375"/>
                  </a:lnTo>
                  <a:lnTo>
                    <a:pt x="363468" y="167713"/>
                  </a:lnTo>
                  <a:lnTo>
                    <a:pt x="407037" y="152613"/>
                  </a:lnTo>
                  <a:lnTo>
                    <a:pt x="452649" y="138095"/>
                  </a:lnTo>
                  <a:lnTo>
                    <a:pt x="500237" y="124179"/>
                  </a:lnTo>
                  <a:lnTo>
                    <a:pt x="549732" y="110887"/>
                  </a:lnTo>
                  <a:lnTo>
                    <a:pt x="601067" y="98240"/>
                  </a:lnTo>
                  <a:lnTo>
                    <a:pt x="654173" y="86257"/>
                  </a:lnTo>
                  <a:lnTo>
                    <a:pt x="708982" y="74961"/>
                  </a:lnTo>
                  <a:lnTo>
                    <a:pt x="765426" y="64371"/>
                  </a:lnTo>
                  <a:lnTo>
                    <a:pt x="823436" y="54509"/>
                  </a:lnTo>
                  <a:lnTo>
                    <a:pt x="882944" y="45395"/>
                  </a:lnTo>
                  <a:lnTo>
                    <a:pt x="943883" y="37051"/>
                  </a:lnTo>
                  <a:lnTo>
                    <a:pt x="1006184" y="29497"/>
                  </a:lnTo>
                  <a:lnTo>
                    <a:pt x="1069778" y="22753"/>
                  </a:lnTo>
                  <a:lnTo>
                    <a:pt x="1134598" y="16841"/>
                  </a:lnTo>
                  <a:lnTo>
                    <a:pt x="1200576" y="11782"/>
                  </a:lnTo>
                  <a:lnTo>
                    <a:pt x="1267643" y="7596"/>
                  </a:lnTo>
                  <a:lnTo>
                    <a:pt x="1335730" y="4304"/>
                  </a:lnTo>
                  <a:lnTo>
                    <a:pt x="1404771" y="1926"/>
                  </a:lnTo>
                  <a:lnTo>
                    <a:pt x="1474699" y="485"/>
                  </a:lnTo>
                  <a:lnTo>
                    <a:pt x="1545430" y="0"/>
                  </a:lnTo>
                  <a:lnTo>
                    <a:pt x="1616174" y="485"/>
                  </a:lnTo>
                  <a:lnTo>
                    <a:pt x="1686099" y="1926"/>
                  </a:lnTo>
                  <a:lnTo>
                    <a:pt x="1755139" y="4304"/>
                  </a:lnTo>
                  <a:lnTo>
                    <a:pt x="1823226" y="7596"/>
                  </a:lnTo>
                  <a:lnTo>
                    <a:pt x="1890293" y="11782"/>
                  </a:lnTo>
                  <a:lnTo>
                    <a:pt x="1956270" y="16842"/>
                  </a:lnTo>
                  <a:lnTo>
                    <a:pt x="2021090" y="22754"/>
                  </a:lnTo>
                  <a:lnTo>
                    <a:pt x="2084684" y="29497"/>
                  </a:lnTo>
                  <a:lnTo>
                    <a:pt x="2146984" y="37052"/>
                  </a:lnTo>
                  <a:lnTo>
                    <a:pt x="2207923" y="45396"/>
                  </a:lnTo>
                  <a:lnTo>
                    <a:pt x="2267431" y="54510"/>
                  </a:lnTo>
                  <a:lnTo>
                    <a:pt x="2325441" y="64372"/>
                  </a:lnTo>
                  <a:lnTo>
                    <a:pt x="2381885" y="74961"/>
                  </a:lnTo>
                  <a:lnTo>
                    <a:pt x="2436693" y="86258"/>
                  </a:lnTo>
                  <a:lnTo>
                    <a:pt x="2489799" y="98240"/>
                  </a:lnTo>
                  <a:lnTo>
                    <a:pt x="2541134" y="110888"/>
                  </a:lnTo>
                  <a:lnTo>
                    <a:pt x="2590629" y="124180"/>
                  </a:lnTo>
                  <a:lnTo>
                    <a:pt x="2638217" y="138095"/>
                  </a:lnTo>
                  <a:lnTo>
                    <a:pt x="2683829" y="152614"/>
                  </a:lnTo>
                  <a:lnTo>
                    <a:pt x="2727397" y="167714"/>
                  </a:lnTo>
                  <a:lnTo>
                    <a:pt x="2768853" y="183375"/>
                  </a:lnTo>
                  <a:lnTo>
                    <a:pt x="2808128" y="199577"/>
                  </a:lnTo>
                  <a:lnTo>
                    <a:pt x="2845155" y="216299"/>
                  </a:lnTo>
                  <a:lnTo>
                    <a:pt x="2879866" y="233519"/>
                  </a:lnTo>
                  <a:lnTo>
                    <a:pt x="2942064" y="269372"/>
                  </a:lnTo>
                  <a:lnTo>
                    <a:pt x="2994176" y="306970"/>
                  </a:lnTo>
                  <a:lnTo>
                    <a:pt x="3035658" y="346147"/>
                  </a:lnTo>
                  <a:lnTo>
                    <a:pt x="3065963" y="386737"/>
                  </a:lnTo>
                  <a:lnTo>
                    <a:pt x="3084546" y="428572"/>
                  </a:lnTo>
                  <a:lnTo>
                    <a:pt x="3090862" y="471487"/>
                  </a:lnTo>
                  <a:close/>
                </a:path>
                <a:path w="3091179" h="942975">
                  <a:moveTo>
                    <a:pt x="1545431" y="942974"/>
                  </a:moveTo>
                  <a:lnTo>
                    <a:pt x="1474691" y="942489"/>
                  </a:lnTo>
                  <a:lnTo>
                    <a:pt x="1404766" y="941047"/>
                  </a:lnTo>
                  <a:lnTo>
                    <a:pt x="1335726" y="938670"/>
                  </a:lnTo>
                  <a:lnTo>
                    <a:pt x="1267638" y="935378"/>
                  </a:lnTo>
                  <a:lnTo>
                    <a:pt x="1200572" y="931191"/>
                  </a:lnTo>
                  <a:lnTo>
                    <a:pt x="1134595" y="926132"/>
                  </a:lnTo>
                  <a:lnTo>
                    <a:pt x="1069775" y="920220"/>
                  </a:lnTo>
                  <a:lnTo>
                    <a:pt x="1006181" y="913476"/>
                  </a:lnTo>
                  <a:lnTo>
                    <a:pt x="943880" y="905922"/>
                  </a:lnTo>
                  <a:lnTo>
                    <a:pt x="882941" y="897578"/>
                  </a:lnTo>
                  <a:lnTo>
                    <a:pt x="823433" y="888464"/>
                  </a:lnTo>
                  <a:lnTo>
                    <a:pt x="765423" y="878602"/>
                  </a:lnTo>
                  <a:lnTo>
                    <a:pt x="708979" y="868013"/>
                  </a:lnTo>
                  <a:lnTo>
                    <a:pt x="654170" y="856716"/>
                  </a:lnTo>
                  <a:lnTo>
                    <a:pt x="601065" y="844734"/>
                  </a:lnTo>
                  <a:lnTo>
                    <a:pt x="549730" y="832086"/>
                  </a:lnTo>
                  <a:lnTo>
                    <a:pt x="500234" y="818794"/>
                  </a:lnTo>
                  <a:lnTo>
                    <a:pt x="452647" y="804879"/>
                  </a:lnTo>
                  <a:lnTo>
                    <a:pt x="407034" y="790360"/>
                  </a:lnTo>
                  <a:lnTo>
                    <a:pt x="363466" y="775260"/>
                  </a:lnTo>
                  <a:lnTo>
                    <a:pt x="322010" y="759599"/>
                  </a:lnTo>
                  <a:lnTo>
                    <a:pt x="282734" y="743397"/>
                  </a:lnTo>
                  <a:lnTo>
                    <a:pt x="245707" y="726675"/>
                  </a:lnTo>
                  <a:lnTo>
                    <a:pt x="210997" y="709455"/>
                  </a:lnTo>
                  <a:lnTo>
                    <a:pt x="148799" y="673602"/>
                  </a:lnTo>
                  <a:lnTo>
                    <a:pt x="96686" y="636004"/>
                  </a:lnTo>
                  <a:lnTo>
                    <a:pt x="55204" y="596827"/>
                  </a:lnTo>
                  <a:lnTo>
                    <a:pt x="24899" y="556237"/>
                  </a:lnTo>
                  <a:lnTo>
                    <a:pt x="6315" y="514402"/>
                  </a:lnTo>
                  <a:lnTo>
                    <a:pt x="0" y="471486"/>
                  </a:lnTo>
                  <a:lnTo>
                    <a:pt x="3090862" y="471487"/>
                  </a:lnTo>
                  <a:lnTo>
                    <a:pt x="3084546" y="514402"/>
                  </a:lnTo>
                  <a:lnTo>
                    <a:pt x="3065962" y="556237"/>
                  </a:lnTo>
                  <a:lnTo>
                    <a:pt x="3035657" y="596827"/>
                  </a:lnTo>
                  <a:lnTo>
                    <a:pt x="2994175" y="636004"/>
                  </a:lnTo>
                  <a:lnTo>
                    <a:pt x="2942063" y="673602"/>
                  </a:lnTo>
                  <a:lnTo>
                    <a:pt x="2879865" y="709455"/>
                  </a:lnTo>
                  <a:lnTo>
                    <a:pt x="2845154" y="726675"/>
                  </a:lnTo>
                  <a:lnTo>
                    <a:pt x="2808127" y="743397"/>
                  </a:lnTo>
                  <a:lnTo>
                    <a:pt x="2768852" y="759599"/>
                  </a:lnTo>
                  <a:lnTo>
                    <a:pt x="2727396" y="775260"/>
                  </a:lnTo>
                  <a:lnTo>
                    <a:pt x="2683827" y="790360"/>
                  </a:lnTo>
                  <a:lnTo>
                    <a:pt x="2638215" y="804879"/>
                  </a:lnTo>
                  <a:lnTo>
                    <a:pt x="2590627" y="818794"/>
                  </a:lnTo>
                  <a:lnTo>
                    <a:pt x="2541132" y="832086"/>
                  </a:lnTo>
                  <a:lnTo>
                    <a:pt x="2489797" y="844734"/>
                  </a:lnTo>
                  <a:lnTo>
                    <a:pt x="2436692" y="856716"/>
                  </a:lnTo>
                  <a:lnTo>
                    <a:pt x="2381883" y="868013"/>
                  </a:lnTo>
                  <a:lnTo>
                    <a:pt x="2325439" y="878602"/>
                  </a:lnTo>
                  <a:lnTo>
                    <a:pt x="2267429" y="888464"/>
                  </a:lnTo>
                  <a:lnTo>
                    <a:pt x="2207921" y="897578"/>
                  </a:lnTo>
                  <a:lnTo>
                    <a:pt x="2146982" y="905922"/>
                  </a:lnTo>
                  <a:lnTo>
                    <a:pt x="2084682" y="913477"/>
                  </a:lnTo>
                  <a:lnTo>
                    <a:pt x="2021087" y="920220"/>
                  </a:lnTo>
                  <a:lnTo>
                    <a:pt x="1956267" y="926132"/>
                  </a:lnTo>
                  <a:lnTo>
                    <a:pt x="1890290" y="931192"/>
                  </a:lnTo>
                  <a:lnTo>
                    <a:pt x="1823224" y="935378"/>
                  </a:lnTo>
                  <a:lnTo>
                    <a:pt x="1755137" y="938670"/>
                  </a:lnTo>
                  <a:lnTo>
                    <a:pt x="1686096" y="941047"/>
                  </a:lnTo>
                  <a:lnTo>
                    <a:pt x="1616172" y="942489"/>
                  </a:lnTo>
                  <a:lnTo>
                    <a:pt x="1545431" y="942974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1292223" y="4194174"/>
              <a:ext cx="3091180" cy="942975"/>
            </a:xfrm>
            <a:custGeom>
              <a:rect l="l" t="t" r="r" b="b"/>
              <a:pathLst>
                <a:path w="3091179" h="942975">
                  <a:moveTo>
                    <a:pt x="1" y="471487"/>
                  </a:moveTo>
                  <a:lnTo>
                    <a:pt x="6317" y="428572"/>
                  </a:lnTo>
                  <a:lnTo>
                    <a:pt x="24900" y="386737"/>
                  </a:lnTo>
                  <a:lnTo>
                    <a:pt x="55205" y="346147"/>
                  </a:lnTo>
                  <a:lnTo>
                    <a:pt x="96687" y="306970"/>
                  </a:lnTo>
                  <a:lnTo>
                    <a:pt x="148799" y="269372"/>
                  </a:lnTo>
                  <a:lnTo>
                    <a:pt x="210997" y="233519"/>
                  </a:lnTo>
                  <a:lnTo>
                    <a:pt x="245708" y="216299"/>
                  </a:lnTo>
                  <a:lnTo>
                    <a:pt x="282735" y="199577"/>
                  </a:lnTo>
                  <a:lnTo>
                    <a:pt x="322010" y="183375"/>
                  </a:lnTo>
                  <a:lnTo>
                    <a:pt x="363466" y="167714"/>
                  </a:lnTo>
                  <a:lnTo>
                    <a:pt x="407034" y="152614"/>
                  </a:lnTo>
                  <a:lnTo>
                    <a:pt x="452647" y="138095"/>
                  </a:lnTo>
                  <a:lnTo>
                    <a:pt x="500234" y="124180"/>
                  </a:lnTo>
                  <a:lnTo>
                    <a:pt x="549730" y="110888"/>
                  </a:lnTo>
                  <a:lnTo>
                    <a:pt x="601064" y="98240"/>
                  </a:lnTo>
                  <a:lnTo>
                    <a:pt x="654170" y="86258"/>
                  </a:lnTo>
                  <a:lnTo>
                    <a:pt x="708979" y="74961"/>
                  </a:lnTo>
                  <a:lnTo>
                    <a:pt x="765422" y="64372"/>
                  </a:lnTo>
                  <a:lnTo>
                    <a:pt x="823433" y="54510"/>
                  </a:lnTo>
                  <a:lnTo>
                    <a:pt x="882941" y="45396"/>
                  </a:lnTo>
                  <a:lnTo>
                    <a:pt x="943880" y="37052"/>
                  </a:lnTo>
                  <a:lnTo>
                    <a:pt x="1006180" y="29497"/>
                  </a:lnTo>
                  <a:lnTo>
                    <a:pt x="1069774" y="22754"/>
                  </a:lnTo>
                  <a:lnTo>
                    <a:pt x="1134594" y="16842"/>
                  </a:lnTo>
                  <a:lnTo>
                    <a:pt x="1200571" y="11782"/>
                  </a:lnTo>
                  <a:lnTo>
                    <a:pt x="1267638" y="7596"/>
                  </a:lnTo>
                  <a:lnTo>
                    <a:pt x="1335725" y="4304"/>
                  </a:lnTo>
                  <a:lnTo>
                    <a:pt x="1404765" y="1926"/>
                  </a:lnTo>
                  <a:lnTo>
                    <a:pt x="1474690" y="485"/>
                  </a:lnTo>
                  <a:lnTo>
                    <a:pt x="1545431" y="0"/>
                  </a:lnTo>
                  <a:lnTo>
                    <a:pt x="1616171" y="485"/>
                  </a:lnTo>
                  <a:lnTo>
                    <a:pt x="1686095" y="1926"/>
                  </a:lnTo>
                  <a:lnTo>
                    <a:pt x="1755135" y="4304"/>
                  </a:lnTo>
                  <a:lnTo>
                    <a:pt x="1823223" y="7596"/>
                  </a:lnTo>
                  <a:lnTo>
                    <a:pt x="1890289" y="11782"/>
                  </a:lnTo>
                  <a:lnTo>
                    <a:pt x="1956266" y="16841"/>
                  </a:lnTo>
                  <a:lnTo>
                    <a:pt x="2021086" y="22753"/>
                  </a:lnTo>
                  <a:lnTo>
                    <a:pt x="2084681" y="29497"/>
                  </a:lnTo>
                  <a:lnTo>
                    <a:pt x="2146981" y="37051"/>
                  </a:lnTo>
                  <a:lnTo>
                    <a:pt x="2207920" y="45395"/>
                  </a:lnTo>
                  <a:lnTo>
                    <a:pt x="2267428" y="54509"/>
                  </a:lnTo>
                  <a:lnTo>
                    <a:pt x="2325438" y="64371"/>
                  </a:lnTo>
                  <a:lnTo>
                    <a:pt x="2381882" y="74961"/>
                  </a:lnTo>
                  <a:lnTo>
                    <a:pt x="2436691" y="86257"/>
                  </a:lnTo>
                  <a:lnTo>
                    <a:pt x="2489797" y="98240"/>
                  </a:lnTo>
                  <a:lnTo>
                    <a:pt x="2541131" y="110887"/>
                  </a:lnTo>
                  <a:lnTo>
                    <a:pt x="2590627" y="124179"/>
                  </a:lnTo>
                  <a:lnTo>
                    <a:pt x="2638215" y="138095"/>
                  </a:lnTo>
                  <a:lnTo>
                    <a:pt x="2683827" y="152613"/>
                  </a:lnTo>
                  <a:lnTo>
                    <a:pt x="2727395" y="167713"/>
                  </a:lnTo>
                  <a:lnTo>
                    <a:pt x="2768851" y="183375"/>
                  </a:lnTo>
                  <a:lnTo>
                    <a:pt x="2808127" y="199576"/>
                  </a:lnTo>
                  <a:lnTo>
                    <a:pt x="2845154" y="216298"/>
                  </a:lnTo>
                  <a:lnTo>
                    <a:pt x="2879864" y="233518"/>
                  </a:lnTo>
                  <a:lnTo>
                    <a:pt x="2942063" y="269371"/>
                  </a:lnTo>
                  <a:lnTo>
                    <a:pt x="2994175" y="306969"/>
                  </a:lnTo>
                  <a:lnTo>
                    <a:pt x="3035657" y="346147"/>
                  </a:lnTo>
                  <a:lnTo>
                    <a:pt x="3065963" y="386736"/>
                  </a:lnTo>
                  <a:lnTo>
                    <a:pt x="3084546" y="428572"/>
                  </a:lnTo>
                  <a:lnTo>
                    <a:pt x="3090862" y="471487"/>
                  </a:lnTo>
                  <a:lnTo>
                    <a:pt x="3089271" y="493069"/>
                  </a:lnTo>
                  <a:lnTo>
                    <a:pt x="3084546" y="514402"/>
                  </a:lnTo>
                  <a:lnTo>
                    <a:pt x="3065962" y="556237"/>
                  </a:lnTo>
                  <a:lnTo>
                    <a:pt x="3035657" y="596827"/>
                  </a:lnTo>
                  <a:lnTo>
                    <a:pt x="2994175" y="636004"/>
                  </a:lnTo>
                  <a:lnTo>
                    <a:pt x="2942063" y="673602"/>
                  </a:lnTo>
                  <a:lnTo>
                    <a:pt x="2879865" y="709455"/>
                  </a:lnTo>
                  <a:lnTo>
                    <a:pt x="2845154" y="726675"/>
                  </a:lnTo>
                  <a:lnTo>
                    <a:pt x="2808127" y="743397"/>
                  </a:lnTo>
                  <a:lnTo>
                    <a:pt x="2768852" y="759599"/>
                  </a:lnTo>
                  <a:lnTo>
                    <a:pt x="2727396" y="775260"/>
                  </a:lnTo>
                  <a:lnTo>
                    <a:pt x="2683827" y="790360"/>
                  </a:lnTo>
                  <a:lnTo>
                    <a:pt x="2638215" y="804879"/>
                  </a:lnTo>
                  <a:lnTo>
                    <a:pt x="2590627" y="818794"/>
                  </a:lnTo>
                  <a:lnTo>
                    <a:pt x="2541132" y="832086"/>
                  </a:lnTo>
                  <a:lnTo>
                    <a:pt x="2489797" y="844734"/>
                  </a:lnTo>
                  <a:lnTo>
                    <a:pt x="2436692" y="856716"/>
                  </a:lnTo>
                  <a:lnTo>
                    <a:pt x="2381883" y="868013"/>
                  </a:lnTo>
                  <a:lnTo>
                    <a:pt x="2325439" y="878602"/>
                  </a:lnTo>
                  <a:lnTo>
                    <a:pt x="2267429" y="888464"/>
                  </a:lnTo>
                  <a:lnTo>
                    <a:pt x="2207921" y="897578"/>
                  </a:lnTo>
                  <a:lnTo>
                    <a:pt x="2146982" y="905922"/>
                  </a:lnTo>
                  <a:lnTo>
                    <a:pt x="2084682" y="913477"/>
                  </a:lnTo>
                  <a:lnTo>
                    <a:pt x="2021087" y="920220"/>
                  </a:lnTo>
                  <a:lnTo>
                    <a:pt x="1956267" y="926132"/>
                  </a:lnTo>
                  <a:lnTo>
                    <a:pt x="1890290" y="931192"/>
                  </a:lnTo>
                  <a:lnTo>
                    <a:pt x="1823224" y="935378"/>
                  </a:lnTo>
                  <a:lnTo>
                    <a:pt x="1755137" y="938670"/>
                  </a:lnTo>
                  <a:lnTo>
                    <a:pt x="1686096" y="941047"/>
                  </a:lnTo>
                  <a:lnTo>
                    <a:pt x="1616172" y="942489"/>
                  </a:lnTo>
                  <a:lnTo>
                    <a:pt x="1545431" y="942974"/>
                  </a:lnTo>
                  <a:lnTo>
                    <a:pt x="1474691" y="942489"/>
                  </a:lnTo>
                  <a:lnTo>
                    <a:pt x="1404766" y="941047"/>
                  </a:lnTo>
                  <a:lnTo>
                    <a:pt x="1335726" y="938670"/>
                  </a:lnTo>
                  <a:lnTo>
                    <a:pt x="1267638" y="935378"/>
                  </a:lnTo>
                  <a:lnTo>
                    <a:pt x="1200572" y="931191"/>
                  </a:lnTo>
                  <a:lnTo>
                    <a:pt x="1134595" y="926132"/>
                  </a:lnTo>
                  <a:lnTo>
                    <a:pt x="1069775" y="920220"/>
                  </a:lnTo>
                  <a:lnTo>
                    <a:pt x="1006181" y="913476"/>
                  </a:lnTo>
                  <a:lnTo>
                    <a:pt x="943880" y="905922"/>
                  </a:lnTo>
                  <a:lnTo>
                    <a:pt x="882941" y="897578"/>
                  </a:lnTo>
                  <a:lnTo>
                    <a:pt x="823433" y="888464"/>
                  </a:lnTo>
                  <a:lnTo>
                    <a:pt x="765423" y="878602"/>
                  </a:lnTo>
                  <a:lnTo>
                    <a:pt x="708979" y="868013"/>
                  </a:lnTo>
                  <a:lnTo>
                    <a:pt x="654170" y="856716"/>
                  </a:lnTo>
                  <a:lnTo>
                    <a:pt x="601065" y="844734"/>
                  </a:lnTo>
                  <a:lnTo>
                    <a:pt x="549730" y="832086"/>
                  </a:lnTo>
                  <a:lnTo>
                    <a:pt x="500234" y="818794"/>
                  </a:lnTo>
                  <a:lnTo>
                    <a:pt x="452647" y="804879"/>
                  </a:lnTo>
                  <a:lnTo>
                    <a:pt x="407034" y="790360"/>
                  </a:lnTo>
                  <a:lnTo>
                    <a:pt x="363466" y="775260"/>
                  </a:lnTo>
                  <a:lnTo>
                    <a:pt x="322010" y="759599"/>
                  </a:lnTo>
                  <a:lnTo>
                    <a:pt x="282734" y="743397"/>
                  </a:lnTo>
                  <a:lnTo>
                    <a:pt x="245707" y="726675"/>
                  </a:lnTo>
                  <a:lnTo>
                    <a:pt x="210997" y="709455"/>
                  </a:lnTo>
                  <a:lnTo>
                    <a:pt x="148799" y="673602"/>
                  </a:lnTo>
                  <a:lnTo>
                    <a:pt x="96686" y="636004"/>
                  </a:lnTo>
                  <a:lnTo>
                    <a:pt x="55204" y="596827"/>
                  </a:lnTo>
                  <a:lnTo>
                    <a:pt x="24899" y="556237"/>
                  </a:lnTo>
                  <a:lnTo>
                    <a:pt x="6315" y="514402"/>
                  </a:lnTo>
                  <a:lnTo>
                    <a:pt x="0" y="471487"/>
                  </a:lnTo>
                  <a:close/>
                </a:path>
              </a:pathLst>
            </a:custGeom>
            <a:ln w="25400">
              <a:solidFill>
                <a:srgbClr val="1E2E5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1453356" y="4479607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产生一定量的浓缩液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504839" y="4253506"/>
            <a:ext cx="504825" cy="815975"/>
            <a:chOff x="504839" y="4253506"/>
            <a:chExt cx="504825" cy="815975"/>
          </a:xfrm>
        </p:grpSpPr>
        <p:sp>
          <p:nvSpPr>
            <p:cNvPr id="46" name="object 46"/>
            <p:cNvSpPr/>
            <p:nvPr/>
          </p:nvSpPr>
          <p:spPr>
            <a:xfrm>
              <a:off x="533412" y="4282084"/>
              <a:ext cx="447675" cy="758825"/>
            </a:xfrm>
            <a:custGeom>
              <a:rect l="l" t="t" r="r" b="b"/>
              <a:pathLst>
                <a:path w="447675" h="758825">
                  <a:moveTo>
                    <a:pt x="447662" y="241668"/>
                  </a:moveTo>
                  <a:lnTo>
                    <a:pt x="441172" y="192341"/>
                  </a:lnTo>
                  <a:lnTo>
                    <a:pt x="429831" y="155346"/>
                  </a:lnTo>
                  <a:lnTo>
                    <a:pt x="409841" y="112826"/>
                  </a:lnTo>
                  <a:lnTo>
                    <a:pt x="382308" y="74587"/>
                  </a:lnTo>
                  <a:lnTo>
                    <a:pt x="348843" y="43141"/>
                  </a:lnTo>
                  <a:lnTo>
                    <a:pt x="311569" y="20370"/>
                  </a:lnTo>
                  <a:lnTo>
                    <a:pt x="268909" y="4927"/>
                  </a:lnTo>
                  <a:lnTo>
                    <a:pt x="235978" y="0"/>
                  </a:lnTo>
                  <a:lnTo>
                    <a:pt x="211670" y="0"/>
                  </a:lnTo>
                  <a:lnTo>
                    <a:pt x="168465" y="7404"/>
                  </a:lnTo>
                  <a:lnTo>
                    <a:pt x="126885" y="25298"/>
                  </a:lnTo>
                  <a:lnTo>
                    <a:pt x="81013" y="58585"/>
                  </a:lnTo>
                  <a:lnTo>
                    <a:pt x="51308" y="92468"/>
                  </a:lnTo>
                  <a:lnTo>
                    <a:pt x="26987" y="133794"/>
                  </a:lnTo>
                  <a:lnTo>
                    <a:pt x="9728" y="178790"/>
                  </a:lnTo>
                  <a:lnTo>
                    <a:pt x="2159" y="217004"/>
                  </a:lnTo>
                  <a:lnTo>
                    <a:pt x="0" y="241668"/>
                  </a:lnTo>
                  <a:lnTo>
                    <a:pt x="0" y="271246"/>
                  </a:lnTo>
                  <a:lnTo>
                    <a:pt x="1079" y="286651"/>
                  </a:lnTo>
                  <a:lnTo>
                    <a:pt x="3238" y="302056"/>
                  </a:lnTo>
                  <a:lnTo>
                    <a:pt x="6489" y="315023"/>
                  </a:lnTo>
                  <a:lnTo>
                    <a:pt x="9728" y="329196"/>
                  </a:lnTo>
                  <a:lnTo>
                    <a:pt x="34569" y="387121"/>
                  </a:lnTo>
                  <a:lnTo>
                    <a:pt x="59397" y="425373"/>
                  </a:lnTo>
                  <a:lnTo>
                    <a:pt x="124752" y="499948"/>
                  </a:lnTo>
                  <a:lnTo>
                    <a:pt x="133921" y="514134"/>
                  </a:lnTo>
                  <a:lnTo>
                    <a:pt x="141465" y="528307"/>
                  </a:lnTo>
                  <a:lnTo>
                    <a:pt x="143637" y="535686"/>
                  </a:lnTo>
                  <a:lnTo>
                    <a:pt x="145262" y="542493"/>
                  </a:lnTo>
                  <a:lnTo>
                    <a:pt x="147421" y="549871"/>
                  </a:lnTo>
                  <a:lnTo>
                    <a:pt x="147421" y="679958"/>
                  </a:lnTo>
                  <a:lnTo>
                    <a:pt x="148501" y="689203"/>
                  </a:lnTo>
                  <a:lnTo>
                    <a:pt x="150660" y="697839"/>
                  </a:lnTo>
                  <a:lnTo>
                    <a:pt x="157137" y="713244"/>
                  </a:lnTo>
                  <a:lnTo>
                    <a:pt x="165239" y="727430"/>
                  </a:lnTo>
                  <a:lnTo>
                    <a:pt x="170637" y="732980"/>
                  </a:lnTo>
                  <a:lnTo>
                    <a:pt x="175501" y="739127"/>
                  </a:lnTo>
                  <a:lnTo>
                    <a:pt x="215988" y="758228"/>
                  </a:lnTo>
                  <a:lnTo>
                    <a:pt x="223545" y="758228"/>
                  </a:lnTo>
                  <a:lnTo>
                    <a:pt x="231660" y="758228"/>
                  </a:lnTo>
                  <a:lnTo>
                    <a:pt x="272148" y="739127"/>
                  </a:lnTo>
                  <a:lnTo>
                    <a:pt x="277025" y="732980"/>
                  </a:lnTo>
                  <a:lnTo>
                    <a:pt x="282409" y="727430"/>
                  </a:lnTo>
                  <a:lnTo>
                    <a:pt x="290512" y="713244"/>
                  </a:lnTo>
                  <a:lnTo>
                    <a:pt x="296989" y="697839"/>
                  </a:lnTo>
                  <a:lnTo>
                    <a:pt x="299148" y="689203"/>
                  </a:lnTo>
                  <a:lnTo>
                    <a:pt x="300228" y="679958"/>
                  </a:lnTo>
                  <a:lnTo>
                    <a:pt x="300228" y="669467"/>
                  </a:lnTo>
                  <a:lnTo>
                    <a:pt x="300774" y="669467"/>
                  </a:lnTo>
                  <a:lnTo>
                    <a:pt x="300228" y="633704"/>
                  </a:lnTo>
                  <a:lnTo>
                    <a:pt x="300228" y="595490"/>
                  </a:lnTo>
                  <a:lnTo>
                    <a:pt x="300228" y="556641"/>
                  </a:lnTo>
                  <a:lnTo>
                    <a:pt x="300228" y="549871"/>
                  </a:lnTo>
                  <a:lnTo>
                    <a:pt x="302399" y="542493"/>
                  </a:lnTo>
                  <a:lnTo>
                    <a:pt x="304012" y="535686"/>
                  </a:lnTo>
                  <a:lnTo>
                    <a:pt x="306184" y="528307"/>
                  </a:lnTo>
                  <a:lnTo>
                    <a:pt x="313728" y="514134"/>
                  </a:lnTo>
                  <a:lnTo>
                    <a:pt x="322897" y="499948"/>
                  </a:lnTo>
                  <a:lnTo>
                    <a:pt x="388251" y="425373"/>
                  </a:lnTo>
                  <a:lnTo>
                    <a:pt x="413092" y="387121"/>
                  </a:lnTo>
                  <a:lnTo>
                    <a:pt x="429831" y="354457"/>
                  </a:lnTo>
                  <a:lnTo>
                    <a:pt x="434136" y="341528"/>
                  </a:lnTo>
                  <a:lnTo>
                    <a:pt x="437921" y="329196"/>
                  </a:lnTo>
                  <a:lnTo>
                    <a:pt x="441172" y="315023"/>
                  </a:lnTo>
                  <a:lnTo>
                    <a:pt x="444411" y="302056"/>
                  </a:lnTo>
                  <a:lnTo>
                    <a:pt x="446570" y="286651"/>
                  </a:lnTo>
                  <a:lnTo>
                    <a:pt x="447662" y="271246"/>
                  </a:lnTo>
                  <a:lnTo>
                    <a:pt x="447662" y="241668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533414" y="4282081"/>
              <a:ext cx="447675" cy="758825"/>
            </a:xfrm>
            <a:custGeom>
              <a:rect l="l" t="t" r="r" b="b"/>
              <a:pathLst>
                <a:path w="447675" h="758825">
                  <a:moveTo>
                    <a:pt x="223549" y="758231"/>
                  </a:moveTo>
                  <a:lnTo>
                    <a:pt x="231661" y="758231"/>
                  </a:lnTo>
                  <a:lnTo>
                    <a:pt x="238670" y="757008"/>
                  </a:lnTo>
                  <a:lnTo>
                    <a:pt x="277024" y="732975"/>
                  </a:lnTo>
                  <a:lnTo>
                    <a:pt x="282411" y="727421"/>
                  </a:lnTo>
                  <a:lnTo>
                    <a:pt x="299154" y="689205"/>
                  </a:lnTo>
                  <a:lnTo>
                    <a:pt x="300236" y="679948"/>
                  </a:lnTo>
                  <a:lnTo>
                    <a:pt x="300236" y="671320"/>
                  </a:lnTo>
                  <a:lnTo>
                    <a:pt x="300236" y="668246"/>
                  </a:lnTo>
                  <a:lnTo>
                    <a:pt x="300236" y="549862"/>
                  </a:lnTo>
                  <a:lnTo>
                    <a:pt x="302399" y="542492"/>
                  </a:lnTo>
                  <a:lnTo>
                    <a:pt x="322907" y="499945"/>
                  </a:lnTo>
                  <a:lnTo>
                    <a:pt x="373678" y="441993"/>
                  </a:lnTo>
                  <a:lnTo>
                    <a:pt x="388258" y="425365"/>
                  </a:lnTo>
                  <a:lnTo>
                    <a:pt x="400675" y="406257"/>
                  </a:lnTo>
                  <a:lnTo>
                    <a:pt x="413092" y="387115"/>
                  </a:lnTo>
                  <a:lnTo>
                    <a:pt x="424428" y="364933"/>
                  </a:lnTo>
                  <a:lnTo>
                    <a:pt x="429836" y="354453"/>
                  </a:lnTo>
                  <a:lnTo>
                    <a:pt x="434141" y="341529"/>
                  </a:lnTo>
                  <a:lnTo>
                    <a:pt x="437926" y="329198"/>
                  </a:lnTo>
                  <a:lnTo>
                    <a:pt x="441171" y="315015"/>
                  </a:lnTo>
                  <a:lnTo>
                    <a:pt x="444416" y="302055"/>
                  </a:lnTo>
                  <a:lnTo>
                    <a:pt x="446579" y="286651"/>
                  </a:lnTo>
                  <a:lnTo>
                    <a:pt x="447660" y="271246"/>
                  </a:lnTo>
                  <a:lnTo>
                    <a:pt x="447660" y="255840"/>
                  </a:lnTo>
                  <a:lnTo>
                    <a:pt x="447660" y="241658"/>
                  </a:lnTo>
                  <a:lnTo>
                    <a:pt x="441171" y="192334"/>
                  </a:lnTo>
                  <a:lnTo>
                    <a:pt x="429836" y="155342"/>
                  </a:lnTo>
                  <a:lnTo>
                    <a:pt x="409848" y="112829"/>
                  </a:lnTo>
                  <a:lnTo>
                    <a:pt x="382309" y="74579"/>
                  </a:lnTo>
                  <a:lnTo>
                    <a:pt x="348844" y="43140"/>
                  </a:lnTo>
                  <a:lnTo>
                    <a:pt x="311571" y="20365"/>
                  </a:lnTo>
                  <a:lnTo>
                    <a:pt x="268912" y="4925"/>
                  </a:lnTo>
                  <a:lnTo>
                    <a:pt x="235987" y="0"/>
                  </a:lnTo>
                  <a:lnTo>
                    <a:pt x="223549" y="0"/>
                  </a:lnTo>
                  <a:lnTo>
                    <a:pt x="211673" y="0"/>
                  </a:lnTo>
                  <a:lnTo>
                    <a:pt x="168473" y="7405"/>
                  </a:lnTo>
                  <a:lnTo>
                    <a:pt x="126895" y="25290"/>
                  </a:lnTo>
                  <a:lnTo>
                    <a:pt x="81012" y="58580"/>
                  </a:lnTo>
                  <a:lnTo>
                    <a:pt x="51311" y="92464"/>
                  </a:lnTo>
                  <a:lnTo>
                    <a:pt x="32405" y="123309"/>
                  </a:lnTo>
                  <a:lnTo>
                    <a:pt x="26997" y="133789"/>
                  </a:lnTo>
                  <a:lnTo>
                    <a:pt x="9733" y="178781"/>
                  </a:lnTo>
                  <a:lnTo>
                    <a:pt x="2163" y="216996"/>
                  </a:lnTo>
                  <a:lnTo>
                    <a:pt x="0" y="241658"/>
                  </a:lnTo>
                  <a:lnTo>
                    <a:pt x="0" y="255840"/>
                  </a:lnTo>
                  <a:lnTo>
                    <a:pt x="0" y="271246"/>
                  </a:lnTo>
                  <a:lnTo>
                    <a:pt x="1081" y="286651"/>
                  </a:lnTo>
                  <a:lnTo>
                    <a:pt x="3244" y="302055"/>
                  </a:lnTo>
                  <a:lnTo>
                    <a:pt x="6489" y="315015"/>
                  </a:lnTo>
                  <a:lnTo>
                    <a:pt x="9733" y="329198"/>
                  </a:lnTo>
                  <a:lnTo>
                    <a:pt x="13498" y="341529"/>
                  </a:lnTo>
                  <a:lnTo>
                    <a:pt x="17824" y="354453"/>
                  </a:lnTo>
                  <a:lnTo>
                    <a:pt x="23232" y="364933"/>
                  </a:lnTo>
                  <a:lnTo>
                    <a:pt x="34568" y="387115"/>
                  </a:lnTo>
                  <a:lnTo>
                    <a:pt x="46985" y="406257"/>
                  </a:lnTo>
                  <a:lnTo>
                    <a:pt x="59402" y="425365"/>
                  </a:lnTo>
                  <a:lnTo>
                    <a:pt x="73982" y="441993"/>
                  </a:lnTo>
                  <a:lnTo>
                    <a:pt x="100980" y="472802"/>
                  </a:lnTo>
                  <a:lnTo>
                    <a:pt x="133925" y="514127"/>
                  </a:lnTo>
                  <a:lnTo>
                    <a:pt x="145261" y="542492"/>
                  </a:lnTo>
                  <a:lnTo>
                    <a:pt x="147424" y="549862"/>
                  </a:lnTo>
                  <a:lnTo>
                    <a:pt x="147424" y="679948"/>
                  </a:lnTo>
                  <a:lnTo>
                    <a:pt x="148506" y="689205"/>
                  </a:lnTo>
                  <a:lnTo>
                    <a:pt x="165249" y="727421"/>
                  </a:lnTo>
                  <a:lnTo>
                    <a:pt x="170636" y="732975"/>
                  </a:lnTo>
                  <a:lnTo>
                    <a:pt x="175503" y="739123"/>
                  </a:lnTo>
                  <a:lnTo>
                    <a:pt x="215999" y="758231"/>
                  </a:lnTo>
                  <a:lnTo>
                    <a:pt x="223549" y="758231"/>
                  </a:lnTo>
                  <a:close/>
                </a:path>
                <a:path w="447675" h="758825">
                  <a:moveTo>
                    <a:pt x="190624" y="503018"/>
                  </a:moveTo>
                  <a:lnTo>
                    <a:pt x="176044" y="419811"/>
                  </a:lnTo>
                  <a:lnTo>
                    <a:pt x="150128" y="353231"/>
                  </a:lnTo>
                  <a:lnTo>
                    <a:pt x="142016" y="336568"/>
                  </a:lnTo>
                  <a:lnTo>
                    <a:pt x="176044" y="355082"/>
                  </a:lnTo>
                  <a:lnTo>
                    <a:pt x="201960" y="332900"/>
                  </a:lnTo>
                  <a:lnTo>
                    <a:pt x="231120" y="353231"/>
                  </a:lnTo>
                  <a:lnTo>
                    <a:pt x="253791" y="332900"/>
                  </a:lnTo>
                  <a:lnTo>
                    <a:pt x="276483" y="351379"/>
                  </a:lnTo>
                  <a:lnTo>
                    <a:pt x="307266" y="336568"/>
                  </a:lnTo>
                  <a:lnTo>
                    <a:pt x="266749" y="427216"/>
                  </a:lnTo>
                  <a:lnTo>
                    <a:pt x="255414" y="503018"/>
                  </a:lnTo>
                </a:path>
                <a:path w="447675" h="758825">
                  <a:moveTo>
                    <a:pt x="147965" y="556639"/>
                  </a:moveTo>
                  <a:lnTo>
                    <a:pt x="300236" y="556639"/>
                  </a:lnTo>
                  <a:lnTo>
                    <a:pt x="300236" y="595483"/>
                  </a:lnTo>
                  <a:lnTo>
                    <a:pt x="147965" y="594889"/>
                  </a:lnTo>
                  <a:lnTo>
                    <a:pt x="147965" y="632476"/>
                  </a:lnTo>
                  <a:lnTo>
                    <a:pt x="300236" y="633699"/>
                  </a:lnTo>
                  <a:lnTo>
                    <a:pt x="300777" y="669469"/>
                  </a:lnTo>
                  <a:lnTo>
                    <a:pt x="148506" y="669469"/>
                  </a:lnTo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8" name="object 48"/>
          <p:cNvGrpSpPr/>
          <p:nvPr/>
        </p:nvGrpSpPr>
        <p:grpSpPr>
          <a:xfrm>
            <a:off x="2716212" y="5211762"/>
            <a:ext cx="155575" cy="301625"/>
            <a:chOff x="2716212" y="5211762"/>
            <a:chExt cx="155575" cy="301625"/>
          </a:xfrm>
        </p:grpSpPr>
        <p:sp>
          <p:nvSpPr>
            <p:cNvPr id="49" name="object 49"/>
            <p:cNvSpPr/>
            <p:nvPr/>
          </p:nvSpPr>
          <p:spPr>
            <a:xfrm>
              <a:off x="2728912" y="5224462"/>
              <a:ext cx="130175" cy="276225"/>
            </a:xfrm>
            <a:custGeom>
              <a:rect l="l" t="t" r="r" b="b"/>
              <a:pathLst>
                <a:path w="130175" h="276225">
                  <a:moveTo>
                    <a:pt x="65087" y="276225"/>
                  </a:moveTo>
                  <a:lnTo>
                    <a:pt x="0" y="207168"/>
                  </a:lnTo>
                  <a:lnTo>
                    <a:pt x="32543" y="207168"/>
                  </a:lnTo>
                  <a:lnTo>
                    <a:pt x="32543" y="0"/>
                  </a:lnTo>
                  <a:lnTo>
                    <a:pt x="97631" y="0"/>
                  </a:lnTo>
                  <a:lnTo>
                    <a:pt x="97631" y="207168"/>
                  </a:lnTo>
                  <a:lnTo>
                    <a:pt x="130175" y="207168"/>
                  </a:lnTo>
                  <a:lnTo>
                    <a:pt x="65087" y="276225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2728912" y="5224462"/>
              <a:ext cx="130175" cy="276225"/>
            </a:xfrm>
            <a:custGeom>
              <a:rect l="l" t="t" r="r" b="b"/>
              <a:pathLst>
                <a:path w="130175" h="276225">
                  <a:moveTo>
                    <a:pt x="0" y="207168"/>
                  </a:moveTo>
                  <a:lnTo>
                    <a:pt x="32543" y="207168"/>
                  </a:lnTo>
                  <a:lnTo>
                    <a:pt x="32543" y="0"/>
                  </a:lnTo>
                  <a:lnTo>
                    <a:pt x="97631" y="0"/>
                  </a:lnTo>
                  <a:lnTo>
                    <a:pt x="97631" y="207168"/>
                  </a:lnTo>
                  <a:lnTo>
                    <a:pt x="130175" y="207168"/>
                  </a:lnTo>
                  <a:lnTo>
                    <a:pt x="65087" y="276225"/>
                  </a:lnTo>
                  <a:lnTo>
                    <a:pt x="0" y="207168"/>
                  </a:lnTo>
                  <a:close/>
                </a:path>
              </a:pathLst>
            </a:custGeom>
            <a:ln w="25400">
              <a:solidFill>
                <a:srgbClr val="1E2E5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1" name="object 51"/>
          <p:cNvSpPr txBox="1"/>
          <p:nvPr/>
        </p:nvSpPr>
        <p:spPr>
          <a:xfrm>
            <a:off x="2046287" y="5675312"/>
            <a:ext cx="2568575" cy="536575"/>
          </a:xfrm>
          <a:prstGeom prst="rect">
            <a:avLst/>
          </a:prstGeom>
          <a:solidFill>
            <a:srgbClr val="A73737"/>
          </a:solidFill>
          <a:ln w="25400">
            <a:solidFill>
              <a:srgbClr val="1E2E53"/>
            </a:solidFill>
          </a:ln>
        </p:spPr>
        <p:txBody>
          <a:bodyPr vert="horz" wrap="square" lIns="0" tIns="94615" rIns="0" bIns="0" rtlCol="0">
            <a:spAutoFit/>
          </a:bodyPr>
          <a:lstStyle/>
          <a:p>
            <a:pPr marL="369570">
              <a:lnSpc>
                <a:spcPct val="100000"/>
              </a:lnSpc>
              <a:spcBef>
                <a:spcPts val="745"/>
              </a:spcBef>
            </a:pP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需要后续处理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7367587" y="6219825"/>
            <a:ext cx="793750" cy="457200"/>
          </a:xfrm>
          <a:prstGeom prst="rect">
            <a:avLst/>
          </a:prstGeom>
          <a:solidFill>
            <a:srgbClr val="A73737"/>
          </a:solidFill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spc="-25">
                <a:solidFill>
                  <a:srgbClr val="1E2E53"/>
                </a:solidFill>
                <a:latin typeface="宋体"/>
                <a:cs typeface="宋体"/>
              </a:rPr>
              <a:t>返回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289175" y="6503905"/>
            <a:ext cx="7467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solidFill>
                  <a:srgbClr val="1E2E53"/>
                </a:solidFill>
                <a:latin typeface="Times New Roman"/>
                <a:cs typeface="Times New Roman"/>
              </a:rPr>
              <a:t>3/18/2023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8841457" y="6505108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5">
                <a:solidFill>
                  <a:srgbClr val="CC3300"/>
                </a:solidFill>
                <a:latin typeface="Arial"/>
                <a:cs typeface="Arial"/>
              </a:rPr>
              <a:t>16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668654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其他物理化学方法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0887" y="1780824"/>
            <a:ext cx="2806700" cy="2213610"/>
          </a:xfrm>
          <a:prstGeom prst="rect">
            <a:avLst/>
          </a:prstGeom>
        </p:spPr>
        <p:txBody>
          <a:bodyPr vert="horz" wrap="square" lIns="0" tIns="7810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1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离子交换与吸附法</a:t>
            </a:r>
            <a:endParaRPr sz="2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乳状液膜法</a:t>
            </a:r>
            <a:endParaRPr sz="2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折点氯化法</a:t>
            </a:r>
            <a:endParaRPr sz="2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10">
                <a:solidFill>
                  <a:srgbClr val="FFCC00"/>
                </a:solidFill>
                <a:latin typeface="Microsoft JhengHei"/>
                <a:cs typeface="Microsoft JhengHei"/>
              </a:rPr>
              <a:t>等离子体法</a:t>
            </a:r>
            <a:endParaRPr sz="2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A73737"/>
              </a:buClr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b="1" spc="-15">
                <a:solidFill>
                  <a:srgbClr val="FFCC00"/>
                </a:solidFill>
                <a:latin typeface="Microsoft JhengHei"/>
                <a:cs typeface="Microsoft JhengHei"/>
              </a:rPr>
              <a:t>超声波法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150100" y="6189662"/>
            <a:ext cx="793750" cy="457200"/>
          </a:xfrm>
          <a:prstGeom prst="rect">
            <a:avLst/>
          </a:prstGeom>
          <a:solidFill>
            <a:srgbClr val="A73737"/>
          </a:solidFill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spc="-25">
                <a:solidFill>
                  <a:srgbClr val="1E2E53"/>
                </a:solidFill>
                <a:latin typeface="宋体"/>
                <a:cs typeface="宋体"/>
              </a:rPr>
              <a:t>返回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89175" y="6503905"/>
            <a:ext cx="7467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solidFill>
                  <a:srgbClr val="1E2E53"/>
                </a:solidFill>
                <a:latin typeface="Times New Roman"/>
                <a:cs typeface="Times New Roman"/>
              </a:rPr>
              <a:t>3/18/2023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41457" y="6505108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5">
                <a:solidFill>
                  <a:srgbClr val="CC3300"/>
                </a:solidFill>
                <a:latin typeface="Arial"/>
                <a:cs typeface="Arial"/>
              </a:rPr>
              <a:t>17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https://d.book118.com/397201043023006030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Microsoft JhengHei</vt:lpstr>
      <vt:lpstr>宋体</vt:lpstr>
      <vt:lpstr>Times New Roman</vt:lpstr>
      <vt:lpstr>黑体</vt:lpstr>
      <vt:lpstr>Wingdings</vt:lpstr>
      <vt:lpstr>Office Theme</vt:lpstr>
      <vt:lpstr>垃圾填埋场渗滤液脱氮处理技术
发展趋势</vt:lpstr>
      <vt:lpstr>渗滤液的水质特点</vt:lpstr>
      <vt:lpstr>渗滤液的难点</vt:lpstr>
      <vt:lpstr>我国渗滤液处理的问题</vt:lpstr>
      <vt:lpstr>主要内容</vt:lpstr>
      <vt:lpstr>1 物理化学脱氮法</vt:lpstr>
      <vt:lpstr>氨吹脱法</vt:lpstr>
      <vt:lpstr>氨吹脱法存在的问题</vt:lpstr>
      <vt:lpstr>磷酸铵镁（MAP）沉淀法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膜污染问题</vt:lpstr>
      <vt:lpstr>其他物理化学方法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2024-09-01T15:34:49.137</cp:lastPrinted>
  <dcterms:created xsi:type="dcterms:W3CDTF">2024-09-01T07:34:49Z</dcterms:created>
  <dcterms:modified xsi:type="dcterms:W3CDTF">2024-09-01T07:34:50Z</dcterms:modified>
</cp:coreProperties>
</file>