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EBEBA05-B58F-421E-B9E2-8EF54411F8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C1436B-3C3E-40C9-A681-549D2BB9A9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EDFF7F4-8F1E-418C-BF19-C4A20E0AB4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9DC91A0-E9B0-4092-BB8B-FE291AE6D9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F47E168-69A4-441D-8672-678EA4C34DA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09EEE76-7F43-4A71-8A2A-CC6C574B62C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C558A49-56F3-409F-BBD4-EF53D6680C8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F435103-0EDD-4722-820D-575723A4F9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0AED6E-09A6-41E4-92C2-43A3969F5A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BB3E84-F917-4407-B868-53CB4C83CC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A57FCE-79BC-4107-9EE2-8BF2BAF039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1.png" /><Relationship Id="rId4"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png" /><Relationship Id="rId3" Type="http://schemas.openxmlformats.org/officeDocument/2006/relationships/image" Target="../media/image14.png" /><Relationship Id="rId4"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8004071132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741420" y="1127760"/>
            <a:ext cx="4236720" cy="4236720"/>
          </a:xfrm>
          <a:prstGeom prst="ellipse">
            <a:avLst/>
          </a:prstGeom>
          <a:noFill/>
          <a:ln w="38100">
            <a:solidFill>
              <a:srgbClr val="60858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797775" y="1881829"/>
            <a:ext cx="5701617" cy="1840881"/>
          </a:xfrm>
          <a:prstGeom prst="rect">
            <a:avLst/>
          </a:prstGeom>
          <a:solidFill>
            <a:srgbClr val="D2EB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80000" r="4500" b="14923"/>
          <a:stretch>
            <a:fillRect/>
          </a:stretch>
        </p:blipFill>
        <p:spPr>
          <a:xfrm>
            <a:off x="9631680" y="0"/>
            <a:ext cx="2240281" cy="4162886"/>
          </a:xfrm>
          <a:prstGeom prst="rect">
            <a:avLst/>
          </a:prstGeom>
        </p:spPr>
      </p:pic>
      <p:sp>
        <p:nvSpPr>
          <p:cNvPr id="5" name="TextBox 5"/>
          <p:cNvSpPr txBox="1"/>
          <p:nvPr/>
        </p:nvSpPr>
        <p:spPr>
          <a:xfrm>
            <a:off x="4761919" y="3652786"/>
            <a:ext cx="2227456" cy="51789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60858D"/>
                </a:solidFill>
                <a:latin typeface="Microsoft Yahei"/>
                <a:ea typeface="Microsoft Yahei"/>
                <a:cs typeface="Microsoft Yahei"/>
              </a:rPr>
              <a:t>汇报人：XXX</a:t>
            </a:r>
          </a:p>
        </p:txBody>
      </p:sp>
      <p:sp>
        <p:nvSpPr>
          <p:cNvPr id="6" name="TextBox 6"/>
          <p:cNvSpPr txBox="1"/>
          <p:nvPr/>
        </p:nvSpPr>
        <p:spPr>
          <a:xfrm>
            <a:off x="4730185" y="4170682"/>
            <a:ext cx="2259190" cy="502303"/>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60858D"/>
                </a:solidFill>
                <a:latin typeface="Microsoft Yahei"/>
                <a:ea typeface="Microsoft Yahei"/>
                <a:cs typeface="Microsoft Yahei"/>
              </a:rPr>
              <a:t>2024-01-12</a:t>
            </a:r>
          </a:p>
        </p:txBody>
      </p:sp>
      <p:sp>
        <p:nvSpPr>
          <p:cNvPr id="7" name="TextBox 7"/>
          <p:cNvSpPr txBox="1"/>
          <p:nvPr/>
        </p:nvSpPr>
        <p:spPr>
          <a:xfrm>
            <a:off x="2106772" y="2383155"/>
            <a:ext cx="7537749" cy="86296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42656C"/>
                </a:solidFill>
                <a:latin typeface="Microsoft Yahei"/>
                <a:ea typeface="Microsoft Yahei"/>
                <a:cs typeface="Microsoft Yahei"/>
              </a:rPr>
              <a:t>社会医学健康管理与治理方向</a:t>
            </a:r>
          </a:p>
        </p:txBody>
      </p:sp>
      <p:cxnSp>
        <p:nvCxnSpPr>
          <p:cNvPr id="8" name="Connector 8"/>
          <p:cNvCxnSpPr/>
          <p:nvPr/>
        </p:nvCxnSpPr>
        <p:spPr>
          <a:xfrm flipH="1">
            <a:off x="6747999" y="827557"/>
            <a:ext cx="894873" cy="843737"/>
          </a:xfrm>
          <a:prstGeom prst="line">
            <a:avLst/>
          </a:prstGeom>
          <a:ln w="19050">
            <a:solidFill>
              <a:srgbClr val="60858D">
                <a:alpha val="100000"/>
              </a:srgbClr>
            </a:solidFill>
            <a:prstDash val="solid"/>
          </a:ln>
        </p:spPr>
      </p:cxnSp>
      <p:cxnSp>
        <p:nvCxnSpPr>
          <p:cNvPr id="9" name="Connector 9"/>
          <p:cNvCxnSpPr/>
          <p:nvPr/>
        </p:nvCxnSpPr>
        <p:spPr>
          <a:xfrm flipH="1">
            <a:off x="6677058" y="1459731"/>
            <a:ext cx="894873" cy="843737"/>
          </a:xfrm>
          <a:prstGeom prst="line">
            <a:avLst/>
          </a:prstGeom>
          <a:ln w="19050">
            <a:solidFill>
              <a:srgbClr val="60858D">
                <a:alpha val="100000"/>
              </a:srgbClr>
            </a:solidFill>
            <a:prstDash val="solid"/>
          </a:ln>
        </p:spPr>
      </p:cxnSp>
      <p:cxnSp>
        <p:nvCxnSpPr>
          <p:cNvPr id="10" name="Connector 10"/>
          <p:cNvCxnSpPr/>
          <p:nvPr/>
        </p:nvCxnSpPr>
        <p:spPr>
          <a:xfrm flipH="1">
            <a:off x="3741420" y="4038877"/>
            <a:ext cx="894873" cy="843737"/>
          </a:xfrm>
          <a:prstGeom prst="line">
            <a:avLst/>
          </a:prstGeom>
          <a:ln w="19050">
            <a:solidFill>
              <a:srgbClr val="60858D">
                <a:alpha val="100000"/>
              </a:srgbClr>
            </a:solidFill>
            <a:prstDash val="solid"/>
          </a:ln>
        </p:spPr>
      </p:cxnSp>
      <p:cxnSp>
        <p:nvCxnSpPr>
          <p:cNvPr id="11" name="Connector 11"/>
          <p:cNvCxnSpPr/>
          <p:nvPr/>
        </p:nvCxnSpPr>
        <p:spPr>
          <a:xfrm flipH="1">
            <a:off x="3640254" y="4687035"/>
            <a:ext cx="894873" cy="843737"/>
          </a:xfrm>
          <a:prstGeom prst="line">
            <a:avLst/>
          </a:prstGeom>
          <a:ln w="19050">
            <a:solidFill>
              <a:srgbClr val="60858D">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031916" y="1278557"/>
            <a:ext cx="2830542" cy="1174750"/>
          </a:xfrm>
          <a:prstGeom prst="rect">
            <a:avLst/>
          </a:prstGeom>
          <a:noFill/>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5700" b="1">
                <a:solidFill>
                  <a:srgbClr val="42656C"/>
                </a:solidFill>
                <a:latin typeface="微软雅黑"/>
                <a:ea typeface="微软雅黑"/>
                <a:cs typeface="微软雅黑"/>
              </a:rPr>
              <a:t>目 录</a:t>
            </a:r>
            <a:endParaRPr lang="en-US" sz="1100"/>
          </a:p>
        </p:txBody>
      </p:sp>
      <p:sp>
        <p:nvSpPr>
          <p:cNvPr id="4" name="TextBox 4"/>
          <p:cNvSpPr txBox="1"/>
          <p:nvPr/>
        </p:nvSpPr>
        <p:spPr>
          <a:xfrm>
            <a:off x="4487772" y="907139"/>
            <a:ext cx="6821696" cy="5454353"/>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rgbClr val="42656C"/>
                </a:solidFill>
                <a:latin typeface="Microsoft Yahei"/>
                <a:ea typeface="Microsoft Yahei"/>
                <a:cs typeface="Microsoft Yahei"/>
              </a:rPr>
              <a:t>社会医学健康管理概述</a:t>
            </a:r>
          </a:p>
          <a:p>
            <a:pPr marL="203200" lvl="0" indent="-203200">
              <a:lnSpc>
                <a:spcPct val="150000"/>
              </a:lnSpc>
              <a:spcBef>
                <a:spcPct val="0"/>
              </a:spcBef>
              <a:buFont typeface="Arial"/>
              <a:buChar char="•"/>
            </a:pPr>
            <a:r>
              <a:rPr lang="en-US" sz="2400" b="1">
                <a:solidFill>
                  <a:srgbClr val="42656C"/>
                </a:solidFill>
                <a:latin typeface="Microsoft Yahei"/>
                <a:ea typeface="Microsoft Yahei"/>
                <a:cs typeface="Microsoft Yahei"/>
              </a:rPr>
              <a:t>社会医学健康治理的概念与框架</a:t>
            </a:r>
          </a:p>
          <a:p>
            <a:pPr marL="203200" lvl="0" indent="-203200">
              <a:lnSpc>
                <a:spcPct val="150000"/>
              </a:lnSpc>
              <a:spcBef>
                <a:spcPct val="0"/>
              </a:spcBef>
              <a:buFont typeface="Arial"/>
              <a:buChar char="•"/>
            </a:pPr>
            <a:r>
              <a:rPr lang="en-US" sz="2400" b="1">
                <a:solidFill>
                  <a:srgbClr val="42656C"/>
                </a:solidFill>
                <a:latin typeface="Microsoft Yahei"/>
                <a:ea typeface="Microsoft Yahei"/>
                <a:cs typeface="Microsoft Yahei"/>
              </a:rPr>
              <a:t>社会医学健康管理的策略与实践</a:t>
            </a:r>
          </a:p>
          <a:p>
            <a:pPr marL="203200" lvl="0" indent="-203200">
              <a:lnSpc>
                <a:spcPct val="150000"/>
              </a:lnSpc>
              <a:spcBef>
                <a:spcPct val="0"/>
              </a:spcBef>
              <a:buFont typeface="Arial"/>
              <a:buChar char="•"/>
            </a:pPr>
            <a:r>
              <a:rPr lang="en-US" sz="2400" b="1">
                <a:solidFill>
                  <a:srgbClr val="42656C"/>
                </a:solidFill>
                <a:latin typeface="Microsoft Yahei"/>
                <a:ea typeface="Microsoft Yahei"/>
                <a:cs typeface="Microsoft Yahei"/>
              </a:rPr>
              <a:t>社会医学健康治理的挑战与展望</a:t>
            </a:r>
          </a:p>
        </p:txBody>
      </p:sp>
      <p:pic>
        <p:nvPicPr>
          <p:cNvPr id="5" name="Picture 5"/>
          <p:cNvPicPr>
            <a:picLocks noChangeAspect="1"/>
          </p:cNvPicPr>
          <p:nvPr/>
        </p:nvPicPr>
        <p:blipFill>
          <a:blip r:embed="rId3"/>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solidFill>
                <a:latin typeface="微软雅黑"/>
                <a:ea typeface="微软雅黑"/>
                <a:cs typeface="微软雅黑"/>
              </a:rPr>
              <a:t>01</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solidFill>
                <a:latin typeface="Microsoft Yahei"/>
                <a:ea typeface="Microsoft Yahei"/>
                <a:cs typeface="Microsoft Yahei"/>
              </a:rPr>
              <a:t>社会医学健康管理概述</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51" r="3255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社会医学健康管理是一种跨学科的方法，旨在通过改善社会、环境和个人行为因素来促进人群健康。</a:t>
            </a:r>
            <a:endParaRPr lang="en-US" sz="1100"/>
          </a:p>
        </p:txBody>
      </p:sp>
      <p:sp>
        <p:nvSpPr>
          <p:cNvPr id="8" name="AutoShape 8"/>
          <p:cNvSpPr/>
          <p:nvPr/>
        </p:nvSpPr>
        <p:spPr>
          <a:xfrm>
            <a:off x="8901714" y="1901965"/>
            <a:ext cx="2084387" cy="46037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以社会医学为基础，强调社会因素对健康的影响，注重预防和综合管理，关注个体和群体的全面健康。</a:t>
            </a:r>
            <a:endParaRPr lang="en-US" sz="1100"/>
          </a:p>
        </p:txBody>
      </p:sp>
      <p:sp>
        <p:nvSpPr>
          <p:cNvPr id="10" name="AutoShape 10"/>
          <p:cNvSpPr/>
          <p:nvPr/>
        </p:nvSpPr>
        <p:spPr>
          <a:xfrm>
            <a:off x="8901714" y="4005263"/>
            <a:ext cx="2084387"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特点</a:t>
            </a:r>
            <a:endParaRPr lang="en-US" sz="1100"/>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定义与特点</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古代文明中的卫生保健实践，如古希腊的希波克拉底誓言和古中国的中医理论。</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古代</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近代</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现代</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随着工业化和城市化的发展，公共卫生和预防医学逐渐兴起。</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健康管理理念和方法逐渐形成和完善，强调个体化、预防为主和跨学科合作。</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健康管理的历史与发展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1358" b="2135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提高人群健康水平，降低慢性病发病率，优化医疗资源配置。</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促进个体和群体的全面健康，降低医疗成本，提高生活质量，推动健康产业发展。</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健康管理的目标与意义</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意义</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目标</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5238315" y="1654104"/>
            <a:ext cx="1715371" cy="1710856"/>
          </a:xfrm>
          <a:prstGeom prst="ellipse">
            <a:avLst/>
          </a:prstGeom>
          <a:solidFill>
            <a:srgbClr val="42656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262869" y="1841925"/>
            <a:ext cx="1666262" cy="1335214"/>
          </a:xfrm>
          <a:prstGeom prst="rect">
            <a:avLst/>
          </a:prstGeom>
          <a:noFill/>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575" b="1">
                <a:solidFill>
                  <a:schemeClr val="lt1"/>
                </a:solidFill>
                <a:latin typeface="微软雅黑"/>
                <a:ea typeface="微软雅黑"/>
                <a:cs typeface="微软雅黑"/>
              </a:rPr>
              <a:t>02</a:t>
            </a:r>
          </a:p>
        </p:txBody>
      </p:sp>
      <p:sp>
        <p:nvSpPr>
          <p:cNvPr id="4" name="TextBox 4"/>
          <p:cNvSpPr txBox="1"/>
          <p:nvPr/>
        </p:nvSpPr>
        <p:spPr>
          <a:xfrm>
            <a:off x="562201" y="3647100"/>
            <a:ext cx="11309760" cy="22857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rgbClr val="42656C"/>
                </a:solidFill>
                <a:latin typeface="Microsoft Yahei"/>
                <a:ea typeface="Microsoft Yahei"/>
                <a:cs typeface="Microsoft Yahei"/>
              </a:rPr>
              <a:t>社会医学健康治理的概念与框架</a:t>
            </a:r>
          </a:p>
        </p:txBody>
      </p:sp>
      <p:pic>
        <p:nvPicPr>
          <p:cNvPr id="5" name="Picture 5"/>
          <p:cNvPicPr>
            <a:picLocks noChangeAspect="1"/>
          </p:cNvPicPr>
          <p:nvPr/>
        </p:nvPicPr>
        <p:blipFill>
          <a:blip r:embed="rId2"/>
          <a:srcRect l="80000" r="4500" b="14923"/>
          <a:stretch>
            <a:fillRect/>
          </a:stretch>
        </p:blipFill>
        <p:spPr>
          <a:xfrm>
            <a:off x="9631680" y="0"/>
            <a:ext cx="2240281" cy="4162886"/>
          </a:xfrm>
          <a:prstGeom prst="rect">
            <a:avLst/>
          </a:prstGeom>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5917" r="591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健康治理是指政府、社会组织、企业和个人等多元主体共同参与，通过制定和实施健康政策、法规和标准，促进人群健康和福祉的过程。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健康治理具有多元主体参与、政策法规制定、标准制定和实施、促进人群健康和福祉等核心特点。它强调政府与社会各方的合作，通过协同、协作和协商的方式，共同解决健康问题，提升全民健康水平。</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详细描述</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健康治理的定义与特点</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健康治理的框架包括政策体系、法规体系、组织体系和监测与评价体系。</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政策体系是健康治理的核心，包括公共卫生政策、医疗服务政策、药品政策等；法规体系是保障健康治理的法律依据，包括基本医疗卫生法、传染病防治法等；组织体系是落实健康治理的机构保障，包括卫生行政部门、医疗卫生机构等；监测与评价体系是对健康治理效果进行监测和评估的重要手段，包括卫生统计、卫生监督、卫生应急等。</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健康治理的框架与体系</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499673" y="4352794"/>
            <a:ext cx="7893" cy="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96031" y="4515576"/>
            <a:ext cx="5262" cy="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883277" y="4541677"/>
            <a:ext cx="12980" cy="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2" name="Picture 42"/>
          <p:cNvPicPr>
            <a:picLocks noChangeAspect="1"/>
          </p:cNvPicPr>
          <p:nvPr/>
        </p:nvPicPr>
        <p:blipFill>
          <a:blip r:embed="rId2"/>
          <a:stretch>
            <a:fillRect/>
          </a:stretch>
        </p:blipFill>
        <p:spPr>
          <a:xfrm>
            <a:off x="3230398" y="5158235"/>
            <a:ext cx="464640" cy="430144"/>
          </a:xfrm>
          <a:prstGeom prst="rect">
            <a:avLst/>
          </a:prstGeom>
        </p:spPr>
      </p:pic>
      <p:sp>
        <p:nvSpPr>
          <p:cNvPr id="43" name="Freeform 43"/>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5" name="Picture 45"/>
          <p:cNvPicPr>
            <a:picLocks noChangeAspect="1"/>
          </p:cNvPicPr>
          <p:nvPr/>
        </p:nvPicPr>
        <p:blipFill>
          <a:blip r:embed="rId3"/>
          <a:stretch>
            <a:fillRect/>
          </a:stretch>
        </p:blipFill>
        <p:spPr>
          <a:xfrm>
            <a:off x="3259164" y="5087337"/>
            <a:ext cx="425350" cy="131212"/>
          </a:xfrm>
          <a:prstGeom prst="rect">
            <a:avLst/>
          </a:prstGeom>
        </p:spPr>
      </p:pic>
      <p:sp>
        <p:nvSpPr>
          <p:cNvPr id="46" name="AutoShape 46"/>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TextBox 7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健康治理的实践与案例</a:t>
            </a:r>
          </a:p>
        </p:txBody>
      </p:sp>
      <p:sp>
        <p:nvSpPr>
          <p:cNvPr id="80" name="TextBox 80"/>
          <p:cNvSpPr txBox="1"/>
          <p:nvPr/>
        </p:nvSpPr>
        <p:spPr>
          <a:xfrm>
            <a:off x="4959831" y="1714627"/>
            <a:ext cx="6500165" cy="396034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425">
                <a:solidFill>
                  <a:schemeClr val="dk1"/>
                </a:solidFill>
                <a:latin typeface="Microsoft Yahei"/>
                <a:ea typeface="Microsoft Yahei"/>
                <a:cs typeface="Microsoft Yahei"/>
              </a:rPr>
              <a:t>总结词：健康治理的实践包括全球卫生治理、国家卫生治理和地方卫生治理等多个层面，案例包括中国国家基本公共卫生服务项目、美国佛罗里达州的医院合作项目等。</a:t>
            </a:r>
          </a:p>
          <a:p>
            <a:pPr marL="203200" lvl="0" indent="-203200">
              <a:buFont typeface="Arial"/>
              <a:buChar char="•"/>
            </a:pPr>
            <a:r>
              <a:rPr lang="en-US" sz="1425">
                <a:solidFill>
                  <a:schemeClr val="dk1"/>
                </a:solidFill>
                <a:latin typeface="Microsoft Yahei"/>
                <a:ea typeface="Microsoft Yahei"/>
                <a:cs typeface="Microsoft Yahei"/>
              </a:rPr>
              <a:t>详细描述：全球卫生治理方面，世界卫生组织在全球卫生政策制定、传染病防控、卫生技术交流等方面发挥着重要作用；国家卫生治理方面，各国政府在制定和实施卫生政策、加强医疗卫生体系建设、提高全民健康水平等方面发挥着主导作用；地方卫生治理方面，地方政府在落实国家卫生政策、开展地方卫生工作、服务社区居民等方面发挥着关键作用。中国国家基本公共卫生服务项目是一个典型的国家层面健康治理实践，该项目覆盖全体居民，提供预防接种、健康教育、慢性病管理等基本公共卫生服务；美国佛罗里达州的医院合作项目是一个典型的地方层面健康治理实践，该项目通过医院之间的合作，提高医疗服务质量，降低医疗成本，提升居民健康水平。</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https://d.book118.com/398004071132006042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48</Paragraphs>
  <Slides>11</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11</vt:i4>
      </vt:variant>
    </vt:vector>
  </HeadingPairs>
  <TitlesOfParts>
    <vt:vector baseType="lpstr" size="16">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2024-09-22T04:10:30.350</cp:lastPrinted>
  <dcterms:created xsi:type="dcterms:W3CDTF">2024-09-21T20:10:30Z</dcterms:created>
  <dcterms:modified xsi:type="dcterms:W3CDTF">2024-09-21T20:10:32Z</dcterms:modified>
</cp:coreProperties>
</file>