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8" r:id="rId33"/>
  </p:sldIdLst>
  <p:sldSz cx="9144000" cy="6858000"/>
  <p:notesSz cx="6858000" cy="9144000"/>
  <p:custDataLst>
    <p:tags r:id="rId3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tags" Target="tags/tag1.xml" /><Relationship Id="rId35" Type="http://schemas.openxmlformats.org/officeDocument/2006/relationships/presProps" Target="presProps.xml" /><Relationship Id="rId36" Type="http://schemas.openxmlformats.org/officeDocument/2006/relationships/viewProps" Target="viewProps.xml" /><Relationship Id="rId37" Type="http://schemas.openxmlformats.org/officeDocument/2006/relationships/theme" Target="theme/theme1.xml" /><Relationship Id="rId38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DD0FC-3B8A-4A66-80D2-A75808D64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74A6C-255A-4B06-A49F-2DD1CC265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91E1D-404F-4CC7-A488-117F41162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82C3E-C289-484B-B3B6-C0F8A3FBF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BFA96D-864F-44AA-B2C4-A5C736E39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B83554-5217-4FF1-BB50-F97E45FBF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0751BC-EF12-4A1D-B732-0268338D8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DD43F-E9F5-4FF6-94BD-6687CDBFA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C4DDD-4B02-44B0-874D-3DDDB89A6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67393-2038-40FC-99E7-47E97BFD5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B2357-72AB-4B08-A098-73019B263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2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2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2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0" y="856488"/>
            <a:ext cx="9144000" cy="0"/>
          </a:xfrm>
          <a:custGeom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6575">
            <a:solidFill>
              <a:srgbClr val="006FC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371856" y="1203960"/>
            <a:ext cx="2500884" cy="4966716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0" y="856488"/>
            <a:ext cx="9144000" cy="0"/>
          </a:xfrm>
          <a:custGeom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6575">
            <a:solidFill>
              <a:srgbClr val="006FC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690877" y="2829305"/>
            <a:ext cx="5762244" cy="3651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44792" y="2467355"/>
            <a:ext cx="8654415" cy="41370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33.jpeg" /><Relationship Id="rId2" Type="http://schemas.openxmlformats.org/officeDocument/2006/relationships/image" Target="../media/image25.jpeg" /><Relationship Id="rId3" Type="http://schemas.openxmlformats.org/officeDocument/2006/relationships/image" Target="../media/image26.png" /><Relationship Id="rId4" Type="http://schemas.openxmlformats.org/officeDocument/2006/relationships/image" Target="../media/image27.png" /><Relationship Id="rId5" Type="http://schemas.openxmlformats.org/officeDocument/2006/relationships/image" Target="../media/image28.png" /><Relationship Id="rId6" Type="http://schemas.openxmlformats.org/officeDocument/2006/relationships/image" Target="../media/image29.png" /><Relationship Id="rId7" Type="http://schemas.openxmlformats.org/officeDocument/2006/relationships/image" Target="../media/image30.png" /><Relationship Id="rId8" Type="http://schemas.openxmlformats.org/officeDocument/2006/relationships/image" Target="../media/image31.png" /><Relationship Id="rId9" Type="http://schemas.openxmlformats.org/officeDocument/2006/relationships/image" Target="../media/image3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3.jpeg" /><Relationship Id="rId3" Type="http://schemas.openxmlformats.org/officeDocument/2006/relationships/image" Target="../media/image34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5.jpeg" /><Relationship Id="rId3" Type="http://schemas.openxmlformats.org/officeDocument/2006/relationships/image" Target="../media/image36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7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8.jpeg" /><Relationship Id="rId3" Type="http://schemas.openxmlformats.org/officeDocument/2006/relationships/image" Target="../media/image39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0.jpe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060560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2852927"/>
            <a:ext cx="9144000" cy="1007744"/>
          </a:xfrm>
          <a:custGeom>
            <a:rect l="l" t="t" r="r" b="b"/>
            <a:pathLst>
              <a:path w="9144000" h="1007744">
                <a:moveTo>
                  <a:pt x="0" y="1007364"/>
                </a:moveTo>
                <a:lnTo>
                  <a:pt x="9144000" y="1007364"/>
                </a:lnTo>
                <a:lnTo>
                  <a:pt x="9144000" y="0"/>
                </a:lnTo>
                <a:lnTo>
                  <a:pt x="0" y="0"/>
                </a:lnTo>
                <a:lnTo>
                  <a:pt x="0" y="1007364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0" y="2852927"/>
            <a:ext cx="9144000" cy="1007744"/>
          </a:xfrm>
          <a:custGeom>
            <a:rect l="l" t="t" r="r" b="b"/>
            <a:pathLst>
              <a:path w="9144000" h="1007744">
                <a:moveTo>
                  <a:pt x="0" y="1007364"/>
                </a:moveTo>
                <a:lnTo>
                  <a:pt x="9144000" y="1007364"/>
                </a:lnTo>
                <a:lnTo>
                  <a:pt x="9144000" y="0"/>
                </a:lnTo>
                <a:lnTo>
                  <a:pt x="0" y="0"/>
                </a:lnTo>
                <a:lnTo>
                  <a:pt x="0" y="1007364"/>
                </a:lnTo>
                <a:close/>
              </a:path>
            </a:pathLst>
          </a:custGeom>
          <a:ln w="9525">
            <a:solidFill>
              <a:srgbClr val="548ED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967864" y="2949194"/>
            <a:ext cx="6922770" cy="825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870"/>
              </a:lnSpc>
            </a:pPr>
            <a:r>
              <a:rPr sz="2400"/>
              <a:t>下一代光伏电池新秀，产业化曙光初现</a:t>
            </a:r>
            <a:endParaRPr sz="2400"/>
          </a:p>
          <a:p>
            <a:pPr marL="3909695">
              <a:lnSpc>
                <a:spcPts val="3350"/>
              </a:lnSpc>
            </a:pPr>
            <a:r>
              <a:rPr sz="2400" spc="-5"/>
              <a:t>---</a:t>
            </a:r>
            <a:r>
              <a:rPr sz="2800"/>
              <a:t>-</a:t>
            </a:r>
            <a:r>
              <a:rPr sz="2800" spc="-5"/>
              <a:t>-</a:t>
            </a:r>
            <a:r>
              <a:rPr sz="2000"/>
              <a:t>钙钛矿行业深度报告</a:t>
            </a:r>
            <a:endParaRPr sz="20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58267" y="431546"/>
            <a:ext cx="537845" cy="3473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000" b="1" spc="10">
                <a:solidFill>
                  <a:srgbClr val="042C4E"/>
                </a:solidFill>
                <a:latin typeface="华文楷体"/>
                <a:cs typeface="华文楷体"/>
              </a:rPr>
              <a:t>目录</a:t>
            </a:r>
            <a:endParaRPr sz="2000">
              <a:latin typeface="华文楷体"/>
              <a:cs typeface="华文楷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787395" y="3488372"/>
            <a:ext cx="5740908" cy="10661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715767" y="2826956"/>
            <a:ext cx="5812535" cy="10661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878835" y="2615183"/>
            <a:ext cx="216535" cy="208915"/>
          </a:xfrm>
          <a:custGeom>
            <a:rect l="l" t="t" r="r" b="b"/>
            <a:pathLst>
              <a:path w="216535" h="208914">
                <a:moveTo>
                  <a:pt x="0" y="208787"/>
                </a:moveTo>
                <a:lnTo>
                  <a:pt x="216407" y="208787"/>
                </a:lnTo>
                <a:lnTo>
                  <a:pt x="216407" y="0"/>
                </a:lnTo>
                <a:lnTo>
                  <a:pt x="0" y="0"/>
                </a:lnTo>
                <a:lnTo>
                  <a:pt x="0" y="208787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889504" y="3276600"/>
            <a:ext cx="216535" cy="208915"/>
          </a:xfrm>
          <a:custGeom>
            <a:rect l="l" t="t" r="r" b="b"/>
            <a:pathLst>
              <a:path w="216535" h="208914">
                <a:moveTo>
                  <a:pt x="0" y="208787"/>
                </a:moveTo>
                <a:lnTo>
                  <a:pt x="216407" y="208787"/>
                </a:lnTo>
                <a:lnTo>
                  <a:pt x="216407" y="0"/>
                </a:lnTo>
                <a:lnTo>
                  <a:pt x="0" y="0"/>
                </a:lnTo>
                <a:lnTo>
                  <a:pt x="0" y="208787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2750820" y="4824920"/>
            <a:ext cx="5812535" cy="10661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2886455" y="4613147"/>
            <a:ext cx="215265" cy="208915"/>
          </a:xfrm>
          <a:custGeom>
            <a:rect l="l" t="t" r="r" b="b"/>
            <a:pathLst>
              <a:path w="215264" h="208914">
                <a:moveTo>
                  <a:pt x="0" y="208787"/>
                </a:moveTo>
                <a:lnTo>
                  <a:pt x="214883" y="208787"/>
                </a:lnTo>
                <a:lnTo>
                  <a:pt x="214883" y="0"/>
                </a:lnTo>
                <a:lnTo>
                  <a:pt x="0" y="0"/>
                </a:lnTo>
                <a:lnTo>
                  <a:pt x="0" y="208787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2782823" y="4163504"/>
            <a:ext cx="5740908" cy="10661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2886455" y="3951732"/>
            <a:ext cx="215265" cy="208915"/>
          </a:xfrm>
          <a:custGeom>
            <a:rect l="l" t="t" r="r" b="b"/>
            <a:pathLst>
              <a:path w="215264" h="208914">
                <a:moveTo>
                  <a:pt x="0" y="208788"/>
                </a:moveTo>
                <a:lnTo>
                  <a:pt x="214883" y="208788"/>
                </a:lnTo>
                <a:lnTo>
                  <a:pt x="214883" y="0"/>
                </a:lnTo>
                <a:lnTo>
                  <a:pt x="0" y="0"/>
                </a:lnTo>
                <a:lnTo>
                  <a:pt x="0" y="208788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2750820" y="5576315"/>
            <a:ext cx="5812535" cy="10661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2886455" y="5364479"/>
            <a:ext cx="215265" cy="208915"/>
          </a:xfrm>
          <a:custGeom>
            <a:rect l="l" t="t" r="r" b="b"/>
            <a:pathLst>
              <a:path w="215264" h="208914">
                <a:moveTo>
                  <a:pt x="0" y="208788"/>
                </a:moveTo>
                <a:lnTo>
                  <a:pt x="214883" y="208788"/>
                </a:lnTo>
                <a:lnTo>
                  <a:pt x="214883" y="0"/>
                </a:lnTo>
                <a:lnTo>
                  <a:pt x="0" y="0"/>
                </a:lnTo>
                <a:lnTo>
                  <a:pt x="0" y="208788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2746501" y="2563876"/>
            <a:ext cx="6111240" cy="30530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487045"/>
                <a:tab pos="5730240"/>
              </a:tabLst>
            </a:pPr>
            <a:r>
              <a:rPr sz="2000" b="1" u="heavy" spc="-10">
                <a:solidFill>
                  <a:srgbClr val="17375E"/>
                </a:solidFill>
                <a:latin typeface="楷体"/>
                <a:cs typeface="楷体"/>
              </a:rPr>
              <a:t> 	Part1:提效快、成本低，钙钛矿潜力十足	</a:t>
            </a:r>
            <a:endParaRPr sz="2000">
              <a:latin typeface="楷体"/>
              <a:cs typeface="楷体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400">
              <a:latin typeface="Times New Roman"/>
              <a:cs typeface="Times New Roman"/>
            </a:endParaRPr>
          </a:p>
          <a:p>
            <a:pPr marL="83820">
              <a:lnSpc>
                <a:spcPct val="100000"/>
              </a:lnSpc>
              <a:tabLst>
                <a:tab pos="498475"/>
              </a:tabLst>
            </a:pPr>
            <a:r>
              <a:rPr sz="2000" b="1" u="heavy" spc="-5">
                <a:solidFill>
                  <a:srgbClr val="17375E"/>
                </a:solidFill>
                <a:latin typeface="楷体"/>
                <a:cs typeface="楷体"/>
              </a:rPr>
              <a:t> 	Part2:单结/叠层多元发展，钙钛矿技术百花齐</a:t>
            </a:r>
            <a:r>
              <a:rPr sz="2000" b="1" spc="-5">
                <a:solidFill>
                  <a:srgbClr val="17375E"/>
                </a:solidFill>
                <a:latin typeface="楷体"/>
                <a:cs typeface="楷体"/>
              </a:rPr>
              <a:t>放</a:t>
            </a:r>
            <a:endParaRPr sz="2000">
              <a:latin typeface="楷体"/>
              <a:cs typeface="楷体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500">
              <a:latin typeface="Times New Roman"/>
              <a:cs typeface="Times New Roman"/>
            </a:endParaRPr>
          </a:p>
          <a:p>
            <a:pPr marL="79375">
              <a:lnSpc>
                <a:spcPct val="100000"/>
              </a:lnSpc>
              <a:tabLst>
                <a:tab pos="474345"/>
              </a:tabLst>
            </a:pPr>
            <a:r>
              <a:rPr sz="2000" b="1" u="heavy" spc="-10">
                <a:solidFill>
                  <a:srgbClr val="17375E"/>
                </a:solidFill>
                <a:latin typeface="楷体"/>
                <a:cs typeface="楷体"/>
              </a:rPr>
              <a:t> 	Part3:工艺铸就核心竞争力，设备国产化降本可</a:t>
            </a:r>
            <a:r>
              <a:rPr sz="2000" b="1" spc="-10">
                <a:solidFill>
                  <a:srgbClr val="17375E"/>
                </a:solidFill>
                <a:latin typeface="楷体"/>
                <a:cs typeface="楷体"/>
              </a:rPr>
              <a:t>期</a:t>
            </a:r>
            <a:endParaRPr sz="2000">
              <a:latin typeface="楷体"/>
              <a:cs typeface="楷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400">
              <a:latin typeface="Times New Roman"/>
              <a:cs typeface="Times New Roman"/>
            </a:endParaRPr>
          </a:p>
          <a:p>
            <a:pPr marL="47625">
              <a:lnSpc>
                <a:spcPct val="100000"/>
              </a:lnSpc>
              <a:tabLst>
                <a:tab pos="487045"/>
              </a:tabLst>
            </a:pPr>
            <a:r>
              <a:rPr sz="2000" b="1" u="heavy" spc="-10">
                <a:solidFill>
                  <a:srgbClr val="17375E"/>
                </a:solidFill>
                <a:latin typeface="楷体"/>
                <a:cs typeface="楷体"/>
              </a:rPr>
              <a:t> 	Part4:技术+政策+资金助力，产业化曙光初现</a:t>
            </a:r>
            <a:endParaRPr sz="2000">
              <a:latin typeface="楷体"/>
              <a:cs typeface="楷体"/>
            </a:endParaRPr>
          </a:p>
          <a:p>
            <a:pPr>
              <a:lnSpc>
                <a:spcPct val="100000"/>
              </a:lnSpc>
            </a:pPr>
            <a:endParaRPr sz="2000">
              <a:latin typeface="Times New Roman"/>
              <a:cs typeface="Times New Roman"/>
            </a:endParaRPr>
          </a:p>
          <a:p>
            <a:pPr marL="47625">
              <a:lnSpc>
                <a:spcPts val="2380"/>
              </a:lnSpc>
              <a:spcBef>
                <a:spcPts val="1215"/>
              </a:spcBef>
              <a:tabLst>
                <a:tab pos="487045"/>
              </a:tabLst>
            </a:pPr>
            <a:r>
              <a:rPr sz="2000" b="1" u="heavy" spc="-10">
                <a:solidFill>
                  <a:srgbClr val="17375E"/>
                </a:solidFill>
                <a:latin typeface="楷体"/>
                <a:cs typeface="楷体"/>
              </a:rPr>
              <a:t> 	Part5:市场空间广阔，钙钛矿前景星辰大海！</a:t>
            </a:r>
            <a:endParaRPr sz="2000">
              <a:latin typeface="楷体"/>
              <a:cs typeface="楷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079753" y="2710433"/>
            <a:ext cx="6986270" cy="596265"/>
          </a:xfrm>
          <a:custGeom>
            <a:rect l="l" t="t" r="r" b="b"/>
            <a:pathLst>
              <a:path w="6986270" h="596264">
                <a:moveTo>
                  <a:pt x="0" y="595884"/>
                </a:moveTo>
                <a:lnTo>
                  <a:pt x="6986016" y="595884"/>
                </a:lnTo>
                <a:lnTo>
                  <a:pt x="6986016" y="0"/>
                </a:lnTo>
                <a:lnTo>
                  <a:pt x="0" y="0"/>
                </a:lnTo>
                <a:lnTo>
                  <a:pt x="0" y="595884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079753" y="2710433"/>
            <a:ext cx="6986270" cy="596265"/>
          </a:xfrm>
          <a:custGeom>
            <a:rect l="l" t="t" r="r" b="b"/>
            <a:pathLst>
              <a:path w="6986270" h="596264">
                <a:moveTo>
                  <a:pt x="0" y="595884"/>
                </a:moveTo>
                <a:lnTo>
                  <a:pt x="6986016" y="595884"/>
                </a:lnTo>
                <a:lnTo>
                  <a:pt x="6986016" y="0"/>
                </a:lnTo>
                <a:lnTo>
                  <a:pt x="0" y="0"/>
                </a:lnTo>
                <a:lnTo>
                  <a:pt x="0" y="595884"/>
                </a:lnTo>
                <a:close/>
              </a:path>
            </a:pathLst>
          </a:custGeom>
          <a:ln w="25400">
            <a:solidFill>
              <a:srgbClr val="548ED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970023" y="2829305"/>
            <a:ext cx="5208905" cy="36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45"/>
              <a:t>PART1</a:t>
            </a:r>
            <a:r>
              <a:rPr spc="-60"/>
              <a:t> </a:t>
            </a:r>
            <a:r>
              <a:rPr spc="-5"/>
              <a:t>提效快、成本低，钙钛矿潜力十足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51459" y="204215"/>
            <a:ext cx="6985000" cy="603885"/>
          </a:xfrm>
          <a:custGeom>
            <a:rect l="l" t="t" r="r" b="b"/>
            <a:pathLst>
              <a:path w="6985000" h="603885">
                <a:moveTo>
                  <a:pt x="0" y="603503"/>
                </a:moveTo>
                <a:lnTo>
                  <a:pt x="6984492" y="603503"/>
                </a:lnTo>
                <a:lnTo>
                  <a:pt x="6984492" y="0"/>
                </a:lnTo>
                <a:lnTo>
                  <a:pt x="0" y="0"/>
                </a:lnTo>
                <a:lnTo>
                  <a:pt x="0" y="603503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1459" y="310896"/>
            <a:ext cx="6985000" cy="5124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0805">
              <a:lnSpc>
                <a:spcPct val="100000"/>
              </a:lnSpc>
            </a:pPr>
            <a:r>
              <a:rPr sz="2400"/>
              <a:t>钙钛矿电池：薄膜电池新星，产业化星火燎原</a:t>
            </a:r>
            <a:endParaRPr sz="2400"/>
          </a:p>
        </p:txBody>
      </p:sp>
      <p:sp>
        <p:nvSpPr>
          <p:cNvPr id="4" name="object 4"/>
          <p:cNvSpPr txBox="1"/>
          <p:nvPr/>
        </p:nvSpPr>
        <p:spPr>
          <a:xfrm>
            <a:off x="75387" y="961303"/>
            <a:ext cx="8865870" cy="3449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marR="20955" indent="-286385" algn="just">
              <a:lnSpc>
                <a:spcPct val="120100"/>
              </a:lnSpc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钙钛矿材料是</a:t>
            </a:r>
            <a:r>
              <a:rPr sz="1400" b="1" spc="5">
                <a:latin typeface="微软雅黑"/>
                <a:cs typeface="微软雅黑"/>
              </a:rPr>
              <a:t>有</a:t>
            </a:r>
            <a:r>
              <a:rPr sz="1400" b="1">
                <a:latin typeface="微软雅黑"/>
                <a:cs typeface="微软雅黑"/>
              </a:rPr>
              <a:t>机</a:t>
            </a:r>
            <a:r>
              <a:rPr sz="1400" b="1" spc="5">
                <a:latin typeface="微软雅黑"/>
                <a:cs typeface="微软雅黑"/>
              </a:rPr>
              <a:t>无</a:t>
            </a:r>
            <a:r>
              <a:rPr sz="1400" b="1">
                <a:latin typeface="微软雅黑"/>
                <a:cs typeface="微软雅黑"/>
              </a:rPr>
              <a:t>机</a:t>
            </a:r>
            <a:r>
              <a:rPr sz="1400" b="1" spc="-10">
                <a:latin typeface="微软雅黑"/>
                <a:cs typeface="微软雅黑"/>
              </a:rPr>
              <a:t>金</a:t>
            </a:r>
            <a:r>
              <a:rPr sz="1400" b="1" spc="5">
                <a:latin typeface="微软雅黑"/>
                <a:cs typeface="微软雅黑"/>
              </a:rPr>
              <a:t>属</a:t>
            </a:r>
            <a:r>
              <a:rPr sz="1400" b="1">
                <a:latin typeface="微软雅黑"/>
                <a:cs typeface="微软雅黑"/>
              </a:rPr>
              <a:t>卤</a:t>
            </a:r>
            <a:r>
              <a:rPr sz="1400" b="1" spc="-10">
                <a:latin typeface="微软雅黑"/>
                <a:cs typeface="微软雅黑"/>
              </a:rPr>
              <a:t>化</a:t>
            </a:r>
            <a:r>
              <a:rPr sz="1400" b="1">
                <a:latin typeface="微软雅黑"/>
                <a:cs typeface="微软雅黑"/>
              </a:rPr>
              <a:t>物AB</a:t>
            </a:r>
            <a:r>
              <a:rPr sz="1400" b="1" spc="-15">
                <a:latin typeface="微软雅黑"/>
                <a:cs typeface="微软雅黑"/>
              </a:rPr>
              <a:t>X</a:t>
            </a:r>
            <a:r>
              <a:rPr sz="1000" b="1" spc="-10">
                <a:latin typeface="微软雅黑"/>
                <a:cs typeface="微软雅黑"/>
              </a:rPr>
              <a:t>3</a:t>
            </a:r>
            <a:r>
              <a:rPr sz="1400" b="1" spc="5">
                <a:latin typeface="微软雅黑"/>
                <a:cs typeface="微软雅黑"/>
              </a:rPr>
              <a:t>，</a:t>
            </a:r>
            <a:r>
              <a:rPr sz="1400" b="1" spc="-10">
                <a:latin typeface="微软雅黑"/>
                <a:cs typeface="微软雅黑"/>
              </a:rPr>
              <a:t>可</a:t>
            </a:r>
            <a:r>
              <a:rPr sz="1400" b="1" spc="5">
                <a:latin typeface="微软雅黑"/>
                <a:cs typeface="微软雅黑"/>
              </a:rPr>
              <a:t>由人</a:t>
            </a:r>
            <a:r>
              <a:rPr sz="1400" b="1" spc="-10">
                <a:latin typeface="微软雅黑"/>
                <a:cs typeface="微软雅黑"/>
              </a:rPr>
              <a:t>工</a:t>
            </a:r>
            <a:r>
              <a:rPr sz="1400" b="1" spc="5">
                <a:latin typeface="微软雅黑"/>
                <a:cs typeface="微软雅黑"/>
              </a:rPr>
              <a:t>合成</a:t>
            </a:r>
            <a:r>
              <a:rPr sz="1400" b="1" spc="-10">
                <a:latin typeface="微软雅黑"/>
                <a:cs typeface="微软雅黑"/>
              </a:rPr>
              <a:t>，</a:t>
            </a:r>
            <a:r>
              <a:rPr sz="1400" b="1" spc="5">
                <a:latin typeface="微软雅黑"/>
                <a:cs typeface="微软雅黑"/>
              </a:rPr>
              <a:t>材料</a:t>
            </a:r>
            <a:r>
              <a:rPr sz="1400" b="1" spc="-10">
                <a:latin typeface="微软雅黑"/>
                <a:cs typeface="微软雅黑"/>
              </a:rPr>
              <a:t>性</a:t>
            </a:r>
            <a:r>
              <a:rPr sz="1400" b="1" spc="5">
                <a:latin typeface="微软雅黑"/>
                <a:cs typeface="微软雅黑"/>
              </a:rPr>
              <a:t>质可</a:t>
            </a:r>
            <a:r>
              <a:rPr sz="1400" b="1" spc="-10">
                <a:latin typeface="微软雅黑"/>
                <a:cs typeface="微软雅黑"/>
              </a:rPr>
              <a:t>使</a:t>
            </a:r>
            <a:r>
              <a:rPr sz="1400" b="1" spc="5">
                <a:latin typeface="微软雅黑"/>
                <a:cs typeface="微软雅黑"/>
              </a:rPr>
              <a:t>光电</a:t>
            </a:r>
            <a:r>
              <a:rPr sz="1400" b="1" spc="-10">
                <a:latin typeface="微软雅黑"/>
                <a:cs typeface="微软雅黑"/>
              </a:rPr>
              <a:t>损</a:t>
            </a:r>
            <a:r>
              <a:rPr sz="1400" b="1" spc="5">
                <a:latin typeface="微软雅黑"/>
                <a:cs typeface="微软雅黑"/>
              </a:rPr>
              <a:t>失小</a:t>
            </a:r>
            <a:r>
              <a:rPr sz="1400" b="1" spc="-50">
                <a:latin typeface="微软雅黑"/>
                <a:cs typeface="微软雅黑"/>
              </a:rPr>
              <a:t>。</a:t>
            </a:r>
            <a:r>
              <a:rPr sz="1400" spc="5">
                <a:latin typeface="微软雅黑"/>
                <a:cs typeface="微软雅黑"/>
              </a:rPr>
              <a:t>钙</a:t>
            </a:r>
            <a:r>
              <a:rPr sz="1400">
                <a:latin typeface="微软雅黑"/>
                <a:cs typeface="微软雅黑"/>
              </a:rPr>
              <a:t>钛</a:t>
            </a:r>
            <a:r>
              <a:rPr sz="1400" spc="-10">
                <a:latin typeface="微软雅黑"/>
                <a:cs typeface="微软雅黑"/>
              </a:rPr>
              <a:t>矿</a:t>
            </a:r>
            <a:r>
              <a:rPr sz="1400" spc="5">
                <a:latin typeface="微软雅黑"/>
                <a:cs typeface="微软雅黑"/>
              </a:rPr>
              <a:t>材</a:t>
            </a:r>
            <a:r>
              <a:rPr sz="1400">
                <a:latin typeface="微软雅黑"/>
                <a:cs typeface="微软雅黑"/>
              </a:rPr>
              <a:t>料</a:t>
            </a:r>
            <a:r>
              <a:rPr sz="1400" spc="-10">
                <a:latin typeface="微软雅黑"/>
                <a:cs typeface="微软雅黑"/>
              </a:rPr>
              <a:t>是ABX</a:t>
            </a:r>
            <a:r>
              <a:rPr sz="1000" spc="-5">
                <a:latin typeface="微软雅黑"/>
                <a:cs typeface="微软雅黑"/>
              </a:rPr>
              <a:t>3</a:t>
            </a:r>
            <a:r>
              <a:rPr sz="1400">
                <a:latin typeface="微软雅黑"/>
                <a:cs typeface="微软雅黑"/>
              </a:rPr>
              <a:t>型八面体结构，原材料储量</a:t>
            </a:r>
            <a:r>
              <a:rPr sz="1400" spc="-15">
                <a:latin typeface="微软雅黑"/>
                <a:cs typeface="微软雅黑"/>
              </a:rPr>
              <a:t>丰</a:t>
            </a:r>
            <a:r>
              <a:rPr sz="1400">
                <a:latin typeface="微软雅黑"/>
                <a:cs typeface="微软雅黑"/>
              </a:rPr>
              <a:t>富，</a:t>
            </a:r>
            <a:r>
              <a:rPr sz="1400" spc="-15">
                <a:latin typeface="微软雅黑"/>
                <a:cs typeface="微软雅黑"/>
              </a:rPr>
              <a:t>可</a:t>
            </a:r>
            <a:r>
              <a:rPr sz="1400">
                <a:latin typeface="微软雅黑"/>
                <a:cs typeface="微软雅黑"/>
              </a:rPr>
              <a:t>广泛</a:t>
            </a:r>
            <a:r>
              <a:rPr sz="1400" spc="-15">
                <a:latin typeface="微软雅黑"/>
                <a:cs typeface="微软雅黑"/>
              </a:rPr>
              <a:t>由</a:t>
            </a:r>
            <a:r>
              <a:rPr sz="1400">
                <a:latin typeface="微软雅黑"/>
                <a:cs typeface="微软雅黑"/>
              </a:rPr>
              <a:t>人工</a:t>
            </a:r>
            <a:r>
              <a:rPr sz="1400" spc="-15">
                <a:latin typeface="微软雅黑"/>
                <a:cs typeface="微软雅黑"/>
              </a:rPr>
              <a:t>合</a:t>
            </a:r>
            <a:r>
              <a:rPr sz="1400">
                <a:latin typeface="微软雅黑"/>
                <a:cs typeface="微软雅黑"/>
              </a:rPr>
              <a:t>成；</a:t>
            </a:r>
            <a:r>
              <a:rPr sz="1400" spc="-15">
                <a:latin typeface="微软雅黑"/>
                <a:cs typeface="微软雅黑"/>
              </a:rPr>
              <a:t>钙</a:t>
            </a:r>
            <a:r>
              <a:rPr sz="1400">
                <a:latin typeface="微软雅黑"/>
                <a:cs typeface="微软雅黑"/>
              </a:rPr>
              <a:t>钛矿</a:t>
            </a:r>
            <a:r>
              <a:rPr sz="1400" spc="-15">
                <a:latin typeface="微软雅黑"/>
                <a:cs typeface="微软雅黑"/>
              </a:rPr>
              <a:t>材</a:t>
            </a:r>
            <a:r>
              <a:rPr sz="1400">
                <a:latin typeface="微软雅黑"/>
                <a:cs typeface="微软雅黑"/>
              </a:rPr>
              <a:t>料具</a:t>
            </a:r>
            <a:r>
              <a:rPr sz="1400" spc="-15">
                <a:latin typeface="微软雅黑"/>
                <a:cs typeface="微软雅黑"/>
              </a:rPr>
              <a:t>备</a:t>
            </a:r>
            <a:r>
              <a:rPr sz="1400">
                <a:latin typeface="微软雅黑"/>
                <a:cs typeface="微软雅黑"/>
              </a:rPr>
              <a:t>高光</a:t>
            </a:r>
            <a:r>
              <a:rPr sz="1400" spc="-15">
                <a:latin typeface="微软雅黑"/>
                <a:cs typeface="微软雅黑"/>
              </a:rPr>
              <a:t>电</a:t>
            </a:r>
            <a:r>
              <a:rPr sz="1400">
                <a:latin typeface="微软雅黑"/>
                <a:cs typeface="微软雅黑"/>
              </a:rPr>
              <a:t>吸收</a:t>
            </a:r>
            <a:r>
              <a:rPr sz="1400" spc="-15">
                <a:latin typeface="微软雅黑"/>
                <a:cs typeface="微软雅黑"/>
              </a:rPr>
              <a:t>系</a:t>
            </a:r>
            <a:r>
              <a:rPr sz="1400">
                <a:latin typeface="微软雅黑"/>
                <a:cs typeface="微软雅黑"/>
              </a:rPr>
              <a:t>数、</a:t>
            </a:r>
            <a:r>
              <a:rPr sz="1400" spc="-15">
                <a:latin typeface="微软雅黑"/>
                <a:cs typeface="微软雅黑"/>
              </a:rPr>
              <a:t>长</a:t>
            </a:r>
            <a:r>
              <a:rPr sz="1400">
                <a:latin typeface="微软雅黑"/>
                <a:cs typeface="微软雅黑"/>
              </a:rPr>
              <a:t>载流</a:t>
            </a:r>
            <a:r>
              <a:rPr sz="1400" spc="-15">
                <a:latin typeface="微软雅黑"/>
                <a:cs typeface="微软雅黑"/>
              </a:rPr>
              <a:t>子</a:t>
            </a:r>
            <a:r>
              <a:rPr sz="1400">
                <a:latin typeface="微软雅黑"/>
                <a:cs typeface="微软雅黑"/>
              </a:rPr>
              <a:t>扩散</a:t>
            </a:r>
            <a:r>
              <a:rPr sz="1400" spc="-15">
                <a:latin typeface="微软雅黑"/>
                <a:cs typeface="微软雅黑"/>
              </a:rPr>
              <a:t>长</a:t>
            </a:r>
            <a:r>
              <a:rPr sz="1400">
                <a:latin typeface="微软雅黑"/>
                <a:cs typeface="微软雅黑"/>
              </a:rPr>
              <a:t>度、</a:t>
            </a:r>
            <a:r>
              <a:rPr sz="1400" spc="-15">
                <a:latin typeface="微软雅黑"/>
                <a:cs typeface="微软雅黑"/>
              </a:rPr>
              <a:t>浅</a:t>
            </a:r>
            <a:r>
              <a:rPr sz="1400">
                <a:latin typeface="微软雅黑"/>
                <a:cs typeface="微软雅黑"/>
              </a:rPr>
              <a:t>缺陷能级，多方面促成钙</a:t>
            </a:r>
            <a:r>
              <a:rPr sz="1400" spc="-15">
                <a:latin typeface="微软雅黑"/>
                <a:cs typeface="微软雅黑"/>
              </a:rPr>
              <a:t>钛</a:t>
            </a:r>
            <a:r>
              <a:rPr sz="1400">
                <a:latin typeface="微软雅黑"/>
                <a:cs typeface="微软雅黑"/>
              </a:rPr>
              <a:t>矿光</a:t>
            </a:r>
            <a:r>
              <a:rPr sz="1400" spc="-15">
                <a:latin typeface="微软雅黑"/>
                <a:cs typeface="微软雅黑"/>
              </a:rPr>
              <a:t>电</a:t>
            </a:r>
            <a:r>
              <a:rPr sz="1400">
                <a:latin typeface="微软雅黑"/>
                <a:cs typeface="微软雅黑"/>
              </a:rPr>
              <a:t>损失</a:t>
            </a:r>
            <a:r>
              <a:rPr sz="1400" spc="-15">
                <a:latin typeface="微软雅黑"/>
                <a:cs typeface="微软雅黑"/>
              </a:rPr>
              <a:t>小</a:t>
            </a:r>
            <a:r>
              <a:rPr sz="140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 marL="299085" marR="18415" indent="-286385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钙钛矿电池具有降本增</a:t>
            </a:r>
            <a:r>
              <a:rPr sz="1400" b="1" spc="-15">
                <a:latin typeface="微软雅黑"/>
                <a:cs typeface="微软雅黑"/>
              </a:rPr>
              <a:t>效</a:t>
            </a:r>
            <a:r>
              <a:rPr sz="1400" b="1">
                <a:latin typeface="微软雅黑"/>
                <a:cs typeface="微软雅黑"/>
              </a:rPr>
              <a:t>、高</a:t>
            </a:r>
            <a:r>
              <a:rPr sz="1400" b="1" spc="-15">
                <a:latin typeface="微软雅黑"/>
                <a:cs typeface="微软雅黑"/>
              </a:rPr>
              <a:t>弱</a:t>
            </a:r>
            <a:r>
              <a:rPr sz="1400" b="1">
                <a:latin typeface="微软雅黑"/>
                <a:cs typeface="微软雅黑"/>
              </a:rPr>
              <a:t>光效</a:t>
            </a:r>
            <a:r>
              <a:rPr sz="1400" b="1" spc="-15">
                <a:latin typeface="微软雅黑"/>
                <a:cs typeface="微软雅黑"/>
              </a:rPr>
              <a:t>应</a:t>
            </a:r>
            <a:r>
              <a:rPr sz="1400" b="1">
                <a:latin typeface="微软雅黑"/>
                <a:cs typeface="微软雅黑"/>
              </a:rPr>
              <a:t>、应</a:t>
            </a:r>
            <a:r>
              <a:rPr sz="1400" b="1" spc="-15">
                <a:latin typeface="微软雅黑"/>
                <a:cs typeface="微软雅黑"/>
              </a:rPr>
              <a:t>用</a:t>
            </a:r>
            <a:r>
              <a:rPr sz="1400" b="1">
                <a:latin typeface="微软雅黑"/>
                <a:cs typeface="微软雅黑"/>
              </a:rPr>
              <a:t>场景</a:t>
            </a:r>
            <a:r>
              <a:rPr sz="1400" b="1" spc="-15">
                <a:latin typeface="微软雅黑"/>
                <a:cs typeface="微软雅黑"/>
              </a:rPr>
              <a:t>广</a:t>
            </a:r>
            <a:r>
              <a:rPr sz="1400" b="1">
                <a:latin typeface="微软雅黑"/>
                <a:cs typeface="微软雅黑"/>
              </a:rPr>
              <a:t>阔优</a:t>
            </a:r>
            <a:r>
              <a:rPr sz="1400" b="1" spc="-15">
                <a:latin typeface="微软雅黑"/>
                <a:cs typeface="微软雅黑"/>
              </a:rPr>
              <a:t>势</a:t>
            </a:r>
            <a:r>
              <a:rPr sz="1400" b="1">
                <a:latin typeface="微软雅黑"/>
                <a:cs typeface="微软雅黑"/>
              </a:rPr>
              <a:t>，是</a:t>
            </a:r>
            <a:r>
              <a:rPr sz="1400" b="1" spc="-15">
                <a:latin typeface="微软雅黑"/>
                <a:cs typeface="微软雅黑"/>
              </a:rPr>
              <a:t>新</a:t>
            </a:r>
            <a:r>
              <a:rPr sz="1400" b="1">
                <a:latin typeface="微软雅黑"/>
                <a:cs typeface="微软雅黑"/>
              </a:rPr>
              <a:t>一代</a:t>
            </a:r>
            <a:r>
              <a:rPr sz="1400" b="1" spc="-15">
                <a:latin typeface="微软雅黑"/>
                <a:cs typeface="微软雅黑"/>
              </a:rPr>
              <a:t>量</a:t>
            </a:r>
            <a:r>
              <a:rPr sz="1400" b="1">
                <a:latin typeface="微软雅黑"/>
                <a:cs typeface="微软雅黑"/>
              </a:rPr>
              <a:t>产光</a:t>
            </a:r>
            <a:r>
              <a:rPr sz="1400" b="1" spc="-15">
                <a:latin typeface="微软雅黑"/>
                <a:cs typeface="微软雅黑"/>
              </a:rPr>
              <a:t>伏</a:t>
            </a:r>
            <a:r>
              <a:rPr sz="1400" b="1">
                <a:latin typeface="微软雅黑"/>
                <a:cs typeface="微软雅黑"/>
              </a:rPr>
              <a:t>电池</a:t>
            </a:r>
            <a:r>
              <a:rPr sz="1400" b="1" spc="-15">
                <a:latin typeface="微软雅黑"/>
                <a:cs typeface="微软雅黑"/>
              </a:rPr>
              <a:t>的</a:t>
            </a:r>
            <a:r>
              <a:rPr sz="1400" b="1">
                <a:latin typeface="微软雅黑"/>
                <a:cs typeface="微软雅黑"/>
              </a:rPr>
              <a:t>优良</a:t>
            </a:r>
            <a:r>
              <a:rPr sz="1400" b="1" spc="-15">
                <a:latin typeface="微软雅黑"/>
                <a:cs typeface="微软雅黑"/>
              </a:rPr>
              <a:t>选</a:t>
            </a:r>
            <a:r>
              <a:rPr sz="1400" b="1">
                <a:latin typeface="微软雅黑"/>
                <a:cs typeface="微软雅黑"/>
              </a:rPr>
              <a:t>择</a:t>
            </a:r>
            <a:r>
              <a:rPr sz="1400" b="1" spc="15">
                <a:latin typeface="微软雅黑"/>
                <a:cs typeface="微软雅黑"/>
              </a:rPr>
              <a:t>。</a:t>
            </a:r>
            <a:r>
              <a:rPr sz="1400" spc="-15">
                <a:latin typeface="微软雅黑"/>
                <a:cs typeface="微软雅黑"/>
              </a:rPr>
              <a:t>钙</a:t>
            </a:r>
            <a:r>
              <a:rPr sz="1400">
                <a:latin typeface="微软雅黑"/>
                <a:cs typeface="微软雅黑"/>
              </a:rPr>
              <a:t>钛矿</a:t>
            </a:r>
            <a:r>
              <a:rPr sz="1400" spc="-15">
                <a:latin typeface="微软雅黑"/>
                <a:cs typeface="微软雅黑"/>
              </a:rPr>
              <a:t>带</a:t>
            </a:r>
            <a:r>
              <a:rPr sz="1400">
                <a:latin typeface="微软雅黑"/>
                <a:cs typeface="微软雅黑"/>
              </a:rPr>
              <a:t>隙可调节，通过不同带隙</a:t>
            </a:r>
            <a:r>
              <a:rPr sz="1400" spc="-15">
                <a:latin typeface="微软雅黑"/>
                <a:cs typeface="微软雅黑"/>
              </a:rPr>
              <a:t>电</a:t>
            </a:r>
            <a:r>
              <a:rPr sz="1400">
                <a:latin typeface="微软雅黑"/>
                <a:cs typeface="微软雅黑"/>
              </a:rPr>
              <a:t>池叠</a:t>
            </a:r>
            <a:r>
              <a:rPr sz="1400" spc="-15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，可</a:t>
            </a:r>
            <a:r>
              <a:rPr sz="1400" spc="-15">
                <a:latin typeface="微软雅黑"/>
                <a:cs typeface="微软雅黑"/>
              </a:rPr>
              <a:t>最</a:t>
            </a:r>
            <a:r>
              <a:rPr sz="1400">
                <a:latin typeface="微软雅黑"/>
                <a:cs typeface="微软雅黑"/>
              </a:rPr>
              <a:t>大程</a:t>
            </a:r>
            <a:r>
              <a:rPr sz="1400" spc="-15">
                <a:latin typeface="微软雅黑"/>
                <a:cs typeface="微软雅黑"/>
              </a:rPr>
              <a:t>度</a:t>
            </a:r>
            <a:r>
              <a:rPr sz="1400">
                <a:latin typeface="微软雅黑"/>
                <a:cs typeface="微软雅黑"/>
              </a:rPr>
              <a:t>吸收</a:t>
            </a:r>
            <a:r>
              <a:rPr sz="1400" spc="-15">
                <a:latin typeface="微软雅黑"/>
                <a:cs typeface="微软雅黑"/>
              </a:rPr>
              <a:t>光</a:t>
            </a:r>
            <a:r>
              <a:rPr sz="1400">
                <a:latin typeface="微软雅黑"/>
                <a:cs typeface="微软雅黑"/>
              </a:rPr>
              <a:t>子，</a:t>
            </a:r>
            <a:r>
              <a:rPr sz="1400" spc="-15">
                <a:latin typeface="微软雅黑"/>
                <a:cs typeface="微软雅黑"/>
              </a:rPr>
              <a:t>效</a:t>
            </a:r>
            <a:r>
              <a:rPr sz="1400">
                <a:latin typeface="微软雅黑"/>
                <a:cs typeface="微软雅黑"/>
              </a:rPr>
              <a:t>率上</a:t>
            </a:r>
            <a:r>
              <a:rPr sz="1400" spc="-15">
                <a:latin typeface="微软雅黑"/>
                <a:cs typeface="微软雅黑"/>
              </a:rPr>
              <a:t>限</a:t>
            </a:r>
            <a:r>
              <a:rPr sz="1400">
                <a:latin typeface="微软雅黑"/>
                <a:cs typeface="微软雅黑"/>
              </a:rPr>
              <a:t>远高</a:t>
            </a:r>
            <a:r>
              <a:rPr sz="1400" spc="-15">
                <a:latin typeface="微软雅黑"/>
                <a:cs typeface="微软雅黑"/>
              </a:rPr>
              <a:t>于</a:t>
            </a:r>
            <a:r>
              <a:rPr sz="1400">
                <a:latin typeface="微软雅黑"/>
                <a:cs typeface="微软雅黑"/>
              </a:rPr>
              <a:t>晶硅</a:t>
            </a:r>
            <a:r>
              <a:rPr sz="1400" spc="-15">
                <a:latin typeface="微软雅黑"/>
                <a:cs typeface="微软雅黑"/>
              </a:rPr>
              <a:t>电</a:t>
            </a:r>
            <a:r>
              <a:rPr sz="1400">
                <a:latin typeface="微软雅黑"/>
                <a:cs typeface="微软雅黑"/>
              </a:rPr>
              <a:t>池极</a:t>
            </a:r>
            <a:r>
              <a:rPr sz="1400" spc="-15">
                <a:latin typeface="微软雅黑"/>
                <a:cs typeface="微软雅黑"/>
              </a:rPr>
              <a:t>限</a:t>
            </a:r>
            <a:r>
              <a:rPr sz="1400">
                <a:latin typeface="微软雅黑"/>
                <a:cs typeface="微软雅黑"/>
              </a:rPr>
              <a:t>；钙</a:t>
            </a:r>
            <a:r>
              <a:rPr sz="1400" spc="-15">
                <a:latin typeface="微软雅黑"/>
                <a:cs typeface="微软雅黑"/>
              </a:rPr>
              <a:t>钛</a:t>
            </a:r>
            <a:r>
              <a:rPr sz="1400">
                <a:latin typeface="微软雅黑"/>
                <a:cs typeface="微软雅黑"/>
              </a:rPr>
              <a:t>矿具</a:t>
            </a:r>
            <a:r>
              <a:rPr sz="1400" spc="-15">
                <a:latin typeface="微软雅黑"/>
                <a:cs typeface="微软雅黑"/>
              </a:rPr>
              <a:t>备</a:t>
            </a:r>
            <a:r>
              <a:rPr sz="1400">
                <a:latin typeface="微软雅黑"/>
                <a:cs typeface="微软雅黑"/>
              </a:rPr>
              <a:t>高光</a:t>
            </a:r>
            <a:r>
              <a:rPr sz="1400" spc="-15">
                <a:latin typeface="微软雅黑"/>
                <a:cs typeface="微软雅黑"/>
              </a:rPr>
              <a:t>吸</a:t>
            </a:r>
            <a:r>
              <a:rPr sz="1400">
                <a:latin typeface="微软雅黑"/>
                <a:cs typeface="微软雅黑"/>
              </a:rPr>
              <a:t>收系数，电池在阴天以及</a:t>
            </a:r>
            <a:r>
              <a:rPr sz="1400" spc="-10">
                <a:latin typeface="微软雅黑"/>
                <a:cs typeface="微软雅黑"/>
              </a:rPr>
              <a:t>日</a:t>
            </a:r>
            <a:r>
              <a:rPr sz="1400">
                <a:latin typeface="微软雅黑"/>
                <a:cs typeface="微软雅黑"/>
              </a:rPr>
              <a:t>出、</a:t>
            </a:r>
            <a:r>
              <a:rPr sz="1400" spc="-10">
                <a:latin typeface="微软雅黑"/>
                <a:cs typeface="微软雅黑"/>
              </a:rPr>
              <a:t>日</a:t>
            </a:r>
            <a:r>
              <a:rPr sz="1400">
                <a:latin typeface="微软雅黑"/>
                <a:cs typeface="微软雅黑"/>
              </a:rPr>
              <a:t>落等</a:t>
            </a:r>
            <a:r>
              <a:rPr sz="1400" spc="-10">
                <a:latin typeface="微软雅黑"/>
                <a:cs typeface="微软雅黑"/>
              </a:rPr>
              <a:t>弱</a:t>
            </a:r>
            <a:r>
              <a:rPr sz="1400">
                <a:latin typeface="微软雅黑"/>
                <a:cs typeface="微软雅黑"/>
              </a:rPr>
              <a:t>光场</a:t>
            </a:r>
            <a:r>
              <a:rPr sz="1400" spc="-10">
                <a:latin typeface="微软雅黑"/>
                <a:cs typeface="微软雅黑"/>
              </a:rPr>
              <a:t>景</a:t>
            </a:r>
            <a:r>
              <a:rPr sz="1400">
                <a:latin typeface="微软雅黑"/>
                <a:cs typeface="微软雅黑"/>
              </a:rPr>
              <a:t>也能</a:t>
            </a:r>
            <a:r>
              <a:rPr sz="1400" spc="-10">
                <a:latin typeface="微软雅黑"/>
                <a:cs typeface="微软雅黑"/>
              </a:rPr>
              <a:t>正</a:t>
            </a:r>
            <a:r>
              <a:rPr sz="1400">
                <a:latin typeface="微软雅黑"/>
                <a:cs typeface="微软雅黑"/>
              </a:rPr>
              <a:t>常工</a:t>
            </a:r>
            <a:r>
              <a:rPr sz="1400" spc="-10">
                <a:latin typeface="微软雅黑"/>
                <a:cs typeface="微软雅黑"/>
              </a:rPr>
              <a:t>作</a:t>
            </a:r>
            <a:r>
              <a:rPr sz="1400">
                <a:latin typeface="微软雅黑"/>
                <a:cs typeface="微软雅黑"/>
              </a:rPr>
              <a:t>；钙</a:t>
            </a:r>
            <a:r>
              <a:rPr sz="1400" spc="-10">
                <a:latin typeface="微软雅黑"/>
                <a:cs typeface="微软雅黑"/>
              </a:rPr>
              <a:t>钛</a:t>
            </a:r>
            <a:r>
              <a:rPr sz="1400">
                <a:latin typeface="微软雅黑"/>
                <a:cs typeface="微软雅黑"/>
              </a:rPr>
              <a:t>矿电</a:t>
            </a:r>
            <a:r>
              <a:rPr sz="1400" spc="-10">
                <a:latin typeface="微软雅黑"/>
                <a:cs typeface="微软雅黑"/>
              </a:rPr>
              <a:t>池</a:t>
            </a:r>
            <a:r>
              <a:rPr sz="1400">
                <a:latin typeface="微软雅黑"/>
                <a:cs typeface="微软雅黑"/>
              </a:rPr>
              <a:t>可广</a:t>
            </a:r>
            <a:r>
              <a:rPr sz="1400" spc="-10">
                <a:latin typeface="微软雅黑"/>
                <a:cs typeface="微软雅黑"/>
              </a:rPr>
              <a:t>泛</a:t>
            </a:r>
            <a:r>
              <a:rPr sz="1400">
                <a:latin typeface="微软雅黑"/>
                <a:cs typeface="微软雅黑"/>
              </a:rPr>
              <a:t>应用于</a:t>
            </a:r>
            <a:r>
              <a:rPr sz="1400" spc="-10">
                <a:latin typeface="微软雅黑"/>
                <a:cs typeface="微软雅黑"/>
              </a:rPr>
              <a:t>BI</a:t>
            </a:r>
            <a:r>
              <a:rPr sz="1400">
                <a:latin typeface="微软雅黑"/>
                <a:cs typeface="微软雅黑"/>
              </a:rPr>
              <a:t>PV和车</a:t>
            </a:r>
            <a:r>
              <a:rPr sz="1400" spc="5">
                <a:latin typeface="微软雅黑"/>
                <a:cs typeface="微软雅黑"/>
              </a:rPr>
              <a:t>顶</a:t>
            </a:r>
            <a:r>
              <a:rPr sz="1400" spc="-15">
                <a:latin typeface="微软雅黑"/>
                <a:cs typeface="微软雅黑"/>
              </a:rPr>
              <a:t>光</a:t>
            </a:r>
            <a:r>
              <a:rPr sz="1400" spc="5">
                <a:latin typeface="微软雅黑"/>
                <a:cs typeface="微软雅黑"/>
              </a:rPr>
              <a:t>伏</a:t>
            </a:r>
            <a:r>
              <a:rPr sz="1400">
                <a:latin typeface="微软雅黑"/>
                <a:cs typeface="微软雅黑"/>
              </a:rPr>
              <a:t>，</a:t>
            </a:r>
            <a:r>
              <a:rPr sz="1400" spc="5">
                <a:latin typeface="微软雅黑"/>
                <a:cs typeface="微软雅黑"/>
              </a:rPr>
              <a:t>下</a:t>
            </a:r>
            <a:r>
              <a:rPr sz="1400">
                <a:latin typeface="微软雅黑"/>
                <a:cs typeface="微软雅黑"/>
              </a:rPr>
              <a:t>游市场广阔。</a:t>
            </a:r>
            <a:endParaRPr sz="1400">
              <a:latin typeface="微软雅黑"/>
              <a:cs typeface="微软雅黑"/>
            </a:endParaRPr>
          </a:p>
          <a:p>
            <a:pPr marL="299085" marR="5080" indent="-286385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钙钛矿电池结构主要分</a:t>
            </a:r>
            <a:r>
              <a:rPr sz="1400" b="1" spc="-15">
                <a:latin typeface="微软雅黑"/>
                <a:cs typeface="微软雅黑"/>
              </a:rPr>
              <a:t>为</a:t>
            </a:r>
            <a:r>
              <a:rPr sz="1400" b="1">
                <a:latin typeface="微软雅黑"/>
                <a:cs typeface="微软雅黑"/>
              </a:rPr>
              <a:t>单结</a:t>
            </a:r>
            <a:r>
              <a:rPr sz="1400" b="1" spc="-15">
                <a:latin typeface="微软雅黑"/>
                <a:cs typeface="微软雅黑"/>
              </a:rPr>
              <a:t>和</a:t>
            </a:r>
            <a:r>
              <a:rPr sz="1400" b="1">
                <a:latin typeface="微软雅黑"/>
                <a:cs typeface="微软雅黑"/>
              </a:rPr>
              <a:t>叠层</a:t>
            </a:r>
            <a:r>
              <a:rPr sz="1400" b="1" spc="-15">
                <a:latin typeface="微软雅黑"/>
                <a:cs typeface="微软雅黑"/>
              </a:rPr>
              <a:t>结</a:t>
            </a:r>
            <a:r>
              <a:rPr sz="1400" b="1">
                <a:latin typeface="微软雅黑"/>
                <a:cs typeface="微软雅黑"/>
              </a:rPr>
              <a:t>构，</a:t>
            </a:r>
            <a:r>
              <a:rPr sz="1400" b="1" spc="-15">
                <a:latin typeface="微软雅黑"/>
                <a:cs typeface="微软雅黑"/>
              </a:rPr>
              <a:t>叠</a:t>
            </a:r>
            <a:r>
              <a:rPr sz="1400" b="1">
                <a:latin typeface="微软雅黑"/>
                <a:cs typeface="微软雅黑"/>
              </a:rPr>
              <a:t>层结</a:t>
            </a:r>
            <a:r>
              <a:rPr sz="1400" b="1" spc="-15">
                <a:latin typeface="微软雅黑"/>
                <a:cs typeface="微软雅黑"/>
              </a:rPr>
              <a:t>构</a:t>
            </a:r>
            <a:r>
              <a:rPr sz="1400" b="1">
                <a:latin typeface="微软雅黑"/>
                <a:cs typeface="微软雅黑"/>
              </a:rPr>
              <a:t>效率</a:t>
            </a:r>
            <a:r>
              <a:rPr sz="1400" b="1" spc="-15">
                <a:latin typeface="微软雅黑"/>
                <a:cs typeface="微软雅黑"/>
              </a:rPr>
              <a:t>上</a:t>
            </a:r>
            <a:r>
              <a:rPr sz="1400" b="1">
                <a:latin typeface="微软雅黑"/>
                <a:cs typeface="微软雅黑"/>
              </a:rPr>
              <a:t>限高</a:t>
            </a:r>
            <a:r>
              <a:rPr sz="1400" b="1" spc="-15">
                <a:latin typeface="微软雅黑"/>
                <a:cs typeface="微软雅黑"/>
              </a:rPr>
              <a:t>，</a:t>
            </a:r>
            <a:r>
              <a:rPr sz="1400" b="1">
                <a:latin typeface="微软雅黑"/>
                <a:cs typeface="微软雅黑"/>
              </a:rPr>
              <a:t>但是</a:t>
            </a:r>
            <a:r>
              <a:rPr sz="1400" b="1" spc="-15">
                <a:latin typeface="微软雅黑"/>
                <a:cs typeface="微软雅黑"/>
              </a:rPr>
              <a:t>技</a:t>
            </a:r>
            <a:r>
              <a:rPr sz="1400" b="1">
                <a:latin typeface="微软雅黑"/>
                <a:cs typeface="微软雅黑"/>
              </a:rPr>
              <a:t>术难</a:t>
            </a:r>
            <a:r>
              <a:rPr sz="1400" b="1" spc="-15">
                <a:latin typeface="微软雅黑"/>
                <a:cs typeface="微软雅黑"/>
              </a:rPr>
              <a:t>关</a:t>
            </a:r>
            <a:r>
              <a:rPr sz="1400" b="1">
                <a:latin typeface="微软雅黑"/>
                <a:cs typeface="微软雅黑"/>
              </a:rPr>
              <a:t>多，</a:t>
            </a:r>
            <a:r>
              <a:rPr sz="1400" b="1" spc="-15">
                <a:latin typeface="微软雅黑"/>
                <a:cs typeface="微软雅黑"/>
              </a:rPr>
              <a:t>目</a:t>
            </a:r>
            <a:r>
              <a:rPr sz="1400" b="1">
                <a:latin typeface="微软雅黑"/>
                <a:cs typeface="微软雅黑"/>
              </a:rPr>
              <a:t>前钙</a:t>
            </a:r>
            <a:r>
              <a:rPr sz="1400" b="1" spc="-15">
                <a:latin typeface="微软雅黑"/>
                <a:cs typeface="微软雅黑"/>
              </a:rPr>
              <a:t>钛</a:t>
            </a:r>
            <a:r>
              <a:rPr sz="1400" b="1" spc="15">
                <a:latin typeface="微软雅黑"/>
                <a:cs typeface="微软雅黑"/>
              </a:rPr>
              <a:t>矿</a:t>
            </a:r>
            <a:r>
              <a:rPr sz="1400" b="1" spc="-5">
                <a:latin typeface="微软雅黑"/>
                <a:cs typeface="微软雅黑"/>
              </a:rPr>
              <a:t>/</a:t>
            </a:r>
            <a:r>
              <a:rPr sz="1400" b="1">
                <a:latin typeface="微软雅黑"/>
                <a:cs typeface="微软雅黑"/>
              </a:rPr>
              <a:t>晶硅</a:t>
            </a:r>
            <a:r>
              <a:rPr sz="1400" b="1" spc="-15">
                <a:latin typeface="微软雅黑"/>
                <a:cs typeface="微软雅黑"/>
              </a:rPr>
              <a:t>叠</a:t>
            </a:r>
            <a:r>
              <a:rPr sz="1400" b="1">
                <a:latin typeface="微软雅黑"/>
                <a:cs typeface="微软雅黑"/>
              </a:rPr>
              <a:t>层是大部分厂商选择的技术</a:t>
            </a:r>
            <a:r>
              <a:rPr sz="1400" b="1" spc="-15">
                <a:latin typeface="微软雅黑"/>
                <a:cs typeface="微软雅黑"/>
              </a:rPr>
              <a:t>路</a:t>
            </a:r>
            <a:r>
              <a:rPr sz="1400" b="1">
                <a:latin typeface="微软雅黑"/>
                <a:cs typeface="微软雅黑"/>
              </a:rPr>
              <a:t>线。</a:t>
            </a:r>
            <a:r>
              <a:rPr sz="1400" spc="-15">
                <a:latin typeface="微软雅黑"/>
                <a:cs typeface="微软雅黑"/>
              </a:rPr>
              <a:t>单</a:t>
            </a:r>
            <a:r>
              <a:rPr sz="1400">
                <a:latin typeface="微软雅黑"/>
                <a:cs typeface="微软雅黑"/>
              </a:rPr>
              <a:t>结钙</a:t>
            </a:r>
            <a:r>
              <a:rPr sz="1400" spc="-15">
                <a:latin typeface="微软雅黑"/>
                <a:cs typeface="微软雅黑"/>
              </a:rPr>
              <a:t>钛</a:t>
            </a:r>
            <a:r>
              <a:rPr sz="1400">
                <a:latin typeface="微软雅黑"/>
                <a:cs typeface="微软雅黑"/>
              </a:rPr>
              <a:t>矿电</a:t>
            </a:r>
            <a:r>
              <a:rPr sz="1400" spc="-15">
                <a:latin typeface="微软雅黑"/>
                <a:cs typeface="微软雅黑"/>
              </a:rPr>
              <a:t>池</a:t>
            </a:r>
            <a:r>
              <a:rPr sz="1400">
                <a:latin typeface="微软雅黑"/>
                <a:cs typeface="微软雅黑"/>
              </a:rPr>
              <a:t>结构</a:t>
            </a:r>
            <a:r>
              <a:rPr sz="1400" spc="-15">
                <a:latin typeface="微软雅黑"/>
                <a:cs typeface="微软雅黑"/>
              </a:rPr>
              <a:t>是</a:t>
            </a:r>
            <a:r>
              <a:rPr sz="1400">
                <a:latin typeface="微软雅黑"/>
                <a:cs typeface="微软雅黑"/>
              </a:rPr>
              <a:t>类似</a:t>
            </a:r>
            <a:r>
              <a:rPr sz="1400" spc="-15">
                <a:latin typeface="微软雅黑"/>
                <a:cs typeface="微软雅黑"/>
              </a:rPr>
              <a:t>三</a:t>
            </a:r>
            <a:r>
              <a:rPr sz="1400">
                <a:latin typeface="微软雅黑"/>
                <a:cs typeface="微软雅黑"/>
              </a:rPr>
              <a:t>明治</a:t>
            </a:r>
            <a:r>
              <a:rPr sz="1400" spc="-15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状</a:t>
            </a:r>
            <a:r>
              <a:rPr sz="1400" spc="5">
                <a:latin typeface="微软雅黑"/>
                <a:cs typeface="微软雅黑"/>
              </a:rPr>
              <a:t>的</a:t>
            </a:r>
            <a:r>
              <a:rPr sz="1400" spc="-10">
                <a:latin typeface="微软雅黑"/>
                <a:cs typeface="微软雅黑"/>
              </a:rPr>
              <a:t>5</a:t>
            </a:r>
            <a:r>
              <a:rPr sz="1400">
                <a:latin typeface="微软雅黑"/>
                <a:cs typeface="微软雅黑"/>
              </a:rPr>
              <a:t>层结</a:t>
            </a:r>
            <a:r>
              <a:rPr sz="1400" spc="-15">
                <a:latin typeface="微软雅黑"/>
                <a:cs typeface="微软雅黑"/>
              </a:rPr>
              <a:t>构</a:t>
            </a:r>
            <a:r>
              <a:rPr sz="1400">
                <a:latin typeface="微软雅黑"/>
                <a:cs typeface="微软雅黑"/>
              </a:rPr>
              <a:t>，结</a:t>
            </a:r>
            <a:r>
              <a:rPr sz="1400" spc="-15">
                <a:latin typeface="微软雅黑"/>
                <a:cs typeface="微软雅黑"/>
              </a:rPr>
              <a:t>构</a:t>
            </a:r>
            <a:r>
              <a:rPr sz="1400">
                <a:latin typeface="微软雅黑"/>
                <a:cs typeface="微软雅黑"/>
              </a:rPr>
              <a:t>简单</a:t>
            </a:r>
            <a:r>
              <a:rPr sz="1400" spc="-15">
                <a:latin typeface="微软雅黑"/>
                <a:cs typeface="微软雅黑"/>
              </a:rPr>
              <a:t>；</a:t>
            </a:r>
            <a:r>
              <a:rPr sz="1400">
                <a:latin typeface="微软雅黑"/>
                <a:cs typeface="微软雅黑"/>
              </a:rPr>
              <a:t>叠层</a:t>
            </a:r>
            <a:r>
              <a:rPr sz="1400" spc="-15">
                <a:latin typeface="微软雅黑"/>
                <a:cs typeface="微软雅黑"/>
              </a:rPr>
              <a:t>电</a:t>
            </a:r>
            <a:r>
              <a:rPr sz="1400">
                <a:latin typeface="微软雅黑"/>
                <a:cs typeface="微软雅黑"/>
              </a:rPr>
              <a:t>池是</a:t>
            </a:r>
            <a:r>
              <a:rPr sz="1400" spc="-15">
                <a:latin typeface="微软雅黑"/>
                <a:cs typeface="微软雅黑"/>
              </a:rPr>
              <a:t>宽</a:t>
            </a:r>
            <a:r>
              <a:rPr sz="1400">
                <a:latin typeface="微软雅黑"/>
                <a:cs typeface="微软雅黑"/>
              </a:rPr>
              <a:t>带隙电池和窄带隙电池堆</a:t>
            </a:r>
            <a:r>
              <a:rPr sz="1400" spc="-15">
                <a:latin typeface="微软雅黑"/>
                <a:cs typeface="微软雅黑"/>
              </a:rPr>
              <a:t>叠</a:t>
            </a:r>
            <a:r>
              <a:rPr sz="1400">
                <a:latin typeface="微软雅黑"/>
                <a:cs typeface="微软雅黑"/>
              </a:rPr>
              <a:t>，以</a:t>
            </a:r>
            <a:r>
              <a:rPr sz="1400" spc="-15">
                <a:latin typeface="微软雅黑"/>
                <a:cs typeface="微软雅黑"/>
              </a:rPr>
              <a:t>实</a:t>
            </a:r>
            <a:r>
              <a:rPr sz="1400">
                <a:latin typeface="微软雅黑"/>
                <a:cs typeface="微软雅黑"/>
              </a:rPr>
              <a:t>现光</a:t>
            </a:r>
            <a:r>
              <a:rPr sz="1400" spc="-15">
                <a:latin typeface="微软雅黑"/>
                <a:cs typeface="微软雅黑"/>
              </a:rPr>
              <a:t>谱</a:t>
            </a:r>
            <a:r>
              <a:rPr sz="1400">
                <a:latin typeface="微软雅黑"/>
                <a:cs typeface="微软雅黑"/>
              </a:rPr>
              <a:t>最大</a:t>
            </a:r>
            <a:r>
              <a:rPr sz="1400" spc="-15">
                <a:latin typeface="微软雅黑"/>
                <a:cs typeface="微软雅黑"/>
              </a:rPr>
              <a:t>程</a:t>
            </a:r>
            <a:r>
              <a:rPr sz="1400">
                <a:latin typeface="微软雅黑"/>
                <a:cs typeface="微软雅黑"/>
              </a:rPr>
              <a:t>度吸</a:t>
            </a:r>
            <a:r>
              <a:rPr sz="1400" spc="-15">
                <a:latin typeface="微软雅黑"/>
                <a:cs typeface="微软雅黑"/>
              </a:rPr>
              <a:t>收</a:t>
            </a:r>
            <a:r>
              <a:rPr sz="1400">
                <a:latin typeface="微软雅黑"/>
                <a:cs typeface="微软雅黑"/>
              </a:rPr>
              <a:t>，目</a:t>
            </a:r>
            <a:r>
              <a:rPr sz="1400" spc="-15">
                <a:latin typeface="微软雅黑"/>
                <a:cs typeface="微软雅黑"/>
              </a:rPr>
              <a:t>前</a:t>
            </a:r>
            <a:r>
              <a:rPr sz="1400">
                <a:latin typeface="微软雅黑"/>
                <a:cs typeface="微软雅黑"/>
              </a:rPr>
              <a:t>双结</a:t>
            </a:r>
            <a:r>
              <a:rPr sz="1400" spc="-15">
                <a:latin typeface="微软雅黑"/>
                <a:cs typeface="微软雅黑"/>
              </a:rPr>
              <a:t>叠</a:t>
            </a:r>
            <a:r>
              <a:rPr sz="1400">
                <a:latin typeface="微软雅黑"/>
                <a:cs typeface="微软雅黑"/>
              </a:rPr>
              <a:t>层钙</a:t>
            </a:r>
            <a:r>
              <a:rPr sz="1400" spc="-15">
                <a:latin typeface="微软雅黑"/>
                <a:cs typeface="微软雅黑"/>
              </a:rPr>
              <a:t>钛</a:t>
            </a:r>
            <a:r>
              <a:rPr sz="1400">
                <a:latin typeface="微软雅黑"/>
                <a:cs typeface="微软雅黑"/>
              </a:rPr>
              <a:t>矿电</a:t>
            </a:r>
            <a:r>
              <a:rPr sz="1400" spc="-15">
                <a:latin typeface="微软雅黑"/>
                <a:cs typeface="微软雅黑"/>
              </a:rPr>
              <a:t>池</a:t>
            </a:r>
            <a:r>
              <a:rPr sz="1400">
                <a:latin typeface="微软雅黑"/>
                <a:cs typeface="微软雅黑"/>
              </a:rPr>
              <a:t>效率</a:t>
            </a:r>
            <a:r>
              <a:rPr sz="1400" spc="-15">
                <a:latin typeface="微软雅黑"/>
                <a:cs typeface="微软雅黑"/>
              </a:rPr>
              <a:t>可</a:t>
            </a:r>
            <a:r>
              <a:rPr sz="1400">
                <a:latin typeface="微软雅黑"/>
                <a:cs typeface="微软雅黑"/>
              </a:rPr>
              <a:t>突</a:t>
            </a:r>
            <a:r>
              <a:rPr sz="1400" spc="15">
                <a:latin typeface="微软雅黑"/>
                <a:cs typeface="微软雅黑"/>
              </a:rPr>
              <a:t>破</a:t>
            </a:r>
            <a:r>
              <a:rPr sz="1400" spc="-10">
                <a:latin typeface="微软雅黑"/>
                <a:cs typeface="微软雅黑"/>
              </a:rPr>
              <a:t>4</a:t>
            </a:r>
            <a:r>
              <a:rPr sz="1400">
                <a:latin typeface="微软雅黑"/>
                <a:cs typeface="微软雅黑"/>
              </a:rPr>
              <a:t>3%，但</a:t>
            </a:r>
            <a:r>
              <a:rPr sz="1400" spc="-15">
                <a:latin typeface="微软雅黑"/>
                <a:cs typeface="微软雅黑"/>
              </a:rPr>
              <a:t>是</a:t>
            </a:r>
            <a:r>
              <a:rPr sz="1400">
                <a:latin typeface="微软雅黑"/>
                <a:cs typeface="微软雅黑"/>
              </a:rPr>
              <a:t>叠层电池存互联层光电损失大</a:t>
            </a:r>
            <a:r>
              <a:rPr sz="1400" spc="-15">
                <a:latin typeface="微软雅黑"/>
                <a:cs typeface="微软雅黑"/>
              </a:rPr>
              <a:t>、</a:t>
            </a:r>
            <a:r>
              <a:rPr sz="1400">
                <a:latin typeface="微软雅黑"/>
                <a:cs typeface="微软雅黑"/>
              </a:rPr>
              <a:t>底电</a:t>
            </a:r>
            <a:r>
              <a:rPr sz="1400" spc="-15">
                <a:latin typeface="微软雅黑"/>
                <a:cs typeface="微软雅黑"/>
              </a:rPr>
              <a:t>池</a:t>
            </a:r>
            <a:r>
              <a:rPr sz="1400">
                <a:latin typeface="微软雅黑"/>
                <a:cs typeface="微软雅黑"/>
              </a:rPr>
              <a:t>不稳</a:t>
            </a:r>
            <a:r>
              <a:rPr sz="1400" spc="-15">
                <a:latin typeface="微软雅黑"/>
                <a:cs typeface="微软雅黑"/>
              </a:rPr>
              <a:t>定</a:t>
            </a:r>
            <a:r>
              <a:rPr sz="1400">
                <a:latin typeface="微软雅黑"/>
                <a:cs typeface="微软雅黑"/>
              </a:rPr>
              <a:t>等问</a:t>
            </a:r>
            <a:r>
              <a:rPr sz="1400" spc="-15">
                <a:latin typeface="微软雅黑"/>
                <a:cs typeface="微软雅黑"/>
              </a:rPr>
              <a:t>题</a:t>
            </a:r>
            <a:r>
              <a:rPr sz="1400">
                <a:latin typeface="微软雅黑"/>
                <a:cs typeface="微软雅黑"/>
              </a:rPr>
              <a:t>，技</a:t>
            </a:r>
            <a:r>
              <a:rPr sz="1400" spc="-15">
                <a:latin typeface="微软雅黑"/>
                <a:cs typeface="微软雅黑"/>
              </a:rPr>
              <a:t>术</a:t>
            </a:r>
            <a:r>
              <a:rPr sz="1400">
                <a:latin typeface="微软雅黑"/>
                <a:cs typeface="微软雅黑"/>
              </a:rPr>
              <a:t>方面</a:t>
            </a:r>
            <a:r>
              <a:rPr sz="1400" spc="-15">
                <a:latin typeface="微软雅黑"/>
                <a:cs typeface="微软雅黑"/>
              </a:rPr>
              <a:t>有</a:t>
            </a:r>
            <a:r>
              <a:rPr sz="1400">
                <a:latin typeface="微软雅黑"/>
                <a:cs typeface="微软雅黑"/>
              </a:rPr>
              <a:t>望进</a:t>
            </a:r>
            <a:r>
              <a:rPr sz="1400" spc="-15">
                <a:latin typeface="微软雅黑"/>
                <a:cs typeface="微软雅黑"/>
              </a:rPr>
              <a:t>一</a:t>
            </a:r>
            <a:r>
              <a:rPr sz="1400">
                <a:latin typeface="微软雅黑"/>
                <a:cs typeface="微软雅黑"/>
              </a:rPr>
              <a:t>步升</a:t>
            </a:r>
            <a:r>
              <a:rPr sz="1400" spc="-15">
                <a:latin typeface="微软雅黑"/>
                <a:cs typeface="微软雅黑"/>
              </a:rPr>
              <a:t>级</a:t>
            </a:r>
            <a:r>
              <a:rPr sz="1400">
                <a:latin typeface="微软雅黑"/>
                <a:cs typeface="微软雅黑"/>
              </a:rPr>
              <a:t>。综</a:t>
            </a:r>
            <a:r>
              <a:rPr sz="1400" spc="-15">
                <a:latin typeface="微软雅黑"/>
                <a:cs typeface="微软雅黑"/>
              </a:rPr>
              <a:t>合</a:t>
            </a:r>
            <a:r>
              <a:rPr sz="1400">
                <a:latin typeface="微软雅黑"/>
                <a:cs typeface="微软雅黑"/>
              </a:rPr>
              <a:t>考虑</a:t>
            </a:r>
            <a:r>
              <a:rPr sz="1400" spc="-15">
                <a:latin typeface="微软雅黑"/>
                <a:cs typeface="微软雅黑"/>
              </a:rPr>
              <a:t>叠</a:t>
            </a:r>
            <a:r>
              <a:rPr sz="1400">
                <a:latin typeface="微软雅黑"/>
                <a:cs typeface="微软雅黑"/>
              </a:rPr>
              <a:t>层电</a:t>
            </a:r>
            <a:r>
              <a:rPr sz="1400" spc="-15">
                <a:latin typeface="微软雅黑"/>
                <a:cs typeface="微软雅黑"/>
              </a:rPr>
              <a:t>池</a:t>
            </a:r>
            <a:r>
              <a:rPr sz="1400">
                <a:latin typeface="微软雅黑"/>
                <a:cs typeface="微软雅黑"/>
              </a:rPr>
              <a:t>效率</a:t>
            </a:r>
            <a:r>
              <a:rPr sz="1400" spc="-15">
                <a:latin typeface="微软雅黑"/>
                <a:cs typeface="微软雅黑"/>
              </a:rPr>
              <a:t>、</a:t>
            </a:r>
            <a:r>
              <a:rPr sz="1400">
                <a:latin typeface="微软雅黑"/>
                <a:cs typeface="微软雅黑"/>
              </a:rPr>
              <a:t>成本</a:t>
            </a:r>
            <a:r>
              <a:rPr sz="1400" spc="-15">
                <a:latin typeface="微软雅黑"/>
                <a:cs typeface="微软雅黑"/>
              </a:rPr>
              <a:t>、</a:t>
            </a:r>
            <a:r>
              <a:rPr sz="1400">
                <a:latin typeface="微软雅黑"/>
                <a:cs typeface="微软雅黑"/>
              </a:rPr>
              <a:t>工艺难度，目前大部分晶</a:t>
            </a:r>
            <a:r>
              <a:rPr sz="1400" spc="-15">
                <a:latin typeface="微软雅黑"/>
                <a:cs typeface="微软雅黑"/>
              </a:rPr>
              <a:t>硅</a:t>
            </a:r>
            <a:r>
              <a:rPr sz="1400">
                <a:latin typeface="微软雅黑"/>
                <a:cs typeface="微软雅黑"/>
              </a:rPr>
              <a:t>厂商</a:t>
            </a:r>
            <a:r>
              <a:rPr sz="1400" spc="-15">
                <a:latin typeface="微软雅黑"/>
                <a:cs typeface="微软雅黑"/>
              </a:rPr>
              <a:t>为</a:t>
            </a:r>
            <a:r>
              <a:rPr sz="1400">
                <a:latin typeface="微软雅黑"/>
                <a:cs typeface="微软雅黑"/>
              </a:rPr>
              <a:t>发挥</a:t>
            </a:r>
            <a:r>
              <a:rPr sz="1400" spc="-15">
                <a:latin typeface="微软雅黑"/>
                <a:cs typeface="微软雅黑"/>
              </a:rPr>
              <a:t>晶</a:t>
            </a:r>
            <a:r>
              <a:rPr sz="1400">
                <a:latin typeface="微软雅黑"/>
                <a:cs typeface="微软雅黑"/>
              </a:rPr>
              <a:t>硅技</a:t>
            </a:r>
            <a:r>
              <a:rPr sz="1400" spc="-15">
                <a:latin typeface="微软雅黑"/>
                <a:cs typeface="微软雅黑"/>
              </a:rPr>
              <a:t>术</a:t>
            </a:r>
            <a:r>
              <a:rPr sz="1400">
                <a:latin typeface="微软雅黑"/>
                <a:cs typeface="微软雅黑"/>
              </a:rPr>
              <a:t>优势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选择</a:t>
            </a:r>
            <a:r>
              <a:rPr sz="1400" spc="-15">
                <a:latin typeface="微软雅黑"/>
                <a:cs typeface="微软雅黑"/>
              </a:rPr>
              <a:t>钙</a:t>
            </a:r>
            <a:r>
              <a:rPr sz="1400">
                <a:latin typeface="微软雅黑"/>
                <a:cs typeface="微软雅黑"/>
              </a:rPr>
              <a:t>钛</a:t>
            </a:r>
            <a:r>
              <a:rPr sz="1400" spc="5">
                <a:latin typeface="微软雅黑"/>
                <a:cs typeface="微软雅黑"/>
              </a:rPr>
              <a:t>矿</a:t>
            </a:r>
            <a:r>
              <a:rPr sz="1400">
                <a:latin typeface="微软雅黑"/>
                <a:cs typeface="微软雅黑"/>
              </a:rPr>
              <a:t>/</a:t>
            </a:r>
            <a:r>
              <a:rPr sz="1400" spc="-10">
                <a:latin typeface="微软雅黑"/>
                <a:cs typeface="微软雅黑"/>
              </a:rPr>
              <a:t>晶</a:t>
            </a:r>
            <a:r>
              <a:rPr sz="1400">
                <a:latin typeface="微软雅黑"/>
                <a:cs typeface="微软雅黑"/>
              </a:rPr>
              <a:t>硅叠</a:t>
            </a:r>
            <a:r>
              <a:rPr sz="1400" spc="-10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路线。</a:t>
            </a:r>
            <a:endParaRPr sz="1400">
              <a:latin typeface="微软雅黑"/>
              <a:cs typeface="微软雅黑"/>
            </a:endParaRPr>
          </a:p>
          <a:p>
            <a:pPr marL="228600">
              <a:lnSpc>
                <a:spcPct val="100000"/>
              </a:lnSpc>
              <a:spcBef>
                <a:spcPts val="615"/>
              </a:spcBef>
            </a:pPr>
            <a:r>
              <a:rPr sz="1300" b="1" spc="-5">
                <a:latin typeface="微软雅黑"/>
                <a:cs typeface="微软雅黑"/>
              </a:rPr>
              <a:t>图：钙钛矿电池组件</a:t>
            </a:r>
            <a:endParaRPr sz="13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51459" y="4509515"/>
            <a:ext cx="8641080" cy="214426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51459" y="204215"/>
            <a:ext cx="6985000" cy="603885"/>
          </a:xfrm>
          <a:custGeom>
            <a:rect l="l" t="t" r="r" b="b"/>
            <a:pathLst>
              <a:path w="6985000" h="603885">
                <a:moveTo>
                  <a:pt x="0" y="603503"/>
                </a:moveTo>
                <a:lnTo>
                  <a:pt x="6984492" y="603503"/>
                </a:lnTo>
                <a:lnTo>
                  <a:pt x="6984492" y="0"/>
                </a:lnTo>
                <a:lnTo>
                  <a:pt x="0" y="0"/>
                </a:lnTo>
                <a:lnTo>
                  <a:pt x="0" y="603503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1459" y="310896"/>
            <a:ext cx="6985000" cy="5124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0805">
              <a:lnSpc>
                <a:spcPct val="100000"/>
              </a:lnSpc>
            </a:pPr>
            <a:r>
              <a:rPr sz="2400" spc="-5"/>
              <a:t>钙钛矿材料—有机无机金属卤化物ABX</a:t>
            </a:r>
            <a:r>
              <a:rPr sz="1600" spc="-5"/>
              <a:t>3</a:t>
            </a:r>
            <a:endParaRPr sz="1600"/>
          </a:p>
        </p:txBody>
      </p:sp>
      <p:sp>
        <p:nvSpPr>
          <p:cNvPr id="4" name="object 4"/>
          <p:cNvSpPr/>
          <p:nvPr/>
        </p:nvSpPr>
        <p:spPr>
          <a:xfrm>
            <a:off x="4860035" y="5012435"/>
            <a:ext cx="3887723" cy="163067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10540" y="5012435"/>
            <a:ext cx="3959352" cy="146608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75387" y="961303"/>
            <a:ext cx="8894445" cy="3834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marR="5080" indent="-286385">
              <a:lnSpc>
                <a:spcPct val="120100"/>
              </a:lnSpc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>
                <a:latin typeface="微软雅黑"/>
                <a:cs typeface="微软雅黑"/>
              </a:rPr>
              <a:t>1839年，在俄罗斯乌</a:t>
            </a:r>
            <a:r>
              <a:rPr sz="1400" spc="-10">
                <a:latin typeface="微软雅黑"/>
                <a:cs typeface="微软雅黑"/>
              </a:rPr>
              <a:t>拉</a:t>
            </a:r>
            <a:r>
              <a:rPr sz="1400">
                <a:latin typeface="微软雅黑"/>
                <a:cs typeface="微软雅黑"/>
              </a:rPr>
              <a:t>尔山</a:t>
            </a:r>
            <a:r>
              <a:rPr sz="1400" spc="-10">
                <a:latin typeface="微软雅黑"/>
                <a:cs typeface="微软雅黑"/>
              </a:rPr>
              <a:t>脉</a:t>
            </a:r>
            <a:r>
              <a:rPr sz="1400">
                <a:latin typeface="微软雅黑"/>
                <a:cs typeface="微软雅黑"/>
              </a:rPr>
              <a:t>，德</a:t>
            </a:r>
            <a:r>
              <a:rPr sz="1400" spc="-10">
                <a:latin typeface="微软雅黑"/>
                <a:cs typeface="微软雅黑"/>
              </a:rPr>
              <a:t>国</a:t>
            </a:r>
            <a:r>
              <a:rPr sz="1400">
                <a:latin typeface="微软雅黑"/>
                <a:cs typeface="微软雅黑"/>
              </a:rPr>
              <a:t>矿物</a:t>
            </a:r>
            <a:r>
              <a:rPr sz="1400" spc="-10">
                <a:latin typeface="微软雅黑"/>
                <a:cs typeface="微软雅黑"/>
              </a:rPr>
              <a:t>学</a:t>
            </a:r>
            <a:r>
              <a:rPr sz="1400" spc="5">
                <a:latin typeface="微软雅黑"/>
                <a:cs typeface="微软雅黑"/>
              </a:rPr>
              <a:t>家</a:t>
            </a:r>
            <a:r>
              <a:rPr sz="1400" spc="-15">
                <a:latin typeface="微软雅黑"/>
                <a:cs typeface="微软雅黑"/>
              </a:rPr>
              <a:t>G</a:t>
            </a:r>
            <a:r>
              <a:rPr sz="1400" spc="-5">
                <a:latin typeface="微软雅黑"/>
                <a:cs typeface="微软雅黑"/>
              </a:rPr>
              <a:t>u</a:t>
            </a:r>
            <a:r>
              <a:rPr sz="1400" spc="-10">
                <a:latin typeface="微软雅黑"/>
                <a:cs typeface="微软雅黑"/>
              </a:rPr>
              <a:t>s</a:t>
            </a:r>
            <a:r>
              <a:rPr sz="1400">
                <a:latin typeface="微软雅黑"/>
                <a:cs typeface="微软雅黑"/>
              </a:rPr>
              <a:t>ta</a:t>
            </a:r>
            <a:r>
              <a:rPr sz="1400" spc="-10">
                <a:latin typeface="微软雅黑"/>
                <a:cs typeface="微软雅黑"/>
              </a:rPr>
              <a:t>vRo</a:t>
            </a:r>
            <a:r>
              <a:rPr sz="1400">
                <a:latin typeface="微软雅黑"/>
                <a:cs typeface="微软雅黑"/>
              </a:rPr>
              <a:t>s</a:t>
            </a:r>
            <a:r>
              <a:rPr sz="1400" spc="-10">
                <a:latin typeface="微软雅黑"/>
                <a:cs typeface="微软雅黑"/>
              </a:rPr>
              <a:t>e</a:t>
            </a:r>
            <a:r>
              <a:rPr sz="1400" spc="5">
                <a:latin typeface="微软雅黑"/>
                <a:cs typeface="微软雅黑"/>
              </a:rPr>
              <a:t>发</a:t>
            </a:r>
            <a:r>
              <a:rPr sz="1400">
                <a:latin typeface="微软雅黑"/>
                <a:cs typeface="微软雅黑"/>
              </a:rPr>
              <a:t>现</a:t>
            </a:r>
            <a:r>
              <a:rPr sz="1400" spc="5">
                <a:latin typeface="微软雅黑"/>
                <a:cs typeface="微软雅黑"/>
              </a:rPr>
              <a:t>了</a:t>
            </a:r>
            <a:r>
              <a:rPr sz="1400">
                <a:latin typeface="微软雅黑"/>
                <a:cs typeface="微软雅黑"/>
              </a:rPr>
              <a:t>矿</a:t>
            </a:r>
            <a:r>
              <a:rPr sz="1400" spc="-10">
                <a:latin typeface="微软雅黑"/>
                <a:cs typeface="微软雅黑"/>
              </a:rPr>
              <a:t>物</a:t>
            </a:r>
            <a:r>
              <a:rPr sz="1400" spc="5">
                <a:latin typeface="微软雅黑"/>
                <a:cs typeface="微软雅黑"/>
              </a:rPr>
              <a:t>质</a:t>
            </a:r>
            <a:r>
              <a:rPr sz="1400">
                <a:latin typeface="微软雅黑"/>
                <a:cs typeface="微软雅黑"/>
              </a:rPr>
              <a:t>钛</a:t>
            </a:r>
            <a:r>
              <a:rPr sz="1400" spc="-10">
                <a:latin typeface="微软雅黑"/>
                <a:cs typeface="微软雅黑"/>
              </a:rPr>
              <a:t>酸</a:t>
            </a:r>
            <a:r>
              <a:rPr sz="1400">
                <a:latin typeface="微软雅黑"/>
                <a:cs typeface="微软雅黑"/>
              </a:rPr>
              <a:t>钙CaTi</a:t>
            </a:r>
            <a:r>
              <a:rPr sz="1400" spc="-5">
                <a:latin typeface="微软雅黑"/>
                <a:cs typeface="微软雅黑"/>
              </a:rPr>
              <a:t>O</a:t>
            </a:r>
            <a:r>
              <a:rPr sz="1000" spc="-5">
                <a:latin typeface="微软雅黑"/>
                <a:cs typeface="微软雅黑"/>
              </a:rPr>
              <a:t>3</a:t>
            </a:r>
            <a:r>
              <a:rPr sz="1400" spc="-10">
                <a:latin typeface="微软雅黑"/>
                <a:cs typeface="微软雅黑"/>
              </a:rPr>
              <a:t>，</a:t>
            </a:r>
            <a:r>
              <a:rPr sz="1400" spc="5">
                <a:latin typeface="微软雅黑"/>
                <a:cs typeface="微软雅黑"/>
              </a:rPr>
              <a:t>之</a:t>
            </a:r>
            <a:r>
              <a:rPr sz="1400">
                <a:latin typeface="微软雅黑"/>
                <a:cs typeface="微软雅黑"/>
              </a:rPr>
              <a:t>后</a:t>
            </a:r>
            <a:r>
              <a:rPr sz="1400" spc="-10">
                <a:latin typeface="微软雅黑"/>
                <a:cs typeface="微软雅黑"/>
              </a:rPr>
              <a:t>俄</a:t>
            </a:r>
            <a:r>
              <a:rPr sz="1400" spc="5">
                <a:latin typeface="微软雅黑"/>
                <a:cs typeface="微软雅黑"/>
              </a:rPr>
              <a:t>国</a:t>
            </a:r>
            <a:r>
              <a:rPr sz="1400">
                <a:latin typeface="微软雅黑"/>
                <a:cs typeface="微软雅黑"/>
              </a:rPr>
              <a:t>矿</a:t>
            </a:r>
            <a:r>
              <a:rPr sz="1400" spc="-10">
                <a:latin typeface="微软雅黑"/>
                <a:cs typeface="微软雅黑"/>
              </a:rPr>
              <a:t>物</a:t>
            </a:r>
            <a:r>
              <a:rPr sz="1400">
                <a:latin typeface="微软雅黑"/>
                <a:cs typeface="微软雅黑"/>
              </a:rPr>
              <a:t>学家 </a:t>
            </a:r>
            <a:r>
              <a:rPr sz="1400" spc="-5">
                <a:latin typeface="微软雅黑"/>
                <a:cs typeface="微软雅黑"/>
              </a:rPr>
              <a:t>Le</a:t>
            </a:r>
            <a:r>
              <a:rPr sz="1400">
                <a:latin typeface="微软雅黑"/>
                <a:cs typeface="微软雅黑"/>
              </a:rPr>
              <a:t>v </a:t>
            </a:r>
            <a:r>
              <a:rPr sz="1400" spc="-5">
                <a:latin typeface="微软雅黑"/>
                <a:cs typeface="微软雅黑"/>
              </a:rPr>
              <a:t>Al</a:t>
            </a:r>
            <a:r>
              <a:rPr sz="1400" spc="-10">
                <a:latin typeface="微软雅黑"/>
                <a:cs typeface="微软雅黑"/>
              </a:rPr>
              <a:t>e</a:t>
            </a:r>
            <a:r>
              <a:rPr sz="1400">
                <a:latin typeface="微软雅黑"/>
                <a:cs typeface="微软雅黑"/>
              </a:rPr>
              <a:t>ks</a:t>
            </a:r>
            <a:r>
              <a:rPr sz="1400" spc="-10">
                <a:latin typeface="微软雅黑"/>
                <a:cs typeface="微软雅黑"/>
              </a:rPr>
              <a:t>e</a:t>
            </a:r>
            <a:r>
              <a:rPr sz="1400" spc="10">
                <a:latin typeface="微软雅黑"/>
                <a:cs typeface="微软雅黑"/>
              </a:rPr>
              <a:t>y</a:t>
            </a:r>
            <a:r>
              <a:rPr sz="1400" spc="-5">
                <a:latin typeface="微软雅黑"/>
                <a:cs typeface="微软雅黑"/>
              </a:rPr>
              <a:t>e</a:t>
            </a:r>
            <a:r>
              <a:rPr sz="1400" spc="-10">
                <a:latin typeface="微软雅黑"/>
                <a:cs typeface="微软雅黑"/>
              </a:rPr>
              <a:t>v</a:t>
            </a:r>
            <a:r>
              <a:rPr sz="1400" spc="-5">
                <a:latin typeface="微软雅黑"/>
                <a:cs typeface="微软雅黑"/>
              </a:rPr>
              <a:t>ic</a:t>
            </a:r>
            <a:r>
              <a:rPr sz="1400">
                <a:latin typeface="微软雅黑"/>
                <a:cs typeface="微软雅黑"/>
              </a:rPr>
              <a:t>h</a:t>
            </a:r>
            <a:r>
              <a:rPr sz="1400" spc="10">
                <a:latin typeface="微软雅黑"/>
                <a:cs typeface="微软雅黑"/>
              </a:rPr>
              <a:t> </a:t>
            </a:r>
            <a:r>
              <a:rPr sz="1400" spc="-10">
                <a:latin typeface="微软雅黑"/>
                <a:cs typeface="微软雅黑"/>
              </a:rPr>
              <a:t>vo</a:t>
            </a:r>
            <a:r>
              <a:rPr sz="1400">
                <a:latin typeface="微软雅黑"/>
                <a:cs typeface="微软雅黑"/>
              </a:rPr>
              <a:t>n</a:t>
            </a:r>
            <a:r>
              <a:rPr sz="1400" spc="5">
                <a:latin typeface="微软雅黑"/>
                <a:cs typeface="微软雅黑"/>
              </a:rPr>
              <a:t> </a:t>
            </a:r>
            <a:r>
              <a:rPr sz="1400">
                <a:latin typeface="微软雅黑"/>
                <a:cs typeface="微软雅黑"/>
              </a:rPr>
              <a:t>P</a:t>
            </a:r>
            <a:r>
              <a:rPr sz="1400" spc="-5">
                <a:latin typeface="微软雅黑"/>
                <a:cs typeface="微软雅黑"/>
              </a:rPr>
              <a:t>ero</a:t>
            </a:r>
            <a:r>
              <a:rPr sz="1400" spc="-10">
                <a:latin typeface="微软雅黑"/>
                <a:cs typeface="微软雅黑"/>
              </a:rPr>
              <a:t>v</a:t>
            </a:r>
            <a:r>
              <a:rPr sz="1400">
                <a:latin typeface="微软雅黑"/>
                <a:cs typeface="微软雅黑"/>
              </a:rPr>
              <a:t>ski将其命名为</a:t>
            </a:r>
            <a:r>
              <a:rPr sz="1400" b="1">
                <a:latin typeface="微软雅黑"/>
                <a:cs typeface="微软雅黑"/>
              </a:rPr>
              <a:t>“</a:t>
            </a:r>
            <a:r>
              <a:rPr sz="1400" b="1" spc="-10">
                <a:latin typeface="微软雅黑"/>
                <a:cs typeface="微软雅黑"/>
              </a:rPr>
              <a:t>P</a:t>
            </a:r>
            <a:r>
              <a:rPr sz="1400" b="1" spc="-15">
                <a:latin typeface="微软雅黑"/>
                <a:cs typeface="微软雅黑"/>
              </a:rPr>
              <a:t>e</a:t>
            </a:r>
            <a:r>
              <a:rPr sz="1400" b="1">
                <a:latin typeface="微软雅黑"/>
                <a:cs typeface="微软雅黑"/>
              </a:rPr>
              <a:t>ro</a:t>
            </a:r>
            <a:r>
              <a:rPr sz="1400" b="1" spc="-5">
                <a:latin typeface="微软雅黑"/>
                <a:cs typeface="微软雅黑"/>
              </a:rPr>
              <a:t>v</a:t>
            </a:r>
            <a:r>
              <a:rPr sz="1400" b="1">
                <a:latin typeface="微软雅黑"/>
                <a:cs typeface="微软雅黑"/>
              </a:rPr>
              <a:t>ski</a:t>
            </a:r>
            <a:r>
              <a:rPr sz="1400" b="1" spc="-20">
                <a:latin typeface="微软雅黑"/>
                <a:cs typeface="微软雅黑"/>
              </a:rPr>
              <a:t>t</a:t>
            </a:r>
            <a:r>
              <a:rPr sz="1400" b="1">
                <a:latin typeface="微软雅黑"/>
                <a:cs typeface="微软雅黑"/>
              </a:rPr>
              <a:t>e”</a:t>
            </a:r>
            <a:r>
              <a:rPr sz="1400">
                <a:latin typeface="微软雅黑"/>
                <a:cs typeface="微软雅黑"/>
              </a:rPr>
              <a:t>。</a:t>
            </a:r>
            <a:r>
              <a:rPr sz="1400" spc="-15">
                <a:latin typeface="微软雅黑"/>
                <a:cs typeface="微软雅黑"/>
              </a:rPr>
              <a:t>后</a:t>
            </a:r>
            <a:r>
              <a:rPr sz="1400">
                <a:latin typeface="微软雅黑"/>
                <a:cs typeface="微软雅黑"/>
              </a:rPr>
              <a:t>来</a:t>
            </a:r>
            <a:r>
              <a:rPr sz="1400" spc="-5">
                <a:latin typeface="微软雅黑"/>
                <a:cs typeface="微软雅黑"/>
              </a:rPr>
              <a:t>AB</a:t>
            </a:r>
            <a:r>
              <a:rPr sz="1400" spc="-10">
                <a:latin typeface="微软雅黑"/>
                <a:cs typeface="微软雅黑"/>
              </a:rPr>
              <a:t>O</a:t>
            </a:r>
            <a:r>
              <a:rPr sz="1000" spc="-5">
                <a:latin typeface="微软雅黑"/>
                <a:cs typeface="微软雅黑"/>
              </a:rPr>
              <a:t>3</a:t>
            </a:r>
            <a:r>
              <a:rPr sz="1400" spc="-15">
                <a:latin typeface="微软雅黑"/>
                <a:cs typeface="微软雅黑"/>
              </a:rPr>
              <a:t>型</a:t>
            </a:r>
            <a:r>
              <a:rPr sz="1400">
                <a:latin typeface="微软雅黑"/>
                <a:cs typeface="微软雅黑"/>
              </a:rPr>
              <a:t>氧化物</a:t>
            </a:r>
            <a:r>
              <a:rPr sz="1400" spc="-15">
                <a:latin typeface="微软雅黑"/>
                <a:cs typeface="微软雅黑"/>
              </a:rPr>
              <a:t>的</a:t>
            </a:r>
            <a:r>
              <a:rPr sz="1400">
                <a:latin typeface="微软雅黑"/>
                <a:cs typeface="微软雅黑"/>
              </a:rPr>
              <a:t>简单</a:t>
            </a:r>
            <a:r>
              <a:rPr sz="1400" spc="-15">
                <a:latin typeface="微软雅黑"/>
                <a:cs typeface="微软雅黑"/>
              </a:rPr>
              <a:t>钙钛</a:t>
            </a:r>
            <a:r>
              <a:rPr sz="1400">
                <a:latin typeface="微软雅黑"/>
                <a:cs typeface="微软雅黑"/>
              </a:rPr>
              <a:t>矿被广</a:t>
            </a:r>
            <a:r>
              <a:rPr sz="1400" spc="-15">
                <a:latin typeface="微软雅黑"/>
                <a:cs typeface="微软雅黑"/>
              </a:rPr>
              <a:t>泛</a:t>
            </a:r>
            <a:r>
              <a:rPr sz="1400">
                <a:latin typeface="微软雅黑"/>
                <a:cs typeface="微软雅黑"/>
              </a:rPr>
              <a:t>研究，于是人们以“pero</a:t>
            </a:r>
            <a:r>
              <a:rPr sz="1400" spc="-10">
                <a:latin typeface="微软雅黑"/>
                <a:cs typeface="微软雅黑"/>
              </a:rPr>
              <a:t>v</a:t>
            </a:r>
            <a:r>
              <a:rPr sz="1400">
                <a:latin typeface="微软雅黑"/>
                <a:cs typeface="微软雅黑"/>
              </a:rPr>
              <a:t>skite</a:t>
            </a:r>
            <a:r>
              <a:rPr sz="1400" spc="-5">
                <a:latin typeface="微软雅黑"/>
                <a:cs typeface="微软雅黑"/>
              </a:rPr>
              <a:t>”</a:t>
            </a:r>
            <a:r>
              <a:rPr sz="1400">
                <a:latin typeface="微软雅黑"/>
                <a:cs typeface="微软雅黑"/>
              </a:rPr>
              <a:t>一词来描述庞大</a:t>
            </a:r>
            <a:r>
              <a:rPr sz="1400" spc="-15">
                <a:latin typeface="微软雅黑"/>
                <a:cs typeface="微软雅黑"/>
              </a:rPr>
              <a:t>的</a:t>
            </a:r>
            <a:r>
              <a:rPr sz="1400">
                <a:latin typeface="微软雅黑"/>
                <a:cs typeface="微软雅黑"/>
              </a:rPr>
              <a:t>钙钛</a:t>
            </a:r>
            <a:r>
              <a:rPr sz="1400" spc="-15">
                <a:latin typeface="微软雅黑"/>
                <a:cs typeface="微软雅黑"/>
              </a:rPr>
              <a:t>矿</a:t>
            </a:r>
            <a:r>
              <a:rPr sz="1400">
                <a:latin typeface="微软雅黑"/>
                <a:cs typeface="微软雅黑"/>
              </a:rPr>
              <a:t>家族</a:t>
            </a:r>
            <a:r>
              <a:rPr sz="1400" spc="-15">
                <a:latin typeface="微软雅黑"/>
                <a:cs typeface="微软雅黑"/>
              </a:rPr>
              <a:t>及</a:t>
            </a:r>
            <a:r>
              <a:rPr sz="1400">
                <a:latin typeface="微软雅黑"/>
                <a:cs typeface="微软雅黑"/>
              </a:rPr>
              <a:t>其衍</a:t>
            </a:r>
            <a:r>
              <a:rPr sz="1400" spc="-15">
                <a:latin typeface="微软雅黑"/>
                <a:cs typeface="微软雅黑"/>
              </a:rPr>
              <a:t>生</a:t>
            </a:r>
            <a:r>
              <a:rPr sz="1400">
                <a:latin typeface="微软雅黑"/>
                <a:cs typeface="微软雅黑"/>
              </a:rPr>
              <a:t>化合</a:t>
            </a:r>
            <a:r>
              <a:rPr sz="1400" spc="-15">
                <a:latin typeface="微软雅黑"/>
                <a:cs typeface="微软雅黑"/>
              </a:rPr>
              <a:t>物</a:t>
            </a:r>
            <a:r>
              <a:rPr sz="140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 marL="299085" indent="-286385">
              <a:lnSpc>
                <a:spcPct val="100000"/>
              </a:lnSpc>
              <a:spcBef>
                <a:spcPts val="635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>
                <a:latin typeface="微软雅黑"/>
                <a:cs typeface="微软雅黑"/>
              </a:rPr>
              <a:t>目前光伏领域的钙钛矿材料是指具有半导体特性的</a:t>
            </a:r>
            <a:r>
              <a:rPr sz="1400" b="1">
                <a:latin typeface="微软雅黑"/>
                <a:cs typeface="微软雅黑"/>
              </a:rPr>
              <a:t>卤素钙钛矿材料ABX</a:t>
            </a:r>
            <a:r>
              <a:rPr sz="1000" b="1">
                <a:latin typeface="微软雅黑"/>
                <a:cs typeface="微软雅黑"/>
              </a:rPr>
              <a:t>3</a:t>
            </a:r>
            <a:r>
              <a:rPr sz="140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 marL="299085" marR="20955" indent="-286385">
              <a:lnSpc>
                <a:spcPct val="120100"/>
              </a:lnSpc>
              <a:spcBef>
                <a:spcPts val="295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A代表一价有机或无机</a:t>
            </a:r>
            <a:r>
              <a:rPr sz="1400" b="1" spc="-15">
                <a:latin typeface="微软雅黑"/>
                <a:cs typeface="微软雅黑"/>
              </a:rPr>
              <a:t>阳</a:t>
            </a:r>
            <a:r>
              <a:rPr sz="1400" b="1">
                <a:latin typeface="微软雅黑"/>
                <a:cs typeface="微软雅黑"/>
              </a:rPr>
              <a:t>离子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如甲</a:t>
            </a:r>
            <a:r>
              <a:rPr sz="1400" spc="-15">
                <a:latin typeface="微软雅黑"/>
                <a:cs typeface="微软雅黑"/>
              </a:rPr>
              <a:t>脒</a:t>
            </a:r>
            <a:r>
              <a:rPr sz="1400">
                <a:latin typeface="微软雅黑"/>
                <a:cs typeface="微软雅黑"/>
              </a:rPr>
              <a:t>离子</a:t>
            </a:r>
            <a:r>
              <a:rPr sz="1400" spc="-15">
                <a:latin typeface="微软雅黑"/>
                <a:cs typeface="微软雅黑"/>
              </a:rPr>
              <a:t>(</a:t>
            </a:r>
            <a:r>
              <a:rPr sz="1400" spc="-10">
                <a:latin typeface="微软雅黑"/>
                <a:cs typeface="微软雅黑"/>
              </a:rPr>
              <a:t>H</a:t>
            </a:r>
            <a:r>
              <a:rPr sz="1400">
                <a:latin typeface="微软雅黑"/>
                <a:cs typeface="微软雅黑"/>
              </a:rPr>
              <a:t>C</a:t>
            </a:r>
            <a:r>
              <a:rPr sz="1400" spc="-5">
                <a:latin typeface="微软雅黑"/>
                <a:cs typeface="微软雅黑"/>
              </a:rPr>
              <a:t>(</a:t>
            </a:r>
            <a:r>
              <a:rPr sz="1400">
                <a:latin typeface="微软雅黑"/>
                <a:cs typeface="微软雅黑"/>
              </a:rPr>
              <a:t>N</a:t>
            </a:r>
            <a:r>
              <a:rPr sz="1400" spc="-10">
                <a:latin typeface="微软雅黑"/>
                <a:cs typeface="微软雅黑"/>
              </a:rPr>
              <a:t>H</a:t>
            </a:r>
            <a:r>
              <a:rPr sz="1000" spc="-5">
                <a:latin typeface="微软雅黑"/>
                <a:cs typeface="微软雅黑"/>
              </a:rPr>
              <a:t>2</a:t>
            </a:r>
            <a:r>
              <a:rPr sz="1400" spc="-5">
                <a:latin typeface="微软雅黑"/>
                <a:cs typeface="微软雅黑"/>
              </a:rPr>
              <a:t>)</a:t>
            </a:r>
            <a:r>
              <a:rPr sz="1350" spc="30" baseline="43209">
                <a:latin typeface="微软雅黑"/>
                <a:cs typeface="微软雅黑"/>
              </a:rPr>
              <a:t>2</a:t>
            </a:r>
            <a:r>
              <a:rPr sz="1350" spc="15" baseline="43209">
                <a:latin typeface="微软雅黑"/>
                <a:cs typeface="微软雅黑"/>
              </a:rPr>
              <a:t>+</a:t>
            </a:r>
            <a:r>
              <a:rPr sz="1400" spc="-5">
                <a:latin typeface="微软雅黑"/>
                <a:cs typeface="微软雅黑"/>
              </a:rPr>
              <a:t>)</a:t>
            </a:r>
            <a:r>
              <a:rPr sz="1400">
                <a:latin typeface="微软雅黑"/>
                <a:cs typeface="微软雅黑"/>
              </a:rPr>
              <a:t>、</a:t>
            </a:r>
            <a:r>
              <a:rPr sz="1400" spc="-15">
                <a:latin typeface="微软雅黑"/>
                <a:cs typeface="微软雅黑"/>
              </a:rPr>
              <a:t>甲</a:t>
            </a:r>
            <a:r>
              <a:rPr sz="1400">
                <a:latin typeface="微软雅黑"/>
                <a:cs typeface="微软雅黑"/>
              </a:rPr>
              <a:t>胺离</a:t>
            </a:r>
            <a:r>
              <a:rPr sz="1400" spc="-10">
                <a:latin typeface="微软雅黑"/>
                <a:cs typeface="微软雅黑"/>
              </a:rPr>
              <a:t>子</a:t>
            </a:r>
            <a:r>
              <a:rPr sz="1400">
                <a:latin typeface="微软雅黑"/>
                <a:cs typeface="微软雅黑"/>
              </a:rPr>
              <a:t>(</a:t>
            </a:r>
            <a:r>
              <a:rPr sz="1400" spc="-5">
                <a:latin typeface="微软雅黑"/>
                <a:cs typeface="微软雅黑"/>
              </a:rPr>
              <a:t>C</a:t>
            </a:r>
            <a:r>
              <a:rPr sz="1400" spc="-10">
                <a:latin typeface="微软雅黑"/>
                <a:cs typeface="微软雅黑"/>
              </a:rPr>
              <a:t>H</a:t>
            </a:r>
            <a:r>
              <a:rPr sz="1000" spc="-5">
                <a:latin typeface="微软雅黑"/>
                <a:cs typeface="微软雅黑"/>
              </a:rPr>
              <a:t>3</a:t>
            </a:r>
            <a:r>
              <a:rPr sz="1400" spc="-5">
                <a:latin typeface="微软雅黑"/>
                <a:cs typeface="微软雅黑"/>
              </a:rPr>
              <a:t>N</a:t>
            </a:r>
            <a:r>
              <a:rPr sz="1400" spc="-10">
                <a:latin typeface="微软雅黑"/>
                <a:cs typeface="微软雅黑"/>
              </a:rPr>
              <a:t>H</a:t>
            </a:r>
            <a:r>
              <a:rPr sz="1350" spc="30" baseline="43209">
                <a:latin typeface="微软雅黑"/>
                <a:cs typeface="微软雅黑"/>
              </a:rPr>
              <a:t>3+</a:t>
            </a:r>
            <a:r>
              <a:rPr sz="1400" spc="-5">
                <a:latin typeface="微软雅黑"/>
                <a:cs typeface="微软雅黑"/>
              </a:rPr>
              <a:t>)</a:t>
            </a:r>
            <a:r>
              <a:rPr sz="1400" spc="-15">
                <a:latin typeface="微软雅黑"/>
                <a:cs typeface="微软雅黑"/>
              </a:rPr>
              <a:t>、</a:t>
            </a:r>
            <a:r>
              <a:rPr sz="1400">
                <a:latin typeface="微软雅黑"/>
                <a:cs typeface="微软雅黑"/>
              </a:rPr>
              <a:t>铯离</a:t>
            </a:r>
            <a:r>
              <a:rPr sz="1400" spc="-15">
                <a:latin typeface="微软雅黑"/>
                <a:cs typeface="微软雅黑"/>
              </a:rPr>
              <a:t>子</a:t>
            </a:r>
            <a:r>
              <a:rPr sz="1400">
                <a:latin typeface="微软雅黑"/>
                <a:cs typeface="微软雅黑"/>
              </a:rPr>
              <a:t>(</a:t>
            </a:r>
            <a:r>
              <a:rPr sz="1400" spc="-5">
                <a:latin typeface="微软雅黑"/>
                <a:cs typeface="微软雅黑"/>
              </a:rPr>
              <a:t>C</a:t>
            </a:r>
            <a:r>
              <a:rPr sz="1400">
                <a:latin typeface="微软雅黑"/>
                <a:cs typeface="微软雅黑"/>
              </a:rPr>
              <a:t>s</a:t>
            </a:r>
            <a:r>
              <a:rPr sz="1350" spc="15" baseline="43209">
                <a:latin typeface="微软雅黑"/>
                <a:cs typeface="微软雅黑"/>
              </a:rPr>
              <a:t>+</a:t>
            </a:r>
            <a:r>
              <a:rPr sz="1400" spc="-5">
                <a:latin typeface="微软雅黑"/>
                <a:cs typeface="微软雅黑"/>
              </a:rPr>
              <a:t>)</a:t>
            </a:r>
            <a:r>
              <a:rPr sz="1400">
                <a:latin typeface="微软雅黑"/>
                <a:cs typeface="微软雅黑"/>
              </a:rPr>
              <a:t>、</a:t>
            </a:r>
            <a:r>
              <a:rPr sz="1400" spc="-15">
                <a:latin typeface="微软雅黑"/>
                <a:cs typeface="微软雅黑"/>
              </a:rPr>
              <a:t>铷</a:t>
            </a:r>
            <a:r>
              <a:rPr sz="1400">
                <a:latin typeface="微软雅黑"/>
                <a:cs typeface="微软雅黑"/>
              </a:rPr>
              <a:t>离子</a:t>
            </a:r>
            <a:r>
              <a:rPr sz="1400" spc="-15">
                <a:latin typeface="微软雅黑"/>
                <a:cs typeface="微软雅黑"/>
              </a:rPr>
              <a:t>(</a:t>
            </a:r>
            <a:r>
              <a:rPr sz="1400" spc="-5">
                <a:latin typeface="微软雅黑"/>
                <a:cs typeface="微软雅黑"/>
              </a:rPr>
              <a:t>R</a:t>
            </a:r>
            <a:r>
              <a:rPr sz="1400">
                <a:latin typeface="微软雅黑"/>
                <a:cs typeface="微软雅黑"/>
              </a:rPr>
              <a:t>b</a:t>
            </a:r>
            <a:r>
              <a:rPr sz="1350" spc="15" baseline="43209">
                <a:latin typeface="微软雅黑"/>
                <a:cs typeface="微软雅黑"/>
              </a:rPr>
              <a:t>+</a:t>
            </a:r>
            <a:r>
              <a:rPr sz="1400" spc="-5">
                <a:latin typeface="微软雅黑"/>
                <a:cs typeface="微软雅黑"/>
              </a:rPr>
              <a:t>)</a:t>
            </a:r>
            <a:r>
              <a:rPr sz="1400">
                <a:latin typeface="微软雅黑"/>
                <a:cs typeface="微软雅黑"/>
              </a:rPr>
              <a:t>或者多种阳离子混合等。</a:t>
            </a:r>
            <a:endParaRPr sz="1400">
              <a:latin typeface="微软雅黑"/>
              <a:cs typeface="微软雅黑"/>
            </a:endParaRPr>
          </a:p>
          <a:p>
            <a:pPr marL="299085" indent="-286385">
              <a:lnSpc>
                <a:spcPct val="100000"/>
              </a:lnSpc>
              <a:spcBef>
                <a:spcPts val="635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B代表二价金属阳离子</a:t>
            </a:r>
            <a:r>
              <a:rPr sz="1400">
                <a:latin typeface="微软雅黑"/>
                <a:cs typeface="微软雅黑"/>
              </a:rPr>
              <a:t>，如铅离子(Pb</a:t>
            </a:r>
            <a:r>
              <a:rPr sz="1350" baseline="43209">
                <a:latin typeface="微软雅黑"/>
                <a:cs typeface="微软雅黑"/>
              </a:rPr>
              <a:t>2+</a:t>
            </a:r>
            <a:r>
              <a:rPr sz="1400">
                <a:latin typeface="微软雅黑"/>
                <a:cs typeface="微软雅黑"/>
              </a:rPr>
              <a:t>)、锡离子(Sn</a:t>
            </a:r>
            <a:r>
              <a:rPr sz="1350" baseline="43209">
                <a:latin typeface="微软雅黑"/>
                <a:cs typeface="微软雅黑"/>
              </a:rPr>
              <a:t>2+</a:t>
            </a:r>
            <a:r>
              <a:rPr sz="1400">
                <a:latin typeface="微软雅黑"/>
                <a:cs typeface="微软雅黑"/>
              </a:rPr>
              <a:t>)、锗离子(Ge</a:t>
            </a:r>
            <a:r>
              <a:rPr sz="1350" baseline="43209">
                <a:latin typeface="微软雅黑"/>
                <a:cs typeface="微软雅黑"/>
              </a:rPr>
              <a:t>2+</a:t>
            </a:r>
            <a:r>
              <a:rPr sz="1400">
                <a:latin typeface="微软雅黑"/>
                <a:cs typeface="微软雅黑"/>
              </a:rPr>
              <a:t>),或者多种金属离子混合等。</a:t>
            </a:r>
            <a:endParaRPr sz="1400">
              <a:latin typeface="微软雅黑"/>
              <a:cs typeface="微软雅黑"/>
            </a:endParaRPr>
          </a:p>
          <a:p>
            <a:pPr marL="299085" indent="-286385">
              <a:lnSpc>
                <a:spcPct val="100000"/>
              </a:lnSpc>
              <a:spcBef>
                <a:spcPts val="635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 spc="-5">
                <a:latin typeface="微软雅黑"/>
                <a:cs typeface="微软雅黑"/>
              </a:rPr>
              <a:t>X代表一价卤素阴离子</a:t>
            </a:r>
            <a:r>
              <a:rPr sz="1400" spc="-5">
                <a:latin typeface="微软雅黑"/>
                <a:cs typeface="微软雅黑"/>
              </a:rPr>
              <a:t>,如溴离子(Br</a:t>
            </a:r>
            <a:r>
              <a:rPr sz="1350" spc="-7" baseline="43209">
                <a:latin typeface="微软雅黑"/>
                <a:cs typeface="微软雅黑"/>
              </a:rPr>
              <a:t>-</a:t>
            </a:r>
            <a:r>
              <a:rPr sz="1400" spc="-5">
                <a:latin typeface="微软雅黑"/>
                <a:cs typeface="微软雅黑"/>
              </a:rPr>
              <a:t>)、碘离子(I</a:t>
            </a:r>
            <a:r>
              <a:rPr sz="1350" spc="-7" baseline="43209">
                <a:latin typeface="微软雅黑"/>
                <a:cs typeface="微软雅黑"/>
              </a:rPr>
              <a:t>-</a:t>
            </a:r>
            <a:r>
              <a:rPr sz="1400" spc="-5">
                <a:latin typeface="微软雅黑"/>
                <a:cs typeface="微软雅黑"/>
              </a:rPr>
              <a:t>)、氯离子(CL</a:t>
            </a:r>
            <a:r>
              <a:rPr sz="1350" spc="-7" baseline="43209">
                <a:latin typeface="微软雅黑"/>
                <a:cs typeface="微软雅黑"/>
              </a:rPr>
              <a:t>-</a:t>
            </a:r>
            <a:r>
              <a:rPr sz="1400" spc="-5">
                <a:latin typeface="微软雅黑"/>
                <a:cs typeface="微软雅黑"/>
              </a:rPr>
              <a:t>)，或者多种卤素离子混合等。</a:t>
            </a:r>
            <a:endParaRPr sz="1400">
              <a:latin typeface="微软雅黑"/>
              <a:cs typeface="微软雅黑"/>
            </a:endParaRPr>
          </a:p>
          <a:p>
            <a:pPr marL="299085" indent="-286385">
              <a:lnSpc>
                <a:spcPct val="100000"/>
              </a:lnSpc>
              <a:spcBef>
                <a:spcPts val="635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spc="-5">
                <a:latin typeface="微软雅黑"/>
                <a:cs typeface="微软雅黑"/>
              </a:rPr>
              <a:t>ABX</a:t>
            </a:r>
            <a:r>
              <a:rPr sz="1000" spc="-5">
                <a:latin typeface="微软雅黑"/>
                <a:cs typeface="微软雅黑"/>
              </a:rPr>
              <a:t>3</a:t>
            </a:r>
            <a:r>
              <a:rPr sz="1400" spc="-5">
                <a:latin typeface="微软雅黑"/>
                <a:cs typeface="微软雅黑"/>
              </a:rPr>
              <a:t>的晶体结构是1个金属B原子与6个卤素X原子配位形成[BX</a:t>
            </a:r>
            <a:r>
              <a:rPr sz="1000" spc="-5">
                <a:latin typeface="微软雅黑"/>
                <a:cs typeface="微软雅黑"/>
              </a:rPr>
              <a:t>6</a:t>
            </a:r>
            <a:r>
              <a:rPr sz="1400" spc="-5">
                <a:latin typeface="微软雅黑"/>
                <a:cs typeface="微软雅黑"/>
              </a:rPr>
              <a:t>]</a:t>
            </a:r>
            <a:r>
              <a:rPr sz="1400" b="1" spc="-5">
                <a:latin typeface="微软雅黑"/>
                <a:cs typeface="微软雅黑"/>
              </a:rPr>
              <a:t>八面体结构</a:t>
            </a:r>
            <a:r>
              <a:rPr sz="1400" spc="-5">
                <a:latin typeface="微软雅黑"/>
                <a:cs typeface="微软雅黑"/>
              </a:rPr>
              <a:t>，A原子被周围的共享顶点的8个</a:t>
            </a:r>
            <a:endParaRPr sz="1400">
              <a:latin typeface="微软雅黑"/>
              <a:cs typeface="微软雅黑"/>
            </a:endParaRPr>
          </a:p>
          <a:p>
            <a:pPr marL="299085">
              <a:lnSpc>
                <a:spcPct val="100000"/>
              </a:lnSpc>
              <a:spcBef>
                <a:spcPts val="335"/>
              </a:spcBef>
            </a:pPr>
            <a:r>
              <a:rPr sz="1400">
                <a:latin typeface="微软雅黑"/>
                <a:cs typeface="微软雅黑"/>
              </a:rPr>
              <a:t>八面体骨架包围。</a:t>
            </a:r>
            <a:endParaRPr sz="1400">
              <a:latin typeface="微软雅黑"/>
              <a:cs typeface="微软雅黑"/>
            </a:endParaRPr>
          </a:p>
          <a:p>
            <a:pPr marL="299085" marR="47625" indent="-286385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>
                <a:latin typeface="微软雅黑"/>
                <a:cs typeface="微软雅黑"/>
              </a:rPr>
              <a:t>当满足上述晶体元素和</a:t>
            </a:r>
            <a:r>
              <a:rPr sz="1400" spc="-15">
                <a:latin typeface="微软雅黑"/>
                <a:cs typeface="微软雅黑"/>
              </a:rPr>
              <a:t>结</a:t>
            </a:r>
            <a:r>
              <a:rPr sz="1400">
                <a:latin typeface="微软雅黑"/>
                <a:cs typeface="微软雅黑"/>
              </a:rPr>
              <a:t>构，</a:t>
            </a:r>
            <a:r>
              <a:rPr sz="1400" spc="-15">
                <a:latin typeface="微软雅黑"/>
                <a:cs typeface="微软雅黑"/>
              </a:rPr>
              <a:t>基</a:t>
            </a:r>
            <a:r>
              <a:rPr sz="1400">
                <a:latin typeface="微软雅黑"/>
                <a:cs typeface="微软雅黑"/>
              </a:rPr>
              <a:t>本能</a:t>
            </a:r>
            <a:r>
              <a:rPr sz="1400" spc="-15">
                <a:latin typeface="微软雅黑"/>
                <a:cs typeface="微软雅黑"/>
              </a:rPr>
              <a:t>成</a:t>
            </a:r>
            <a:r>
              <a:rPr sz="1400">
                <a:latin typeface="微软雅黑"/>
                <a:cs typeface="微软雅黑"/>
              </a:rPr>
              <a:t>为光</a:t>
            </a:r>
            <a:r>
              <a:rPr sz="1400" spc="-15">
                <a:latin typeface="微软雅黑"/>
                <a:cs typeface="微软雅黑"/>
              </a:rPr>
              <a:t>伏</a:t>
            </a:r>
            <a:r>
              <a:rPr sz="1400">
                <a:latin typeface="微软雅黑"/>
                <a:cs typeface="微软雅黑"/>
              </a:rPr>
              <a:t>领域</a:t>
            </a:r>
            <a:r>
              <a:rPr sz="1400" spc="-15">
                <a:latin typeface="微软雅黑"/>
                <a:cs typeface="微软雅黑"/>
              </a:rPr>
              <a:t>所</a:t>
            </a:r>
            <a:r>
              <a:rPr sz="1400">
                <a:latin typeface="微软雅黑"/>
                <a:cs typeface="微软雅黑"/>
              </a:rPr>
              <a:t>需的</a:t>
            </a:r>
            <a:r>
              <a:rPr sz="1400" spc="-15">
                <a:latin typeface="微软雅黑"/>
                <a:cs typeface="微软雅黑"/>
              </a:rPr>
              <a:t>钙</a:t>
            </a:r>
            <a:r>
              <a:rPr sz="1400">
                <a:latin typeface="微软雅黑"/>
                <a:cs typeface="微软雅黑"/>
              </a:rPr>
              <a:t>钛矿</a:t>
            </a:r>
            <a:r>
              <a:rPr sz="1400" spc="-15">
                <a:latin typeface="微软雅黑"/>
                <a:cs typeface="微软雅黑"/>
              </a:rPr>
              <a:t>材</a:t>
            </a:r>
            <a:r>
              <a:rPr sz="1400">
                <a:latin typeface="微软雅黑"/>
                <a:cs typeface="微软雅黑"/>
              </a:rPr>
              <a:t>料，</a:t>
            </a:r>
            <a:r>
              <a:rPr sz="1400" spc="-15">
                <a:latin typeface="微软雅黑"/>
                <a:cs typeface="微软雅黑"/>
              </a:rPr>
              <a:t>意</a:t>
            </a:r>
            <a:r>
              <a:rPr sz="1400">
                <a:latin typeface="微软雅黑"/>
                <a:cs typeface="微软雅黑"/>
              </a:rPr>
              <a:t>味</a:t>
            </a:r>
            <a:r>
              <a:rPr sz="1400" spc="10">
                <a:latin typeface="微软雅黑"/>
                <a:cs typeface="微软雅黑"/>
              </a:rPr>
              <a:t>着</a:t>
            </a:r>
            <a:r>
              <a:rPr sz="1400" b="1" spc="-15">
                <a:latin typeface="微软雅黑"/>
                <a:cs typeface="微软雅黑"/>
              </a:rPr>
              <a:t>钙</a:t>
            </a:r>
            <a:r>
              <a:rPr sz="1400" b="1">
                <a:latin typeface="微软雅黑"/>
                <a:cs typeface="微软雅黑"/>
              </a:rPr>
              <a:t>钛矿</a:t>
            </a:r>
            <a:r>
              <a:rPr sz="1400" b="1" spc="-15">
                <a:latin typeface="微软雅黑"/>
                <a:cs typeface="微软雅黑"/>
              </a:rPr>
              <a:t>材</a:t>
            </a:r>
            <a:r>
              <a:rPr sz="1400" b="1">
                <a:latin typeface="微软雅黑"/>
                <a:cs typeface="微软雅黑"/>
              </a:rPr>
              <a:t>料能</a:t>
            </a:r>
            <a:r>
              <a:rPr sz="1400" b="1" spc="-15">
                <a:latin typeface="微软雅黑"/>
                <a:cs typeface="微软雅黑"/>
              </a:rPr>
              <a:t>够</a:t>
            </a:r>
            <a:r>
              <a:rPr sz="1400" b="1">
                <a:latin typeface="微软雅黑"/>
                <a:cs typeface="微软雅黑"/>
              </a:rPr>
              <a:t>广泛</a:t>
            </a:r>
            <a:r>
              <a:rPr sz="1400" b="1" spc="-15">
                <a:latin typeface="微软雅黑"/>
                <a:cs typeface="微软雅黑"/>
              </a:rPr>
              <a:t>地</a:t>
            </a:r>
            <a:r>
              <a:rPr sz="1400" b="1">
                <a:latin typeface="微软雅黑"/>
                <a:cs typeface="微软雅黑"/>
              </a:rPr>
              <a:t>由人</a:t>
            </a:r>
            <a:r>
              <a:rPr sz="1400" b="1" spc="-15">
                <a:latin typeface="微软雅黑"/>
                <a:cs typeface="微软雅黑"/>
              </a:rPr>
              <a:t>工</a:t>
            </a:r>
            <a:r>
              <a:rPr sz="1400" b="1">
                <a:latin typeface="微软雅黑"/>
                <a:cs typeface="微软雅黑"/>
              </a:rPr>
              <a:t>合成，不再受原材料掣肘。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100">
              <a:latin typeface="Times New Roman"/>
              <a:cs typeface="Times New Roman"/>
            </a:endParaRPr>
          </a:p>
          <a:p>
            <a:pPr marL="439420">
              <a:lnSpc>
                <a:spcPct val="100000"/>
              </a:lnSpc>
              <a:tabLst>
                <a:tab pos="5020310"/>
              </a:tabLst>
            </a:pPr>
            <a:r>
              <a:rPr sz="1300" b="1" spc="-10">
                <a:latin typeface="微软雅黑"/>
                <a:cs typeface="微软雅黑"/>
              </a:rPr>
              <a:t>图：钙钛矿	图：钙钛矿晶体结构</a:t>
            </a:r>
            <a:endParaRPr sz="13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51459" y="204215"/>
            <a:ext cx="6985000" cy="603885"/>
          </a:xfrm>
          <a:custGeom>
            <a:rect l="l" t="t" r="r" b="b"/>
            <a:pathLst>
              <a:path w="6985000" h="603885">
                <a:moveTo>
                  <a:pt x="0" y="603503"/>
                </a:moveTo>
                <a:lnTo>
                  <a:pt x="6984492" y="603503"/>
                </a:lnTo>
                <a:lnTo>
                  <a:pt x="6984492" y="0"/>
                </a:lnTo>
                <a:lnTo>
                  <a:pt x="0" y="0"/>
                </a:lnTo>
                <a:lnTo>
                  <a:pt x="0" y="603503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1459" y="310896"/>
            <a:ext cx="6985000" cy="5124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0805">
              <a:lnSpc>
                <a:spcPct val="100000"/>
              </a:lnSpc>
            </a:pPr>
            <a:r>
              <a:rPr sz="2400"/>
              <a:t>钙钛矿电池工作原理</a:t>
            </a:r>
            <a:endParaRPr sz="2400"/>
          </a:p>
        </p:txBody>
      </p:sp>
      <p:sp>
        <p:nvSpPr>
          <p:cNvPr id="4" name="object 4"/>
          <p:cNvSpPr/>
          <p:nvPr/>
        </p:nvSpPr>
        <p:spPr>
          <a:xfrm>
            <a:off x="1620774" y="2061210"/>
            <a:ext cx="216535" cy="216535"/>
          </a:xfrm>
          <a:custGeom>
            <a:rect l="l" t="t" r="r" b="b"/>
            <a:pathLst>
              <a:path w="216535" h="216535">
                <a:moveTo>
                  <a:pt x="108203" y="0"/>
                </a:moveTo>
                <a:lnTo>
                  <a:pt x="66061" y="8495"/>
                </a:lnTo>
                <a:lnTo>
                  <a:pt x="31670" y="31670"/>
                </a:lnTo>
                <a:lnTo>
                  <a:pt x="8495" y="66061"/>
                </a:lnTo>
                <a:lnTo>
                  <a:pt x="0" y="108203"/>
                </a:lnTo>
                <a:lnTo>
                  <a:pt x="8495" y="150346"/>
                </a:lnTo>
                <a:lnTo>
                  <a:pt x="31670" y="184737"/>
                </a:lnTo>
                <a:lnTo>
                  <a:pt x="66061" y="207912"/>
                </a:lnTo>
                <a:lnTo>
                  <a:pt x="108203" y="216407"/>
                </a:lnTo>
                <a:lnTo>
                  <a:pt x="150346" y="207912"/>
                </a:lnTo>
                <a:lnTo>
                  <a:pt x="184737" y="184737"/>
                </a:lnTo>
                <a:lnTo>
                  <a:pt x="207912" y="150346"/>
                </a:lnTo>
                <a:lnTo>
                  <a:pt x="216407" y="108203"/>
                </a:lnTo>
                <a:lnTo>
                  <a:pt x="207912" y="66061"/>
                </a:lnTo>
                <a:lnTo>
                  <a:pt x="184737" y="31670"/>
                </a:lnTo>
                <a:lnTo>
                  <a:pt x="150346" y="8495"/>
                </a:lnTo>
                <a:lnTo>
                  <a:pt x="108203" y="0"/>
                </a:lnTo>
                <a:close/>
              </a:path>
            </a:pathLst>
          </a:custGeom>
          <a:solidFill>
            <a:srgbClr val="21ADD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620774" y="2061210"/>
            <a:ext cx="216535" cy="216535"/>
          </a:xfrm>
          <a:custGeom>
            <a:rect l="l" t="t" r="r" b="b"/>
            <a:pathLst>
              <a:path w="216535" h="216535">
                <a:moveTo>
                  <a:pt x="0" y="108203"/>
                </a:moveTo>
                <a:lnTo>
                  <a:pt x="8495" y="66061"/>
                </a:lnTo>
                <a:lnTo>
                  <a:pt x="31670" y="31670"/>
                </a:lnTo>
                <a:lnTo>
                  <a:pt x="66061" y="8495"/>
                </a:lnTo>
                <a:lnTo>
                  <a:pt x="108203" y="0"/>
                </a:lnTo>
                <a:lnTo>
                  <a:pt x="150346" y="8495"/>
                </a:lnTo>
                <a:lnTo>
                  <a:pt x="184737" y="31670"/>
                </a:lnTo>
                <a:lnTo>
                  <a:pt x="207912" y="66061"/>
                </a:lnTo>
                <a:lnTo>
                  <a:pt x="216407" y="108203"/>
                </a:lnTo>
                <a:lnTo>
                  <a:pt x="207912" y="150346"/>
                </a:lnTo>
                <a:lnTo>
                  <a:pt x="184737" y="184737"/>
                </a:lnTo>
                <a:lnTo>
                  <a:pt x="150346" y="207912"/>
                </a:lnTo>
                <a:lnTo>
                  <a:pt x="108203" y="216407"/>
                </a:lnTo>
                <a:lnTo>
                  <a:pt x="66061" y="207912"/>
                </a:lnTo>
                <a:lnTo>
                  <a:pt x="31670" y="184737"/>
                </a:lnTo>
                <a:lnTo>
                  <a:pt x="8495" y="150346"/>
                </a:lnTo>
                <a:lnTo>
                  <a:pt x="0" y="108203"/>
                </a:lnTo>
                <a:close/>
              </a:path>
            </a:pathLst>
          </a:custGeom>
          <a:ln w="25399">
            <a:solidFill>
              <a:srgbClr val="21ADD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434078" y="2618994"/>
            <a:ext cx="216535" cy="216535"/>
          </a:xfrm>
          <a:custGeom>
            <a:rect l="l" t="t" r="r" b="b"/>
            <a:pathLst>
              <a:path w="216535" h="216535">
                <a:moveTo>
                  <a:pt x="108204" y="0"/>
                </a:moveTo>
                <a:lnTo>
                  <a:pt x="66061" y="8495"/>
                </a:lnTo>
                <a:lnTo>
                  <a:pt x="31670" y="31670"/>
                </a:lnTo>
                <a:lnTo>
                  <a:pt x="8495" y="66061"/>
                </a:lnTo>
                <a:lnTo>
                  <a:pt x="0" y="108203"/>
                </a:lnTo>
                <a:lnTo>
                  <a:pt x="8495" y="150346"/>
                </a:lnTo>
                <a:lnTo>
                  <a:pt x="31670" y="184737"/>
                </a:lnTo>
                <a:lnTo>
                  <a:pt x="66061" y="207912"/>
                </a:lnTo>
                <a:lnTo>
                  <a:pt x="108204" y="216407"/>
                </a:lnTo>
                <a:lnTo>
                  <a:pt x="150346" y="207912"/>
                </a:lnTo>
                <a:lnTo>
                  <a:pt x="184737" y="184737"/>
                </a:lnTo>
                <a:lnTo>
                  <a:pt x="207912" y="150346"/>
                </a:lnTo>
                <a:lnTo>
                  <a:pt x="216408" y="108203"/>
                </a:lnTo>
                <a:lnTo>
                  <a:pt x="207912" y="66061"/>
                </a:lnTo>
                <a:lnTo>
                  <a:pt x="184737" y="31670"/>
                </a:lnTo>
                <a:lnTo>
                  <a:pt x="150346" y="8495"/>
                </a:lnTo>
                <a:lnTo>
                  <a:pt x="108204" y="0"/>
                </a:lnTo>
                <a:close/>
              </a:path>
            </a:pathLst>
          </a:custGeom>
          <a:solidFill>
            <a:srgbClr val="21ADD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434078" y="2618994"/>
            <a:ext cx="216535" cy="216535"/>
          </a:xfrm>
          <a:custGeom>
            <a:rect l="l" t="t" r="r" b="b"/>
            <a:pathLst>
              <a:path w="216535" h="216535">
                <a:moveTo>
                  <a:pt x="0" y="108203"/>
                </a:moveTo>
                <a:lnTo>
                  <a:pt x="8495" y="66061"/>
                </a:lnTo>
                <a:lnTo>
                  <a:pt x="31670" y="31670"/>
                </a:lnTo>
                <a:lnTo>
                  <a:pt x="66061" y="8495"/>
                </a:lnTo>
                <a:lnTo>
                  <a:pt x="108204" y="0"/>
                </a:lnTo>
                <a:lnTo>
                  <a:pt x="150346" y="8495"/>
                </a:lnTo>
                <a:lnTo>
                  <a:pt x="184737" y="31670"/>
                </a:lnTo>
                <a:lnTo>
                  <a:pt x="207912" y="66061"/>
                </a:lnTo>
                <a:lnTo>
                  <a:pt x="216408" y="108203"/>
                </a:lnTo>
                <a:lnTo>
                  <a:pt x="207912" y="150346"/>
                </a:lnTo>
                <a:lnTo>
                  <a:pt x="184737" y="184737"/>
                </a:lnTo>
                <a:lnTo>
                  <a:pt x="150346" y="207912"/>
                </a:lnTo>
                <a:lnTo>
                  <a:pt x="108204" y="216407"/>
                </a:lnTo>
                <a:lnTo>
                  <a:pt x="66061" y="207912"/>
                </a:lnTo>
                <a:lnTo>
                  <a:pt x="31670" y="184737"/>
                </a:lnTo>
                <a:lnTo>
                  <a:pt x="8495" y="150346"/>
                </a:lnTo>
                <a:lnTo>
                  <a:pt x="0" y="108203"/>
                </a:lnTo>
                <a:close/>
              </a:path>
            </a:pathLst>
          </a:custGeom>
          <a:ln w="25400">
            <a:solidFill>
              <a:srgbClr val="21ADD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2052066" y="2870454"/>
            <a:ext cx="216535" cy="216535"/>
          </a:xfrm>
          <a:custGeom>
            <a:rect l="l" t="t" r="r" b="b"/>
            <a:pathLst>
              <a:path w="216535" h="216535">
                <a:moveTo>
                  <a:pt x="108203" y="0"/>
                </a:moveTo>
                <a:lnTo>
                  <a:pt x="66061" y="8495"/>
                </a:lnTo>
                <a:lnTo>
                  <a:pt x="31670" y="31670"/>
                </a:lnTo>
                <a:lnTo>
                  <a:pt x="8495" y="66061"/>
                </a:lnTo>
                <a:lnTo>
                  <a:pt x="0" y="108204"/>
                </a:lnTo>
                <a:lnTo>
                  <a:pt x="8495" y="150346"/>
                </a:lnTo>
                <a:lnTo>
                  <a:pt x="31670" y="184737"/>
                </a:lnTo>
                <a:lnTo>
                  <a:pt x="66061" y="207912"/>
                </a:lnTo>
                <a:lnTo>
                  <a:pt x="108203" y="216408"/>
                </a:lnTo>
                <a:lnTo>
                  <a:pt x="150346" y="207912"/>
                </a:lnTo>
                <a:lnTo>
                  <a:pt x="184737" y="184737"/>
                </a:lnTo>
                <a:lnTo>
                  <a:pt x="207912" y="150346"/>
                </a:lnTo>
                <a:lnTo>
                  <a:pt x="216407" y="108204"/>
                </a:lnTo>
                <a:lnTo>
                  <a:pt x="207912" y="66061"/>
                </a:lnTo>
                <a:lnTo>
                  <a:pt x="184737" y="31670"/>
                </a:lnTo>
                <a:lnTo>
                  <a:pt x="150346" y="8495"/>
                </a:lnTo>
                <a:lnTo>
                  <a:pt x="108203" y="0"/>
                </a:lnTo>
                <a:close/>
              </a:path>
            </a:pathLst>
          </a:custGeom>
          <a:solidFill>
            <a:srgbClr val="21ADD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2052066" y="2870454"/>
            <a:ext cx="216535" cy="216535"/>
          </a:xfrm>
          <a:custGeom>
            <a:rect l="l" t="t" r="r" b="b"/>
            <a:pathLst>
              <a:path w="216535" h="216535">
                <a:moveTo>
                  <a:pt x="0" y="108204"/>
                </a:moveTo>
                <a:lnTo>
                  <a:pt x="8495" y="66061"/>
                </a:lnTo>
                <a:lnTo>
                  <a:pt x="31670" y="31670"/>
                </a:lnTo>
                <a:lnTo>
                  <a:pt x="66061" y="8495"/>
                </a:lnTo>
                <a:lnTo>
                  <a:pt x="108203" y="0"/>
                </a:lnTo>
                <a:lnTo>
                  <a:pt x="150346" y="8495"/>
                </a:lnTo>
                <a:lnTo>
                  <a:pt x="184737" y="31670"/>
                </a:lnTo>
                <a:lnTo>
                  <a:pt x="207912" y="66061"/>
                </a:lnTo>
                <a:lnTo>
                  <a:pt x="216407" y="108204"/>
                </a:lnTo>
                <a:lnTo>
                  <a:pt x="207912" y="150346"/>
                </a:lnTo>
                <a:lnTo>
                  <a:pt x="184737" y="184737"/>
                </a:lnTo>
                <a:lnTo>
                  <a:pt x="150346" y="207912"/>
                </a:lnTo>
                <a:lnTo>
                  <a:pt x="108203" y="216408"/>
                </a:lnTo>
                <a:lnTo>
                  <a:pt x="66061" y="207912"/>
                </a:lnTo>
                <a:lnTo>
                  <a:pt x="31670" y="184737"/>
                </a:lnTo>
                <a:lnTo>
                  <a:pt x="8495" y="150346"/>
                </a:lnTo>
                <a:lnTo>
                  <a:pt x="0" y="108204"/>
                </a:lnTo>
                <a:close/>
              </a:path>
            </a:pathLst>
          </a:custGeom>
          <a:ln w="25400">
            <a:solidFill>
              <a:srgbClr val="21ADD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972311" y="4023359"/>
            <a:ext cx="6984492" cy="264566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46736" y="1004189"/>
            <a:ext cx="8884285" cy="3088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indent="-286385">
              <a:lnSpc>
                <a:spcPct val="100000"/>
              </a:lnSpc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spc="-5">
                <a:latin typeface="微软雅黑"/>
                <a:cs typeface="微软雅黑"/>
              </a:rPr>
              <a:t>钙钛矿作为一种半导体材料，会产生</a:t>
            </a:r>
            <a:r>
              <a:rPr sz="1400" b="1" spc="-5">
                <a:latin typeface="微软雅黑"/>
                <a:cs typeface="微软雅黑"/>
              </a:rPr>
              <a:t>光生伏特效应</a:t>
            </a:r>
            <a:r>
              <a:rPr sz="1400" spc="-5">
                <a:latin typeface="微软雅黑"/>
                <a:cs typeface="微软雅黑"/>
              </a:rPr>
              <a:t>，</a:t>
            </a:r>
            <a:r>
              <a:rPr sz="1400" u="sng" spc="-5">
                <a:latin typeface="微软雅黑"/>
                <a:cs typeface="微软雅黑"/>
              </a:rPr>
              <a:t>即半导体在光照下会产生电动势</a:t>
            </a:r>
            <a:r>
              <a:rPr sz="1400" spc="-5">
                <a:latin typeface="微软雅黑"/>
                <a:cs typeface="微软雅黑"/>
              </a:rPr>
              <a:t>。其光电转化过程主要包</a:t>
            </a:r>
            <a:endParaRPr sz="1400">
              <a:latin typeface="微软雅黑"/>
              <a:cs typeface="微软雅黑"/>
            </a:endParaRPr>
          </a:p>
          <a:p>
            <a:pPr marL="299085">
              <a:lnSpc>
                <a:spcPct val="100000"/>
              </a:lnSpc>
              <a:spcBef>
                <a:spcPts val="340"/>
              </a:spcBef>
            </a:pPr>
            <a:r>
              <a:rPr sz="1400">
                <a:latin typeface="微软雅黑"/>
                <a:cs typeface="微软雅黑"/>
              </a:rPr>
              <a:t>括以下几个过程：</a:t>
            </a:r>
            <a:endParaRPr sz="1400">
              <a:latin typeface="微软雅黑"/>
              <a:cs typeface="微软雅黑"/>
            </a:endParaRPr>
          </a:p>
          <a:p>
            <a:pPr marL="299085" marR="27305" indent="-286385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 spc="-5">
                <a:latin typeface="微软雅黑"/>
                <a:cs typeface="微软雅黑"/>
              </a:rPr>
              <a:t>1</a:t>
            </a:r>
            <a:r>
              <a:rPr sz="1400" b="1">
                <a:latin typeface="微软雅黑"/>
                <a:cs typeface="微软雅黑"/>
              </a:rPr>
              <a:t>）钙钛矿光电吸收层（</a:t>
            </a:r>
            <a:r>
              <a:rPr sz="1400" b="1" spc="-5">
                <a:latin typeface="微软雅黑"/>
                <a:cs typeface="微软雅黑"/>
              </a:rPr>
              <a:t>P</a:t>
            </a:r>
            <a:r>
              <a:rPr sz="1400" b="1" spc="-15">
                <a:latin typeface="微软雅黑"/>
                <a:cs typeface="微软雅黑"/>
              </a:rPr>
              <a:t>e</a:t>
            </a:r>
            <a:r>
              <a:rPr sz="1400" b="1" spc="-10">
                <a:latin typeface="微软雅黑"/>
                <a:cs typeface="微软雅黑"/>
              </a:rPr>
              <a:t>r</a:t>
            </a:r>
            <a:r>
              <a:rPr sz="1400" b="1" spc="-5">
                <a:latin typeface="微软雅黑"/>
                <a:cs typeface="微软雅黑"/>
              </a:rPr>
              <a:t>o</a:t>
            </a:r>
            <a:r>
              <a:rPr sz="1400" b="1" spc="5">
                <a:latin typeface="微软雅黑"/>
                <a:cs typeface="微软雅黑"/>
              </a:rPr>
              <a:t>v</a:t>
            </a:r>
            <a:r>
              <a:rPr sz="1400" b="1" spc="-10">
                <a:latin typeface="微软雅黑"/>
                <a:cs typeface="微软雅黑"/>
              </a:rPr>
              <a:t>s</a:t>
            </a:r>
            <a:r>
              <a:rPr sz="1400" b="1" spc="-5">
                <a:latin typeface="微软雅黑"/>
                <a:cs typeface="微软雅黑"/>
              </a:rPr>
              <a:t>k</a:t>
            </a:r>
            <a:r>
              <a:rPr sz="1400" b="1" spc="5">
                <a:latin typeface="微软雅黑"/>
                <a:cs typeface="微软雅黑"/>
              </a:rPr>
              <a:t>i</a:t>
            </a:r>
            <a:r>
              <a:rPr sz="1400" b="1" spc="-20">
                <a:latin typeface="微软雅黑"/>
                <a:cs typeface="微软雅黑"/>
              </a:rPr>
              <a:t>t</a:t>
            </a:r>
            <a:r>
              <a:rPr sz="1400" b="1">
                <a:latin typeface="微软雅黑"/>
                <a:cs typeface="微软雅黑"/>
              </a:rPr>
              <a:t>e）</a:t>
            </a:r>
            <a:r>
              <a:rPr sz="1400">
                <a:latin typeface="微软雅黑"/>
                <a:cs typeface="微软雅黑"/>
              </a:rPr>
              <a:t>具</a:t>
            </a:r>
            <a:r>
              <a:rPr sz="1400" spc="-15">
                <a:latin typeface="微软雅黑"/>
                <a:cs typeface="微软雅黑"/>
              </a:rPr>
              <a:t>备</a:t>
            </a:r>
            <a:r>
              <a:rPr sz="1400">
                <a:latin typeface="微软雅黑"/>
                <a:cs typeface="微软雅黑"/>
              </a:rPr>
              <a:t>高光</a:t>
            </a:r>
            <a:r>
              <a:rPr sz="1400" spc="-15">
                <a:latin typeface="微软雅黑"/>
                <a:cs typeface="微软雅黑"/>
              </a:rPr>
              <a:t>吸</a:t>
            </a:r>
            <a:r>
              <a:rPr sz="1400">
                <a:latin typeface="微软雅黑"/>
                <a:cs typeface="微软雅黑"/>
              </a:rPr>
              <a:t>收系</a:t>
            </a:r>
            <a:r>
              <a:rPr sz="1400" spc="-15">
                <a:latin typeface="微软雅黑"/>
                <a:cs typeface="微软雅黑"/>
              </a:rPr>
              <a:t>数</a:t>
            </a:r>
            <a:r>
              <a:rPr sz="1400">
                <a:latin typeface="微软雅黑"/>
                <a:cs typeface="微软雅黑"/>
              </a:rPr>
              <a:t>，吸</a:t>
            </a:r>
            <a:r>
              <a:rPr sz="1400" spc="-15">
                <a:latin typeface="微软雅黑"/>
                <a:cs typeface="微软雅黑"/>
              </a:rPr>
              <a:t>收</a:t>
            </a:r>
            <a:r>
              <a:rPr sz="1400">
                <a:latin typeface="微软雅黑"/>
                <a:cs typeface="微软雅黑"/>
              </a:rPr>
              <a:t>太阳</a:t>
            </a:r>
            <a:r>
              <a:rPr sz="1400" spc="-15">
                <a:latin typeface="微软雅黑"/>
                <a:cs typeface="微软雅黑"/>
              </a:rPr>
              <a:t>光</a:t>
            </a:r>
            <a:r>
              <a:rPr sz="1400">
                <a:latin typeface="微软雅黑"/>
                <a:cs typeface="微软雅黑"/>
              </a:rPr>
              <a:t>后容</a:t>
            </a:r>
            <a:r>
              <a:rPr sz="1400" spc="-15">
                <a:latin typeface="微软雅黑"/>
                <a:cs typeface="微软雅黑"/>
              </a:rPr>
              <a:t>易</a:t>
            </a:r>
            <a:r>
              <a:rPr sz="1400">
                <a:latin typeface="微软雅黑"/>
                <a:cs typeface="微软雅黑"/>
              </a:rPr>
              <a:t>产</a:t>
            </a:r>
            <a:r>
              <a:rPr sz="1400" spc="5">
                <a:latin typeface="微软雅黑"/>
                <a:cs typeface="微软雅黑"/>
              </a:rPr>
              <a:t>生</a:t>
            </a:r>
            <a:r>
              <a:rPr sz="1400" u="sng" spc="-15">
                <a:latin typeface="微软雅黑"/>
                <a:cs typeface="微软雅黑"/>
              </a:rPr>
              <a:t>电</a:t>
            </a:r>
            <a:r>
              <a:rPr sz="1400" u="sng">
                <a:latin typeface="微软雅黑"/>
                <a:cs typeface="微软雅黑"/>
              </a:rPr>
              <a:t>子</a:t>
            </a:r>
            <a:r>
              <a:rPr sz="1400" u="sng" spc="-10">
                <a:latin typeface="微软雅黑"/>
                <a:cs typeface="微软雅黑"/>
              </a:rPr>
              <a:t>-</a:t>
            </a:r>
            <a:r>
              <a:rPr sz="1400" u="sng">
                <a:latin typeface="微软雅黑"/>
                <a:cs typeface="微软雅黑"/>
              </a:rPr>
              <a:t>空</a:t>
            </a:r>
            <a:r>
              <a:rPr sz="1400" u="sng" spc="-15">
                <a:latin typeface="微软雅黑"/>
                <a:cs typeface="微软雅黑"/>
              </a:rPr>
              <a:t>穴</a:t>
            </a:r>
            <a:r>
              <a:rPr sz="1400" u="sng">
                <a:latin typeface="微软雅黑"/>
                <a:cs typeface="微软雅黑"/>
              </a:rPr>
              <a:t>对</a:t>
            </a:r>
            <a:r>
              <a:rPr sz="1400">
                <a:latin typeface="微软雅黑"/>
                <a:cs typeface="微软雅黑"/>
              </a:rPr>
              <a:t>，</a:t>
            </a:r>
            <a:r>
              <a:rPr sz="1400" spc="-15">
                <a:latin typeface="微软雅黑"/>
                <a:cs typeface="微软雅黑"/>
              </a:rPr>
              <a:t>并</a:t>
            </a:r>
            <a:r>
              <a:rPr sz="1400">
                <a:latin typeface="微软雅黑"/>
                <a:cs typeface="微软雅黑"/>
              </a:rPr>
              <a:t>在室</a:t>
            </a:r>
            <a:r>
              <a:rPr sz="1400" spc="-15">
                <a:latin typeface="微软雅黑"/>
                <a:cs typeface="微软雅黑"/>
              </a:rPr>
              <a:t>温</a:t>
            </a:r>
            <a:r>
              <a:rPr sz="1400">
                <a:latin typeface="微软雅黑"/>
                <a:cs typeface="微软雅黑"/>
              </a:rPr>
              <a:t>下被热化后会形</a:t>
            </a:r>
            <a:r>
              <a:rPr sz="1400" spc="-5">
                <a:latin typeface="微软雅黑"/>
                <a:cs typeface="微软雅黑"/>
              </a:rPr>
              <a:t>成</a:t>
            </a:r>
            <a:r>
              <a:rPr sz="1400" u="sng">
                <a:latin typeface="微软雅黑"/>
                <a:cs typeface="微软雅黑"/>
              </a:rPr>
              <a:t>激子</a:t>
            </a:r>
            <a:r>
              <a:rPr sz="1400">
                <a:latin typeface="微软雅黑"/>
                <a:cs typeface="微软雅黑"/>
              </a:rPr>
              <a:t>，</a:t>
            </a:r>
            <a:r>
              <a:rPr sz="1400" spc="-10">
                <a:latin typeface="微软雅黑"/>
                <a:cs typeface="微软雅黑"/>
              </a:rPr>
              <a:t>然</a:t>
            </a:r>
            <a:r>
              <a:rPr sz="1400">
                <a:latin typeface="微软雅黑"/>
                <a:cs typeface="微软雅黑"/>
              </a:rPr>
              <a:t>后发</a:t>
            </a:r>
            <a:r>
              <a:rPr sz="1400" spc="-10">
                <a:latin typeface="微软雅黑"/>
                <a:cs typeface="微软雅黑"/>
              </a:rPr>
              <a:t>生</a:t>
            </a:r>
            <a:r>
              <a:rPr sz="1400">
                <a:latin typeface="微软雅黑"/>
                <a:cs typeface="微软雅黑"/>
              </a:rPr>
              <a:t>电荷</a:t>
            </a:r>
            <a:r>
              <a:rPr sz="1400" spc="-10">
                <a:latin typeface="微软雅黑"/>
                <a:cs typeface="微软雅黑"/>
              </a:rPr>
              <a:t>分</a:t>
            </a:r>
            <a:r>
              <a:rPr sz="1400">
                <a:latin typeface="微软雅黑"/>
                <a:cs typeface="微软雅黑"/>
              </a:rPr>
              <a:t>离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 u="sng" spc="-10">
                <a:latin typeface="微软雅黑"/>
                <a:cs typeface="微软雅黑"/>
              </a:rPr>
              <a:t>光</a:t>
            </a:r>
            <a:r>
              <a:rPr sz="1400" u="sng">
                <a:latin typeface="微软雅黑"/>
                <a:cs typeface="微软雅黑"/>
              </a:rPr>
              <a:t>生电</a:t>
            </a:r>
            <a:r>
              <a:rPr sz="1400" u="sng" spc="-15">
                <a:latin typeface="微软雅黑"/>
                <a:cs typeface="微软雅黑"/>
              </a:rPr>
              <a:t>子</a:t>
            </a:r>
            <a:r>
              <a:rPr sz="1400">
                <a:latin typeface="微软雅黑"/>
                <a:cs typeface="微软雅黑"/>
              </a:rPr>
              <a:t>跃迁</a:t>
            </a:r>
            <a:r>
              <a:rPr sz="1400" spc="-15">
                <a:latin typeface="微软雅黑"/>
                <a:cs typeface="微软雅黑"/>
              </a:rPr>
              <a:t>到</a:t>
            </a:r>
            <a:r>
              <a:rPr sz="1400">
                <a:latin typeface="微软雅黑"/>
                <a:cs typeface="微软雅黑"/>
              </a:rPr>
              <a:t>吸光</a:t>
            </a:r>
            <a:r>
              <a:rPr sz="1400" spc="-15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的</a:t>
            </a:r>
            <a:r>
              <a:rPr sz="1400" u="sng" spc="-15">
                <a:latin typeface="微软雅黑"/>
                <a:cs typeface="微软雅黑"/>
              </a:rPr>
              <a:t>L</a:t>
            </a:r>
            <a:r>
              <a:rPr sz="1400" u="sng">
                <a:latin typeface="微软雅黑"/>
                <a:cs typeface="微软雅黑"/>
              </a:rPr>
              <a:t>UM</a:t>
            </a:r>
            <a:r>
              <a:rPr sz="1400" u="sng" spc="-10">
                <a:latin typeface="微软雅黑"/>
                <a:cs typeface="微软雅黑"/>
              </a:rPr>
              <a:t>O</a:t>
            </a:r>
            <a:r>
              <a:rPr sz="1400" u="sng">
                <a:latin typeface="微软雅黑"/>
                <a:cs typeface="微软雅黑"/>
              </a:rPr>
              <a:t>能级</a:t>
            </a:r>
            <a:r>
              <a:rPr sz="1400" spc="-15">
                <a:latin typeface="微软雅黑"/>
                <a:cs typeface="微软雅黑"/>
              </a:rPr>
              <a:t>上</a:t>
            </a:r>
            <a:r>
              <a:rPr sz="1400">
                <a:latin typeface="微软雅黑"/>
                <a:cs typeface="微软雅黑"/>
              </a:rPr>
              <a:t>，</a:t>
            </a:r>
            <a:r>
              <a:rPr sz="1400" u="sng">
                <a:latin typeface="微软雅黑"/>
                <a:cs typeface="微软雅黑"/>
              </a:rPr>
              <a:t>光</a:t>
            </a:r>
            <a:r>
              <a:rPr sz="1400" u="sng" spc="-15">
                <a:latin typeface="微软雅黑"/>
                <a:cs typeface="微软雅黑"/>
              </a:rPr>
              <a:t>生</a:t>
            </a:r>
            <a:r>
              <a:rPr sz="1400" u="sng">
                <a:latin typeface="微软雅黑"/>
                <a:cs typeface="微软雅黑"/>
              </a:rPr>
              <a:t>空穴</a:t>
            </a:r>
            <a:r>
              <a:rPr sz="1400" spc="-15">
                <a:latin typeface="微软雅黑"/>
                <a:cs typeface="微软雅黑"/>
              </a:rPr>
              <a:t>跃</a:t>
            </a:r>
            <a:r>
              <a:rPr sz="1400">
                <a:latin typeface="微软雅黑"/>
                <a:cs typeface="微软雅黑"/>
              </a:rPr>
              <a:t>迁到</a:t>
            </a:r>
            <a:r>
              <a:rPr sz="1400" spc="-15">
                <a:latin typeface="微软雅黑"/>
                <a:cs typeface="微软雅黑"/>
              </a:rPr>
              <a:t>吸</a:t>
            </a:r>
            <a:r>
              <a:rPr sz="1400">
                <a:latin typeface="微软雅黑"/>
                <a:cs typeface="微软雅黑"/>
              </a:rPr>
              <a:t>光层的</a:t>
            </a:r>
            <a:endParaRPr sz="1400">
              <a:latin typeface="微软雅黑"/>
              <a:cs typeface="微软雅黑"/>
            </a:endParaRPr>
          </a:p>
          <a:p>
            <a:pPr marL="299085">
              <a:lnSpc>
                <a:spcPct val="100000"/>
              </a:lnSpc>
              <a:spcBef>
                <a:spcPts val="335"/>
              </a:spcBef>
            </a:pPr>
            <a:r>
              <a:rPr sz="1400" u="sng" spc="10">
                <a:latin typeface="微软雅黑"/>
                <a:cs typeface="微软雅黑"/>
              </a:rPr>
              <a:t>HOMO能级</a:t>
            </a:r>
            <a:r>
              <a:rPr sz="1400" spc="10">
                <a:latin typeface="微软雅黑"/>
                <a:cs typeface="微软雅黑"/>
              </a:rPr>
              <a:t>上。</a:t>
            </a:r>
            <a:r>
              <a:rPr sz="2100" spc="15" baseline="3968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endParaRPr sz="2100" baseline="3968">
              <a:latin typeface="微软雅黑"/>
              <a:cs typeface="微软雅黑"/>
            </a:endParaRPr>
          </a:p>
          <a:p>
            <a:pPr marL="299085" marR="5080" indent="-286385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 spc="-5">
                <a:latin typeface="微软雅黑"/>
                <a:cs typeface="微软雅黑"/>
              </a:rPr>
              <a:t>2</a:t>
            </a:r>
            <a:r>
              <a:rPr sz="1400" b="1">
                <a:latin typeface="微软雅黑"/>
                <a:cs typeface="微软雅黑"/>
              </a:rPr>
              <a:t>）</a:t>
            </a:r>
            <a:r>
              <a:rPr sz="1400">
                <a:latin typeface="微软雅黑"/>
                <a:cs typeface="微软雅黑"/>
              </a:rPr>
              <a:t>分离的自由电荷具有</a:t>
            </a:r>
            <a:r>
              <a:rPr sz="1400" spc="-15">
                <a:latin typeface="微软雅黑"/>
                <a:cs typeface="微软雅黑"/>
              </a:rPr>
              <a:t>长</a:t>
            </a:r>
            <a:r>
              <a:rPr sz="1400">
                <a:latin typeface="微软雅黑"/>
                <a:cs typeface="微软雅黑"/>
              </a:rPr>
              <a:t>的载</a:t>
            </a:r>
            <a:r>
              <a:rPr sz="1400" spc="-15">
                <a:latin typeface="微软雅黑"/>
                <a:cs typeface="微软雅黑"/>
              </a:rPr>
              <a:t>流</a:t>
            </a:r>
            <a:r>
              <a:rPr sz="1400">
                <a:latin typeface="微软雅黑"/>
                <a:cs typeface="微软雅黑"/>
              </a:rPr>
              <a:t>子寿</a:t>
            </a:r>
            <a:r>
              <a:rPr sz="1400" spc="-15">
                <a:latin typeface="微软雅黑"/>
                <a:cs typeface="微软雅黑"/>
              </a:rPr>
              <a:t>命</a:t>
            </a:r>
            <a:r>
              <a:rPr sz="1400">
                <a:latin typeface="微软雅黑"/>
                <a:cs typeface="微软雅黑"/>
              </a:rPr>
              <a:t>和扩</a:t>
            </a:r>
            <a:r>
              <a:rPr sz="1400" spc="-15">
                <a:latin typeface="微软雅黑"/>
                <a:cs typeface="微软雅黑"/>
              </a:rPr>
              <a:t>散</a:t>
            </a:r>
            <a:r>
              <a:rPr sz="1400">
                <a:latin typeface="微软雅黑"/>
                <a:cs typeface="微软雅黑"/>
              </a:rPr>
              <a:t>距离</a:t>
            </a:r>
            <a:r>
              <a:rPr sz="1400" spc="-15">
                <a:latin typeface="微软雅黑"/>
                <a:cs typeface="微软雅黑"/>
              </a:rPr>
              <a:t>使</a:t>
            </a:r>
            <a:r>
              <a:rPr sz="1400">
                <a:latin typeface="微软雅黑"/>
                <a:cs typeface="微软雅黑"/>
              </a:rPr>
              <a:t>得它</a:t>
            </a:r>
            <a:r>
              <a:rPr sz="1400" spc="-15">
                <a:latin typeface="微软雅黑"/>
                <a:cs typeface="微软雅黑"/>
              </a:rPr>
              <a:t>们</a:t>
            </a:r>
            <a:r>
              <a:rPr sz="1400">
                <a:latin typeface="微软雅黑"/>
                <a:cs typeface="微软雅黑"/>
              </a:rPr>
              <a:t>能够</a:t>
            </a:r>
            <a:r>
              <a:rPr sz="1400" spc="-15">
                <a:latin typeface="微软雅黑"/>
                <a:cs typeface="微软雅黑"/>
              </a:rPr>
              <a:t>在</a:t>
            </a:r>
            <a:r>
              <a:rPr sz="1400">
                <a:latin typeface="微软雅黑"/>
                <a:cs typeface="微软雅黑"/>
              </a:rPr>
              <a:t>复合</a:t>
            </a:r>
            <a:r>
              <a:rPr sz="1400" spc="-15">
                <a:latin typeface="微软雅黑"/>
                <a:cs typeface="微软雅黑"/>
              </a:rPr>
              <a:t>前</a:t>
            </a:r>
            <a:r>
              <a:rPr sz="1400">
                <a:latin typeface="微软雅黑"/>
                <a:cs typeface="微软雅黑"/>
              </a:rPr>
              <a:t>被有</a:t>
            </a:r>
            <a:r>
              <a:rPr sz="1400" spc="-15">
                <a:latin typeface="微软雅黑"/>
                <a:cs typeface="微软雅黑"/>
              </a:rPr>
              <a:t>效</a:t>
            </a:r>
            <a:r>
              <a:rPr sz="1400">
                <a:latin typeface="微软雅黑"/>
                <a:cs typeface="微软雅黑"/>
              </a:rPr>
              <a:t>的提</a:t>
            </a:r>
            <a:r>
              <a:rPr sz="1400" spc="-15">
                <a:latin typeface="微软雅黑"/>
                <a:cs typeface="微软雅黑"/>
              </a:rPr>
              <a:t>取</a:t>
            </a:r>
            <a:r>
              <a:rPr sz="1400">
                <a:latin typeface="微软雅黑"/>
                <a:cs typeface="微软雅黑"/>
              </a:rPr>
              <a:t>和传</a:t>
            </a:r>
            <a:r>
              <a:rPr sz="1400" spc="-15">
                <a:latin typeface="微软雅黑"/>
                <a:cs typeface="微软雅黑"/>
              </a:rPr>
              <a:t>输</a:t>
            </a:r>
            <a:r>
              <a:rPr sz="1400">
                <a:latin typeface="微软雅黑"/>
                <a:cs typeface="微软雅黑"/>
              </a:rPr>
              <a:t>，其中</a:t>
            </a:r>
            <a:r>
              <a:rPr sz="1400" b="1">
                <a:latin typeface="微软雅黑"/>
                <a:cs typeface="微软雅黑"/>
              </a:rPr>
              <a:t>电子传输层（ET</a:t>
            </a:r>
            <a:r>
              <a:rPr sz="1400" b="1" spc="-5">
                <a:latin typeface="微软雅黑"/>
                <a:cs typeface="微软雅黑"/>
              </a:rPr>
              <a:t>L）</a:t>
            </a:r>
            <a:r>
              <a:rPr sz="1400">
                <a:latin typeface="微软雅黑"/>
                <a:cs typeface="微软雅黑"/>
              </a:rPr>
              <a:t>提取并</a:t>
            </a:r>
            <a:r>
              <a:rPr sz="1400" spc="-15">
                <a:latin typeface="微软雅黑"/>
                <a:cs typeface="微软雅黑"/>
              </a:rPr>
              <a:t>传</a:t>
            </a:r>
            <a:r>
              <a:rPr sz="1400">
                <a:latin typeface="微软雅黑"/>
                <a:cs typeface="微软雅黑"/>
              </a:rPr>
              <a:t>输电</a:t>
            </a:r>
            <a:r>
              <a:rPr sz="1400" spc="-15">
                <a:latin typeface="微软雅黑"/>
                <a:cs typeface="微软雅黑"/>
              </a:rPr>
              <a:t>子</a:t>
            </a:r>
            <a:r>
              <a:rPr sz="1400">
                <a:latin typeface="微软雅黑"/>
                <a:cs typeface="微软雅黑"/>
              </a:rPr>
              <a:t>且能</a:t>
            </a:r>
            <a:r>
              <a:rPr sz="1400" spc="-15">
                <a:latin typeface="微软雅黑"/>
                <a:cs typeface="微软雅黑"/>
              </a:rPr>
              <a:t>够</a:t>
            </a:r>
            <a:r>
              <a:rPr sz="1400">
                <a:latin typeface="微软雅黑"/>
                <a:cs typeface="微软雅黑"/>
              </a:rPr>
              <a:t>快速</a:t>
            </a:r>
            <a:r>
              <a:rPr sz="1400" spc="-15">
                <a:latin typeface="微软雅黑"/>
                <a:cs typeface="微软雅黑"/>
              </a:rPr>
              <a:t>地</a:t>
            </a:r>
            <a:r>
              <a:rPr sz="1400">
                <a:latin typeface="微软雅黑"/>
                <a:cs typeface="微软雅黑"/>
              </a:rPr>
              <a:t>阻挡</a:t>
            </a:r>
            <a:r>
              <a:rPr sz="1400" spc="-15">
                <a:latin typeface="微软雅黑"/>
                <a:cs typeface="微软雅黑"/>
              </a:rPr>
              <a:t>空</a:t>
            </a:r>
            <a:r>
              <a:rPr sz="1400">
                <a:latin typeface="微软雅黑"/>
                <a:cs typeface="微软雅黑"/>
              </a:rPr>
              <a:t>穴 </a:t>
            </a:r>
            <a:r>
              <a:rPr sz="1400" spc="-75">
                <a:latin typeface="微软雅黑"/>
                <a:cs typeface="微软雅黑"/>
              </a:rPr>
              <a:t> </a:t>
            </a:r>
            <a:r>
              <a:rPr sz="2100" baseline="1984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2100" spc="60" baseline="1984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400">
                <a:latin typeface="微软雅黑"/>
                <a:cs typeface="微软雅黑"/>
              </a:rPr>
              <a:t>，同时对应的</a:t>
            </a:r>
            <a:r>
              <a:rPr sz="1400" b="1">
                <a:latin typeface="微软雅黑"/>
                <a:cs typeface="微软雅黑"/>
              </a:rPr>
              <a:t>空穴传输</a:t>
            </a:r>
            <a:r>
              <a:rPr sz="1400" b="1" spc="-15">
                <a:latin typeface="微软雅黑"/>
                <a:cs typeface="微软雅黑"/>
              </a:rPr>
              <a:t>层</a:t>
            </a:r>
            <a:r>
              <a:rPr sz="1400" b="1">
                <a:latin typeface="微软雅黑"/>
                <a:cs typeface="微软雅黑"/>
              </a:rPr>
              <a:t>（</a:t>
            </a:r>
            <a:r>
              <a:rPr sz="1400" b="1" spc="-5">
                <a:latin typeface="微软雅黑"/>
                <a:cs typeface="微软雅黑"/>
              </a:rPr>
              <a:t>HT</a:t>
            </a:r>
            <a:r>
              <a:rPr sz="1400" b="1" spc="-15">
                <a:latin typeface="微软雅黑"/>
                <a:cs typeface="微软雅黑"/>
              </a:rPr>
              <a:t>L</a:t>
            </a:r>
            <a:r>
              <a:rPr sz="1400" b="1">
                <a:latin typeface="微软雅黑"/>
                <a:cs typeface="微软雅黑"/>
              </a:rPr>
              <a:t>）</a:t>
            </a:r>
            <a:r>
              <a:rPr sz="1400">
                <a:latin typeface="微软雅黑"/>
                <a:cs typeface="微软雅黑"/>
              </a:rPr>
              <a:t>提</a:t>
            </a:r>
            <a:r>
              <a:rPr sz="1400" spc="-15">
                <a:latin typeface="微软雅黑"/>
                <a:cs typeface="微软雅黑"/>
              </a:rPr>
              <a:t>取</a:t>
            </a:r>
            <a:r>
              <a:rPr sz="1400">
                <a:latin typeface="微软雅黑"/>
                <a:cs typeface="微软雅黑"/>
              </a:rPr>
              <a:t>并</a:t>
            </a:r>
            <a:r>
              <a:rPr sz="1400" spc="-15">
                <a:latin typeface="微软雅黑"/>
                <a:cs typeface="微软雅黑"/>
              </a:rPr>
              <a:t>传输空穴且</a:t>
            </a:r>
            <a:r>
              <a:rPr sz="1400">
                <a:latin typeface="微软雅黑"/>
                <a:cs typeface="微软雅黑"/>
              </a:rPr>
              <a:t>也能够快速地阻挡电子</a:t>
            </a:r>
            <a:r>
              <a:rPr sz="1400" spc="-175">
                <a:latin typeface="微软雅黑"/>
                <a:cs typeface="微软雅黑"/>
              </a:rPr>
              <a:t>。</a:t>
            </a:r>
            <a:r>
              <a:rPr sz="2100" baseline="1984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endParaRPr sz="2100" baseline="1984">
              <a:latin typeface="微软雅黑"/>
              <a:cs typeface="微软雅黑"/>
            </a:endParaRPr>
          </a:p>
          <a:p>
            <a:pPr marL="299085" marR="606425" indent="-286385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 spc="-5">
                <a:latin typeface="微软雅黑"/>
                <a:cs typeface="微软雅黑"/>
              </a:rPr>
              <a:t>3</a:t>
            </a:r>
            <a:r>
              <a:rPr sz="1400" b="1">
                <a:latin typeface="微软雅黑"/>
                <a:cs typeface="微软雅黑"/>
              </a:rPr>
              <a:t>）</a:t>
            </a:r>
            <a:r>
              <a:rPr sz="1400">
                <a:latin typeface="微软雅黑"/>
                <a:cs typeface="微软雅黑"/>
              </a:rPr>
              <a:t>被提取地载流子经过</a:t>
            </a:r>
            <a:r>
              <a:rPr sz="1400" spc="-15">
                <a:latin typeface="微软雅黑"/>
                <a:cs typeface="微软雅黑"/>
              </a:rPr>
              <a:t>传</a:t>
            </a:r>
            <a:r>
              <a:rPr sz="1400">
                <a:latin typeface="微软雅黑"/>
                <a:cs typeface="微软雅黑"/>
              </a:rPr>
              <a:t>输层</a:t>
            </a:r>
            <a:r>
              <a:rPr sz="1400" spc="-15">
                <a:latin typeface="微软雅黑"/>
                <a:cs typeface="微软雅黑"/>
              </a:rPr>
              <a:t>传</a:t>
            </a:r>
            <a:r>
              <a:rPr sz="1400">
                <a:latin typeface="微软雅黑"/>
                <a:cs typeface="微软雅黑"/>
              </a:rPr>
              <a:t>输进</a:t>
            </a:r>
            <a:r>
              <a:rPr sz="1400" spc="-15">
                <a:latin typeface="微软雅黑"/>
                <a:cs typeface="微软雅黑"/>
              </a:rPr>
              <a:t>一</a:t>
            </a:r>
            <a:r>
              <a:rPr sz="1400">
                <a:latin typeface="微软雅黑"/>
                <a:cs typeface="微软雅黑"/>
              </a:rPr>
              <a:t>步被</a:t>
            </a:r>
            <a:r>
              <a:rPr sz="1400" spc="-15">
                <a:latin typeface="微软雅黑"/>
                <a:cs typeface="微软雅黑"/>
              </a:rPr>
              <a:t>相</a:t>
            </a:r>
            <a:r>
              <a:rPr sz="1400">
                <a:latin typeface="微软雅黑"/>
                <a:cs typeface="微软雅黑"/>
              </a:rPr>
              <a:t>应</a:t>
            </a:r>
            <a:r>
              <a:rPr sz="1400" spc="5">
                <a:latin typeface="微软雅黑"/>
                <a:cs typeface="微软雅黑"/>
              </a:rPr>
              <a:t>的</a:t>
            </a:r>
            <a:r>
              <a:rPr sz="1400" b="1" spc="-15">
                <a:latin typeface="微软雅黑"/>
                <a:cs typeface="微软雅黑"/>
              </a:rPr>
              <a:t>阳</a:t>
            </a:r>
            <a:r>
              <a:rPr sz="1400" b="1">
                <a:latin typeface="微软雅黑"/>
                <a:cs typeface="微软雅黑"/>
              </a:rPr>
              <a:t>极导</a:t>
            </a:r>
            <a:r>
              <a:rPr sz="1400" b="1" spc="-15">
                <a:latin typeface="微软雅黑"/>
                <a:cs typeface="微软雅黑"/>
              </a:rPr>
              <a:t>电</a:t>
            </a:r>
            <a:r>
              <a:rPr sz="1400" b="1">
                <a:latin typeface="微软雅黑"/>
                <a:cs typeface="微软雅黑"/>
              </a:rPr>
              <a:t>玻璃</a:t>
            </a:r>
            <a:r>
              <a:rPr sz="1400" b="1" spc="-15">
                <a:latin typeface="微软雅黑"/>
                <a:cs typeface="微软雅黑"/>
              </a:rPr>
              <a:t>（</a:t>
            </a:r>
            <a:r>
              <a:rPr sz="1400" b="1">
                <a:latin typeface="微软雅黑"/>
                <a:cs typeface="微软雅黑"/>
              </a:rPr>
              <a:t>pho</a:t>
            </a:r>
            <a:r>
              <a:rPr sz="1400" b="1" spc="-10">
                <a:latin typeface="微软雅黑"/>
                <a:cs typeface="微软雅黑"/>
              </a:rPr>
              <a:t>t</a:t>
            </a:r>
            <a:r>
              <a:rPr sz="1400" b="1" spc="-5">
                <a:latin typeface="微软雅黑"/>
                <a:cs typeface="微软雅黑"/>
              </a:rPr>
              <a:t>o</a:t>
            </a:r>
            <a:r>
              <a:rPr sz="1400" b="1" spc="5">
                <a:latin typeface="微软雅黑"/>
                <a:cs typeface="微软雅黑"/>
              </a:rPr>
              <a:t>a</a:t>
            </a:r>
            <a:r>
              <a:rPr sz="1400" b="1">
                <a:latin typeface="微软雅黑"/>
                <a:cs typeface="微软雅黑"/>
              </a:rPr>
              <a:t>no</a:t>
            </a:r>
            <a:r>
              <a:rPr sz="1400" b="1" spc="-10">
                <a:latin typeface="微软雅黑"/>
                <a:cs typeface="微软雅黑"/>
              </a:rPr>
              <a:t>de</a:t>
            </a:r>
            <a:r>
              <a:rPr sz="1400" b="1">
                <a:latin typeface="微软雅黑"/>
                <a:cs typeface="微软雅黑"/>
              </a:rPr>
              <a:t>）</a:t>
            </a:r>
            <a:r>
              <a:rPr sz="1400" spc="-15">
                <a:latin typeface="微软雅黑"/>
                <a:cs typeface="微软雅黑"/>
              </a:rPr>
              <a:t>和</a:t>
            </a:r>
            <a:r>
              <a:rPr sz="1400" b="1">
                <a:latin typeface="微软雅黑"/>
                <a:cs typeface="微软雅黑"/>
              </a:rPr>
              <a:t>阴极</a:t>
            </a:r>
            <a:r>
              <a:rPr sz="1400" b="1" spc="-15">
                <a:latin typeface="微软雅黑"/>
                <a:cs typeface="微软雅黑"/>
              </a:rPr>
              <a:t>金</a:t>
            </a:r>
            <a:r>
              <a:rPr sz="1400" b="1">
                <a:latin typeface="微软雅黑"/>
                <a:cs typeface="微软雅黑"/>
              </a:rPr>
              <a:t>属电</a:t>
            </a:r>
            <a:r>
              <a:rPr sz="1400" b="1" spc="-15">
                <a:latin typeface="微软雅黑"/>
                <a:cs typeface="微软雅黑"/>
              </a:rPr>
              <a:t>极</a:t>
            </a:r>
            <a:r>
              <a:rPr sz="1400" b="1">
                <a:latin typeface="微软雅黑"/>
                <a:cs typeface="微软雅黑"/>
              </a:rPr>
              <a:t>（  </a:t>
            </a:r>
            <a:r>
              <a:rPr sz="1400" b="1" spc="-5">
                <a:latin typeface="微软雅黑"/>
                <a:cs typeface="微软雅黑"/>
              </a:rPr>
              <a:t>counter</a:t>
            </a:r>
            <a:r>
              <a:rPr sz="1400" b="1" spc="30">
                <a:latin typeface="微软雅黑"/>
                <a:cs typeface="微软雅黑"/>
              </a:rPr>
              <a:t> </a:t>
            </a:r>
            <a:r>
              <a:rPr sz="1400" b="1" spc="-5">
                <a:latin typeface="微软雅黑"/>
                <a:cs typeface="微软雅黑"/>
              </a:rPr>
              <a:t>electrode）</a:t>
            </a:r>
            <a:r>
              <a:rPr sz="1400" spc="-5">
                <a:latin typeface="微软雅黑"/>
                <a:cs typeface="微软雅黑"/>
              </a:rPr>
              <a:t>所收集并经过负载外电路形成回路。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600">
              <a:latin typeface="Times New Roman"/>
              <a:cs typeface="Times New Roman"/>
            </a:endParaRPr>
          </a:p>
          <a:p>
            <a:pPr marL="1016000">
              <a:lnSpc>
                <a:spcPct val="100000"/>
              </a:lnSpc>
            </a:pPr>
            <a:r>
              <a:rPr sz="1300" b="1" spc="-5">
                <a:latin typeface="微软雅黑"/>
                <a:cs typeface="微软雅黑"/>
              </a:rPr>
              <a:t>图：钙钛矿电池工作原理</a:t>
            </a:r>
            <a:endParaRPr sz="13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1459" y="204215"/>
            <a:ext cx="6985000" cy="603885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10668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840"/>
              </a:spcBef>
            </a:pPr>
            <a:r>
              <a:rPr sz="2400"/>
              <a:t>钙钛矿优势：效率进展迅速，理论极限高</a:t>
            </a:r>
            <a:endParaRPr sz="2400"/>
          </a:p>
        </p:txBody>
      </p:sp>
      <p:sp>
        <p:nvSpPr>
          <p:cNvPr id="3" name="object 3"/>
          <p:cNvSpPr txBox="1"/>
          <p:nvPr/>
        </p:nvSpPr>
        <p:spPr>
          <a:xfrm>
            <a:off x="46736" y="1004189"/>
            <a:ext cx="8933815" cy="2019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indent="-286385">
              <a:lnSpc>
                <a:spcPct val="100000"/>
              </a:lnSpc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晶硅电池效率即将接近极限，下一代钙钛矿潜力充足。</a:t>
            </a:r>
            <a:r>
              <a:rPr sz="1400">
                <a:latin typeface="微软雅黑"/>
                <a:cs typeface="微软雅黑"/>
              </a:rPr>
              <a:t>晶硅电池经过40余年的发展，实验室转换效率逼近</a:t>
            </a:r>
            <a:endParaRPr sz="1400">
              <a:latin typeface="微软雅黑"/>
              <a:cs typeface="微软雅黑"/>
            </a:endParaRPr>
          </a:p>
          <a:p>
            <a:pPr marL="299085" marR="199390">
              <a:lnSpc>
                <a:spcPct val="120000"/>
              </a:lnSpc>
            </a:pPr>
            <a:r>
              <a:rPr sz="1400">
                <a:latin typeface="微软雅黑"/>
                <a:cs typeface="微软雅黑"/>
              </a:rPr>
              <a:t>27%，接近极限；钙钛矿电池具备光电损失小、带隙可调节特点，  叠加叠层技术，可实现接近两倍晶硅电池效率，潜力充足。</a:t>
            </a:r>
            <a:endParaRPr sz="1400">
              <a:latin typeface="微软雅黑"/>
              <a:cs typeface="微软雅黑"/>
            </a:endParaRPr>
          </a:p>
          <a:p>
            <a:pPr marL="299085" indent="-286385">
              <a:lnSpc>
                <a:spcPct val="100000"/>
              </a:lnSpc>
              <a:spcBef>
                <a:spcPts val="635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 spc="-5">
                <a:latin typeface="微软雅黑"/>
                <a:cs typeface="微软雅黑"/>
              </a:rPr>
              <a:t>晶硅电池理论效率极限为29.4%，目前最高效率已达到26.8%。</a:t>
            </a:r>
            <a:r>
              <a:rPr sz="1400" spc="-5">
                <a:latin typeface="微软雅黑"/>
                <a:cs typeface="微软雅黑"/>
              </a:rPr>
              <a:t>晶硅太阳能电池被俄歇复合限制在</a:t>
            </a:r>
            <a:r>
              <a:rPr sz="1400" u="sng" spc="-5">
                <a:latin typeface="微软雅黑"/>
                <a:cs typeface="微软雅黑"/>
              </a:rPr>
              <a:t>理论效率为</a:t>
            </a:r>
            <a:endParaRPr sz="1400">
              <a:latin typeface="微软雅黑"/>
              <a:cs typeface="微软雅黑"/>
            </a:endParaRPr>
          </a:p>
          <a:p>
            <a:pPr marL="299085" marR="5080">
              <a:lnSpc>
                <a:spcPts val="2020"/>
              </a:lnSpc>
              <a:spcBef>
                <a:spcPts val="120"/>
              </a:spcBef>
            </a:pPr>
            <a:r>
              <a:rPr sz="1400" u="sng">
                <a:latin typeface="微软雅黑"/>
                <a:cs typeface="微软雅黑"/>
              </a:rPr>
              <a:t>29.4%,</a:t>
            </a:r>
            <a:r>
              <a:rPr sz="1400">
                <a:latin typeface="微软雅黑"/>
                <a:cs typeface="微软雅黑"/>
              </a:rPr>
              <a:t>考虑到现实中的光学</a:t>
            </a:r>
            <a:r>
              <a:rPr sz="1400" spc="-15">
                <a:latin typeface="微软雅黑"/>
                <a:cs typeface="微软雅黑"/>
              </a:rPr>
              <a:t>损</a:t>
            </a:r>
            <a:r>
              <a:rPr sz="1400">
                <a:latin typeface="微软雅黑"/>
                <a:cs typeface="微软雅黑"/>
              </a:rPr>
              <a:t>失与</a:t>
            </a:r>
            <a:r>
              <a:rPr sz="1400" spc="-15">
                <a:latin typeface="微软雅黑"/>
                <a:cs typeface="微软雅黑"/>
              </a:rPr>
              <a:t>电</a:t>
            </a:r>
            <a:r>
              <a:rPr sz="1400">
                <a:latin typeface="微软雅黑"/>
                <a:cs typeface="微软雅黑"/>
              </a:rPr>
              <a:t>学损</a:t>
            </a:r>
            <a:r>
              <a:rPr sz="1400" spc="-15">
                <a:latin typeface="微软雅黑"/>
                <a:cs typeface="微软雅黑"/>
              </a:rPr>
              <a:t>失</a:t>
            </a:r>
            <a:r>
              <a:rPr sz="1400">
                <a:latin typeface="微软雅黑"/>
                <a:cs typeface="微软雅黑"/>
              </a:rPr>
              <a:t>，最</a:t>
            </a:r>
            <a:r>
              <a:rPr sz="1400" spc="-15">
                <a:latin typeface="微软雅黑"/>
                <a:cs typeface="微软雅黑"/>
              </a:rPr>
              <a:t>终</a:t>
            </a:r>
            <a:r>
              <a:rPr sz="1400">
                <a:latin typeface="微软雅黑"/>
                <a:cs typeface="微软雅黑"/>
              </a:rPr>
              <a:t>可以</a:t>
            </a:r>
            <a:r>
              <a:rPr sz="1400" spc="-15">
                <a:latin typeface="微软雅黑"/>
                <a:cs typeface="微软雅黑"/>
              </a:rPr>
              <a:t>达</a:t>
            </a:r>
            <a:r>
              <a:rPr sz="1400">
                <a:latin typeface="微软雅黑"/>
                <a:cs typeface="微软雅黑"/>
              </a:rPr>
              <a:t>到的</a:t>
            </a:r>
            <a:r>
              <a:rPr sz="1400" spc="-15">
                <a:latin typeface="微软雅黑"/>
                <a:cs typeface="微软雅黑"/>
              </a:rPr>
              <a:t>效</a:t>
            </a:r>
            <a:r>
              <a:rPr sz="1400" spc="5">
                <a:latin typeface="微软雅黑"/>
                <a:cs typeface="微软雅黑"/>
              </a:rPr>
              <a:t>率</a:t>
            </a:r>
            <a:r>
              <a:rPr sz="1400" u="sng">
                <a:latin typeface="微软雅黑"/>
                <a:cs typeface="微软雅黑"/>
              </a:rPr>
              <a:t>上</a:t>
            </a:r>
            <a:r>
              <a:rPr sz="1400" u="sng" spc="-15">
                <a:latin typeface="微软雅黑"/>
                <a:cs typeface="微软雅黑"/>
              </a:rPr>
              <a:t>限</a:t>
            </a:r>
            <a:r>
              <a:rPr sz="1400" u="sng">
                <a:latin typeface="微软雅黑"/>
                <a:cs typeface="微软雅黑"/>
              </a:rPr>
              <a:t>可能</a:t>
            </a:r>
            <a:r>
              <a:rPr sz="1400" u="sng" spc="-15">
                <a:latin typeface="微软雅黑"/>
                <a:cs typeface="微软雅黑"/>
              </a:rPr>
              <a:t>进</a:t>
            </a:r>
            <a:r>
              <a:rPr sz="1400" u="sng">
                <a:latin typeface="微软雅黑"/>
                <a:cs typeface="微软雅黑"/>
              </a:rPr>
              <a:t>一步</a:t>
            </a:r>
            <a:r>
              <a:rPr sz="1400" u="sng" spc="-15">
                <a:latin typeface="微软雅黑"/>
                <a:cs typeface="微软雅黑"/>
              </a:rPr>
              <a:t>降</a:t>
            </a:r>
            <a:r>
              <a:rPr sz="1400" u="sng">
                <a:latin typeface="微软雅黑"/>
                <a:cs typeface="微软雅黑"/>
              </a:rPr>
              <a:t>低</a:t>
            </a:r>
            <a:r>
              <a:rPr sz="1400" u="sng" spc="5">
                <a:latin typeface="微软雅黑"/>
                <a:cs typeface="微软雅黑"/>
              </a:rPr>
              <a:t>至</a:t>
            </a:r>
            <a:r>
              <a:rPr sz="1400" u="sng" spc="-10">
                <a:latin typeface="微软雅黑"/>
                <a:cs typeface="微软雅黑"/>
              </a:rPr>
              <a:t>2</a:t>
            </a:r>
            <a:r>
              <a:rPr sz="1400" u="sng">
                <a:latin typeface="微软雅黑"/>
                <a:cs typeface="微软雅黑"/>
              </a:rPr>
              <a:t>7%</a:t>
            </a:r>
            <a:r>
              <a:rPr sz="1400">
                <a:latin typeface="微软雅黑"/>
                <a:cs typeface="微软雅黑"/>
              </a:rPr>
              <a:t>；20</a:t>
            </a:r>
            <a:r>
              <a:rPr sz="1400" spc="-10">
                <a:latin typeface="微软雅黑"/>
                <a:cs typeface="微软雅黑"/>
              </a:rPr>
              <a:t>1</a:t>
            </a:r>
            <a:r>
              <a:rPr sz="1400" spc="5">
                <a:latin typeface="微软雅黑"/>
                <a:cs typeface="微软雅黑"/>
              </a:rPr>
              <a:t>7</a:t>
            </a:r>
            <a:r>
              <a:rPr sz="1400">
                <a:latin typeface="微软雅黑"/>
                <a:cs typeface="微软雅黑"/>
              </a:rPr>
              <a:t>年</a:t>
            </a:r>
            <a:r>
              <a:rPr sz="1400" spc="-15">
                <a:latin typeface="微软雅黑"/>
                <a:cs typeface="微软雅黑"/>
              </a:rPr>
              <a:t>日</a:t>
            </a:r>
            <a:r>
              <a:rPr sz="1400">
                <a:latin typeface="微软雅黑"/>
                <a:cs typeface="微软雅黑"/>
              </a:rPr>
              <a:t>本的</a:t>
            </a:r>
            <a:r>
              <a:rPr sz="1400" spc="-10">
                <a:latin typeface="微软雅黑"/>
                <a:cs typeface="微软雅黑"/>
              </a:rPr>
              <a:t>K</a:t>
            </a:r>
            <a:r>
              <a:rPr sz="1400">
                <a:latin typeface="微软雅黑"/>
                <a:cs typeface="微软雅黑"/>
              </a:rPr>
              <a:t>an</a:t>
            </a:r>
            <a:r>
              <a:rPr sz="1400" spc="-10">
                <a:latin typeface="微软雅黑"/>
                <a:cs typeface="微软雅黑"/>
              </a:rPr>
              <a:t>e</a:t>
            </a:r>
            <a:r>
              <a:rPr sz="1400" spc="-5">
                <a:latin typeface="微软雅黑"/>
                <a:cs typeface="微软雅黑"/>
              </a:rPr>
              <a:t>k</a:t>
            </a:r>
            <a:r>
              <a:rPr sz="1400" spc="5">
                <a:latin typeface="微软雅黑"/>
                <a:cs typeface="微软雅黑"/>
              </a:rPr>
              <a:t>a</a:t>
            </a:r>
            <a:r>
              <a:rPr sz="1400" spc="-10">
                <a:latin typeface="微软雅黑"/>
                <a:cs typeface="微软雅黑"/>
              </a:rPr>
              <a:t>公</a:t>
            </a:r>
            <a:r>
              <a:rPr sz="1400" spc="5">
                <a:latin typeface="微软雅黑"/>
                <a:cs typeface="微软雅黑"/>
              </a:rPr>
              <a:t>司</a:t>
            </a:r>
            <a:r>
              <a:rPr sz="1400">
                <a:latin typeface="微软雅黑"/>
                <a:cs typeface="微软雅黑"/>
              </a:rPr>
              <a:t>研</a:t>
            </a:r>
            <a:r>
              <a:rPr sz="1400" spc="-10">
                <a:latin typeface="微软雅黑"/>
                <a:cs typeface="微软雅黑"/>
              </a:rPr>
              <a:t>发</a:t>
            </a:r>
            <a:r>
              <a:rPr sz="1400">
                <a:latin typeface="微软雅黑"/>
                <a:cs typeface="微软雅黑"/>
              </a:rPr>
              <a:t>的</a:t>
            </a:r>
            <a:r>
              <a:rPr sz="1400" u="sng" spc="-10">
                <a:latin typeface="微软雅黑"/>
                <a:cs typeface="微软雅黑"/>
              </a:rPr>
              <a:t>HJ</a:t>
            </a:r>
            <a:r>
              <a:rPr sz="1400" u="sng">
                <a:latin typeface="微软雅黑"/>
                <a:cs typeface="微软雅黑"/>
              </a:rPr>
              <a:t>T电池以</a:t>
            </a:r>
            <a:r>
              <a:rPr sz="1400" u="sng" spc="-10">
                <a:latin typeface="微软雅黑"/>
                <a:cs typeface="微软雅黑"/>
              </a:rPr>
              <a:t>2</a:t>
            </a:r>
            <a:r>
              <a:rPr sz="1400" u="sng" spc="-5">
                <a:latin typeface="微软雅黑"/>
                <a:cs typeface="微软雅黑"/>
              </a:rPr>
              <a:t>6.</a:t>
            </a:r>
            <a:r>
              <a:rPr sz="1400" u="sng">
                <a:latin typeface="微软雅黑"/>
                <a:cs typeface="微软雅黑"/>
              </a:rPr>
              <a:t>7</a:t>
            </a:r>
            <a:r>
              <a:rPr sz="1400" u="sng" spc="-10">
                <a:latin typeface="微软雅黑"/>
                <a:cs typeface="微软雅黑"/>
              </a:rPr>
              <a:t>%</a:t>
            </a:r>
            <a:r>
              <a:rPr sz="1400" spc="5">
                <a:latin typeface="微软雅黑"/>
                <a:cs typeface="微软雅黑"/>
              </a:rPr>
              <a:t>晶</a:t>
            </a:r>
            <a:r>
              <a:rPr sz="1400">
                <a:latin typeface="微软雅黑"/>
                <a:cs typeface="微软雅黑"/>
              </a:rPr>
              <a:t>硅</a:t>
            </a:r>
            <a:r>
              <a:rPr sz="1400" spc="5">
                <a:latin typeface="微软雅黑"/>
                <a:cs typeface="微软雅黑"/>
              </a:rPr>
              <a:t>电</a:t>
            </a:r>
            <a:r>
              <a:rPr sz="1400" spc="-15">
                <a:latin typeface="微软雅黑"/>
                <a:cs typeface="微软雅黑"/>
              </a:rPr>
              <a:t>池</a:t>
            </a:r>
            <a:r>
              <a:rPr sz="1400" spc="5">
                <a:latin typeface="微软雅黑"/>
                <a:cs typeface="微软雅黑"/>
              </a:rPr>
              <a:t>效</a:t>
            </a:r>
            <a:r>
              <a:rPr sz="1400">
                <a:latin typeface="微软雅黑"/>
                <a:cs typeface="微软雅黑"/>
              </a:rPr>
              <a:t>率</a:t>
            </a:r>
            <a:r>
              <a:rPr sz="1400" spc="-10">
                <a:latin typeface="微软雅黑"/>
                <a:cs typeface="微软雅黑"/>
              </a:rPr>
              <a:t>最高</a:t>
            </a:r>
            <a:r>
              <a:rPr sz="1400" spc="5">
                <a:latin typeface="微软雅黑"/>
                <a:cs typeface="微软雅黑"/>
              </a:rPr>
              <a:t>记</a:t>
            </a:r>
            <a:r>
              <a:rPr sz="1400">
                <a:latin typeface="微软雅黑"/>
                <a:cs typeface="微软雅黑"/>
              </a:rPr>
              <a:t>录</a:t>
            </a:r>
            <a:r>
              <a:rPr sz="1400" spc="5">
                <a:latin typeface="微软雅黑"/>
                <a:cs typeface="微软雅黑"/>
              </a:rPr>
              <a:t>保</a:t>
            </a:r>
            <a:r>
              <a:rPr sz="1400" spc="-15">
                <a:latin typeface="微软雅黑"/>
                <a:cs typeface="微软雅黑"/>
              </a:rPr>
              <a:t>持</a:t>
            </a:r>
            <a:r>
              <a:rPr sz="1400" spc="5">
                <a:latin typeface="微软雅黑"/>
                <a:cs typeface="微软雅黑"/>
              </a:rPr>
              <a:t>5年</a:t>
            </a:r>
            <a:r>
              <a:rPr sz="1400" spc="-10">
                <a:latin typeface="微软雅黑"/>
                <a:cs typeface="微软雅黑"/>
              </a:rPr>
              <a:t>，</a:t>
            </a:r>
            <a:r>
              <a:rPr sz="1400" u="sng" spc="-5">
                <a:latin typeface="微软雅黑"/>
                <a:cs typeface="微软雅黑"/>
              </a:rPr>
              <a:t>2</a:t>
            </a:r>
            <a:r>
              <a:rPr sz="1400" u="sng" spc="5">
                <a:latin typeface="微软雅黑"/>
                <a:cs typeface="微软雅黑"/>
              </a:rPr>
              <a:t>0</a:t>
            </a:r>
            <a:r>
              <a:rPr sz="1400" u="sng" spc="-10">
                <a:latin typeface="微软雅黑"/>
                <a:cs typeface="微软雅黑"/>
              </a:rPr>
              <a:t>2</a:t>
            </a:r>
            <a:r>
              <a:rPr sz="1400" u="sng" spc="5">
                <a:latin typeface="微软雅黑"/>
                <a:cs typeface="微软雅黑"/>
              </a:rPr>
              <a:t>2</a:t>
            </a:r>
            <a:r>
              <a:rPr sz="1400" u="sng">
                <a:latin typeface="微软雅黑"/>
                <a:cs typeface="微软雅黑"/>
              </a:rPr>
              <a:t>年12</a:t>
            </a:r>
            <a:r>
              <a:rPr sz="1400" u="sng" spc="-10">
                <a:latin typeface="微软雅黑"/>
                <a:cs typeface="微软雅黑"/>
              </a:rPr>
              <a:t>月</a:t>
            </a:r>
            <a:r>
              <a:rPr sz="1400" u="sng" spc="5">
                <a:latin typeface="微软雅黑"/>
                <a:cs typeface="微软雅黑"/>
              </a:rPr>
              <a:t>隆</a:t>
            </a:r>
            <a:r>
              <a:rPr sz="1400" u="sng" spc="-10">
                <a:latin typeface="微软雅黑"/>
                <a:cs typeface="微软雅黑"/>
              </a:rPr>
              <a:t>基HJ</a:t>
            </a:r>
            <a:r>
              <a:rPr sz="1400" u="sng">
                <a:latin typeface="微软雅黑"/>
                <a:cs typeface="微软雅黑"/>
              </a:rPr>
              <a:t>T</a:t>
            </a:r>
            <a:r>
              <a:rPr sz="1400" u="sng" spc="-10">
                <a:latin typeface="微软雅黑"/>
                <a:cs typeface="微软雅黑"/>
              </a:rPr>
              <a:t>效</a:t>
            </a:r>
            <a:r>
              <a:rPr sz="1400" u="sng" spc="5">
                <a:latin typeface="微软雅黑"/>
                <a:cs typeface="微软雅黑"/>
              </a:rPr>
              <a:t>率</a:t>
            </a:r>
            <a:r>
              <a:rPr sz="1400" u="sng" spc="-5">
                <a:latin typeface="微软雅黑"/>
                <a:cs typeface="微软雅黑"/>
              </a:rPr>
              <a:t>达2</a:t>
            </a:r>
            <a:r>
              <a:rPr sz="1400" u="sng" spc="5">
                <a:latin typeface="微软雅黑"/>
                <a:cs typeface="微软雅黑"/>
              </a:rPr>
              <a:t>6</a:t>
            </a:r>
            <a:r>
              <a:rPr sz="1400" u="sng">
                <a:latin typeface="微软雅黑"/>
                <a:cs typeface="微软雅黑"/>
              </a:rPr>
              <a:t>.</a:t>
            </a:r>
            <a:r>
              <a:rPr sz="1400" u="sng" spc="-15">
                <a:latin typeface="微软雅黑"/>
                <a:cs typeface="微软雅黑"/>
              </a:rPr>
              <a:t>8</a:t>
            </a:r>
            <a:r>
              <a:rPr sz="1400" u="sng" spc="-5">
                <a:latin typeface="微软雅黑"/>
                <a:cs typeface="微软雅黑"/>
              </a:rPr>
              <a:t>1</a:t>
            </a:r>
            <a:r>
              <a:rPr sz="1400" u="sng" spc="5">
                <a:latin typeface="微软雅黑"/>
                <a:cs typeface="微软雅黑"/>
              </a:rPr>
              <a:t>%，</a:t>
            </a:r>
            <a:r>
              <a:rPr sz="1400">
                <a:latin typeface="微软雅黑"/>
                <a:cs typeface="微软雅黑"/>
              </a:rPr>
              <a:t>成为新世界纪录。</a:t>
            </a:r>
            <a:endParaRPr sz="1400">
              <a:latin typeface="微软雅黑"/>
              <a:cs typeface="微软雅黑"/>
            </a:endParaRPr>
          </a:p>
          <a:p>
            <a:pPr marL="301625">
              <a:lnSpc>
                <a:spcPts val="1515"/>
              </a:lnSpc>
            </a:pPr>
            <a:r>
              <a:rPr sz="1300" b="1" spc="-5">
                <a:latin typeface="微软雅黑"/>
                <a:cs typeface="微软雅黑"/>
              </a:rPr>
              <a:t>图：晶硅电池实验室最高效率</a:t>
            </a:r>
            <a:endParaRPr sz="13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08204" y="3163823"/>
            <a:ext cx="8901938" cy="345490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756666" y="3204210"/>
            <a:ext cx="935990" cy="928369"/>
          </a:xfrm>
          <a:custGeom>
            <a:rect l="l" t="t" r="r" b="b"/>
            <a:pathLst>
              <a:path w="935989" h="928369">
                <a:moveTo>
                  <a:pt x="0" y="928115"/>
                </a:moveTo>
                <a:lnTo>
                  <a:pt x="935735" y="928115"/>
                </a:lnTo>
                <a:lnTo>
                  <a:pt x="935735" y="0"/>
                </a:lnTo>
                <a:lnTo>
                  <a:pt x="0" y="0"/>
                </a:lnTo>
                <a:lnTo>
                  <a:pt x="0" y="92811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756666" y="3204210"/>
            <a:ext cx="935990" cy="928369"/>
          </a:xfrm>
          <a:custGeom>
            <a:rect l="l" t="t" r="r" b="b"/>
            <a:pathLst>
              <a:path w="935989" h="928369">
                <a:moveTo>
                  <a:pt x="0" y="928115"/>
                </a:moveTo>
                <a:lnTo>
                  <a:pt x="935735" y="928115"/>
                </a:lnTo>
                <a:lnTo>
                  <a:pt x="935735" y="0"/>
                </a:lnTo>
                <a:lnTo>
                  <a:pt x="0" y="0"/>
                </a:lnTo>
                <a:lnTo>
                  <a:pt x="0" y="928115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834339" y="3419221"/>
            <a:ext cx="1168400" cy="939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>
                <a:latin typeface="微软雅黑"/>
                <a:cs typeface="微软雅黑"/>
              </a:rPr>
              <a:t>单晶硅电池（聚光）</a:t>
            </a:r>
            <a:endParaRPr sz="900">
              <a:latin typeface="微软雅黑"/>
              <a:cs typeface="微软雅黑"/>
            </a:endParaRPr>
          </a:p>
          <a:p>
            <a:pPr marL="12700" marR="5080">
              <a:lnSpc>
                <a:spcPts val="1580"/>
              </a:lnSpc>
              <a:spcBef>
                <a:spcPts val="65"/>
              </a:spcBef>
            </a:pPr>
            <a:r>
              <a:rPr sz="900">
                <a:latin typeface="微软雅黑"/>
                <a:cs typeface="微软雅黑"/>
              </a:rPr>
              <a:t>单晶硅电池（非聚光）多晶硅电池</a:t>
            </a:r>
            <a:endParaRPr sz="900">
              <a:latin typeface="微软雅黑"/>
              <a:cs typeface="微软雅黑"/>
            </a:endParaRPr>
          </a:p>
          <a:p>
            <a:pPr marL="12700" marR="576580">
              <a:lnSpc>
                <a:spcPts val="1510"/>
              </a:lnSpc>
              <a:spcBef>
                <a:spcPts val="20"/>
              </a:spcBef>
            </a:pPr>
            <a:r>
              <a:rPr sz="900">
                <a:latin typeface="微软雅黑"/>
                <a:cs typeface="微软雅黑"/>
              </a:rPr>
              <a:t>异质结电池薄膜硅电池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563880" y="3389376"/>
            <a:ext cx="277367" cy="101193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1459" y="204215"/>
            <a:ext cx="6985000" cy="603885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10668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840"/>
              </a:spcBef>
            </a:pPr>
            <a:r>
              <a:rPr sz="2400"/>
              <a:t>钙钛矿优势：效率上限远超晶硅电池</a:t>
            </a:r>
            <a:endParaRPr sz="2400"/>
          </a:p>
        </p:txBody>
      </p:sp>
      <p:sp>
        <p:nvSpPr>
          <p:cNvPr id="3" name="object 3"/>
          <p:cNvSpPr txBox="1"/>
          <p:nvPr/>
        </p:nvSpPr>
        <p:spPr>
          <a:xfrm>
            <a:off x="46736" y="1004189"/>
            <a:ext cx="8853170" cy="16541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indent="-286385">
              <a:lnSpc>
                <a:spcPct val="100000"/>
              </a:lnSpc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钙钛矿材料光电损失小。</a:t>
            </a:r>
            <a:r>
              <a:rPr sz="1400">
                <a:latin typeface="微软雅黑"/>
                <a:cs typeface="微软雅黑"/>
              </a:rPr>
              <a:t>钙钛矿材料具备</a:t>
            </a:r>
            <a:r>
              <a:rPr sz="1400" u="sng">
                <a:latin typeface="微软雅黑"/>
                <a:cs typeface="微软雅黑"/>
              </a:rPr>
              <a:t>长的载流子扩散长度、浅的缺陷能级</a:t>
            </a:r>
            <a:r>
              <a:rPr sz="1400">
                <a:latin typeface="微软雅黑"/>
                <a:cs typeface="微软雅黑"/>
              </a:rPr>
              <a:t>，因而载流子复合率低，寿命可</a:t>
            </a:r>
            <a:endParaRPr sz="1400">
              <a:latin typeface="微软雅黑"/>
              <a:cs typeface="微软雅黑"/>
            </a:endParaRPr>
          </a:p>
          <a:p>
            <a:pPr marL="299085">
              <a:lnSpc>
                <a:spcPct val="100000"/>
              </a:lnSpc>
              <a:spcBef>
                <a:spcPts val="340"/>
              </a:spcBef>
            </a:pPr>
            <a:r>
              <a:rPr sz="1400">
                <a:latin typeface="微软雅黑"/>
                <a:cs typeface="微软雅黑"/>
              </a:rPr>
              <a:t>高达几微秒到几十微秒，光电损失较小。</a:t>
            </a:r>
            <a:endParaRPr sz="1400">
              <a:latin typeface="微软雅黑"/>
              <a:cs typeface="微软雅黑"/>
            </a:endParaRPr>
          </a:p>
          <a:p>
            <a:pPr marL="299085" marR="63500" indent="-286385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单结效率上限可</a:t>
            </a:r>
            <a:r>
              <a:rPr sz="1400" b="1" spc="-5">
                <a:latin typeface="微软雅黑"/>
                <a:cs typeface="微软雅黑"/>
              </a:rPr>
              <a:t>达30</a:t>
            </a:r>
            <a:r>
              <a:rPr sz="1400" b="1" spc="-10">
                <a:latin typeface="微软雅黑"/>
                <a:cs typeface="微软雅黑"/>
              </a:rPr>
              <a:t>%</a:t>
            </a:r>
            <a:r>
              <a:rPr sz="1400" b="1">
                <a:latin typeface="微软雅黑"/>
                <a:cs typeface="微软雅黑"/>
              </a:rPr>
              <a:t>以上</a:t>
            </a:r>
            <a:r>
              <a:rPr sz="1400" b="1" spc="-15">
                <a:latin typeface="微软雅黑"/>
                <a:cs typeface="微软雅黑"/>
              </a:rPr>
              <a:t>。</a:t>
            </a:r>
            <a:r>
              <a:rPr sz="1400">
                <a:latin typeface="微软雅黑"/>
                <a:cs typeface="微软雅黑"/>
              </a:rPr>
              <a:t>根据</a:t>
            </a:r>
            <a:r>
              <a:rPr sz="1400" spc="-10">
                <a:latin typeface="微软雅黑"/>
                <a:cs typeface="微软雅黑"/>
              </a:rPr>
              <a:t>S</a:t>
            </a:r>
            <a:r>
              <a:rPr sz="1400">
                <a:latin typeface="微软雅黑"/>
                <a:cs typeface="微软雅黑"/>
              </a:rPr>
              <a:t>h</a:t>
            </a:r>
            <a:r>
              <a:rPr sz="1400" spc="-10">
                <a:latin typeface="微软雅黑"/>
                <a:cs typeface="微软雅黑"/>
              </a:rPr>
              <a:t>o</a:t>
            </a:r>
            <a:r>
              <a:rPr sz="1400">
                <a:latin typeface="微软雅黑"/>
                <a:cs typeface="微软雅黑"/>
              </a:rPr>
              <a:t>c</a:t>
            </a:r>
            <a:r>
              <a:rPr sz="1400" spc="-10">
                <a:latin typeface="微软雅黑"/>
                <a:cs typeface="微软雅黑"/>
              </a:rPr>
              <a:t>k</a:t>
            </a:r>
            <a:r>
              <a:rPr sz="1400" spc="-5">
                <a:latin typeface="微软雅黑"/>
                <a:cs typeface="微软雅黑"/>
              </a:rPr>
              <a:t>l</a:t>
            </a:r>
            <a:r>
              <a:rPr sz="1400" spc="-10">
                <a:latin typeface="微软雅黑"/>
                <a:cs typeface="微软雅黑"/>
              </a:rPr>
              <a:t>e</a:t>
            </a:r>
            <a:r>
              <a:rPr sz="1400">
                <a:latin typeface="微软雅黑"/>
                <a:cs typeface="微软雅黑"/>
              </a:rPr>
              <a:t>y</a:t>
            </a:r>
            <a:r>
              <a:rPr sz="1400" spc="5">
                <a:latin typeface="微软雅黑"/>
                <a:cs typeface="微软雅黑"/>
              </a:rPr>
              <a:t>-</a:t>
            </a:r>
            <a:r>
              <a:rPr sz="1400" spc="-20">
                <a:latin typeface="微软雅黑"/>
                <a:cs typeface="微软雅黑"/>
              </a:rPr>
              <a:t>Q</a:t>
            </a:r>
            <a:r>
              <a:rPr sz="1400" spc="-5">
                <a:latin typeface="微软雅黑"/>
                <a:cs typeface="微软雅黑"/>
              </a:rPr>
              <a:t>u</a:t>
            </a:r>
            <a:r>
              <a:rPr sz="1400" spc="-10">
                <a:latin typeface="微软雅黑"/>
                <a:cs typeface="微软雅黑"/>
              </a:rPr>
              <a:t>e</a:t>
            </a:r>
            <a:r>
              <a:rPr sz="1400" spc="-5">
                <a:latin typeface="微软雅黑"/>
                <a:cs typeface="微软雅黑"/>
              </a:rPr>
              <a:t>is</a:t>
            </a:r>
            <a:r>
              <a:rPr sz="1400" spc="-10">
                <a:latin typeface="微软雅黑"/>
                <a:cs typeface="微软雅黑"/>
              </a:rPr>
              <a:t>s</a:t>
            </a:r>
            <a:r>
              <a:rPr sz="1400" spc="-5">
                <a:latin typeface="微软雅黑"/>
                <a:cs typeface="微软雅黑"/>
              </a:rPr>
              <a:t>e</a:t>
            </a:r>
            <a:r>
              <a:rPr sz="1400">
                <a:latin typeface="微软雅黑"/>
                <a:cs typeface="微软雅黑"/>
              </a:rPr>
              <a:t>r极限，单结太阳</a:t>
            </a:r>
            <a:r>
              <a:rPr sz="1400" spc="-15">
                <a:latin typeface="微软雅黑"/>
                <a:cs typeface="微软雅黑"/>
              </a:rPr>
              <a:t>能</a:t>
            </a:r>
            <a:r>
              <a:rPr sz="1400">
                <a:latin typeface="微软雅黑"/>
                <a:cs typeface="微软雅黑"/>
              </a:rPr>
              <a:t>电池</a:t>
            </a:r>
            <a:r>
              <a:rPr sz="1400" spc="-15">
                <a:latin typeface="微软雅黑"/>
                <a:cs typeface="微软雅黑"/>
              </a:rPr>
              <a:t>吸</a:t>
            </a:r>
            <a:r>
              <a:rPr sz="1400">
                <a:latin typeface="微软雅黑"/>
                <a:cs typeface="微软雅黑"/>
              </a:rPr>
              <a:t>光材</a:t>
            </a:r>
            <a:r>
              <a:rPr sz="1400" spc="-15">
                <a:latin typeface="微软雅黑"/>
                <a:cs typeface="微软雅黑"/>
              </a:rPr>
              <a:t>料</a:t>
            </a:r>
            <a:r>
              <a:rPr sz="1400">
                <a:latin typeface="微软雅黑"/>
                <a:cs typeface="微软雅黑"/>
              </a:rPr>
              <a:t>的禁</a:t>
            </a:r>
            <a:r>
              <a:rPr sz="1400" spc="-15">
                <a:latin typeface="微软雅黑"/>
                <a:cs typeface="微软雅黑"/>
              </a:rPr>
              <a:t>带</a:t>
            </a:r>
            <a:r>
              <a:rPr sz="1400">
                <a:latin typeface="微软雅黑"/>
                <a:cs typeface="微软雅黑"/>
              </a:rPr>
              <a:t>宽度</a:t>
            </a:r>
            <a:r>
              <a:rPr sz="1400" spc="-5">
                <a:latin typeface="微软雅黑"/>
                <a:cs typeface="微软雅黑"/>
              </a:rPr>
              <a:t>在</a:t>
            </a:r>
            <a:r>
              <a:rPr sz="1400">
                <a:latin typeface="微软雅黑"/>
                <a:cs typeface="微软雅黑"/>
              </a:rPr>
              <a:t>1.3</a:t>
            </a:r>
            <a:r>
              <a:rPr sz="1400" spc="5">
                <a:latin typeface="微软雅黑"/>
                <a:cs typeface="微软雅黑"/>
              </a:rPr>
              <a:t>4</a:t>
            </a:r>
            <a:r>
              <a:rPr sz="1400" spc="-5">
                <a:latin typeface="微软雅黑"/>
                <a:cs typeface="微软雅黑"/>
              </a:rPr>
              <a:t>eV</a:t>
            </a:r>
            <a:r>
              <a:rPr sz="1400">
                <a:latin typeface="微软雅黑"/>
                <a:cs typeface="微软雅黑"/>
              </a:rPr>
              <a:t>时，其理论光电转换效</a:t>
            </a:r>
            <a:r>
              <a:rPr sz="1400" spc="-15">
                <a:latin typeface="微软雅黑"/>
                <a:cs typeface="微软雅黑"/>
              </a:rPr>
              <a:t>率</a:t>
            </a:r>
            <a:r>
              <a:rPr sz="1400">
                <a:latin typeface="微软雅黑"/>
                <a:cs typeface="微软雅黑"/>
              </a:rPr>
              <a:t>可达</a:t>
            </a:r>
            <a:r>
              <a:rPr sz="1400" spc="-15">
                <a:latin typeface="微软雅黑"/>
                <a:cs typeface="微软雅黑"/>
              </a:rPr>
              <a:t>最</a:t>
            </a:r>
            <a:r>
              <a:rPr sz="1400">
                <a:latin typeface="微软雅黑"/>
                <a:cs typeface="微软雅黑"/>
              </a:rPr>
              <a:t>高的</a:t>
            </a:r>
            <a:r>
              <a:rPr sz="1400" spc="-10">
                <a:latin typeface="微软雅黑"/>
                <a:cs typeface="微软雅黑"/>
              </a:rPr>
              <a:t>3</a:t>
            </a:r>
            <a:r>
              <a:rPr sz="1400">
                <a:latin typeface="微软雅黑"/>
                <a:cs typeface="微软雅黑"/>
              </a:rPr>
              <a:t>3.7%，</a:t>
            </a:r>
            <a:r>
              <a:rPr sz="1400" u="sng">
                <a:latin typeface="微软雅黑"/>
                <a:cs typeface="微软雅黑"/>
              </a:rPr>
              <a:t>典</a:t>
            </a:r>
            <a:r>
              <a:rPr sz="1400" u="sng" spc="-15">
                <a:latin typeface="微软雅黑"/>
                <a:cs typeface="微软雅黑"/>
              </a:rPr>
              <a:t>型</a:t>
            </a:r>
            <a:r>
              <a:rPr sz="1400" u="sng">
                <a:latin typeface="微软雅黑"/>
                <a:cs typeface="微软雅黑"/>
              </a:rPr>
              <a:t>的甲</a:t>
            </a:r>
            <a:r>
              <a:rPr sz="1400" u="sng" spc="-15">
                <a:latin typeface="微软雅黑"/>
                <a:cs typeface="微软雅黑"/>
              </a:rPr>
              <a:t>胺</a:t>
            </a:r>
            <a:r>
              <a:rPr sz="1400" u="sng">
                <a:latin typeface="微软雅黑"/>
                <a:cs typeface="微软雅黑"/>
              </a:rPr>
              <a:t>铅碘</a:t>
            </a:r>
            <a:r>
              <a:rPr sz="1400" u="sng" spc="-15">
                <a:latin typeface="微软雅黑"/>
                <a:cs typeface="微软雅黑"/>
              </a:rPr>
              <a:t>(</a:t>
            </a:r>
            <a:r>
              <a:rPr sz="1400" u="sng">
                <a:latin typeface="微软雅黑"/>
                <a:cs typeface="微软雅黑"/>
              </a:rPr>
              <a:t>C</a:t>
            </a:r>
            <a:r>
              <a:rPr sz="1400" u="sng" spc="-10">
                <a:latin typeface="微软雅黑"/>
                <a:cs typeface="微软雅黑"/>
              </a:rPr>
              <a:t>H</a:t>
            </a:r>
            <a:r>
              <a:rPr sz="1000" u="sng" spc="-5">
                <a:latin typeface="微软雅黑"/>
                <a:cs typeface="微软雅黑"/>
              </a:rPr>
              <a:t>3</a:t>
            </a:r>
            <a:r>
              <a:rPr sz="1400" u="sng" spc="-5">
                <a:latin typeface="微软雅黑"/>
                <a:cs typeface="微软雅黑"/>
              </a:rPr>
              <a:t>NH</a:t>
            </a:r>
            <a:r>
              <a:rPr sz="1000" u="sng" spc="-5">
                <a:latin typeface="微软雅黑"/>
                <a:cs typeface="微软雅黑"/>
              </a:rPr>
              <a:t>3</a:t>
            </a:r>
            <a:r>
              <a:rPr sz="1400" u="sng">
                <a:latin typeface="微软雅黑"/>
                <a:cs typeface="微软雅黑"/>
              </a:rPr>
              <a:t>PbI</a:t>
            </a:r>
            <a:r>
              <a:rPr sz="1000" u="sng" spc="-5">
                <a:latin typeface="微软雅黑"/>
                <a:cs typeface="微软雅黑"/>
              </a:rPr>
              <a:t>3</a:t>
            </a:r>
            <a:r>
              <a:rPr sz="1400" u="sng" spc="-5">
                <a:latin typeface="微软雅黑"/>
                <a:cs typeface="微软雅黑"/>
              </a:rPr>
              <a:t>)</a:t>
            </a:r>
            <a:r>
              <a:rPr sz="1400" u="sng">
                <a:latin typeface="微软雅黑"/>
                <a:cs typeface="微软雅黑"/>
              </a:rPr>
              <a:t>钙钛矿带</a:t>
            </a:r>
            <a:r>
              <a:rPr sz="1400" u="sng" spc="-15">
                <a:latin typeface="微软雅黑"/>
                <a:cs typeface="微软雅黑"/>
              </a:rPr>
              <a:t>隙</a:t>
            </a:r>
            <a:r>
              <a:rPr sz="1400" u="sng">
                <a:latin typeface="微软雅黑"/>
                <a:cs typeface="微软雅黑"/>
              </a:rPr>
              <a:t>为1.55</a:t>
            </a:r>
            <a:r>
              <a:rPr sz="1400" u="sng" spc="-15">
                <a:latin typeface="微软雅黑"/>
                <a:cs typeface="微软雅黑"/>
              </a:rPr>
              <a:t>e</a:t>
            </a:r>
            <a:r>
              <a:rPr sz="1400" u="sng">
                <a:latin typeface="微软雅黑"/>
                <a:cs typeface="微软雅黑"/>
              </a:rPr>
              <a:t>V，接近最优带隙，单结效率上限可</a:t>
            </a:r>
            <a:r>
              <a:rPr sz="1400" u="sng" spc="-10">
                <a:latin typeface="微软雅黑"/>
                <a:cs typeface="微软雅黑"/>
              </a:rPr>
              <a:t>达</a:t>
            </a:r>
            <a:r>
              <a:rPr sz="1400" u="sng">
                <a:latin typeface="微软雅黑"/>
                <a:cs typeface="微软雅黑"/>
              </a:rPr>
              <a:t>30</a:t>
            </a:r>
            <a:r>
              <a:rPr sz="1400" u="sng" spc="-5">
                <a:latin typeface="微软雅黑"/>
                <a:cs typeface="微软雅黑"/>
              </a:rPr>
              <a:t>%</a:t>
            </a:r>
            <a:r>
              <a:rPr sz="1400" u="sng">
                <a:latin typeface="微软雅黑"/>
                <a:cs typeface="微软雅黑"/>
              </a:rPr>
              <a:t>以</a:t>
            </a:r>
            <a:r>
              <a:rPr sz="1400" u="sng" spc="-15">
                <a:latin typeface="微软雅黑"/>
                <a:cs typeface="微软雅黑"/>
              </a:rPr>
              <a:t>上</a:t>
            </a:r>
            <a:r>
              <a:rPr sz="1400" b="1">
                <a:latin typeface="微软雅黑"/>
                <a:cs typeface="微软雅黑"/>
              </a:rPr>
              <a:t>。</a:t>
            </a:r>
            <a:r>
              <a:rPr sz="1400">
                <a:latin typeface="微软雅黑"/>
                <a:cs typeface="微软雅黑"/>
              </a:rPr>
              <a:t>目</a:t>
            </a:r>
            <a:r>
              <a:rPr sz="1400" spc="-15">
                <a:latin typeface="微软雅黑"/>
                <a:cs typeface="微软雅黑"/>
              </a:rPr>
              <a:t>前</a:t>
            </a:r>
            <a:r>
              <a:rPr sz="1400" b="1">
                <a:latin typeface="微软雅黑"/>
                <a:cs typeface="微软雅黑"/>
              </a:rPr>
              <a:t>钙钛</a:t>
            </a:r>
            <a:r>
              <a:rPr sz="1400" b="1" spc="-15">
                <a:latin typeface="微软雅黑"/>
                <a:cs typeface="微软雅黑"/>
              </a:rPr>
              <a:t>矿</a:t>
            </a:r>
            <a:r>
              <a:rPr sz="1400" b="1">
                <a:latin typeface="微软雅黑"/>
                <a:cs typeface="微软雅黑"/>
              </a:rPr>
              <a:t>最高</a:t>
            </a:r>
            <a:r>
              <a:rPr sz="1400" b="1" spc="-15">
                <a:latin typeface="微软雅黑"/>
                <a:cs typeface="微软雅黑"/>
              </a:rPr>
              <a:t>单</a:t>
            </a:r>
            <a:r>
              <a:rPr sz="1400" b="1">
                <a:latin typeface="微软雅黑"/>
                <a:cs typeface="微软雅黑"/>
              </a:rPr>
              <a:t>结效</a:t>
            </a:r>
            <a:r>
              <a:rPr sz="1400" b="1" spc="-15">
                <a:latin typeface="微软雅黑"/>
                <a:cs typeface="微软雅黑"/>
              </a:rPr>
              <a:t>率</a:t>
            </a:r>
            <a:r>
              <a:rPr sz="1400" b="1">
                <a:latin typeface="微软雅黑"/>
                <a:cs typeface="微软雅黑"/>
              </a:rPr>
              <a:t>已达</a:t>
            </a:r>
            <a:r>
              <a:rPr sz="1400" b="1" spc="-5">
                <a:latin typeface="微软雅黑"/>
                <a:cs typeface="微软雅黑"/>
              </a:rPr>
              <a:t>到</a:t>
            </a:r>
            <a:r>
              <a:rPr sz="1400" b="1">
                <a:latin typeface="微软雅黑"/>
                <a:cs typeface="微软雅黑"/>
              </a:rPr>
              <a:t>2</a:t>
            </a:r>
            <a:r>
              <a:rPr sz="1400" b="1" spc="-5">
                <a:latin typeface="微软雅黑"/>
                <a:cs typeface="微软雅黑"/>
              </a:rPr>
              <a:t>5</a:t>
            </a:r>
            <a:r>
              <a:rPr sz="1400" b="1" spc="-10">
                <a:latin typeface="微软雅黑"/>
                <a:cs typeface="微软雅黑"/>
              </a:rPr>
              <a:t>.</a:t>
            </a:r>
            <a:r>
              <a:rPr sz="1400" b="1">
                <a:latin typeface="微软雅黑"/>
                <a:cs typeface="微软雅黑"/>
              </a:rPr>
              <a:t>7</a:t>
            </a:r>
            <a:r>
              <a:rPr sz="1400" b="1" spc="-5">
                <a:latin typeface="微软雅黑"/>
                <a:cs typeface="微软雅黑"/>
              </a:rPr>
              <a:t>%</a:t>
            </a:r>
            <a:r>
              <a:rPr sz="1400" b="1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 marL="511809">
              <a:lnSpc>
                <a:spcPct val="100000"/>
              </a:lnSpc>
              <a:spcBef>
                <a:spcPts val="1235"/>
              </a:spcBef>
            </a:pPr>
            <a:r>
              <a:rPr sz="1300" b="1" spc="-5">
                <a:latin typeface="微软雅黑"/>
                <a:cs typeface="微软雅黑"/>
              </a:rPr>
              <a:t>图：单节钙钛矿效率发展历程</a:t>
            </a:r>
            <a:endParaRPr sz="13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 flipH="1">
            <a:off x="946403" y="3258311"/>
            <a:ext cx="0" cy="2938780"/>
          </a:xfrm>
          <a:custGeom>
            <a:rect l="l" t="t" r="r" b="b"/>
            <a:pathLst>
              <a:path h="2938779">
                <a:moveTo>
                  <a:pt x="0" y="2938272"/>
                </a:moveTo>
                <a:lnTo>
                  <a:pt x="0" y="0"/>
                </a:lnTo>
              </a:path>
            </a:pathLst>
          </a:custGeom>
          <a:ln w="952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915924" y="6196584"/>
            <a:ext cx="30480" cy="0"/>
          </a:xfrm>
          <a:custGeom>
            <a:rect l="l" t="t" r="r" b="b"/>
            <a:pathLst>
              <a:path w="30480">
                <a:moveTo>
                  <a:pt x="0" y="0"/>
                </a:moveTo>
                <a:lnTo>
                  <a:pt x="30479" y="0"/>
                </a:lnTo>
              </a:path>
            </a:pathLst>
          </a:custGeom>
          <a:ln w="952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915924" y="5705855"/>
            <a:ext cx="30480" cy="0"/>
          </a:xfrm>
          <a:custGeom>
            <a:rect l="l" t="t" r="r" b="b"/>
            <a:pathLst>
              <a:path w="30480">
                <a:moveTo>
                  <a:pt x="0" y="0"/>
                </a:moveTo>
                <a:lnTo>
                  <a:pt x="30479" y="0"/>
                </a:lnTo>
              </a:path>
            </a:pathLst>
          </a:custGeom>
          <a:ln w="952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915924" y="5216652"/>
            <a:ext cx="30480" cy="0"/>
          </a:xfrm>
          <a:custGeom>
            <a:rect l="l" t="t" r="r" b="b"/>
            <a:pathLst>
              <a:path w="30480">
                <a:moveTo>
                  <a:pt x="0" y="0"/>
                </a:moveTo>
                <a:lnTo>
                  <a:pt x="30479" y="0"/>
                </a:lnTo>
              </a:path>
            </a:pathLst>
          </a:custGeom>
          <a:ln w="952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915924" y="4727447"/>
            <a:ext cx="30480" cy="0"/>
          </a:xfrm>
          <a:custGeom>
            <a:rect l="l" t="t" r="r" b="b"/>
            <a:pathLst>
              <a:path w="30480">
                <a:moveTo>
                  <a:pt x="0" y="0"/>
                </a:moveTo>
                <a:lnTo>
                  <a:pt x="30479" y="0"/>
                </a:lnTo>
              </a:path>
            </a:pathLst>
          </a:custGeom>
          <a:ln w="952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915924" y="4238244"/>
            <a:ext cx="30480" cy="0"/>
          </a:xfrm>
          <a:custGeom>
            <a:rect l="l" t="t" r="r" b="b"/>
            <a:pathLst>
              <a:path w="30480">
                <a:moveTo>
                  <a:pt x="0" y="0"/>
                </a:moveTo>
                <a:lnTo>
                  <a:pt x="30479" y="0"/>
                </a:lnTo>
              </a:path>
            </a:pathLst>
          </a:custGeom>
          <a:ln w="952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915924" y="3747515"/>
            <a:ext cx="30480" cy="0"/>
          </a:xfrm>
          <a:custGeom>
            <a:rect l="l" t="t" r="r" b="b"/>
            <a:pathLst>
              <a:path w="30480">
                <a:moveTo>
                  <a:pt x="0" y="0"/>
                </a:moveTo>
                <a:lnTo>
                  <a:pt x="30479" y="0"/>
                </a:lnTo>
              </a:path>
            </a:pathLst>
          </a:custGeom>
          <a:ln w="952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915924" y="3258311"/>
            <a:ext cx="30480" cy="0"/>
          </a:xfrm>
          <a:custGeom>
            <a:rect l="l" t="t" r="r" b="b"/>
            <a:pathLst>
              <a:path w="30480">
                <a:moveTo>
                  <a:pt x="0" y="0"/>
                </a:moveTo>
                <a:lnTo>
                  <a:pt x="30479" y="0"/>
                </a:lnTo>
              </a:path>
            </a:pathLst>
          </a:custGeom>
          <a:ln w="952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946403" y="6196584"/>
            <a:ext cx="7591425" cy="0"/>
          </a:xfrm>
          <a:custGeom>
            <a:rect l="l" t="t" r="r" b="b"/>
            <a:pathLst>
              <a:path w="7591425">
                <a:moveTo>
                  <a:pt x="0" y="0"/>
                </a:moveTo>
                <a:lnTo>
                  <a:pt x="7591044" y="0"/>
                </a:lnTo>
              </a:path>
            </a:pathLst>
          </a:custGeom>
          <a:ln w="952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 flipH="1">
            <a:off x="946403" y="6196584"/>
            <a:ext cx="0" cy="30480"/>
          </a:xfrm>
          <a:custGeom>
            <a:rect l="l" t="t" r="r" b="b"/>
            <a:pathLst>
              <a:path h="30478">
                <a:moveTo>
                  <a:pt x="0" y="0"/>
                </a:moveTo>
                <a:lnTo>
                  <a:pt x="0" y="30479"/>
                </a:lnTo>
              </a:path>
            </a:pathLst>
          </a:custGeom>
          <a:ln w="952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 flipH="1">
            <a:off x="1546860" y="6196584"/>
            <a:ext cx="0" cy="30480"/>
          </a:xfrm>
          <a:custGeom>
            <a:rect l="l" t="t" r="r" b="b"/>
            <a:pathLst>
              <a:path h="30478">
                <a:moveTo>
                  <a:pt x="0" y="0"/>
                </a:moveTo>
                <a:lnTo>
                  <a:pt x="0" y="30479"/>
                </a:lnTo>
              </a:path>
            </a:pathLst>
          </a:custGeom>
          <a:ln w="952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 flipH="1">
            <a:off x="2148839" y="6196584"/>
            <a:ext cx="0" cy="30480"/>
          </a:xfrm>
          <a:custGeom>
            <a:rect l="l" t="t" r="r" b="b"/>
            <a:pathLst>
              <a:path h="30478">
                <a:moveTo>
                  <a:pt x="0" y="0"/>
                </a:moveTo>
                <a:lnTo>
                  <a:pt x="0" y="30479"/>
                </a:lnTo>
              </a:path>
            </a:pathLst>
          </a:custGeom>
          <a:ln w="952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 flipH="1">
            <a:off x="2750820" y="6196584"/>
            <a:ext cx="0" cy="30480"/>
          </a:xfrm>
          <a:custGeom>
            <a:rect l="l" t="t" r="r" b="b"/>
            <a:pathLst>
              <a:path h="30478">
                <a:moveTo>
                  <a:pt x="0" y="0"/>
                </a:moveTo>
                <a:lnTo>
                  <a:pt x="0" y="30479"/>
                </a:lnTo>
              </a:path>
            </a:pathLst>
          </a:custGeom>
          <a:ln w="952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 flipH="1">
            <a:off x="3351276" y="6196584"/>
            <a:ext cx="0" cy="30480"/>
          </a:xfrm>
          <a:custGeom>
            <a:rect l="l" t="t" r="r" b="b"/>
            <a:pathLst>
              <a:path h="30478">
                <a:moveTo>
                  <a:pt x="0" y="0"/>
                </a:moveTo>
                <a:lnTo>
                  <a:pt x="0" y="30479"/>
                </a:lnTo>
              </a:path>
            </a:pathLst>
          </a:custGeom>
          <a:ln w="952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 flipH="1">
            <a:off x="3951732" y="6196584"/>
            <a:ext cx="0" cy="30480"/>
          </a:xfrm>
          <a:custGeom>
            <a:rect l="l" t="t" r="r" b="b"/>
            <a:pathLst>
              <a:path h="30478">
                <a:moveTo>
                  <a:pt x="0" y="0"/>
                </a:moveTo>
                <a:lnTo>
                  <a:pt x="0" y="30479"/>
                </a:lnTo>
              </a:path>
            </a:pathLst>
          </a:custGeom>
          <a:ln w="952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 flipH="1">
            <a:off x="4552188" y="6196584"/>
            <a:ext cx="0" cy="30480"/>
          </a:xfrm>
          <a:custGeom>
            <a:rect l="l" t="t" r="r" b="b"/>
            <a:pathLst>
              <a:path h="30478">
                <a:moveTo>
                  <a:pt x="0" y="0"/>
                </a:moveTo>
                <a:lnTo>
                  <a:pt x="0" y="30479"/>
                </a:lnTo>
              </a:path>
            </a:pathLst>
          </a:custGeom>
          <a:ln w="952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 flipH="1">
            <a:off x="5154167" y="6196584"/>
            <a:ext cx="0" cy="30480"/>
          </a:xfrm>
          <a:custGeom>
            <a:rect l="l" t="t" r="r" b="b"/>
            <a:pathLst>
              <a:path h="30478">
                <a:moveTo>
                  <a:pt x="0" y="0"/>
                </a:moveTo>
                <a:lnTo>
                  <a:pt x="0" y="30479"/>
                </a:lnTo>
              </a:path>
            </a:pathLst>
          </a:custGeom>
          <a:ln w="952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 flipH="1">
            <a:off x="5756147" y="6196584"/>
            <a:ext cx="0" cy="30480"/>
          </a:xfrm>
          <a:custGeom>
            <a:rect l="l" t="t" r="r" b="b"/>
            <a:pathLst>
              <a:path h="30478">
                <a:moveTo>
                  <a:pt x="0" y="0"/>
                </a:moveTo>
                <a:lnTo>
                  <a:pt x="0" y="30479"/>
                </a:lnTo>
              </a:path>
            </a:pathLst>
          </a:custGeom>
          <a:ln w="952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 flipH="1">
            <a:off x="6356603" y="6196584"/>
            <a:ext cx="0" cy="30480"/>
          </a:xfrm>
          <a:custGeom>
            <a:rect l="l" t="t" r="r" b="b"/>
            <a:pathLst>
              <a:path h="30478">
                <a:moveTo>
                  <a:pt x="0" y="0"/>
                </a:moveTo>
                <a:lnTo>
                  <a:pt x="0" y="30479"/>
                </a:lnTo>
              </a:path>
            </a:pathLst>
          </a:custGeom>
          <a:ln w="952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 flipH="1">
            <a:off x="6957059" y="6196584"/>
            <a:ext cx="0" cy="30480"/>
          </a:xfrm>
          <a:custGeom>
            <a:rect l="l" t="t" r="r" b="b"/>
            <a:pathLst>
              <a:path h="30478">
                <a:moveTo>
                  <a:pt x="0" y="0"/>
                </a:moveTo>
                <a:lnTo>
                  <a:pt x="0" y="30479"/>
                </a:lnTo>
              </a:path>
            </a:pathLst>
          </a:custGeom>
          <a:ln w="952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 flipH="1">
            <a:off x="7559040" y="6196584"/>
            <a:ext cx="0" cy="30480"/>
          </a:xfrm>
          <a:custGeom>
            <a:rect l="l" t="t" r="r" b="b"/>
            <a:pathLst>
              <a:path h="30478">
                <a:moveTo>
                  <a:pt x="0" y="0"/>
                </a:moveTo>
                <a:lnTo>
                  <a:pt x="0" y="30479"/>
                </a:lnTo>
              </a:path>
            </a:pathLst>
          </a:custGeom>
          <a:ln w="952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 flipH="1">
            <a:off x="8159495" y="6196584"/>
            <a:ext cx="0" cy="30480"/>
          </a:xfrm>
          <a:custGeom>
            <a:rect l="l" t="t" r="r" b="b"/>
            <a:pathLst>
              <a:path h="30478">
                <a:moveTo>
                  <a:pt x="0" y="0"/>
                </a:moveTo>
                <a:lnTo>
                  <a:pt x="0" y="30479"/>
                </a:lnTo>
              </a:path>
            </a:pathLst>
          </a:custGeom>
          <a:ln w="9525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947166" y="3679697"/>
            <a:ext cx="7589520" cy="2144395"/>
          </a:xfrm>
          <a:custGeom>
            <a:rect l="l" t="t" r="r" b="b"/>
            <a:pathLst>
              <a:path w="7589520" h="2144395">
                <a:moveTo>
                  <a:pt x="0" y="2144267"/>
                </a:moveTo>
                <a:lnTo>
                  <a:pt x="2107691" y="1449324"/>
                </a:lnTo>
                <a:lnTo>
                  <a:pt x="2636520" y="1008888"/>
                </a:lnTo>
                <a:lnTo>
                  <a:pt x="3156204" y="626363"/>
                </a:lnTo>
                <a:lnTo>
                  <a:pt x="4015740" y="537971"/>
                </a:lnTo>
                <a:lnTo>
                  <a:pt x="4907280" y="352044"/>
                </a:lnTo>
                <a:lnTo>
                  <a:pt x="6021324" y="234695"/>
                </a:lnTo>
                <a:lnTo>
                  <a:pt x="7104887" y="48768"/>
                </a:lnTo>
                <a:lnTo>
                  <a:pt x="7589519" y="0"/>
                </a:lnTo>
              </a:path>
            </a:pathLst>
          </a:custGeom>
          <a:ln w="19050">
            <a:solidFill>
              <a:srgbClr val="BD002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914730" y="5792279"/>
            <a:ext cx="64135" cy="64135"/>
          </a:xfrm>
          <a:custGeom>
            <a:rect l="l" t="t" r="r" b="b"/>
            <a:pathLst>
              <a:path w="64132" h="64135">
                <a:moveTo>
                  <a:pt x="32004" y="0"/>
                </a:moveTo>
                <a:lnTo>
                  <a:pt x="0" y="32004"/>
                </a:lnTo>
                <a:lnTo>
                  <a:pt x="32004" y="64008"/>
                </a:lnTo>
                <a:lnTo>
                  <a:pt x="64008" y="32004"/>
                </a:lnTo>
                <a:lnTo>
                  <a:pt x="32004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914730" y="5792279"/>
            <a:ext cx="64135" cy="64135"/>
          </a:xfrm>
          <a:custGeom>
            <a:rect l="l" t="t" r="r" b="b"/>
            <a:pathLst>
              <a:path w="64132" h="64135">
                <a:moveTo>
                  <a:pt x="32004" y="0"/>
                </a:moveTo>
                <a:lnTo>
                  <a:pt x="64008" y="32004"/>
                </a:lnTo>
                <a:lnTo>
                  <a:pt x="32004" y="64008"/>
                </a:lnTo>
                <a:lnTo>
                  <a:pt x="0" y="32004"/>
                </a:lnTo>
                <a:lnTo>
                  <a:pt x="32004" y="0"/>
                </a:lnTo>
                <a:close/>
              </a:path>
            </a:pathLst>
          </a:custGeom>
          <a:ln w="19050">
            <a:solidFill>
              <a:srgbClr val="BD002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3022473" y="5097398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0" y="32003"/>
                </a:lnTo>
                <a:lnTo>
                  <a:pt x="32003" y="64007"/>
                </a:lnTo>
                <a:lnTo>
                  <a:pt x="64007" y="32003"/>
                </a:lnTo>
                <a:lnTo>
                  <a:pt x="32003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3022473" y="5097398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64007" y="32003"/>
                </a:lnTo>
                <a:lnTo>
                  <a:pt x="32003" y="64007"/>
                </a:lnTo>
                <a:lnTo>
                  <a:pt x="0" y="32003"/>
                </a:lnTo>
                <a:lnTo>
                  <a:pt x="32003" y="0"/>
                </a:lnTo>
                <a:close/>
              </a:path>
            </a:pathLst>
          </a:custGeom>
          <a:ln w="19050">
            <a:solidFill>
              <a:srgbClr val="BD002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3551301" y="4656963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0" y="32004"/>
                </a:lnTo>
                <a:lnTo>
                  <a:pt x="32003" y="64007"/>
                </a:lnTo>
                <a:lnTo>
                  <a:pt x="64008" y="32004"/>
                </a:lnTo>
                <a:lnTo>
                  <a:pt x="32003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3551301" y="4656963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64008" y="32004"/>
                </a:lnTo>
                <a:lnTo>
                  <a:pt x="32003" y="64007"/>
                </a:lnTo>
                <a:lnTo>
                  <a:pt x="0" y="32004"/>
                </a:lnTo>
                <a:lnTo>
                  <a:pt x="32003" y="0"/>
                </a:lnTo>
                <a:close/>
              </a:path>
            </a:pathLst>
          </a:custGeom>
          <a:ln w="19049">
            <a:solidFill>
              <a:srgbClr val="BD002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4070984" y="4274439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0" y="32004"/>
                </a:lnTo>
                <a:lnTo>
                  <a:pt x="32003" y="64008"/>
                </a:lnTo>
                <a:lnTo>
                  <a:pt x="64007" y="32004"/>
                </a:lnTo>
                <a:lnTo>
                  <a:pt x="32003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4070984" y="4274439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64007" y="32004"/>
                </a:lnTo>
                <a:lnTo>
                  <a:pt x="32003" y="64008"/>
                </a:lnTo>
                <a:lnTo>
                  <a:pt x="0" y="32004"/>
                </a:lnTo>
                <a:lnTo>
                  <a:pt x="32003" y="0"/>
                </a:lnTo>
                <a:close/>
              </a:path>
            </a:pathLst>
          </a:custGeom>
          <a:ln w="19050">
            <a:solidFill>
              <a:srgbClr val="BD002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4930521" y="4186046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0" y="31876"/>
                </a:lnTo>
                <a:lnTo>
                  <a:pt x="32003" y="64007"/>
                </a:lnTo>
                <a:lnTo>
                  <a:pt x="64007" y="31876"/>
                </a:lnTo>
                <a:lnTo>
                  <a:pt x="32003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4930521" y="4186046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64007" y="31876"/>
                </a:lnTo>
                <a:lnTo>
                  <a:pt x="32003" y="64007"/>
                </a:lnTo>
                <a:lnTo>
                  <a:pt x="0" y="31876"/>
                </a:lnTo>
                <a:lnTo>
                  <a:pt x="32003" y="0"/>
                </a:lnTo>
                <a:close/>
              </a:path>
            </a:pathLst>
          </a:custGeom>
          <a:ln w="19050">
            <a:solidFill>
              <a:srgbClr val="BD002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5822060" y="4000119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0" y="32003"/>
                </a:lnTo>
                <a:lnTo>
                  <a:pt x="32003" y="64007"/>
                </a:lnTo>
                <a:lnTo>
                  <a:pt x="64008" y="32003"/>
                </a:lnTo>
                <a:lnTo>
                  <a:pt x="32003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5822060" y="4000119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64008" y="32003"/>
                </a:lnTo>
                <a:lnTo>
                  <a:pt x="32003" y="64007"/>
                </a:lnTo>
                <a:lnTo>
                  <a:pt x="0" y="32003"/>
                </a:lnTo>
                <a:lnTo>
                  <a:pt x="32003" y="0"/>
                </a:lnTo>
                <a:close/>
              </a:path>
            </a:pathLst>
          </a:custGeom>
          <a:ln w="19049">
            <a:solidFill>
              <a:srgbClr val="BD002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6936105" y="3882771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0" y="32003"/>
                </a:lnTo>
                <a:lnTo>
                  <a:pt x="32003" y="64007"/>
                </a:lnTo>
                <a:lnTo>
                  <a:pt x="64008" y="32003"/>
                </a:lnTo>
                <a:lnTo>
                  <a:pt x="32003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6936105" y="3882771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64008" y="32003"/>
                </a:lnTo>
                <a:lnTo>
                  <a:pt x="32003" y="64007"/>
                </a:lnTo>
                <a:lnTo>
                  <a:pt x="0" y="32003"/>
                </a:lnTo>
                <a:lnTo>
                  <a:pt x="32003" y="0"/>
                </a:lnTo>
                <a:close/>
              </a:path>
            </a:pathLst>
          </a:custGeom>
          <a:ln w="19050">
            <a:solidFill>
              <a:srgbClr val="BD002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8019668" y="3696842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0" y="32003"/>
                </a:lnTo>
                <a:lnTo>
                  <a:pt x="32003" y="64007"/>
                </a:lnTo>
                <a:lnTo>
                  <a:pt x="64007" y="32003"/>
                </a:lnTo>
                <a:lnTo>
                  <a:pt x="32003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8019668" y="3696842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64007" y="32003"/>
                </a:lnTo>
                <a:lnTo>
                  <a:pt x="32003" y="64007"/>
                </a:lnTo>
                <a:lnTo>
                  <a:pt x="0" y="32003"/>
                </a:lnTo>
                <a:lnTo>
                  <a:pt x="32003" y="0"/>
                </a:lnTo>
                <a:close/>
              </a:path>
            </a:pathLst>
          </a:custGeom>
          <a:ln w="19050">
            <a:solidFill>
              <a:srgbClr val="BD002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8504301" y="3648075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0" y="32004"/>
                </a:lnTo>
                <a:lnTo>
                  <a:pt x="32003" y="64007"/>
                </a:lnTo>
                <a:lnTo>
                  <a:pt x="64007" y="32004"/>
                </a:lnTo>
                <a:lnTo>
                  <a:pt x="32003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8504301" y="3648075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64007" y="32004"/>
                </a:lnTo>
                <a:lnTo>
                  <a:pt x="32003" y="64007"/>
                </a:lnTo>
                <a:lnTo>
                  <a:pt x="0" y="32004"/>
                </a:lnTo>
                <a:lnTo>
                  <a:pt x="32003" y="0"/>
                </a:lnTo>
                <a:close/>
              </a:path>
            </a:pathLst>
          </a:custGeom>
          <a:ln w="19050">
            <a:solidFill>
              <a:srgbClr val="BD002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3054857" y="4130802"/>
            <a:ext cx="5481955" cy="1811020"/>
          </a:xfrm>
          <a:custGeom>
            <a:rect l="l" t="t" r="r" b="b"/>
            <a:pathLst>
              <a:path w="5481955" h="1811020">
                <a:moveTo>
                  <a:pt x="0" y="1810512"/>
                </a:moveTo>
                <a:lnTo>
                  <a:pt x="723900" y="1379220"/>
                </a:lnTo>
                <a:lnTo>
                  <a:pt x="1315212" y="870204"/>
                </a:lnTo>
                <a:lnTo>
                  <a:pt x="1798320" y="606552"/>
                </a:lnTo>
                <a:lnTo>
                  <a:pt x="2496312" y="420624"/>
                </a:lnTo>
                <a:lnTo>
                  <a:pt x="3105912" y="263652"/>
                </a:lnTo>
                <a:lnTo>
                  <a:pt x="3913632" y="204216"/>
                </a:lnTo>
                <a:lnTo>
                  <a:pt x="5481828" y="0"/>
                </a:lnTo>
              </a:path>
            </a:pathLst>
          </a:custGeom>
          <a:ln w="19050">
            <a:solidFill>
              <a:srgbClr val="C0C0C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 flipH="1">
            <a:off x="3053714" y="5909627"/>
            <a:ext cx="0" cy="62865"/>
          </a:xfrm>
          <a:custGeom>
            <a:rect l="l" t="t" r="r" b="b"/>
            <a:pathLst>
              <a:path h="62864">
                <a:moveTo>
                  <a:pt x="0" y="0"/>
                </a:moveTo>
                <a:lnTo>
                  <a:pt x="0" y="62484"/>
                </a:lnTo>
              </a:path>
            </a:pathLst>
          </a:custGeom>
          <a:ln w="62483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3022473" y="5909627"/>
            <a:ext cx="62865" cy="62865"/>
          </a:xfrm>
          <a:custGeom>
            <a:rect l="l" t="t" r="r" b="b"/>
            <a:pathLst>
              <a:path w="62864" h="62864">
                <a:moveTo>
                  <a:pt x="0" y="62484"/>
                </a:moveTo>
                <a:lnTo>
                  <a:pt x="62483" y="62484"/>
                </a:lnTo>
                <a:lnTo>
                  <a:pt x="62483" y="0"/>
                </a:lnTo>
                <a:lnTo>
                  <a:pt x="0" y="0"/>
                </a:lnTo>
                <a:lnTo>
                  <a:pt x="0" y="62484"/>
                </a:lnTo>
                <a:close/>
              </a:path>
            </a:pathLst>
          </a:custGeom>
          <a:ln w="19050">
            <a:solidFill>
              <a:srgbClr val="C0C0C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 flipH="1">
            <a:off x="3777615" y="5478398"/>
            <a:ext cx="0" cy="62865"/>
          </a:xfrm>
          <a:custGeom>
            <a:rect l="l" t="t" r="r" b="b"/>
            <a:pathLst>
              <a:path h="62864">
                <a:moveTo>
                  <a:pt x="0" y="0"/>
                </a:moveTo>
                <a:lnTo>
                  <a:pt x="0" y="62484"/>
                </a:lnTo>
              </a:path>
            </a:pathLst>
          </a:custGeom>
          <a:ln w="62484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3746372" y="5478398"/>
            <a:ext cx="62865" cy="62865"/>
          </a:xfrm>
          <a:custGeom>
            <a:rect l="l" t="t" r="r" b="b"/>
            <a:pathLst>
              <a:path w="62864" h="62864">
                <a:moveTo>
                  <a:pt x="0" y="62484"/>
                </a:moveTo>
                <a:lnTo>
                  <a:pt x="62484" y="62484"/>
                </a:lnTo>
                <a:lnTo>
                  <a:pt x="62484" y="0"/>
                </a:lnTo>
                <a:lnTo>
                  <a:pt x="0" y="0"/>
                </a:lnTo>
                <a:lnTo>
                  <a:pt x="0" y="62484"/>
                </a:lnTo>
                <a:close/>
              </a:path>
            </a:pathLst>
          </a:custGeom>
          <a:ln w="19050">
            <a:solidFill>
              <a:srgbClr val="C0C0C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 flipH="1">
            <a:off x="4368927" y="4969383"/>
            <a:ext cx="0" cy="62865"/>
          </a:xfrm>
          <a:custGeom>
            <a:rect l="l" t="t" r="r" b="b"/>
            <a:pathLst>
              <a:path h="62864">
                <a:moveTo>
                  <a:pt x="0" y="0"/>
                </a:moveTo>
                <a:lnTo>
                  <a:pt x="0" y="62483"/>
                </a:lnTo>
              </a:path>
            </a:pathLst>
          </a:custGeom>
          <a:ln w="62484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4337684" y="4969383"/>
            <a:ext cx="62865" cy="62865"/>
          </a:xfrm>
          <a:custGeom>
            <a:rect l="l" t="t" r="r" b="b"/>
            <a:pathLst>
              <a:path w="62864" h="62864">
                <a:moveTo>
                  <a:pt x="0" y="62483"/>
                </a:moveTo>
                <a:lnTo>
                  <a:pt x="62484" y="62483"/>
                </a:lnTo>
                <a:lnTo>
                  <a:pt x="62484" y="0"/>
                </a:lnTo>
                <a:lnTo>
                  <a:pt x="0" y="0"/>
                </a:lnTo>
                <a:lnTo>
                  <a:pt x="0" y="62483"/>
                </a:lnTo>
                <a:close/>
              </a:path>
            </a:pathLst>
          </a:custGeom>
          <a:ln w="19050">
            <a:solidFill>
              <a:srgbClr val="C0C0C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 flipH="1">
            <a:off x="4852034" y="4705730"/>
            <a:ext cx="0" cy="62865"/>
          </a:xfrm>
          <a:custGeom>
            <a:rect l="l" t="t" r="r" b="b"/>
            <a:pathLst>
              <a:path h="62864">
                <a:moveTo>
                  <a:pt x="0" y="0"/>
                </a:moveTo>
                <a:lnTo>
                  <a:pt x="0" y="62484"/>
                </a:lnTo>
              </a:path>
            </a:pathLst>
          </a:custGeom>
          <a:ln w="62484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4820792" y="4705730"/>
            <a:ext cx="62865" cy="62865"/>
          </a:xfrm>
          <a:custGeom>
            <a:rect l="l" t="t" r="r" b="b"/>
            <a:pathLst>
              <a:path w="62864" h="62864">
                <a:moveTo>
                  <a:pt x="0" y="62484"/>
                </a:moveTo>
                <a:lnTo>
                  <a:pt x="62484" y="62484"/>
                </a:lnTo>
                <a:lnTo>
                  <a:pt x="62484" y="0"/>
                </a:lnTo>
                <a:lnTo>
                  <a:pt x="0" y="0"/>
                </a:lnTo>
                <a:lnTo>
                  <a:pt x="0" y="62484"/>
                </a:lnTo>
                <a:close/>
              </a:path>
            </a:pathLst>
          </a:custGeom>
          <a:ln w="19050">
            <a:solidFill>
              <a:srgbClr val="C0C0C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 flipH="1">
            <a:off x="5550027" y="4519803"/>
            <a:ext cx="0" cy="62865"/>
          </a:xfrm>
          <a:custGeom>
            <a:rect l="l" t="t" r="r" b="b"/>
            <a:pathLst>
              <a:path h="62864">
                <a:moveTo>
                  <a:pt x="0" y="0"/>
                </a:moveTo>
                <a:lnTo>
                  <a:pt x="0" y="62484"/>
                </a:lnTo>
              </a:path>
            </a:pathLst>
          </a:custGeom>
          <a:ln w="62484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5518784" y="4519803"/>
            <a:ext cx="62865" cy="62865"/>
          </a:xfrm>
          <a:custGeom>
            <a:rect l="l" t="t" r="r" b="b"/>
            <a:pathLst>
              <a:path w="62864" h="62864">
                <a:moveTo>
                  <a:pt x="0" y="62484"/>
                </a:moveTo>
                <a:lnTo>
                  <a:pt x="62484" y="62484"/>
                </a:lnTo>
                <a:lnTo>
                  <a:pt x="62484" y="0"/>
                </a:lnTo>
                <a:lnTo>
                  <a:pt x="0" y="0"/>
                </a:lnTo>
                <a:lnTo>
                  <a:pt x="0" y="62484"/>
                </a:lnTo>
                <a:close/>
              </a:path>
            </a:pathLst>
          </a:custGeom>
          <a:ln w="19050">
            <a:solidFill>
              <a:srgbClr val="C0C0C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 flipH="1">
            <a:off x="6159627" y="4362830"/>
            <a:ext cx="0" cy="62865"/>
          </a:xfrm>
          <a:custGeom>
            <a:rect l="l" t="t" r="r" b="b"/>
            <a:pathLst>
              <a:path h="62864">
                <a:moveTo>
                  <a:pt x="0" y="0"/>
                </a:moveTo>
                <a:lnTo>
                  <a:pt x="0" y="62484"/>
                </a:lnTo>
              </a:path>
            </a:pathLst>
          </a:custGeom>
          <a:ln w="62484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6128384" y="4362830"/>
            <a:ext cx="62865" cy="62865"/>
          </a:xfrm>
          <a:custGeom>
            <a:rect l="l" t="t" r="r" b="b"/>
            <a:pathLst>
              <a:path w="62864" h="62864">
                <a:moveTo>
                  <a:pt x="0" y="62484"/>
                </a:moveTo>
                <a:lnTo>
                  <a:pt x="62484" y="62484"/>
                </a:lnTo>
                <a:lnTo>
                  <a:pt x="62484" y="0"/>
                </a:lnTo>
                <a:lnTo>
                  <a:pt x="0" y="0"/>
                </a:lnTo>
                <a:lnTo>
                  <a:pt x="0" y="62484"/>
                </a:lnTo>
                <a:close/>
              </a:path>
            </a:pathLst>
          </a:custGeom>
          <a:ln w="19050">
            <a:solidFill>
              <a:srgbClr val="C0C0C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 flipH="1">
            <a:off x="6967346" y="4303395"/>
            <a:ext cx="0" cy="62865"/>
          </a:xfrm>
          <a:custGeom>
            <a:rect l="l" t="t" r="r" b="b"/>
            <a:pathLst>
              <a:path h="62864">
                <a:moveTo>
                  <a:pt x="0" y="0"/>
                </a:moveTo>
                <a:lnTo>
                  <a:pt x="0" y="62483"/>
                </a:lnTo>
              </a:path>
            </a:pathLst>
          </a:custGeom>
          <a:ln w="62483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6936105" y="4303395"/>
            <a:ext cx="62865" cy="62865"/>
          </a:xfrm>
          <a:custGeom>
            <a:rect l="l" t="t" r="r" b="b"/>
            <a:pathLst>
              <a:path w="62865" h="62864">
                <a:moveTo>
                  <a:pt x="0" y="62483"/>
                </a:moveTo>
                <a:lnTo>
                  <a:pt x="62483" y="62483"/>
                </a:lnTo>
                <a:lnTo>
                  <a:pt x="62483" y="0"/>
                </a:lnTo>
                <a:lnTo>
                  <a:pt x="0" y="0"/>
                </a:lnTo>
                <a:lnTo>
                  <a:pt x="0" y="62483"/>
                </a:lnTo>
                <a:close/>
              </a:path>
            </a:pathLst>
          </a:custGeom>
          <a:ln w="19050">
            <a:solidFill>
              <a:srgbClr val="C0C0C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 flipH="1">
            <a:off x="8535543" y="4099178"/>
            <a:ext cx="0" cy="62865"/>
          </a:xfrm>
          <a:custGeom>
            <a:rect l="l" t="t" r="r" b="b"/>
            <a:pathLst>
              <a:path h="62864">
                <a:moveTo>
                  <a:pt x="0" y="0"/>
                </a:moveTo>
                <a:lnTo>
                  <a:pt x="0" y="62484"/>
                </a:lnTo>
              </a:path>
            </a:pathLst>
          </a:custGeom>
          <a:ln w="62483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8504301" y="4099178"/>
            <a:ext cx="62865" cy="62865"/>
          </a:xfrm>
          <a:custGeom>
            <a:rect l="l" t="t" r="r" b="b"/>
            <a:pathLst>
              <a:path w="62865" h="62864">
                <a:moveTo>
                  <a:pt x="0" y="62484"/>
                </a:moveTo>
                <a:lnTo>
                  <a:pt x="62483" y="62484"/>
                </a:lnTo>
                <a:lnTo>
                  <a:pt x="62483" y="0"/>
                </a:lnTo>
                <a:lnTo>
                  <a:pt x="0" y="0"/>
                </a:lnTo>
                <a:lnTo>
                  <a:pt x="0" y="62484"/>
                </a:lnTo>
                <a:close/>
              </a:path>
            </a:pathLst>
          </a:custGeom>
          <a:ln w="19050">
            <a:solidFill>
              <a:srgbClr val="C0C0C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3054857" y="4374641"/>
            <a:ext cx="5481955" cy="1175385"/>
          </a:xfrm>
          <a:custGeom>
            <a:rect l="l" t="t" r="r" b="b"/>
            <a:pathLst>
              <a:path w="5481955" h="1175385">
                <a:moveTo>
                  <a:pt x="0" y="1175003"/>
                </a:moveTo>
                <a:lnTo>
                  <a:pt x="723900" y="1008887"/>
                </a:lnTo>
                <a:lnTo>
                  <a:pt x="1315212" y="812291"/>
                </a:lnTo>
                <a:lnTo>
                  <a:pt x="1807464" y="646175"/>
                </a:lnTo>
                <a:lnTo>
                  <a:pt x="2496312" y="489203"/>
                </a:lnTo>
                <a:lnTo>
                  <a:pt x="3105912" y="313943"/>
                </a:lnTo>
                <a:lnTo>
                  <a:pt x="3913632" y="214883"/>
                </a:lnTo>
                <a:lnTo>
                  <a:pt x="4354068" y="79247"/>
                </a:lnTo>
                <a:lnTo>
                  <a:pt x="5481828" y="0"/>
                </a:lnTo>
              </a:path>
            </a:pathLst>
          </a:custGeom>
          <a:ln w="19049">
            <a:solidFill>
              <a:srgbClr val="DC34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3022473" y="5518022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0" y="64007"/>
                </a:lnTo>
                <a:lnTo>
                  <a:pt x="64007" y="64007"/>
                </a:lnTo>
                <a:lnTo>
                  <a:pt x="32003" y="0"/>
                </a:lnTo>
                <a:close/>
              </a:path>
            </a:pathLst>
          </a:custGeom>
          <a:solidFill>
            <a:srgbClr val="5A92A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3022473" y="5518022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64007" y="64007"/>
                </a:lnTo>
                <a:lnTo>
                  <a:pt x="0" y="64007"/>
                </a:lnTo>
                <a:lnTo>
                  <a:pt x="32003" y="0"/>
                </a:lnTo>
                <a:close/>
              </a:path>
            </a:pathLst>
          </a:custGeom>
          <a:ln w="19050">
            <a:solidFill>
              <a:srgbClr val="DC34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3746372" y="5351907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0" y="64008"/>
                </a:lnTo>
                <a:lnTo>
                  <a:pt x="64007" y="64008"/>
                </a:lnTo>
                <a:lnTo>
                  <a:pt x="32003" y="0"/>
                </a:lnTo>
                <a:close/>
              </a:path>
            </a:pathLst>
          </a:custGeom>
          <a:solidFill>
            <a:srgbClr val="5A92A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3746372" y="5351907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64007" y="64008"/>
                </a:lnTo>
                <a:lnTo>
                  <a:pt x="0" y="64008"/>
                </a:lnTo>
                <a:lnTo>
                  <a:pt x="32003" y="0"/>
                </a:lnTo>
                <a:close/>
              </a:path>
            </a:pathLst>
          </a:custGeom>
          <a:ln w="19050">
            <a:solidFill>
              <a:srgbClr val="DC34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>
            <a:off x="4337684" y="5155310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0" y="64007"/>
                </a:lnTo>
                <a:lnTo>
                  <a:pt x="64007" y="64007"/>
                </a:lnTo>
                <a:lnTo>
                  <a:pt x="32003" y="0"/>
                </a:lnTo>
                <a:close/>
              </a:path>
            </a:pathLst>
          </a:custGeom>
          <a:solidFill>
            <a:srgbClr val="5A92A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>
            <a:off x="4337684" y="5155310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64007" y="64007"/>
                </a:lnTo>
                <a:lnTo>
                  <a:pt x="0" y="64007"/>
                </a:lnTo>
                <a:lnTo>
                  <a:pt x="32003" y="0"/>
                </a:lnTo>
                <a:close/>
              </a:path>
            </a:pathLst>
          </a:custGeom>
          <a:ln w="19050">
            <a:solidFill>
              <a:srgbClr val="DC34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>
            <a:off x="4829936" y="4989195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0" y="64007"/>
                </a:lnTo>
                <a:lnTo>
                  <a:pt x="64008" y="64007"/>
                </a:lnTo>
                <a:lnTo>
                  <a:pt x="32003" y="0"/>
                </a:lnTo>
                <a:close/>
              </a:path>
            </a:pathLst>
          </a:custGeom>
          <a:solidFill>
            <a:srgbClr val="5A92A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4829936" y="4989195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64008" y="64007"/>
                </a:lnTo>
                <a:lnTo>
                  <a:pt x="0" y="64007"/>
                </a:lnTo>
                <a:lnTo>
                  <a:pt x="32003" y="0"/>
                </a:lnTo>
                <a:close/>
              </a:path>
            </a:pathLst>
          </a:custGeom>
          <a:ln w="19049">
            <a:solidFill>
              <a:srgbClr val="DC34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5518784" y="4832222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0" y="64007"/>
                </a:lnTo>
                <a:lnTo>
                  <a:pt x="64007" y="64007"/>
                </a:lnTo>
                <a:lnTo>
                  <a:pt x="32003" y="0"/>
                </a:lnTo>
                <a:close/>
              </a:path>
            </a:pathLst>
          </a:custGeom>
          <a:solidFill>
            <a:srgbClr val="5A92A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5518784" y="4832222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64007" y="64007"/>
                </a:lnTo>
                <a:lnTo>
                  <a:pt x="0" y="64007"/>
                </a:lnTo>
                <a:lnTo>
                  <a:pt x="32003" y="0"/>
                </a:lnTo>
                <a:close/>
              </a:path>
            </a:pathLst>
          </a:custGeom>
          <a:ln w="19050">
            <a:solidFill>
              <a:srgbClr val="DC34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/>
          <p:nvPr/>
        </p:nvSpPr>
        <p:spPr>
          <a:xfrm>
            <a:off x="6128384" y="4656963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0" y="64007"/>
                </a:lnTo>
                <a:lnTo>
                  <a:pt x="64007" y="64007"/>
                </a:lnTo>
                <a:lnTo>
                  <a:pt x="32003" y="0"/>
                </a:lnTo>
                <a:close/>
              </a:path>
            </a:pathLst>
          </a:custGeom>
          <a:solidFill>
            <a:srgbClr val="5A92A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>
            <a:off x="6128384" y="4656963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64007" y="64007"/>
                </a:lnTo>
                <a:lnTo>
                  <a:pt x="0" y="64007"/>
                </a:lnTo>
                <a:lnTo>
                  <a:pt x="32003" y="0"/>
                </a:lnTo>
                <a:close/>
              </a:path>
            </a:pathLst>
          </a:custGeom>
          <a:ln w="19050">
            <a:solidFill>
              <a:srgbClr val="DC34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/>
          <p:nvPr/>
        </p:nvSpPr>
        <p:spPr>
          <a:xfrm>
            <a:off x="6936105" y="4557903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0" y="64008"/>
                </a:lnTo>
                <a:lnTo>
                  <a:pt x="64008" y="64008"/>
                </a:lnTo>
                <a:lnTo>
                  <a:pt x="32003" y="0"/>
                </a:lnTo>
                <a:close/>
              </a:path>
            </a:pathLst>
          </a:custGeom>
          <a:solidFill>
            <a:srgbClr val="5A92A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/>
          <p:nvPr/>
        </p:nvSpPr>
        <p:spPr>
          <a:xfrm>
            <a:off x="6936105" y="4557903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64008" y="64008"/>
                </a:lnTo>
                <a:lnTo>
                  <a:pt x="0" y="64008"/>
                </a:lnTo>
                <a:lnTo>
                  <a:pt x="32003" y="0"/>
                </a:lnTo>
                <a:close/>
              </a:path>
            </a:pathLst>
          </a:custGeom>
          <a:ln w="19050">
            <a:solidFill>
              <a:srgbClr val="DC34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>
            <a:off x="7376541" y="4422266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0" y="64007"/>
                </a:lnTo>
                <a:lnTo>
                  <a:pt x="64007" y="64007"/>
                </a:lnTo>
                <a:lnTo>
                  <a:pt x="32003" y="0"/>
                </a:lnTo>
                <a:close/>
              </a:path>
            </a:pathLst>
          </a:custGeom>
          <a:solidFill>
            <a:srgbClr val="5A92A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7376541" y="4422266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64007" y="64007"/>
                </a:lnTo>
                <a:lnTo>
                  <a:pt x="0" y="64007"/>
                </a:lnTo>
                <a:lnTo>
                  <a:pt x="32003" y="0"/>
                </a:lnTo>
                <a:close/>
              </a:path>
            </a:pathLst>
          </a:custGeom>
          <a:ln w="19050">
            <a:solidFill>
              <a:srgbClr val="DC34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>
            <a:off x="8504301" y="4343019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0" y="64007"/>
                </a:lnTo>
                <a:lnTo>
                  <a:pt x="64007" y="64007"/>
                </a:lnTo>
                <a:lnTo>
                  <a:pt x="32003" y="0"/>
                </a:lnTo>
                <a:close/>
              </a:path>
            </a:pathLst>
          </a:custGeom>
          <a:solidFill>
            <a:srgbClr val="5A92A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>
            <a:off x="8504301" y="4343019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64007" y="64007"/>
                </a:lnTo>
                <a:lnTo>
                  <a:pt x="0" y="64007"/>
                </a:lnTo>
                <a:lnTo>
                  <a:pt x="32003" y="0"/>
                </a:lnTo>
                <a:close/>
              </a:path>
            </a:pathLst>
          </a:custGeom>
          <a:ln w="19050">
            <a:solidFill>
              <a:srgbClr val="DC34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 txBox="1"/>
          <p:nvPr/>
        </p:nvSpPr>
        <p:spPr>
          <a:xfrm>
            <a:off x="971499" y="5828791"/>
            <a:ext cx="226060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3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8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2916682" y="4933950"/>
            <a:ext cx="274955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10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9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83" name="object 83"/>
          <p:cNvSpPr txBox="1"/>
          <p:nvPr/>
        </p:nvSpPr>
        <p:spPr>
          <a:xfrm>
            <a:off x="3446779" y="4493132"/>
            <a:ext cx="274955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15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4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84" name="object 84"/>
          <p:cNvSpPr txBox="1"/>
          <p:nvPr/>
        </p:nvSpPr>
        <p:spPr>
          <a:xfrm>
            <a:off x="3966717" y="4111244"/>
            <a:ext cx="274955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19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3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85" name="object 85"/>
          <p:cNvSpPr txBox="1"/>
          <p:nvPr/>
        </p:nvSpPr>
        <p:spPr>
          <a:xfrm>
            <a:off x="4826000" y="4023105"/>
            <a:ext cx="274955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20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2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86" name="object 86"/>
          <p:cNvSpPr txBox="1"/>
          <p:nvPr/>
        </p:nvSpPr>
        <p:spPr>
          <a:xfrm>
            <a:off x="5718175" y="3836923"/>
            <a:ext cx="274955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22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1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87" name="object 87"/>
          <p:cNvSpPr txBox="1"/>
          <p:nvPr/>
        </p:nvSpPr>
        <p:spPr>
          <a:xfrm>
            <a:off x="6832472" y="3719321"/>
            <a:ext cx="275590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23.3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88" name="object 88"/>
          <p:cNvSpPr txBox="1"/>
          <p:nvPr/>
        </p:nvSpPr>
        <p:spPr>
          <a:xfrm>
            <a:off x="7915402" y="3533394"/>
            <a:ext cx="274955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25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2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89" name="object 89"/>
          <p:cNvSpPr txBox="1"/>
          <p:nvPr/>
        </p:nvSpPr>
        <p:spPr>
          <a:xfrm>
            <a:off x="8375650" y="3484245"/>
            <a:ext cx="274955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25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7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90" name="object 90"/>
          <p:cNvSpPr txBox="1"/>
          <p:nvPr/>
        </p:nvSpPr>
        <p:spPr>
          <a:xfrm>
            <a:off x="2941066" y="5746800"/>
            <a:ext cx="226060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2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6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91" name="object 91"/>
          <p:cNvSpPr txBox="1"/>
          <p:nvPr/>
        </p:nvSpPr>
        <p:spPr>
          <a:xfrm>
            <a:off x="3657346" y="5545632"/>
            <a:ext cx="226060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7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0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92" name="object 92"/>
          <p:cNvSpPr txBox="1"/>
          <p:nvPr/>
        </p:nvSpPr>
        <p:spPr>
          <a:xfrm>
            <a:off x="4715636" y="4541901"/>
            <a:ext cx="275590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14.9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93" name="object 93"/>
          <p:cNvSpPr txBox="1"/>
          <p:nvPr/>
        </p:nvSpPr>
        <p:spPr>
          <a:xfrm>
            <a:off x="5413628" y="4355972"/>
            <a:ext cx="274955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16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8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94" name="object 94"/>
          <p:cNvSpPr txBox="1"/>
          <p:nvPr/>
        </p:nvSpPr>
        <p:spPr>
          <a:xfrm>
            <a:off x="6024117" y="4199382"/>
            <a:ext cx="274955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18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4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95" name="object 95"/>
          <p:cNvSpPr txBox="1"/>
          <p:nvPr/>
        </p:nvSpPr>
        <p:spPr>
          <a:xfrm>
            <a:off x="6832472" y="4140454"/>
            <a:ext cx="274955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19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0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96" name="object 96"/>
          <p:cNvSpPr txBox="1"/>
          <p:nvPr/>
        </p:nvSpPr>
        <p:spPr>
          <a:xfrm>
            <a:off x="8375650" y="3934714"/>
            <a:ext cx="274955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21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1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97" name="object 97"/>
          <p:cNvSpPr/>
          <p:nvPr/>
        </p:nvSpPr>
        <p:spPr>
          <a:xfrm>
            <a:off x="2833116" y="5548884"/>
            <a:ext cx="220979" cy="1905"/>
          </a:xfrm>
          <a:custGeom>
            <a:rect l="l" t="t" r="r" b="b"/>
            <a:pathLst>
              <a:path w="220978" h="1904">
                <a:moveTo>
                  <a:pt x="0" y="761"/>
                </a:moveTo>
                <a:lnTo>
                  <a:pt x="220979" y="761"/>
                </a:lnTo>
              </a:path>
            </a:pathLst>
          </a:custGeom>
          <a:ln w="317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8" name="object 98"/>
          <p:cNvSpPr/>
          <p:nvPr/>
        </p:nvSpPr>
        <p:spPr>
          <a:xfrm>
            <a:off x="3619500" y="5308091"/>
            <a:ext cx="158750" cy="74930"/>
          </a:xfrm>
          <a:custGeom>
            <a:rect l="l" t="t" r="r" b="b"/>
            <a:pathLst>
              <a:path w="158750" h="74929">
                <a:moveTo>
                  <a:pt x="158496" y="74676"/>
                </a:moveTo>
                <a:lnTo>
                  <a:pt x="57912" y="0"/>
                </a:ln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9" name="object 99"/>
          <p:cNvSpPr/>
          <p:nvPr/>
        </p:nvSpPr>
        <p:spPr>
          <a:xfrm>
            <a:off x="4863084" y="5021579"/>
            <a:ext cx="18415" cy="64135"/>
          </a:xfrm>
          <a:custGeom>
            <a:rect l="l" t="t" r="r" b="b"/>
            <a:pathLst>
              <a:path w="18414" h="64135">
                <a:moveTo>
                  <a:pt x="0" y="0"/>
                </a:moveTo>
                <a:lnTo>
                  <a:pt x="18287" y="64008"/>
                </a:lnTo>
              </a:path>
            </a:pathLst>
          </a:custGeom>
          <a:ln w="9524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0" name="object 100"/>
          <p:cNvSpPr/>
          <p:nvPr/>
        </p:nvSpPr>
        <p:spPr>
          <a:xfrm>
            <a:off x="5550408" y="4864608"/>
            <a:ext cx="81280" cy="79375"/>
          </a:xfrm>
          <a:custGeom>
            <a:rect l="l" t="t" r="r" b="b"/>
            <a:pathLst>
              <a:path w="81279" h="79375">
                <a:moveTo>
                  <a:pt x="0" y="0"/>
                </a:moveTo>
                <a:lnTo>
                  <a:pt x="80771" y="79248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1" name="object 101"/>
          <p:cNvSpPr txBox="1"/>
          <p:nvPr/>
        </p:nvSpPr>
        <p:spPr>
          <a:xfrm>
            <a:off x="2580894" y="5494782"/>
            <a:ext cx="226060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6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6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102" name="object 102"/>
          <p:cNvSpPr txBox="1"/>
          <p:nvPr/>
        </p:nvSpPr>
        <p:spPr>
          <a:xfrm>
            <a:off x="3367278" y="5252973"/>
            <a:ext cx="226060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8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3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103" name="object 103"/>
          <p:cNvSpPr txBox="1"/>
          <p:nvPr/>
        </p:nvSpPr>
        <p:spPr>
          <a:xfrm>
            <a:off x="4127119" y="5237479"/>
            <a:ext cx="274955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10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3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104" name="object 104"/>
          <p:cNvSpPr txBox="1"/>
          <p:nvPr/>
        </p:nvSpPr>
        <p:spPr>
          <a:xfrm>
            <a:off x="4743450" y="5100954"/>
            <a:ext cx="274955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12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0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105" name="object 105"/>
          <p:cNvSpPr txBox="1"/>
          <p:nvPr/>
        </p:nvSpPr>
        <p:spPr>
          <a:xfrm>
            <a:off x="5493765" y="4959222"/>
            <a:ext cx="274955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13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6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106" name="object 106"/>
          <p:cNvSpPr txBox="1"/>
          <p:nvPr/>
        </p:nvSpPr>
        <p:spPr>
          <a:xfrm>
            <a:off x="5979921" y="4527550"/>
            <a:ext cx="274955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15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4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107" name="object 107"/>
          <p:cNvSpPr txBox="1"/>
          <p:nvPr/>
        </p:nvSpPr>
        <p:spPr>
          <a:xfrm>
            <a:off x="6684391" y="4414773"/>
            <a:ext cx="274955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16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4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108" name="object 108"/>
          <p:cNvSpPr txBox="1"/>
          <p:nvPr/>
        </p:nvSpPr>
        <p:spPr>
          <a:xfrm>
            <a:off x="7103109" y="4307585"/>
            <a:ext cx="274955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17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8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109" name="object 109"/>
          <p:cNvSpPr txBox="1"/>
          <p:nvPr/>
        </p:nvSpPr>
        <p:spPr>
          <a:xfrm>
            <a:off x="8375650" y="4199382"/>
            <a:ext cx="274955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18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6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110" name="object 110"/>
          <p:cNvSpPr txBox="1"/>
          <p:nvPr/>
        </p:nvSpPr>
        <p:spPr>
          <a:xfrm>
            <a:off x="615187" y="6127597"/>
            <a:ext cx="257810" cy="136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0</a:t>
            </a:r>
            <a:r>
              <a:rPr sz="800">
                <a:solidFill>
                  <a:srgbClr val="585858"/>
                </a:solidFill>
                <a:latin typeface="Arial"/>
                <a:cs typeface="Arial"/>
              </a:rPr>
              <a:t>.</a:t>
            </a: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0</a:t>
            </a:r>
            <a:r>
              <a:rPr sz="800">
                <a:solidFill>
                  <a:srgbClr val="585858"/>
                </a:solidFill>
                <a:latin typeface="Arial"/>
                <a:cs typeface="Arial"/>
              </a:rPr>
              <a:t>%</a:t>
            </a:r>
            <a:endParaRPr sz="800">
              <a:latin typeface="Arial"/>
              <a:cs typeface="Arial"/>
            </a:endParaRPr>
          </a:p>
        </p:txBody>
      </p:sp>
      <p:sp>
        <p:nvSpPr>
          <p:cNvPr id="111" name="object 111"/>
          <p:cNvSpPr txBox="1"/>
          <p:nvPr/>
        </p:nvSpPr>
        <p:spPr>
          <a:xfrm>
            <a:off x="615187" y="5638088"/>
            <a:ext cx="257810" cy="136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5</a:t>
            </a:r>
            <a:r>
              <a:rPr sz="800">
                <a:solidFill>
                  <a:srgbClr val="585858"/>
                </a:solidFill>
                <a:latin typeface="Arial"/>
                <a:cs typeface="Arial"/>
              </a:rPr>
              <a:t>.</a:t>
            </a: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0</a:t>
            </a:r>
            <a:r>
              <a:rPr sz="800">
                <a:solidFill>
                  <a:srgbClr val="585858"/>
                </a:solidFill>
                <a:latin typeface="Arial"/>
                <a:cs typeface="Arial"/>
              </a:rPr>
              <a:t>%</a:t>
            </a:r>
            <a:endParaRPr sz="800">
              <a:latin typeface="Arial"/>
              <a:cs typeface="Arial"/>
            </a:endParaRPr>
          </a:p>
        </p:txBody>
      </p:sp>
      <p:sp>
        <p:nvSpPr>
          <p:cNvPr id="112" name="object 112"/>
          <p:cNvSpPr txBox="1"/>
          <p:nvPr/>
        </p:nvSpPr>
        <p:spPr>
          <a:xfrm>
            <a:off x="558800" y="5148326"/>
            <a:ext cx="314325" cy="136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10</a:t>
            </a:r>
            <a:r>
              <a:rPr sz="800">
                <a:solidFill>
                  <a:srgbClr val="585858"/>
                </a:solidFill>
                <a:latin typeface="Arial"/>
                <a:cs typeface="Arial"/>
              </a:rPr>
              <a:t>.</a:t>
            </a: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0</a:t>
            </a:r>
            <a:r>
              <a:rPr sz="800">
                <a:solidFill>
                  <a:srgbClr val="585858"/>
                </a:solidFill>
                <a:latin typeface="Arial"/>
                <a:cs typeface="Arial"/>
              </a:rPr>
              <a:t>%</a:t>
            </a:r>
            <a:endParaRPr sz="800">
              <a:latin typeface="Arial"/>
              <a:cs typeface="Arial"/>
            </a:endParaRPr>
          </a:p>
        </p:txBody>
      </p:sp>
      <p:sp>
        <p:nvSpPr>
          <p:cNvPr id="113" name="object 113"/>
          <p:cNvSpPr txBox="1"/>
          <p:nvPr/>
        </p:nvSpPr>
        <p:spPr>
          <a:xfrm>
            <a:off x="558800" y="4658741"/>
            <a:ext cx="3949700" cy="2686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15.0%</a:t>
            </a:r>
            <a:endParaRPr sz="800">
              <a:latin typeface="Arial"/>
              <a:cs typeface="Arial"/>
            </a:endParaRPr>
          </a:p>
          <a:p>
            <a:pPr marR="5080" algn="r">
              <a:lnSpc>
                <a:spcPct val="100000"/>
              </a:lnSpc>
              <a:spcBef>
                <a:spcPts val="200"/>
              </a:spcBef>
            </a:pP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12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700" spc="-10">
                <a:solidFill>
                  <a:srgbClr val="404040"/>
                </a:solidFill>
                <a:latin typeface="Arial"/>
                <a:cs typeface="Arial"/>
              </a:rPr>
              <a:t>2</a:t>
            </a:r>
            <a:r>
              <a:rPr sz="700" spc="-5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700">
              <a:latin typeface="Arial"/>
              <a:cs typeface="Arial"/>
            </a:endParaRPr>
          </a:p>
        </p:txBody>
      </p:sp>
      <p:sp>
        <p:nvSpPr>
          <p:cNvPr id="114" name="object 114"/>
          <p:cNvSpPr txBox="1"/>
          <p:nvPr/>
        </p:nvSpPr>
        <p:spPr>
          <a:xfrm>
            <a:off x="558800" y="4168902"/>
            <a:ext cx="314325" cy="136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20</a:t>
            </a:r>
            <a:r>
              <a:rPr sz="800">
                <a:solidFill>
                  <a:srgbClr val="585858"/>
                </a:solidFill>
                <a:latin typeface="Arial"/>
                <a:cs typeface="Arial"/>
              </a:rPr>
              <a:t>.</a:t>
            </a: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0</a:t>
            </a:r>
            <a:r>
              <a:rPr sz="800">
                <a:solidFill>
                  <a:srgbClr val="585858"/>
                </a:solidFill>
                <a:latin typeface="Arial"/>
                <a:cs typeface="Arial"/>
              </a:rPr>
              <a:t>%</a:t>
            </a:r>
            <a:endParaRPr sz="800">
              <a:latin typeface="Arial"/>
              <a:cs typeface="Arial"/>
            </a:endParaRPr>
          </a:p>
        </p:txBody>
      </p:sp>
      <p:sp>
        <p:nvSpPr>
          <p:cNvPr id="115" name="object 115"/>
          <p:cNvSpPr txBox="1"/>
          <p:nvPr/>
        </p:nvSpPr>
        <p:spPr>
          <a:xfrm>
            <a:off x="558800" y="3679444"/>
            <a:ext cx="314325" cy="136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25</a:t>
            </a:r>
            <a:r>
              <a:rPr sz="800">
                <a:solidFill>
                  <a:srgbClr val="585858"/>
                </a:solidFill>
                <a:latin typeface="Arial"/>
                <a:cs typeface="Arial"/>
              </a:rPr>
              <a:t>.</a:t>
            </a: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0</a:t>
            </a:r>
            <a:r>
              <a:rPr sz="800">
                <a:solidFill>
                  <a:srgbClr val="585858"/>
                </a:solidFill>
                <a:latin typeface="Arial"/>
                <a:cs typeface="Arial"/>
              </a:rPr>
              <a:t>%</a:t>
            </a:r>
            <a:endParaRPr sz="800">
              <a:latin typeface="Arial"/>
              <a:cs typeface="Arial"/>
            </a:endParaRPr>
          </a:p>
        </p:txBody>
      </p:sp>
      <p:sp>
        <p:nvSpPr>
          <p:cNvPr id="116" name="object 116"/>
          <p:cNvSpPr txBox="1"/>
          <p:nvPr/>
        </p:nvSpPr>
        <p:spPr>
          <a:xfrm>
            <a:off x="558800" y="3189604"/>
            <a:ext cx="314325" cy="136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30</a:t>
            </a:r>
            <a:r>
              <a:rPr sz="800">
                <a:solidFill>
                  <a:srgbClr val="585858"/>
                </a:solidFill>
                <a:latin typeface="Arial"/>
                <a:cs typeface="Arial"/>
              </a:rPr>
              <a:t>.</a:t>
            </a: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0</a:t>
            </a:r>
            <a:r>
              <a:rPr sz="800">
                <a:solidFill>
                  <a:srgbClr val="585858"/>
                </a:solidFill>
                <a:latin typeface="Arial"/>
                <a:cs typeface="Arial"/>
              </a:rPr>
              <a:t>%</a:t>
            </a:r>
            <a:endParaRPr sz="800">
              <a:latin typeface="Arial"/>
              <a:cs typeface="Arial"/>
            </a:endParaRPr>
          </a:p>
        </p:txBody>
      </p:sp>
      <p:sp>
        <p:nvSpPr>
          <p:cNvPr id="117" name="object 117"/>
          <p:cNvSpPr txBox="1"/>
          <p:nvPr/>
        </p:nvSpPr>
        <p:spPr>
          <a:xfrm>
            <a:off x="822147" y="6248603"/>
            <a:ext cx="251460" cy="136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2009</a:t>
            </a:r>
            <a:endParaRPr sz="800">
              <a:latin typeface="Arial"/>
              <a:cs typeface="Arial"/>
            </a:endParaRPr>
          </a:p>
        </p:txBody>
      </p:sp>
      <p:sp>
        <p:nvSpPr>
          <p:cNvPr id="118" name="object 118"/>
          <p:cNvSpPr txBox="1"/>
          <p:nvPr/>
        </p:nvSpPr>
        <p:spPr>
          <a:xfrm>
            <a:off x="1422908" y="6248603"/>
            <a:ext cx="251460" cy="136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2010</a:t>
            </a:r>
            <a:endParaRPr sz="800">
              <a:latin typeface="Arial"/>
              <a:cs typeface="Arial"/>
            </a:endParaRPr>
          </a:p>
        </p:txBody>
      </p:sp>
      <p:sp>
        <p:nvSpPr>
          <p:cNvPr id="119" name="object 119"/>
          <p:cNvSpPr txBox="1"/>
          <p:nvPr/>
        </p:nvSpPr>
        <p:spPr>
          <a:xfrm>
            <a:off x="2023617" y="6248603"/>
            <a:ext cx="251460" cy="136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2011</a:t>
            </a:r>
            <a:endParaRPr sz="800">
              <a:latin typeface="Arial"/>
              <a:cs typeface="Arial"/>
            </a:endParaRPr>
          </a:p>
        </p:txBody>
      </p:sp>
      <p:sp>
        <p:nvSpPr>
          <p:cNvPr id="120" name="object 120"/>
          <p:cNvSpPr txBox="1"/>
          <p:nvPr/>
        </p:nvSpPr>
        <p:spPr>
          <a:xfrm>
            <a:off x="2625979" y="6248603"/>
            <a:ext cx="251460" cy="136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2012</a:t>
            </a:r>
            <a:endParaRPr sz="800">
              <a:latin typeface="Arial"/>
              <a:cs typeface="Arial"/>
            </a:endParaRPr>
          </a:p>
        </p:txBody>
      </p:sp>
      <p:sp>
        <p:nvSpPr>
          <p:cNvPr id="121" name="object 121"/>
          <p:cNvSpPr txBox="1"/>
          <p:nvPr/>
        </p:nvSpPr>
        <p:spPr>
          <a:xfrm>
            <a:off x="3226689" y="6248603"/>
            <a:ext cx="251460" cy="136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2013</a:t>
            </a:r>
            <a:endParaRPr sz="800">
              <a:latin typeface="Arial"/>
              <a:cs typeface="Arial"/>
            </a:endParaRPr>
          </a:p>
        </p:txBody>
      </p:sp>
      <p:sp>
        <p:nvSpPr>
          <p:cNvPr id="122" name="object 122"/>
          <p:cNvSpPr txBox="1"/>
          <p:nvPr/>
        </p:nvSpPr>
        <p:spPr>
          <a:xfrm>
            <a:off x="3827526" y="6248603"/>
            <a:ext cx="251460" cy="136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2014</a:t>
            </a:r>
            <a:endParaRPr sz="800">
              <a:latin typeface="Arial"/>
              <a:cs typeface="Arial"/>
            </a:endParaRPr>
          </a:p>
        </p:txBody>
      </p:sp>
      <p:sp>
        <p:nvSpPr>
          <p:cNvPr id="123" name="object 123"/>
          <p:cNvSpPr txBox="1"/>
          <p:nvPr/>
        </p:nvSpPr>
        <p:spPr>
          <a:xfrm>
            <a:off x="4428490" y="6248603"/>
            <a:ext cx="251460" cy="136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2015</a:t>
            </a:r>
            <a:endParaRPr sz="800">
              <a:latin typeface="Arial"/>
              <a:cs typeface="Arial"/>
            </a:endParaRPr>
          </a:p>
        </p:txBody>
      </p:sp>
      <p:sp>
        <p:nvSpPr>
          <p:cNvPr id="124" name="object 124"/>
          <p:cNvSpPr txBox="1"/>
          <p:nvPr/>
        </p:nvSpPr>
        <p:spPr>
          <a:xfrm>
            <a:off x="5030851" y="6248603"/>
            <a:ext cx="251460" cy="136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2016</a:t>
            </a:r>
            <a:endParaRPr sz="800">
              <a:latin typeface="Arial"/>
              <a:cs typeface="Arial"/>
            </a:endParaRPr>
          </a:p>
        </p:txBody>
      </p:sp>
      <p:sp>
        <p:nvSpPr>
          <p:cNvPr id="125" name="object 125"/>
          <p:cNvSpPr txBox="1"/>
          <p:nvPr/>
        </p:nvSpPr>
        <p:spPr>
          <a:xfrm>
            <a:off x="5631560" y="6248603"/>
            <a:ext cx="251460" cy="136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2017</a:t>
            </a:r>
            <a:endParaRPr sz="800">
              <a:latin typeface="Arial"/>
              <a:cs typeface="Arial"/>
            </a:endParaRPr>
          </a:p>
        </p:txBody>
      </p:sp>
      <p:sp>
        <p:nvSpPr>
          <p:cNvPr id="126" name="object 126"/>
          <p:cNvSpPr txBox="1"/>
          <p:nvPr/>
        </p:nvSpPr>
        <p:spPr>
          <a:xfrm>
            <a:off x="6232397" y="6248603"/>
            <a:ext cx="251460" cy="136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2018</a:t>
            </a:r>
            <a:endParaRPr sz="800">
              <a:latin typeface="Arial"/>
              <a:cs typeface="Arial"/>
            </a:endParaRPr>
          </a:p>
        </p:txBody>
      </p:sp>
      <p:sp>
        <p:nvSpPr>
          <p:cNvPr id="127" name="object 127"/>
          <p:cNvSpPr txBox="1"/>
          <p:nvPr/>
        </p:nvSpPr>
        <p:spPr>
          <a:xfrm>
            <a:off x="6833107" y="6248603"/>
            <a:ext cx="251460" cy="136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2019</a:t>
            </a:r>
            <a:endParaRPr sz="800">
              <a:latin typeface="Arial"/>
              <a:cs typeface="Arial"/>
            </a:endParaRPr>
          </a:p>
        </p:txBody>
      </p:sp>
      <p:sp>
        <p:nvSpPr>
          <p:cNvPr id="128" name="object 128"/>
          <p:cNvSpPr txBox="1"/>
          <p:nvPr/>
        </p:nvSpPr>
        <p:spPr>
          <a:xfrm>
            <a:off x="7435342" y="6248603"/>
            <a:ext cx="251460" cy="136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2020</a:t>
            </a:r>
            <a:endParaRPr sz="800">
              <a:latin typeface="Arial"/>
              <a:cs typeface="Arial"/>
            </a:endParaRPr>
          </a:p>
        </p:txBody>
      </p:sp>
      <p:sp>
        <p:nvSpPr>
          <p:cNvPr id="129" name="object 129"/>
          <p:cNvSpPr txBox="1"/>
          <p:nvPr/>
        </p:nvSpPr>
        <p:spPr>
          <a:xfrm>
            <a:off x="8036432" y="6248603"/>
            <a:ext cx="251460" cy="136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>
                <a:solidFill>
                  <a:srgbClr val="585858"/>
                </a:solidFill>
                <a:latin typeface="Arial"/>
                <a:cs typeface="Arial"/>
              </a:rPr>
              <a:t>2021</a:t>
            </a:r>
            <a:endParaRPr sz="800">
              <a:latin typeface="Arial"/>
              <a:cs typeface="Arial"/>
            </a:endParaRPr>
          </a:p>
        </p:txBody>
      </p:sp>
      <p:sp>
        <p:nvSpPr>
          <p:cNvPr id="130" name="object 130"/>
          <p:cNvSpPr/>
          <p:nvPr/>
        </p:nvSpPr>
        <p:spPr>
          <a:xfrm>
            <a:off x="3556253" y="3010661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19050">
            <a:solidFill>
              <a:srgbClr val="BD002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1" name="object 131"/>
          <p:cNvSpPr/>
          <p:nvPr/>
        </p:nvSpPr>
        <p:spPr>
          <a:xfrm>
            <a:off x="3646170" y="2978657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0" y="32003"/>
                </a:lnTo>
                <a:lnTo>
                  <a:pt x="32003" y="64007"/>
                </a:lnTo>
                <a:lnTo>
                  <a:pt x="64007" y="32003"/>
                </a:lnTo>
                <a:lnTo>
                  <a:pt x="32003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2" name="object 132"/>
          <p:cNvSpPr/>
          <p:nvPr/>
        </p:nvSpPr>
        <p:spPr>
          <a:xfrm>
            <a:off x="3646170" y="2978657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64007" y="32003"/>
                </a:lnTo>
                <a:lnTo>
                  <a:pt x="32003" y="64007"/>
                </a:lnTo>
                <a:lnTo>
                  <a:pt x="0" y="32003"/>
                </a:lnTo>
                <a:lnTo>
                  <a:pt x="32003" y="0"/>
                </a:lnTo>
                <a:close/>
              </a:path>
            </a:pathLst>
          </a:custGeom>
          <a:ln w="19050">
            <a:solidFill>
              <a:srgbClr val="BD002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3" name="object 133"/>
          <p:cNvSpPr txBox="1"/>
          <p:nvPr/>
        </p:nvSpPr>
        <p:spPr>
          <a:xfrm>
            <a:off x="3814064" y="2924047"/>
            <a:ext cx="300355" cy="167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000" spc="-5">
                <a:solidFill>
                  <a:srgbClr val="585858"/>
                </a:solidFill>
                <a:latin typeface="Times New Roman"/>
                <a:cs typeface="Times New Roman"/>
              </a:rPr>
              <a:t>P</a:t>
            </a:r>
            <a:r>
              <a:rPr sz="1000">
                <a:solidFill>
                  <a:srgbClr val="585858"/>
                </a:solidFill>
                <a:latin typeface="Times New Roman"/>
                <a:cs typeface="Times New Roman"/>
              </a:rPr>
              <a:t>S</a:t>
            </a:r>
            <a:r>
              <a:rPr sz="1000" spc="-10">
                <a:solidFill>
                  <a:srgbClr val="585858"/>
                </a:solidFill>
                <a:latin typeface="Times New Roman"/>
                <a:cs typeface="Times New Roman"/>
              </a:rPr>
              <a:t>C</a:t>
            </a:r>
            <a:r>
              <a:rPr sz="1000" spc="-5">
                <a:solidFill>
                  <a:srgbClr val="585858"/>
                </a:solidFill>
                <a:latin typeface="Times New Roman"/>
                <a:cs typeface="Times New Roman"/>
              </a:rPr>
              <a:t>s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134" name="object 134"/>
          <p:cNvSpPr/>
          <p:nvPr/>
        </p:nvSpPr>
        <p:spPr>
          <a:xfrm>
            <a:off x="4386834" y="3010661"/>
            <a:ext cx="91440" cy="0"/>
          </a:xfrm>
          <a:custGeom>
            <a:rect l="l" t="t" r="r" b="b"/>
            <a:pathLst>
              <a:path w="91439">
                <a:moveTo>
                  <a:pt x="0" y="0"/>
                </a:moveTo>
                <a:lnTo>
                  <a:pt x="91439" y="0"/>
                </a:lnTo>
              </a:path>
            </a:pathLst>
          </a:custGeom>
          <a:ln w="19050">
            <a:solidFill>
              <a:srgbClr val="C0C0C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5" name="object 135"/>
          <p:cNvSpPr/>
          <p:nvPr/>
        </p:nvSpPr>
        <p:spPr>
          <a:xfrm>
            <a:off x="4234434" y="3010661"/>
            <a:ext cx="90170" cy="0"/>
          </a:xfrm>
          <a:custGeom>
            <a:rect l="l" t="t" r="r" b="b"/>
            <a:pathLst>
              <a:path w="90170">
                <a:moveTo>
                  <a:pt x="0" y="0"/>
                </a:moveTo>
                <a:lnTo>
                  <a:pt x="89915" y="0"/>
                </a:lnTo>
              </a:path>
            </a:pathLst>
          </a:custGeom>
          <a:ln w="19050">
            <a:solidFill>
              <a:srgbClr val="C0C0C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6" name="object 136"/>
          <p:cNvSpPr/>
          <p:nvPr/>
        </p:nvSpPr>
        <p:spPr>
          <a:xfrm flipH="1">
            <a:off x="4355591" y="2978657"/>
            <a:ext cx="0" cy="62865"/>
          </a:xfrm>
          <a:custGeom>
            <a:rect l="l" t="t" r="r" b="b"/>
            <a:pathLst>
              <a:path h="62864">
                <a:moveTo>
                  <a:pt x="0" y="0"/>
                </a:moveTo>
                <a:lnTo>
                  <a:pt x="0" y="62484"/>
                </a:lnTo>
              </a:path>
            </a:pathLst>
          </a:custGeom>
          <a:ln w="62484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7" name="object 137"/>
          <p:cNvSpPr/>
          <p:nvPr/>
        </p:nvSpPr>
        <p:spPr>
          <a:xfrm>
            <a:off x="4324350" y="2978657"/>
            <a:ext cx="62865" cy="62865"/>
          </a:xfrm>
          <a:custGeom>
            <a:rect l="l" t="t" r="r" b="b"/>
            <a:pathLst>
              <a:path w="62864" h="62864">
                <a:moveTo>
                  <a:pt x="0" y="62484"/>
                </a:moveTo>
                <a:lnTo>
                  <a:pt x="62484" y="62484"/>
                </a:lnTo>
                <a:lnTo>
                  <a:pt x="62484" y="0"/>
                </a:lnTo>
                <a:lnTo>
                  <a:pt x="0" y="0"/>
                </a:lnTo>
                <a:lnTo>
                  <a:pt x="0" y="62484"/>
                </a:lnTo>
                <a:close/>
              </a:path>
            </a:pathLst>
          </a:custGeom>
          <a:ln w="19050">
            <a:solidFill>
              <a:srgbClr val="C0C0C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8" name="object 138"/>
          <p:cNvSpPr txBox="1"/>
          <p:nvPr/>
        </p:nvSpPr>
        <p:spPr>
          <a:xfrm>
            <a:off x="4491354" y="2924047"/>
            <a:ext cx="427990" cy="167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000">
                <a:solidFill>
                  <a:srgbClr val="585858"/>
                </a:solidFill>
                <a:latin typeface="Times New Roman"/>
                <a:cs typeface="Times New Roman"/>
              </a:rPr>
              <a:t>C</a:t>
            </a:r>
            <a:r>
              <a:rPr sz="1000" spc="-15">
                <a:solidFill>
                  <a:srgbClr val="585858"/>
                </a:solidFill>
                <a:latin typeface="Times New Roman"/>
                <a:cs typeface="Times New Roman"/>
              </a:rPr>
              <a:t>-</a:t>
            </a:r>
            <a:r>
              <a:rPr sz="1000">
                <a:solidFill>
                  <a:srgbClr val="585858"/>
                </a:solidFill>
                <a:latin typeface="Times New Roman"/>
                <a:cs typeface="Times New Roman"/>
              </a:rPr>
              <a:t>P</a:t>
            </a:r>
            <a:r>
              <a:rPr sz="1000" spc="-5">
                <a:solidFill>
                  <a:srgbClr val="585858"/>
                </a:solidFill>
                <a:latin typeface="Times New Roman"/>
                <a:cs typeface="Times New Roman"/>
              </a:rPr>
              <a:t>S</a:t>
            </a:r>
            <a:r>
              <a:rPr sz="1000">
                <a:solidFill>
                  <a:srgbClr val="585858"/>
                </a:solidFill>
                <a:latin typeface="Times New Roman"/>
                <a:cs typeface="Times New Roman"/>
              </a:rPr>
              <a:t>C</a:t>
            </a:r>
            <a:r>
              <a:rPr sz="1000" spc="-5">
                <a:solidFill>
                  <a:srgbClr val="585858"/>
                </a:solidFill>
                <a:latin typeface="Times New Roman"/>
                <a:cs typeface="Times New Roman"/>
              </a:rPr>
              <a:t>s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139" name="object 139"/>
          <p:cNvSpPr/>
          <p:nvPr/>
        </p:nvSpPr>
        <p:spPr>
          <a:xfrm>
            <a:off x="5037582" y="3010661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19050">
            <a:solidFill>
              <a:srgbClr val="DC34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0" name="object 140"/>
          <p:cNvSpPr/>
          <p:nvPr/>
        </p:nvSpPr>
        <p:spPr>
          <a:xfrm>
            <a:off x="5127497" y="2978657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0" y="64007"/>
                </a:lnTo>
                <a:lnTo>
                  <a:pt x="64007" y="64007"/>
                </a:lnTo>
                <a:lnTo>
                  <a:pt x="32003" y="0"/>
                </a:lnTo>
                <a:close/>
              </a:path>
            </a:pathLst>
          </a:custGeom>
          <a:solidFill>
            <a:srgbClr val="5A92A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1" name="object 141"/>
          <p:cNvSpPr/>
          <p:nvPr/>
        </p:nvSpPr>
        <p:spPr>
          <a:xfrm>
            <a:off x="5127497" y="2978657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64007" y="64007"/>
                </a:lnTo>
                <a:lnTo>
                  <a:pt x="0" y="64007"/>
                </a:lnTo>
                <a:lnTo>
                  <a:pt x="32003" y="0"/>
                </a:lnTo>
                <a:close/>
              </a:path>
            </a:pathLst>
          </a:custGeom>
          <a:ln w="19050">
            <a:solidFill>
              <a:srgbClr val="DC34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2" name="object 142"/>
          <p:cNvSpPr txBox="1"/>
          <p:nvPr/>
        </p:nvSpPr>
        <p:spPr>
          <a:xfrm>
            <a:off x="5295391" y="2924047"/>
            <a:ext cx="371475" cy="167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000" spc="-5">
                <a:solidFill>
                  <a:srgbClr val="585858"/>
                </a:solidFill>
                <a:latin typeface="Times New Roman"/>
                <a:cs typeface="Times New Roman"/>
              </a:rPr>
              <a:t>F</a:t>
            </a:r>
            <a:r>
              <a:rPr sz="1000">
                <a:solidFill>
                  <a:srgbClr val="585858"/>
                </a:solidFill>
                <a:latin typeface="Times New Roman"/>
                <a:cs typeface="Times New Roman"/>
              </a:rPr>
              <a:t>P</a:t>
            </a:r>
            <a:r>
              <a:rPr sz="1000" spc="-5">
                <a:solidFill>
                  <a:srgbClr val="585858"/>
                </a:solidFill>
                <a:latin typeface="Times New Roman"/>
                <a:cs typeface="Times New Roman"/>
              </a:rPr>
              <a:t>S</a:t>
            </a:r>
            <a:r>
              <a:rPr sz="1000">
                <a:solidFill>
                  <a:srgbClr val="585858"/>
                </a:solidFill>
                <a:latin typeface="Times New Roman"/>
                <a:cs typeface="Times New Roman"/>
              </a:rPr>
              <a:t>C</a:t>
            </a:r>
            <a:r>
              <a:rPr sz="1000" spc="-5">
                <a:solidFill>
                  <a:srgbClr val="585858"/>
                </a:solidFill>
                <a:latin typeface="Times New Roman"/>
                <a:cs typeface="Times New Roman"/>
              </a:rPr>
              <a:t>s</a:t>
            </a:r>
            <a:endParaRPr sz="10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51459" y="204215"/>
            <a:ext cx="6985000" cy="603885"/>
          </a:xfrm>
          <a:custGeom>
            <a:rect l="l" t="t" r="r" b="b"/>
            <a:pathLst>
              <a:path w="6985000" h="603885">
                <a:moveTo>
                  <a:pt x="0" y="603503"/>
                </a:moveTo>
                <a:lnTo>
                  <a:pt x="6984492" y="603503"/>
                </a:lnTo>
                <a:lnTo>
                  <a:pt x="6984492" y="0"/>
                </a:lnTo>
                <a:lnTo>
                  <a:pt x="0" y="0"/>
                </a:lnTo>
                <a:lnTo>
                  <a:pt x="0" y="603503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1459" y="310896"/>
            <a:ext cx="6985000" cy="5124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0805">
              <a:lnSpc>
                <a:spcPct val="100000"/>
              </a:lnSpc>
            </a:pPr>
            <a:r>
              <a:rPr sz="2400"/>
              <a:t>钙钛矿优势：带隙可调，叠层电池潜力十足</a:t>
            </a:r>
            <a:endParaRPr sz="2400"/>
          </a:p>
        </p:txBody>
      </p:sp>
      <p:sp>
        <p:nvSpPr>
          <p:cNvPr id="4" name="object 4"/>
          <p:cNvSpPr/>
          <p:nvPr/>
        </p:nvSpPr>
        <p:spPr>
          <a:xfrm>
            <a:off x="388620" y="3429000"/>
            <a:ext cx="3966972" cy="302361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4715255" y="3361944"/>
            <a:ext cx="3889248" cy="326745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779264" y="3613403"/>
            <a:ext cx="185927" cy="1094232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46736" y="961303"/>
            <a:ext cx="8853805" cy="37407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marR="5080" indent="-286385" algn="just">
              <a:lnSpc>
                <a:spcPct val="120100"/>
              </a:lnSpc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钙钛矿材料带隙可调节</a:t>
            </a:r>
            <a:r>
              <a:rPr sz="1400" b="1" spc="-10">
                <a:latin typeface="微软雅黑"/>
                <a:cs typeface="微软雅黑"/>
              </a:rPr>
              <a:t>。</a:t>
            </a:r>
            <a:r>
              <a:rPr sz="1400" spc="5">
                <a:latin typeface="微软雅黑"/>
                <a:cs typeface="微软雅黑"/>
              </a:rPr>
              <a:t>带</a:t>
            </a:r>
            <a:r>
              <a:rPr sz="1400">
                <a:latin typeface="微软雅黑"/>
                <a:cs typeface="微软雅黑"/>
              </a:rPr>
              <a:t>隙</a:t>
            </a:r>
            <a:r>
              <a:rPr sz="1400" spc="-10">
                <a:latin typeface="微软雅黑"/>
                <a:cs typeface="微软雅黑"/>
              </a:rPr>
              <a:t>是</a:t>
            </a:r>
            <a:r>
              <a:rPr sz="1400" spc="5">
                <a:latin typeface="微软雅黑"/>
                <a:cs typeface="微软雅黑"/>
              </a:rPr>
              <a:t>半</a:t>
            </a:r>
            <a:r>
              <a:rPr sz="1400">
                <a:latin typeface="微软雅黑"/>
                <a:cs typeface="微软雅黑"/>
              </a:rPr>
              <a:t>导</a:t>
            </a:r>
            <a:r>
              <a:rPr sz="1400" spc="-10">
                <a:latin typeface="微软雅黑"/>
                <a:cs typeface="微软雅黑"/>
              </a:rPr>
              <a:t>体</a:t>
            </a:r>
            <a:r>
              <a:rPr sz="1400" spc="5">
                <a:latin typeface="微软雅黑"/>
                <a:cs typeface="微软雅黑"/>
              </a:rPr>
              <a:t>可</a:t>
            </a:r>
            <a:r>
              <a:rPr sz="1400">
                <a:latin typeface="微软雅黑"/>
                <a:cs typeface="微软雅黑"/>
              </a:rPr>
              <a:t>以</a:t>
            </a:r>
            <a:r>
              <a:rPr sz="1400" spc="-10">
                <a:latin typeface="微软雅黑"/>
                <a:cs typeface="微软雅黑"/>
              </a:rPr>
              <a:t>吸</a:t>
            </a:r>
            <a:r>
              <a:rPr sz="1400" spc="5">
                <a:latin typeface="微软雅黑"/>
                <a:cs typeface="微软雅黑"/>
              </a:rPr>
              <a:t>收</a:t>
            </a:r>
            <a:r>
              <a:rPr sz="1400">
                <a:latin typeface="微软雅黑"/>
                <a:cs typeface="微软雅黑"/>
              </a:rPr>
              <a:t>的</a:t>
            </a:r>
            <a:r>
              <a:rPr sz="1400" spc="-10">
                <a:latin typeface="微软雅黑"/>
                <a:cs typeface="微软雅黑"/>
              </a:rPr>
              <a:t>最</a:t>
            </a:r>
            <a:r>
              <a:rPr sz="1400" spc="5">
                <a:latin typeface="微软雅黑"/>
                <a:cs typeface="微软雅黑"/>
              </a:rPr>
              <a:t>低</a:t>
            </a:r>
            <a:r>
              <a:rPr sz="1400">
                <a:latin typeface="微软雅黑"/>
                <a:cs typeface="微软雅黑"/>
              </a:rPr>
              <a:t>能</a:t>
            </a:r>
            <a:r>
              <a:rPr sz="1400" spc="-10">
                <a:latin typeface="微软雅黑"/>
                <a:cs typeface="微软雅黑"/>
              </a:rPr>
              <a:t>量</a:t>
            </a:r>
            <a:r>
              <a:rPr sz="1400" spc="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半</a:t>
            </a:r>
            <a:r>
              <a:rPr sz="1400" spc="-10">
                <a:latin typeface="微软雅黑"/>
                <a:cs typeface="微软雅黑"/>
              </a:rPr>
              <a:t>导</a:t>
            </a:r>
            <a:r>
              <a:rPr sz="1400" spc="5">
                <a:latin typeface="微软雅黑"/>
                <a:cs typeface="微软雅黑"/>
              </a:rPr>
              <a:t>体</a:t>
            </a:r>
            <a:r>
              <a:rPr sz="1400">
                <a:latin typeface="微软雅黑"/>
                <a:cs typeface="微软雅黑"/>
              </a:rPr>
              <a:t>无</a:t>
            </a:r>
            <a:r>
              <a:rPr sz="1400" spc="-10">
                <a:latin typeface="微软雅黑"/>
                <a:cs typeface="微软雅黑"/>
              </a:rPr>
              <a:t>法</a:t>
            </a:r>
            <a:r>
              <a:rPr sz="1400" spc="5">
                <a:latin typeface="微软雅黑"/>
                <a:cs typeface="微软雅黑"/>
              </a:rPr>
              <a:t>吸</a:t>
            </a:r>
            <a:r>
              <a:rPr sz="1400">
                <a:latin typeface="微软雅黑"/>
                <a:cs typeface="微软雅黑"/>
              </a:rPr>
              <a:t>收</a:t>
            </a:r>
            <a:r>
              <a:rPr sz="1400" spc="-10">
                <a:latin typeface="微软雅黑"/>
                <a:cs typeface="微软雅黑"/>
              </a:rPr>
              <a:t>能</a:t>
            </a:r>
            <a:r>
              <a:rPr sz="1400" spc="5">
                <a:latin typeface="微软雅黑"/>
                <a:cs typeface="微软雅黑"/>
              </a:rPr>
              <a:t>量</a:t>
            </a:r>
            <a:r>
              <a:rPr sz="1400">
                <a:latin typeface="微软雅黑"/>
                <a:cs typeface="微软雅黑"/>
              </a:rPr>
              <a:t>小</a:t>
            </a:r>
            <a:r>
              <a:rPr sz="1400" spc="-10">
                <a:latin typeface="微软雅黑"/>
                <a:cs typeface="微软雅黑"/>
              </a:rPr>
              <a:t>于</a:t>
            </a:r>
            <a:r>
              <a:rPr sz="1400" spc="5">
                <a:latin typeface="微软雅黑"/>
                <a:cs typeface="微软雅黑"/>
              </a:rPr>
              <a:t>带</a:t>
            </a:r>
            <a:r>
              <a:rPr sz="1400">
                <a:latin typeface="微软雅黑"/>
                <a:cs typeface="微软雅黑"/>
              </a:rPr>
              <a:t>隙</a:t>
            </a:r>
            <a:r>
              <a:rPr sz="1400" spc="-10">
                <a:latin typeface="微软雅黑"/>
                <a:cs typeface="微软雅黑"/>
              </a:rPr>
              <a:t>的</a:t>
            </a:r>
            <a:r>
              <a:rPr sz="1400" spc="5">
                <a:latin typeface="微软雅黑"/>
                <a:cs typeface="微软雅黑"/>
              </a:rPr>
              <a:t>光</a:t>
            </a:r>
            <a:r>
              <a:rPr sz="1400">
                <a:latin typeface="微软雅黑"/>
                <a:cs typeface="微软雅黑"/>
              </a:rPr>
              <a:t>子</a:t>
            </a:r>
            <a:r>
              <a:rPr sz="1400" spc="-10">
                <a:latin typeface="微软雅黑"/>
                <a:cs typeface="微软雅黑"/>
              </a:rPr>
              <a:t>，</a:t>
            </a:r>
            <a:r>
              <a:rPr sz="1400" spc="5">
                <a:latin typeface="微软雅黑"/>
                <a:cs typeface="微软雅黑"/>
              </a:rPr>
              <a:t>能</a:t>
            </a:r>
            <a:r>
              <a:rPr sz="1400">
                <a:latin typeface="微软雅黑"/>
                <a:cs typeface="微软雅黑"/>
              </a:rPr>
              <a:t>从</a:t>
            </a:r>
            <a:r>
              <a:rPr sz="1400" spc="-10">
                <a:latin typeface="微软雅黑"/>
                <a:cs typeface="微软雅黑"/>
              </a:rPr>
              <a:t>光</a:t>
            </a:r>
            <a:r>
              <a:rPr sz="1400" spc="5">
                <a:latin typeface="微软雅黑"/>
                <a:cs typeface="微软雅黑"/>
              </a:rPr>
              <a:t>子</a:t>
            </a:r>
            <a:r>
              <a:rPr sz="1400">
                <a:latin typeface="微软雅黑"/>
                <a:cs typeface="微软雅黑"/>
              </a:rPr>
              <a:t>获得的能量也不会超过</a:t>
            </a:r>
            <a:r>
              <a:rPr sz="1400" spc="-15">
                <a:latin typeface="微软雅黑"/>
                <a:cs typeface="微软雅黑"/>
              </a:rPr>
              <a:t>带</a:t>
            </a:r>
            <a:r>
              <a:rPr sz="1400">
                <a:latin typeface="微软雅黑"/>
                <a:cs typeface="微软雅黑"/>
              </a:rPr>
              <a:t>隙能</a:t>
            </a:r>
            <a:r>
              <a:rPr sz="1400" spc="-15">
                <a:latin typeface="微软雅黑"/>
                <a:cs typeface="微软雅黑"/>
              </a:rPr>
              <a:t>量</a:t>
            </a:r>
            <a:r>
              <a:rPr sz="1400">
                <a:latin typeface="微软雅黑"/>
                <a:cs typeface="微软雅黑"/>
              </a:rPr>
              <a:t>，</a:t>
            </a:r>
            <a:r>
              <a:rPr sz="1400" u="sng">
                <a:latin typeface="微软雅黑"/>
                <a:cs typeface="微软雅黑"/>
              </a:rPr>
              <a:t>钙</a:t>
            </a:r>
            <a:r>
              <a:rPr sz="1400" u="sng" spc="-15">
                <a:latin typeface="微软雅黑"/>
                <a:cs typeface="微软雅黑"/>
              </a:rPr>
              <a:t>钛</a:t>
            </a:r>
            <a:r>
              <a:rPr sz="1400" u="sng">
                <a:latin typeface="微软雅黑"/>
                <a:cs typeface="微软雅黑"/>
              </a:rPr>
              <a:t>矿材</a:t>
            </a:r>
            <a:r>
              <a:rPr sz="1400" u="sng" spc="-15">
                <a:latin typeface="微软雅黑"/>
                <a:cs typeface="微软雅黑"/>
              </a:rPr>
              <a:t>料</a:t>
            </a:r>
            <a:r>
              <a:rPr sz="1400" u="sng">
                <a:latin typeface="微软雅黑"/>
                <a:cs typeface="微软雅黑"/>
              </a:rPr>
              <a:t>带隙</a:t>
            </a:r>
            <a:r>
              <a:rPr sz="1400" u="sng" spc="-15">
                <a:latin typeface="微软雅黑"/>
                <a:cs typeface="微软雅黑"/>
              </a:rPr>
              <a:t>可</a:t>
            </a:r>
            <a:r>
              <a:rPr sz="1400" u="sng">
                <a:latin typeface="微软雅黑"/>
                <a:cs typeface="微软雅黑"/>
              </a:rPr>
              <a:t>调节</a:t>
            </a:r>
            <a:r>
              <a:rPr sz="1400" u="sng" spc="-15">
                <a:latin typeface="微软雅黑"/>
                <a:cs typeface="微软雅黑"/>
              </a:rPr>
              <a:t>，</a:t>
            </a:r>
            <a:r>
              <a:rPr sz="1400" u="sng">
                <a:latin typeface="微软雅黑"/>
                <a:cs typeface="微软雅黑"/>
              </a:rPr>
              <a:t>与晶</a:t>
            </a:r>
            <a:r>
              <a:rPr sz="1400" u="sng" spc="-15">
                <a:latin typeface="微软雅黑"/>
                <a:cs typeface="微软雅黑"/>
              </a:rPr>
              <a:t>硅</a:t>
            </a:r>
            <a:r>
              <a:rPr sz="1400" u="sng">
                <a:latin typeface="微软雅黑"/>
                <a:cs typeface="微软雅黑"/>
              </a:rPr>
              <a:t>材料</a:t>
            </a:r>
            <a:r>
              <a:rPr sz="1400" u="sng" spc="-15">
                <a:latin typeface="微软雅黑"/>
                <a:cs typeface="微软雅黑"/>
              </a:rPr>
              <a:t>或</a:t>
            </a:r>
            <a:r>
              <a:rPr sz="1400" u="sng">
                <a:latin typeface="微软雅黑"/>
                <a:cs typeface="微软雅黑"/>
              </a:rPr>
              <a:t>者和</a:t>
            </a:r>
            <a:r>
              <a:rPr sz="1400" u="sng" spc="-15">
                <a:latin typeface="微软雅黑"/>
                <a:cs typeface="微软雅黑"/>
              </a:rPr>
              <a:t>经</a:t>
            </a:r>
            <a:r>
              <a:rPr sz="1400" u="sng">
                <a:latin typeface="微软雅黑"/>
                <a:cs typeface="微软雅黑"/>
              </a:rPr>
              <a:t>过人</a:t>
            </a:r>
            <a:r>
              <a:rPr sz="1400" u="sng" spc="-15">
                <a:latin typeface="微软雅黑"/>
                <a:cs typeface="微软雅黑"/>
              </a:rPr>
              <a:t>工</a:t>
            </a:r>
            <a:r>
              <a:rPr sz="1400" u="sng">
                <a:latin typeface="微软雅黑"/>
                <a:cs typeface="微软雅黑"/>
              </a:rPr>
              <a:t>调整</a:t>
            </a:r>
            <a:r>
              <a:rPr sz="1400" u="sng" spc="-15">
                <a:latin typeface="微软雅黑"/>
                <a:cs typeface="微软雅黑"/>
              </a:rPr>
              <a:t>的</a:t>
            </a:r>
            <a:r>
              <a:rPr sz="1400" u="sng">
                <a:latin typeface="微软雅黑"/>
                <a:cs typeface="微软雅黑"/>
              </a:rPr>
              <a:t>钙钛</a:t>
            </a:r>
            <a:r>
              <a:rPr sz="1400" u="sng" spc="-15">
                <a:latin typeface="微软雅黑"/>
                <a:cs typeface="微软雅黑"/>
              </a:rPr>
              <a:t>矿</a:t>
            </a:r>
            <a:r>
              <a:rPr sz="1400" u="sng">
                <a:latin typeface="微软雅黑"/>
                <a:cs typeface="微软雅黑"/>
              </a:rPr>
              <a:t>材料</a:t>
            </a:r>
            <a:r>
              <a:rPr sz="1400" u="sng" spc="-15">
                <a:latin typeface="微软雅黑"/>
                <a:cs typeface="微软雅黑"/>
              </a:rPr>
              <a:t>叠</a:t>
            </a:r>
            <a:r>
              <a:rPr sz="1400" u="sng">
                <a:latin typeface="微软雅黑"/>
                <a:cs typeface="微软雅黑"/>
              </a:rPr>
              <a:t>层后，就可以覆盖大范围</a:t>
            </a:r>
            <a:r>
              <a:rPr sz="1400" u="sng" spc="-15">
                <a:latin typeface="微软雅黑"/>
                <a:cs typeface="微软雅黑"/>
              </a:rPr>
              <a:t>带</a:t>
            </a:r>
            <a:r>
              <a:rPr sz="1400" u="sng">
                <a:latin typeface="微软雅黑"/>
                <a:cs typeface="微软雅黑"/>
              </a:rPr>
              <a:t>隙，</a:t>
            </a:r>
            <a:r>
              <a:rPr sz="1400" u="sng" spc="-15">
                <a:latin typeface="微软雅黑"/>
                <a:cs typeface="微软雅黑"/>
              </a:rPr>
              <a:t>因</a:t>
            </a:r>
            <a:r>
              <a:rPr sz="1400" u="sng">
                <a:latin typeface="微软雅黑"/>
                <a:cs typeface="微软雅黑"/>
              </a:rPr>
              <a:t>而能</a:t>
            </a:r>
            <a:r>
              <a:rPr sz="1400" u="sng" spc="-15">
                <a:latin typeface="微软雅黑"/>
                <a:cs typeface="微软雅黑"/>
              </a:rPr>
              <a:t>够</a:t>
            </a:r>
            <a:r>
              <a:rPr sz="1400" u="sng">
                <a:latin typeface="微软雅黑"/>
                <a:cs typeface="微软雅黑"/>
              </a:rPr>
              <a:t>吸收</a:t>
            </a:r>
            <a:r>
              <a:rPr sz="1400" u="sng" spc="-15">
                <a:latin typeface="微软雅黑"/>
                <a:cs typeface="微软雅黑"/>
              </a:rPr>
              <a:t>不</a:t>
            </a:r>
            <a:r>
              <a:rPr sz="1400" u="sng">
                <a:latin typeface="微软雅黑"/>
                <a:cs typeface="微软雅黑"/>
              </a:rPr>
              <a:t>同波</a:t>
            </a:r>
            <a:r>
              <a:rPr sz="1400" u="sng" spc="-15">
                <a:latin typeface="微软雅黑"/>
                <a:cs typeface="微软雅黑"/>
              </a:rPr>
              <a:t>长</a:t>
            </a:r>
            <a:r>
              <a:rPr sz="1400" u="sng">
                <a:latin typeface="微软雅黑"/>
                <a:cs typeface="微软雅黑"/>
              </a:rPr>
              <a:t>的光。</a:t>
            </a:r>
            <a:endParaRPr sz="1400">
              <a:latin typeface="微软雅黑"/>
              <a:cs typeface="微软雅黑"/>
            </a:endParaRPr>
          </a:p>
          <a:p>
            <a:pPr marL="299085" marR="63500" indent="-286385" algn="just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与晶硅叠层，理论效率</a:t>
            </a:r>
            <a:r>
              <a:rPr sz="1400" b="1" spc="-15">
                <a:latin typeface="微软雅黑"/>
                <a:cs typeface="微软雅黑"/>
              </a:rPr>
              <a:t>超</a:t>
            </a:r>
            <a:r>
              <a:rPr sz="1400" b="1">
                <a:latin typeface="微软雅黑"/>
                <a:cs typeface="微软雅黑"/>
              </a:rPr>
              <a:t>过</a:t>
            </a:r>
            <a:r>
              <a:rPr sz="1400" b="1" spc="-5">
                <a:latin typeface="微软雅黑"/>
                <a:cs typeface="微软雅黑"/>
              </a:rPr>
              <a:t>43</a:t>
            </a:r>
            <a:r>
              <a:rPr sz="1400" b="1" spc="-15">
                <a:latin typeface="微软雅黑"/>
                <a:cs typeface="微软雅黑"/>
              </a:rPr>
              <a:t>%</a:t>
            </a:r>
            <a:r>
              <a:rPr sz="1400" b="1">
                <a:latin typeface="微软雅黑"/>
                <a:cs typeface="微软雅黑"/>
              </a:rPr>
              <a:t>。</a:t>
            </a:r>
            <a:r>
              <a:rPr sz="1400" spc="-15">
                <a:latin typeface="微软雅黑"/>
                <a:cs typeface="微软雅黑"/>
              </a:rPr>
              <a:t>采</a:t>
            </a:r>
            <a:r>
              <a:rPr sz="1400">
                <a:latin typeface="微软雅黑"/>
                <a:cs typeface="微软雅黑"/>
              </a:rPr>
              <a:t>用1.12</a:t>
            </a:r>
            <a:r>
              <a:rPr sz="1400" spc="-15">
                <a:latin typeface="微软雅黑"/>
                <a:cs typeface="微软雅黑"/>
              </a:rPr>
              <a:t>e</a:t>
            </a:r>
            <a:r>
              <a:rPr sz="1400">
                <a:latin typeface="微软雅黑"/>
                <a:cs typeface="微软雅黑"/>
              </a:rPr>
              <a:t>V带隙的晶硅</a:t>
            </a:r>
            <a:r>
              <a:rPr sz="1400" spc="-15">
                <a:latin typeface="微软雅黑"/>
                <a:cs typeface="微软雅黑"/>
              </a:rPr>
              <a:t>电</a:t>
            </a:r>
            <a:r>
              <a:rPr sz="1400">
                <a:latin typeface="微软雅黑"/>
                <a:cs typeface="微软雅黑"/>
              </a:rPr>
              <a:t>池与</a:t>
            </a:r>
            <a:r>
              <a:rPr sz="1400" spc="-10">
                <a:latin typeface="微软雅黑"/>
                <a:cs typeface="微软雅黑"/>
              </a:rPr>
              <a:t>1</a:t>
            </a:r>
            <a:r>
              <a:rPr sz="1400">
                <a:latin typeface="微软雅黑"/>
                <a:cs typeface="微软雅黑"/>
              </a:rPr>
              <a:t>.7</a:t>
            </a:r>
            <a:r>
              <a:rPr sz="1400" spc="5">
                <a:latin typeface="微软雅黑"/>
                <a:cs typeface="微软雅黑"/>
              </a:rPr>
              <a:t>3</a:t>
            </a:r>
            <a:r>
              <a:rPr sz="1400" spc="-5">
                <a:latin typeface="微软雅黑"/>
                <a:cs typeface="微软雅黑"/>
              </a:rPr>
              <a:t>eV</a:t>
            </a:r>
            <a:r>
              <a:rPr sz="1400">
                <a:latin typeface="微软雅黑"/>
                <a:cs typeface="微软雅黑"/>
              </a:rPr>
              <a:t>钙钛矿电</a:t>
            </a:r>
            <a:r>
              <a:rPr sz="1400" spc="-15">
                <a:latin typeface="微软雅黑"/>
                <a:cs typeface="微软雅黑"/>
              </a:rPr>
              <a:t>池</a:t>
            </a:r>
            <a:r>
              <a:rPr sz="1400">
                <a:latin typeface="微软雅黑"/>
                <a:cs typeface="微软雅黑"/>
              </a:rPr>
              <a:t>串联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可以</a:t>
            </a:r>
            <a:r>
              <a:rPr sz="1400" spc="-15">
                <a:latin typeface="微软雅黑"/>
                <a:cs typeface="微软雅黑"/>
              </a:rPr>
              <a:t>保</a:t>
            </a:r>
            <a:r>
              <a:rPr sz="1400">
                <a:latin typeface="微软雅黑"/>
                <a:cs typeface="微软雅黑"/>
              </a:rPr>
              <a:t>证太</a:t>
            </a:r>
            <a:r>
              <a:rPr sz="1400" spc="-15">
                <a:latin typeface="微软雅黑"/>
                <a:cs typeface="微软雅黑"/>
              </a:rPr>
              <a:t>阳</a:t>
            </a:r>
            <a:r>
              <a:rPr sz="1400">
                <a:latin typeface="微软雅黑"/>
                <a:cs typeface="微软雅黑"/>
              </a:rPr>
              <a:t>光谱照射的最佳分布吸收，</a:t>
            </a:r>
            <a:r>
              <a:rPr sz="1400" u="sng" spc="-15">
                <a:latin typeface="微软雅黑"/>
                <a:cs typeface="微软雅黑"/>
              </a:rPr>
              <a:t>全</a:t>
            </a:r>
            <a:r>
              <a:rPr sz="1400" u="sng">
                <a:latin typeface="微软雅黑"/>
                <a:cs typeface="微软雅黑"/>
              </a:rPr>
              <a:t>谱匹</a:t>
            </a:r>
            <a:r>
              <a:rPr sz="1400" u="sng" spc="-15">
                <a:latin typeface="微软雅黑"/>
                <a:cs typeface="微软雅黑"/>
              </a:rPr>
              <a:t>配</a:t>
            </a:r>
            <a:r>
              <a:rPr sz="1400" u="sng">
                <a:latin typeface="微软雅黑"/>
                <a:cs typeface="微软雅黑"/>
              </a:rPr>
              <a:t>两结</a:t>
            </a:r>
            <a:r>
              <a:rPr sz="1400" u="sng" spc="-15">
                <a:latin typeface="微软雅黑"/>
                <a:cs typeface="微软雅黑"/>
              </a:rPr>
              <a:t>叠</a:t>
            </a:r>
            <a:r>
              <a:rPr sz="1400" u="sng">
                <a:latin typeface="微软雅黑"/>
                <a:cs typeface="微软雅黑"/>
              </a:rPr>
              <a:t>层电</a:t>
            </a:r>
            <a:r>
              <a:rPr sz="1400" u="sng" spc="-15">
                <a:latin typeface="微软雅黑"/>
                <a:cs typeface="微软雅黑"/>
              </a:rPr>
              <a:t>池</a:t>
            </a:r>
            <a:r>
              <a:rPr sz="1400" u="sng">
                <a:latin typeface="微软雅黑"/>
                <a:cs typeface="微软雅黑"/>
              </a:rPr>
              <a:t>的效</a:t>
            </a:r>
            <a:r>
              <a:rPr sz="1400" u="sng" spc="-15">
                <a:latin typeface="微软雅黑"/>
                <a:cs typeface="微软雅黑"/>
              </a:rPr>
              <a:t>率</a:t>
            </a:r>
            <a:r>
              <a:rPr sz="1400" u="sng">
                <a:latin typeface="微软雅黑"/>
                <a:cs typeface="微软雅黑"/>
              </a:rPr>
              <a:t>理论</a:t>
            </a:r>
            <a:r>
              <a:rPr sz="1400" u="sng" spc="-15">
                <a:latin typeface="微软雅黑"/>
                <a:cs typeface="微软雅黑"/>
              </a:rPr>
              <a:t>极</a:t>
            </a:r>
            <a:r>
              <a:rPr sz="1400" u="sng">
                <a:latin typeface="微软雅黑"/>
                <a:cs typeface="微软雅黑"/>
              </a:rPr>
              <a:t>限可</a:t>
            </a:r>
            <a:r>
              <a:rPr sz="1400" u="sng" spc="-15">
                <a:latin typeface="微软雅黑"/>
                <a:cs typeface="微软雅黑"/>
              </a:rPr>
              <a:t>超</a:t>
            </a:r>
            <a:r>
              <a:rPr sz="1400" u="sng" spc="5">
                <a:latin typeface="微软雅黑"/>
                <a:cs typeface="微软雅黑"/>
              </a:rPr>
              <a:t>过</a:t>
            </a:r>
            <a:r>
              <a:rPr sz="1400" u="sng">
                <a:latin typeface="微软雅黑"/>
                <a:cs typeface="微软雅黑"/>
              </a:rPr>
              <a:t>43%</a:t>
            </a:r>
            <a:r>
              <a:rPr sz="1400" u="sng" spc="-15">
                <a:latin typeface="微软雅黑"/>
                <a:cs typeface="微软雅黑"/>
              </a:rPr>
              <a:t>，</a:t>
            </a:r>
            <a:r>
              <a:rPr sz="1400" u="sng">
                <a:latin typeface="微软雅黑"/>
                <a:cs typeface="微软雅黑"/>
              </a:rPr>
              <a:t>即便</a:t>
            </a:r>
            <a:r>
              <a:rPr sz="1400" u="sng" spc="-15">
                <a:latin typeface="微软雅黑"/>
                <a:cs typeface="微软雅黑"/>
              </a:rPr>
              <a:t>使</a:t>
            </a:r>
            <a:r>
              <a:rPr sz="1400" u="sng">
                <a:latin typeface="微软雅黑"/>
                <a:cs typeface="微软雅黑"/>
              </a:rPr>
              <a:t>用典</a:t>
            </a:r>
            <a:r>
              <a:rPr sz="1400" u="sng" spc="-15">
                <a:latin typeface="微软雅黑"/>
                <a:cs typeface="微软雅黑"/>
              </a:rPr>
              <a:t>型</a:t>
            </a:r>
            <a:r>
              <a:rPr sz="1400" u="sng">
                <a:latin typeface="微软雅黑"/>
                <a:cs typeface="微软雅黑"/>
              </a:rPr>
              <a:t>钙钛</a:t>
            </a:r>
            <a:r>
              <a:rPr sz="1400" u="sng" spc="-15">
                <a:latin typeface="微软雅黑"/>
                <a:cs typeface="微软雅黑"/>
              </a:rPr>
              <a:t>矿</a:t>
            </a:r>
            <a:r>
              <a:rPr sz="1400" u="sng">
                <a:latin typeface="微软雅黑"/>
                <a:cs typeface="微软雅黑"/>
              </a:rPr>
              <a:t>甲胺</a:t>
            </a:r>
            <a:r>
              <a:rPr sz="1400" u="sng" spc="-15">
                <a:latin typeface="微软雅黑"/>
                <a:cs typeface="微软雅黑"/>
              </a:rPr>
              <a:t>铅</a:t>
            </a:r>
            <a:r>
              <a:rPr sz="1400" u="sng" spc="5">
                <a:latin typeface="微软雅黑"/>
                <a:cs typeface="微软雅黑"/>
              </a:rPr>
              <a:t>碘</a:t>
            </a:r>
            <a:r>
              <a:rPr sz="1400" u="sng" spc="-5">
                <a:latin typeface="微软雅黑"/>
                <a:cs typeface="微软雅黑"/>
              </a:rPr>
              <a:t>(</a:t>
            </a:r>
            <a:r>
              <a:rPr sz="1400" u="sng">
                <a:latin typeface="微软雅黑"/>
                <a:cs typeface="微软雅黑"/>
              </a:rPr>
              <a:t>带</a:t>
            </a:r>
            <a:r>
              <a:rPr sz="1400" u="sng" spc="-5">
                <a:latin typeface="微软雅黑"/>
                <a:cs typeface="微软雅黑"/>
              </a:rPr>
              <a:t>隙1.</a:t>
            </a:r>
            <a:r>
              <a:rPr sz="1400" u="sng">
                <a:latin typeface="微软雅黑"/>
                <a:cs typeface="微软雅黑"/>
              </a:rPr>
              <a:t>5</a:t>
            </a:r>
            <a:r>
              <a:rPr sz="1400" u="sng" spc="-5">
                <a:latin typeface="微软雅黑"/>
                <a:cs typeface="微软雅黑"/>
              </a:rPr>
              <a:t>5eV</a:t>
            </a:r>
            <a:r>
              <a:rPr sz="1400" u="sng">
                <a:latin typeface="微软雅黑"/>
                <a:cs typeface="微软雅黑"/>
              </a:rPr>
              <a:t>)作为顶部电池时理</a:t>
            </a:r>
            <a:r>
              <a:rPr sz="1400" u="sng" spc="-10">
                <a:latin typeface="微软雅黑"/>
                <a:cs typeface="微软雅黑"/>
              </a:rPr>
              <a:t>论</a:t>
            </a:r>
            <a:r>
              <a:rPr sz="1400" u="sng">
                <a:latin typeface="微软雅黑"/>
                <a:cs typeface="微软雅黑"/>
              </a:rPr>
              <a:t>最大</a:t>
            </a:r>
            <a:r>
              <a:rPr sz="1400" u="sng" spc="-10">
                <a:latin typeface="微软雅黑"/>
                <a:cs typeface="微软雅黑"/>
              </a:rPr>
              <a:t>效</a:t>
            </a:r>
            <a:r>
              <a:rPr sz="1400" u="sng">
                <a:latin typeface="微软雅黑"/>
                <a:cs typeface="微软雅黑"/>
              </a:rPr>
              <a:t>率也</a:t>
            </a:r>
            <a:r>
              <a:rPr sz="1400" u="sng" spc="-10">
                <a:latin typeface="微软雅黑"/>
                <a:cs typeface="微软雅黑"/>
              </a:rPr>
              <a:t>能</a:t>
            </a:r>
            <a:r>
              <a:rPr sz="1400" u="sng">
                <a:latin typeface="微软雅黑"/>
                <a:cs typeface="微软雅黑"/>
              </a:rPr>
              <a:t>达</a:t>
            </a:r>
            <a:r>
              <a:rPr sz="1400" u="sng" spc="5">
                <a:latin typeface="微软雅黑"/>
                <a:cs typeface="微软雅黑"/>
              </a:rPr>
              <a:t>到</a:t>
            </a:r>
            <a:r>
              <a:rPr sz="1400" u="sng" spc="-5">
                <a:latin typeface="微软雅黑"/>
                <a:cs typeface="微软雅黑"/>
              </a:rPr>
              <a:t>33%</a:t>
            </a:r>
            <a:r>
              <a:rPr sz="1400" u="sng" spc="5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 marL="299085" indent="-286385">
              <a:lnSpc>
                <a:spcPct val="100000"/>
              </a:lnSpc>
              <a:spcBef>
                <a:spcPts val="635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钙钛矿/晶硅两结叠层电池效率已经达到32.5%</a:t>
            </a:r>
            <a:r>
              <a:rPr sz="1400">
                <a:latin typeface="微软雅黑"/>
                <a:cs typeface="微软雅黑"/>
              </a:rPr>
              <a:t>（德国HZB研究中心22年12月最新认证）</a:t>
            </a:r>
            <a:r>
              <a:rPr sz="1400" b="1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900">
              <a:latin typeface="Times New Roman"/>
              <a:cs typeface="Times New Roman"/>
            </a:endParaRPr>
          </a:p>
          <a:p>
            <a:pPr marL="511809">
              <a:lnSpc>
                <a:spcPct val="100000"/>
              </a:lnSpc>
              <a:tabLst>
                <a:tab pos="4689475"/>
              </a:tabLst>
            </a:pPr>
            <a:r>
              <a:rPr sz="1300" b="1" spc="-10">
                <a:latin typeface="微软雅黑"/>
                <a:cs typeface="微软雅黑"/>
              </a:rPr>
              <a:t>图：钙钛矿两结叠层在不同带隙下理论	图：新概念电池实验室效率</a:t>
            </a:r>
            <a:endParaRPr sz="1300">
              <a:latin typeface="微软雅黑"/>
              <a:cs typeface="微软雅黑"/>
            </a:endParaRPr>
          </a:p>
          <a:p>
            <a:pPr marL="511809">
              <a:lnSpc>
                <a:spcPct val="100000"/>
              </a:lnSpc>
            </a:pPr>
            <a:r>
              <a:rPr sz="1300" b="1" spc="-5">
                <a:latin typeface="微软雅黑"/>
                <a:cs typeface="微软雅黑"/>
              </a:rPr>
              <a:t>效率</a:t>
            </a:r>
            <a:endParaRPr sz="1300">
              <a:latin typeface="微软雅黑"/>
              <a:cs typeface="微软雅黑"/>
            </a:endParaRPr>
          </a:p>
          <a:p>
            <a:pPr marL="4907915" marR="3324225">
              <a:lnSpc>
                <a:spcPct val="110300"/>
              </a:lnSpc>
              <a:spcBef>
                <a:spcPts val="815"/>
              </a:spcBef>
            </a:pPr>
            <a:r>
              <a:rPr sz="800">
                <a:latin typeface="微软雅黑"/>
                <a:cs typeface="微软雅黑"/>
              </a:rPr>
              <a:t>染料敏化电池钙钛矿电池</a:t>
            </a:r>
            <a:endParaRPr sz="800">
              <a:latin typeface="微软雅黑"/>
              <a:cs typeface="微软雅黑"/>
            </a:endParaRPr>
          </a:p>
          <a:p>
            <a:pPr marL="4907915" marR="3279775">
              <a:lnSpc>
                <a:spcPct val="110000"/>
              </a:lnSpc>
            </a:pPr>
            <a:r>
              <a:rPr sz="800">
                <a:latin typeface="微软雅黑"/>
                <a:cs typeface="微软雅黑"/>
              </a:rPr>
              <a:t>钙钛矿/硅叠层有机质电池</a:t>
            </a:r>
            <a:endParaRPr sz="800">
              <a:latin typeface="微软雅黑"/>
              <a:cs typeface="微软雅黑"/>
            </a:endParaRPr>
          </a:p>
          <a:p>
            <a:pPr marL="4907915" marR="3221990">
              <a:lnSpc>
                <a:spcPct val="110000"/>
              </a:lnSpc>
            </a:pPr>
            <a:r>
              <a:rPr sz="800">
                <a:latin typeface="微软雅黑"/>
                <a:cs typeface="微软雅黑"/>
              </a:rPr>
              <a:t>有机质叠层电池铜锌锡硫电池量子点电池</a:t>
            </a:r>
            <a:endParaRPr sz="800">
              <a:latin typeface="微软雅黑"/>
              <a:cs typeface="微软雅黑"/>
            </a:endParaRPr>
          </a:p>
          <a:p>
            <a:pPr marL="1924685" algn="ctr">
              <a:lnSpc>
                <a:spcPct val="100000"/>
              </a:lnSpc>
              <a:spcBef>
                <a:spcPts val="95"/>
              </a:spcBef>
            </a:pPr>
            <a:r>
              <a:rPr sz="800">
                <a:latin typeface="微软雅黑"/>
                <a:cs typeface="微软雅黑"/>
              </a:rPr>
              <a:t>钙钛矿/铜铟镓硒叠层</a:t>
            </a:r>
            <a:endParaRPr sz="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1459" y="204215"/>
            <a:ext cx="6985000" cy="603885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10668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840"/>
              </a:spcBef>
            </a:pPr>
            <a:r>
              <a:rPr sz="2400"/>
              <a:t>钙钛矿优势：成本更低、工艺步骤简单</a:t>
            </a:r>
            <a:endParaRPr sz="2400"/>
          </a:p>
        </p:txBody>
      </p:sp>
      <p:sp>
        <p:nvSpPr>
          <p:cNvPr id="3" name="object 3"/>
          <p:cNvSpPr/>
          <p:nvPr/>
        </p:nvSpPr>
        <p:spPr>
          <a:xfrm>
            <a:off x="1838244" y="3424689"/>
            <a:ext cx="1713230" cy="720090"/>
          </a:xfrm>
          <a:custGeom>
            <a:rect l="l" t="t" r="r" b="b"/>
            <a:pathLst>
              <a:path w="1713229" h="720089">
                <a:moveTo>
                  <a:pt x="277139" y="0"/>
                </a:moveTo>
                <a:lnTo>
                  <a:pt x="75583" y="0"/>
                </a:lnTo>
                <a:lnTo>
                  <a:pt x="0" y="433889"/>
                </a:lnTo>
                <a:lnTo>
                  <a:pt x="0" y="719622"/>
                </a:lnTo>
                <a:lnTo>
                  <a:pt x="1713226" y="719622"/>
                </a:lnTo>
                <a:lnTo>
                  <a:pt x="1713226" y="645543"/>
                </a:lnTo>
                <a:lnTo>
                  <a:pt x="201556" y="645543"/>
                </a:lnTo>
                <a:lnTo>
                  <a:pt x="201556" y="550299"/>
                </a:lnTo>
                <a:lnTo>
                  <a:pt x="1713226" y="550299"/>
                </a:lnTo>
                <a:lnTo>
                  <a:pt x="1713226" y="433889"/>
                </a:lnTo>
                <a:lnTo>
                  <a:pt x="352723" y="433889"/>
                </a:lnTo>
                <a:lnTo>
                  <a:pt x="277139" y="0"/>
                </a:lnTo>
                <a:close/>
              </a:path>
              <a:path w="1713229" h="720089">
                <a:moveTo>
                  <a:pt x="705446" y="550299"/>
                </a:moveTo>
                <a:lnTo>
                  <a:pt x="503890" y="550299"/>
                </a:lnTo>
                <a:lnTo>
                  <a:pt x="503890" y="645543"/>
                </a:lnTo>
                <a:lnTo>
                  <a:pt x="705446" y="645543"/>
                </a:lnTo>
                <a:lnTo>
                  <a:pt x="705446" y="550299"/>
                </a:lnTo>
                <a:close/>
              </a:path>
              <a:path w="1713229" h="720089">
                <a:moveTo>
                  <a:pt x="1209336" y="550299"/>
                </a:moveTo>
                <a:lnTo>
                  <a:pt x="1007780" y="550299"/>
                </a:lnTo>
                <a:lnTo>
                  <a:pt x="1007780" y="645543"/>
                </a:lnTo>
                <a:lnTo>
                  <a:pt x="1209336" y="645543"/>
                </a:lnTo>
                <a:lnTo>
                  <a:pt x="1209336" y="550299"/>
                </a:lnTo>
                <a:close/>
              </a:path>
              <a:path w="1713229" h="720089">
                <a:moveTo>
                  <a:pt x="1713226" y="550299"/>
                </a:moveTo>
                <a:lnTo>
                  <a:pt x="1511670" y="550299"/>
                </a:lnTo>
                <a:lnTo>
                  <a:pt x="1511670" y="645543"/>
                </a:lnTo>
                <a:lnTo>
                  <a:pt x="1713226" y="645543"/>
                </a:lnTo>
                <a:lnTo>
                  <a:pt x="1713226" y="550299"/>
                </a:lnTo>
                <a:close/>
              </a:path>
              <a:path w="1713229" h="720089">
                <a:moveTo>
                  <a:pt x="1032975" y="285732"/>
                </a:moveTo>
                <a:lnTo>
                  <a:pt x="352723" y="433889"/>
                </a:lnTo>
                <a:lnTo>
                  <a:pt x="1032975" y="433889"/>
                </a:lnTo>
                <a:lnTo>
                  <a:pt x="1032975" y="285732"/>
                </a:lnTo>
                <a:close/>
              </a:path>
              <a:path w="1713229" h="720089">
                <a:moveTo>
                  <a:pt x="1713226" y="285732"/>
                </a:moveTo>
                <a:lnTo>
                  <a:pt x="1032975" y="433889"/>
                </a:lnTo>
                <a:lnTo>
                  <a:pt x="1713226" y="433889"/>
                </a:lnTo>
                <a:lnTo>
                  <a:pt x="1713226" y="285732"/>
                </a:lnTo>
                <a:close/>
              </a:path>
            </a:pathLst>
          </a:custGeom>
          <a:solidFill>
            <a:srgbClr val="5A92A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3047581" y="3974989"/>
            <a:ext cx="302895" cy="95250"/>
          </a:xfrm>
          <a:custGeom>
            <a:rect l="l" t="t" r="r" b="b"/>
            <a:pathLst>
              <a:path w="302895" h="95250">
                <a:moveTo>
                  <a:pt x="302334" y="95244"/>
                </a:moveTo>
                <a:lnTo>
                  <a:pt x="0" y="95244"/>
                </a:lnTo>
                <a:lnTo>
                  <a:pt x="0" y="0"/>
                </a:lnTo>
                <a:lnTo>
                  <a:pt x="302334" y="0"/>
                </a:lnTo>
                <a:lnTo>
                  <a:pt x="302334" y="95244"/>
                </a:lnTo>
                <a:close/>
              </a:path>
            </a:pathLst>
          </a:custGeom>
          <a:ln w="13885">
            <a:solidFill>
              <a:srgbClr val="0F6C9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543690" y="3974989"/>
            <a:ext cx="302895" cy="95250"/>
          </a:xfrm>
          <a:custGeom>
            <a:rect l="l" t="t" r="r" b="b"/>
            <a:pathLst>
              <a:path w="302894" h="95250">
                <a:moveTo>
                  <a:pt x="302334" y="95244"/>
                </a:moveTo>
                <a:lnTo>
                  <a:pt x="0" y="95244"/>
                </a:lnTo>
                <a:lnTo>
                  <a:pt x="0" y="0"/>
                </a:lnTo>
                <a:lnTo>
                  <a:pt x="302334" y="0"/>
                </a:lnTo>
                <a:lnTo>
                  <a:pt x="302334" y="95244"/>
                </a:lnTo>
                <a:close/>
              </a:path>
            </a:pathLst>
          </a:custGeom>
          <a:ln w="13885">
            <a:solidFill>
              <a:srgbClr val="0F6C9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039800" y="3974989"/>
            <a:ext cx="302895" cy="95250"/>
          </a:xfrm>
          <a:custGeom>
            <a:rect l="l" t="t" r="r" b="b"/>
            <a:pathLst>
              <a:path w="302894" h="95250">
                <a:moveTo>
                  <a:pt x="302334" y="95244"/>
                </a:moveTo>
                <a:lnTo>
                  <a:pt x="0" y="95244"/>
                </a:lnTo>
                <a:lnTo>
                  <a:pt x="0" y="0"/>
                </a:lnTo>
                <a:lnTo>
                  <a:pt x="302334" y="0"/>
                </a:lnTo>
                <a:lnTo>
                  <a:pt x="302334" y="95244"/>
                </a:lnTo>
                <a:close/>
              </a:path>
            </a:pathLst>
          </a:custGeom>
          <a:ln w="13885">
            <a:solidFill>
              <a:srgbClr val="0F6C9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838244" y="3424689"/>
            <a:ext cx="1713230" cy="720090"/>
          </a:xfrm>
          <a:custGeom>
            <a:rect l="l" t="t" r="r" b="b"/>
            <a:pathLst>
              <a:path w="1713229" h="720089">
                <a:moveTo>
                  <a:pt x="1032975" y="433889"/>
                </a:moveTo>
                <a:lnTo>
                  <a:pt x="1032975" y="285732"/>
                </a:lnTo>
                <a:lnTo>
                  <a:pt x="352723" y="433889"/>
                </a:lnTo>
                <a:lnTo>
                  <a:pt x="277139" y="0"/>
                </a:lnTo>
                <a:lnTo>
                  <a:pt x="75583" y="0"/>
                </a:lnTo>
                <a:lnTo>
                  <a:pt x="0" y="433889"/>
                </a:lnTo>
                <a:lnTo>
                  <a:pt x="0" y="719622"/>
                </a:lnTo>
                <a:lnTo>
                  <a:pt x="1713226" y="719622"/>
                </a:lnTo>
                <a:lnTo>
                  <a:pt x="1713226" y="433889"/>
                </a:lnTo>
                <a:lnTo>
                  <a:pt x="1713226" y="285732"/>
                </a:lnTo>
                <a:lnTo>
                  <a:pt x="1032975" y="433889"/>
                </a:lnTo>
                <a:close/>
              </a:path>
            </a:pathLst>
          </a:custGeom>
          <a:ln w="14903">
            <a:solidFill>
              <a:srgbClr val="0F6C9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2249170" y="3435350"/>
            <a:ext cx="1095375" cy="2374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b="1">
                <a:latin typeface="微软雅黑"/>
                <a:cs typeface="微软雅黑"/>
              </a:rPr>
              <a:t>钙钛矿组件厂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617981" y="3269741"/>
            <a:ext cx="1138555" cy="1184275"/>
          </a:xfrm>
          <a:custGeom>
            <a:rect l="l" t="t" r="r" b="b"/>
            <a:pathLst>
              <a:path w="1138555" h="1184275">
                <a:moveTo>
                  <a:pt x="880237" y="0"/>
                </a:moveTo>
                <a:lnTo>
                  <a:pt x="880237" y="195453"/>
                </a:lnTo>
                <a:lnTo>
                  <a:pt x="0" y="195453"/>
                </a:lnTo>
                <a:lnTo>
                  <a:pt x="0" y="988695"/>
                </a:lnTo>
                <a:lnTo>
                  <a:pt x="880237" y="988695"/>
                </a:lnTo>
                <a:lnTo>
                  <a:pt x="880237" y="1184148"/>
                </a:lnTo>
                <a:lnTo>
                  <a:pt x="1138428" y="592074"/>
                </a:lnTo>
                <a:lnTo>
                  <a:pt x="880237" y="0"/>
                </a:lnTo>
                <a:close/>
              </a:path>
            </a:pathLst>
          </a:custGeom>
          <a:solidFill>
            <a:srgbClr val="5A92A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617981" y="3269741"/>
            <a:ext cx="1138555" cy="1184275"/>
          </a:xfrm>
          <a:custGeom>
            <a:rect l="l" t="t" r="r" b="b"/>
            <a:pathLst>
              <a:path w="1138555" h="1184275">
                <a:moveTo>
                  <a:pt x="0" y="195453"/>
                </a:moveTo>
                <a:lnTo>
                  <a:pt x="880237" y="195453"/>
                </a:lnTo>
                <a:lnTo>
                  <a:pt x="880237" y="0"/>
                </a:lnTo>
                <a:lnTo>
                  <a:pt x="1138428" y="592074"/>
                </a:lnTo>
                <a:lnTo>
                  <a:pt x="880237" y="1184148"/>
                </a:lnTo>
                <a:lnTo>
                  <a:pt x="880237" y="988695"/>
                </a:lnTo>
                <a:lnTo>
                  <a:pt x="0" y="988695"/>
                </a:lnTo>
                <a:lnTo>
                  <a:pt x="0" y="195453"/>
                </a:lnTo>
                <a:close/>
              </a:path>
            </a:pathLst>
          </a:custGeom>
          <a:ln w="25400">
            <a:solidFill>
              <a:srgbClr val="0F6C9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695655" y="3475482"/>
            <a:ext cx="531495" cy="782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</a:pPr>
            <a:r>
              <a:rPr sz="1000" spc="-5">
                <a:solidFill>
                  <a:srgbClr val="FFFFFF"/>
                </a:solidFill>
                <a:latin typeface="微软雅黑"/>
                <a:cs typeface="微软雅黑"/>
              </a:rPr>
              <a:t>化工原料玻璃</a:t>
            </a:r>
            <a:endParaRPr sz="1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000" spc="-5">
                <a:solidFill>
                  <a:srgbClr val="FFFFFF"/>
                </a:solidFill>
                <a:latin typeface="微软雅黑"/>
                <a:cs typeface="微软雅黑"/>
              </a:rPr>
              <a:t>靶材</a:t>
            </a:r>
            <a:endParaRPr sz="1000">
              <a:latin typeface="微软雅黑"/>
              <a:cs typeface="微软雅黑"/>
            </a:endParaRPr>
          </a:p>
          <a:p>
            <a:pPr marL="12700" marR="5080">
              <a:lnSpc>
                <a:spcPct val="100000"/>
              </a:lnSpc>
            </a:pPr>
            <a:r>
              <a:rPr sz="1000" spc="-5">
                <a:solidFill>
                  <a:srgbClr val="FFFFFF"/>
                </a:solidFill>
                <a:latin typeface="微软雅黑"/>
                <a:cs typeface="微软雅黑"/>
              </a:rPr>
              <a:t>封装胶膜接线盒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3664458" y="3291078"/>
            <a:ext cx="1138555" cy="1184275"/>
          </a:xfrm>
          <a:custGeom>
            <a:rect l="l" t="t" r="r" b="b"/>
            <a:pathLst>
              <a:path w="1138554" h="1184275">
                <a:moveTo>
                  <a:pt x="880237" y="0"/>
                </a:moveTo>
                <a:lnTo>
                  <a:pt x="880237" y="195452"/>
                </a:lnTo>
                <a:lnTo>
                  <a:pt x="0" y="195452"/>
                </a:lnTo>
                <a:lnTo>
                  <a:pt x="0" y="988695"/>
                </a:lnTo>
                <a:lnTo>
                  <a:pt x="880237" y="988695"/>
                </a:lnTo>
                <a:lnTo>
                  <a:pt x="880237" y="1184148"/>
                </a:lnTo>
                <a:lnTo>
                  <a:pt x="1138427" y="592074"/>
                </a:lnTo>
                <a:lnTo>
                  <a:pt x="880237" y="0"/>
                </a:lnTo>
                <a:close/>
              </a:path>
            </a:pathLst>
          </a:custGeom>
          <a:solidFill>
            <a:srgbClr val="5A92A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3664458" y="3291078"/>
            <a:ext cx="1138555" cy="1184275"/>
          </a:xfrm>
          <a:custGeom>
            <a:rect l="l" t="t" r="r" b="b"/>
            <a:pathLst>
              <a:path w="1138554" h="1184275">
                <a:moveTo>
                  <a:pt x="0" y="195452"/>
                </a:moveTo>
                <a:lnTo>
                  <a:pt x="880237" y="195452"/>
                </a:lnTo>
                <a:lnTo>
                  <a:pt x="880237" y="0"/>
                </a:lnTo>
                <a:lnTo>
                  <a:pt x="1138427" y="592074"/>
                </a:lnTo>
                <a:lnTo>
                  <a:pt x="880237" y="1184148"/>
                </a:lnTo>
                <a:lnTo>
                  <a:pt x="880237" y="988695"/>
                </a:lnTo>
                <a:lnTo>
                  <a:pt x="0" y="988695"/>
                </a:lnTo>
                <a:lnTo>
                  <a:pt x="0" y="195452"/>
                </a:lnTo>
                <a:close/>
              </a:path>
            </a:pathLst>
          </a:custGeom>
          <a:ln w="25400">
            <a:solidFill>
              <a:srgbClr val="0F6C9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3742435" y="3769359"/>
            <a:ext cx="739140" cy="2374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光伏组件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625954" y="4652588"/>
            <a:ext cx="730885" cy="633730"/>
          </a:xfrm>
          <a:custGeom>
            <a:rect l="l" t="t" r="r" b="b"/>
            <a:pathLst>
              <a:path w="730885" h="633729">
                <a:moveTo>
                  <a:pt x="118209" y="0"/>
                </a:moveTo>
                <a:lnTo>
                  <a:pt x="32238" y="0"/>
                </a:lnTo>
                <a:lnTo>
                  <a:pt x="0" y="381755"/>
                </a:lnTo>
                <a:lnTo>
                  <a:pt x="0" y="633156"/>
                </a:lnTo>
                <a:lnTo>
                  <a:pt x="730747" y="633156"/>
                </a:lnTo>
                <a:lnTo>
                  <a:pt x="730747" y="567978"/>
                </a:lnTo>
                <a:lnTo>
                  <a:pt x="85970" y="567978"/>
                </a:lnTo>
                <a:lnTo>
                  <a:pt x="85970" y="484178"/>
                </a:lnTo>
                <a:lnTo>
                  <a:pt x="730747" y="484178"/>
                </a:lnTo>
                <a:lnTo>
                  <a:pt x="730747" y="381755"/>
                </a:lnTo>
                <a:lnTo>
                  <a:pt x="150447" y="381755"/>
                </a:lnTo>
                <a:lnTo>
                  <a:pt x="118209" y="0"/>
                </a:lnTo>
                <a:close/>
              </a:path>
              <a:path w="730885" h="633729">
                <a:moveTo>
                  <a:pt x="300895" y="484178"/>
                </a:moveTo>
                <a:lnTo>
                  <a:pt x="214925" y="484178"/>
                </a:lnTo>
                <a:lnTo>
                  <a:pt x="214925" y="567978"/>
                </a:lnTo>
                <a:lnTo>
                  <a:pt x="300895" y="567978"/>
                </a:lnTo>
                <a:lnTo>
                  <a:pt x="300895" y="484178"/>
                </a:lnTo>
                <a:close/>
              </a:path>
              <a:path w="730885" h="633729">
                <a:moveTo>
                  <a:pt x="515821" y="484178"/>
                </a:moveTo>
                <a:lnTo>
                  <a:pt x="429851" y="484178"/>
                </a:lnTo>
                <a:lnTo>
                  <a:pt x="429851" y="567978"/>
                </a:lnTo>
                <a:lnTo>
                  <a:pt x="515821" y="567978"/>
                </a:lnTo>
                <a:lnTo>
                  <a:pt x="515821" y="484178"/>
                </a:lnTo>
                <a:close/>
              </a:path>
              <a:path w="730885" h="633729">
                <a:moveTo>
                  <a:pt x="730747" y="484178"/>
                </a:moveTo>
                <a:lnTo>
                  <a:pt x="644777" y="484178"/>
                </a:lnTo>
                <a:lnTo>
                  <a:pt x="644777" y="567978"/>
                </a:lnTo>
                <a:lnTo>
                  <a:pt x="730747" y="567978"/>
                </a:lnTo>
                <a:lnTo>
                  <a:pt x="730747" y="484178"/>
                </a:lnTo>
                <a:close/>
              </a:path>
              <a:path w="730885" h="633729">
                <a:moveTo>
                  <a:pt x="440597" y="251400"/>
                </a:moveTo>
                <a:lnTo>
                  <a:pt x="150447" y="381755"/>
                </a:lnTo>
                <a:lnTo>
                  <a:pt x="440597" y="381755"/>
                </a:lnTo>
                <a:lnTo>
                  <a:pt x="440597" y="251400"/>
                </a:lnTo>
                <a:close/>
              </a:path>
              <a:path w="730885" h="633729">
                <a:moveTo>
                  <a:pt x="730747" y="251400"/>
                </a:moveTo>
                <a:lnTo>
                  <a:pt x="440597" y="381755"/>
                </a:lnTo>
                <a:lnTo>
                  <a:pt x="730747" y="381755"/>
                </a:lnTo>
                <a:lnTo>
                  <a:pt x="730747" y="251400"/>
                </a:lnTo>
                <a:close/>
              </a:path>
            </a:pathLst>
          </a:custGeom>
          <a:solidFill>
            <a:srgbClr val="5A92A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1141776" y="5136767"/>
            <a:ext cx="129539" cy="83820"/>
          </a:xfrm>
          <a:custGeom>
            <a:rect l="l" t="t" r="r" b="b"/>
            <a:pathLst>
              <a:path w="129538" h="83820">
                <a:moveTo>
                  <a:pt x="128955" y="83800"/>
                </a:moveTo>
                <a:lnTo>
                  <a:pt x="0" y="83800"/>
                </a:lnTo>
                <a:lnTo>
                  <a:pt x="0" y="0"/>
                </a:lnTo>
                <a:lnTo>
                  <a:pt x="128955" y="0"/>
                </a:lnTo>
                <a:lnTo>
                  <a:pt x="128955" y="83800"/>
                </a:lnTo>
                <a:close/>
              </a:path>
            </a:pathLst>
          </a:custGeom>
          <a:ln w="11360">
            <a:solidFill>
              <a:srgbClr val="0F6C9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926850" y="5136767"/>
            <a:ext cx="129539" cy="83820"/>
          </a:xfrm>
          <a:custGeom>
            <a:rect l="l" t="t" r="r" b="b"/>
            <a:pathLst>
              <a:path w="129538" h="83820">
                <a:moveTo>
                  <a:pt x="128955" y="83800"/>
                </a:moveTo>
                <a:lnTo>
                  <a:pt x="0" y="83800"/>
                </a:lnTo>
                <a:lnTo>
                  <a:pt x="0" y="0"/>
                </a:lnTo>
                <a:lnTo>
                  <a:pt x="128955" y="0"/>
                </a:lnTo>
                <a:lnTo>
                  <a:pt x="128955" y="83800"/>
                </a:lnTo>
                <a:close/>
              </a:path>
            </a:pathLst>
          </a:custGeom>
          <a:ln w="11360">
            <a:solidFill>
              <a:srgbClr val="0F6C9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711925" y="5136767"/>
            <a:ext cx="129539" cy="83820"/>
          </a:xfrm>
          <a:custGeom>
            <a:rect l="l" t="t" r="r" b="b"/>
            <a:pathLst>
              <a:path w="129538" h="83820">
                <a:moveTo>
                  <a:pt x="128955" y="83800"/>
                </a:moveTo>
                <a:lnTo>
                  <a:pt x="0" y="83800"/>
                </a:lnTo>
                <a:lnTo>
                  <a:pt x="0" y="0"/>
                </a:lnTo>
                <a:lnTo>
                  <a:pt x="128955" y="0"/>
                </a:lnTo>
                <a:lnTo>
                  <a:pt x="128955" y="83800"/>
                </a:lnTo>
                <a:close/>
              </a:path>
            </a:pathLst>
          </a:custGeom>
          <a:ln w="11360">
            <a:solidFill>
              <a:srgbClr val="0F6C9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625954" y="4652588"/>
            <a:ext cx="730885" cy="633730"/>
          </a:xfrm>
          <a:custGeom>
            <a:rect l="l" t="t" r="r" b="b"/>
            <a:pathLst>
              <a:path w="730885" h="633729">
                <a:moveTo>
                  <a:pt x="440597" y="381755"/>
                </a:moveTo>
                <a:lnTo>
                  <a:pt x="440597" y="251400"/>
                </a:lnTo>
                <a:lnTo>
                  <a:pt x="150447" y="381755"/>
                </a:lnTo>
                <a:lnTo>
                  <a:pt x="118209" y="0"/>
                </a:lnTo>
                <a:lnTo>
                  <a:pt x="32238" y="0"/>
                </a:lnTo>
                <a:lnTo>
                  <a:pt x="0" y="381755"/>
                </a:lnTo>
                <a:lnTo>
                  <a:pt x="0" y="633156"/>
                </a:lnTo>
                <a:lnTo>
                  <a:pt x="730747" y="633156"/>
                </a:lnTo>
                <a:lnTo>
                  <a:pt x="730747" y="381755"/>
                </a:lnTo>
                <a:lnTo>
                  <a:pt x="730747" y="251400"/>
                </a:lnTo>
                <a:lnTo>
                  <a:pt x="440597" y="381755"/>
                </a:lnTo>
                <a:close/>
              </a:path>
            </a:pathLst>
          </a:custGeom>
          <a:ln w="11580">
            <a:solidFill>
              <a:srgbClr val="0F6C9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845921" y="4669282"/>
            <a:ext cx="406400" cy="173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000" spc="-5">
                <a:latin typeface="微软雅黑"/>
                <a:cs typeface="微软雅黑"/>
              </a:rPr>
              <a:t>硅料厂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27354" y="5395086"/>
            <a:ext cx="608965" cy="173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000" spc="-10">
                <a:latin typeface="微软雅黑"/>
                <a:cs typeface="微软雅黑"/>
              </a:rPr>
              <a:t>1.</a:t>
            </a:r>
            <a:r>
              <a:rPr sz="1000">
                <a:latin typeface="微软雅黑"/>
                <a:cs typeface="微软雅黑"/>
              </a:rPr>
              <a:t>9</a:t>
            </a:r>
            <a:r>
              <a:rPr sz="1000" spc="-10">
                <a:latin typeface="微软雅黑"/>
                <a:cs typeface="微软雅黑"/>
              </a:rPr>
              <a:t>亿</a:t>
            </a:r>
            <a:r>
              <a:rPr sz="1000" spc="-15">
                <a:latin typeface="微软雅黑"/>
                <a:cs typeface="微软雅黑"/>
              </a:rPr>
              <a:t>/</a:t>
            </a:r>
            <a:r>
              <a:rPr sz="1000" spc="-5">
                <a:latin typeface="微软雅黑"/>
                <a:cs typeface="微软雅黑"/>
              </a:rPr>
              <a:t>GW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1733902" y="4655636"/>
            <a:ext cx="730885" cy="633730"/>
          </a:xfrm>
          <a:custGeom>
            <a:rect l="l" t="t" r="r" b="b"/>
            <a:pathLst>
              <a:path w="730885" h="633729">
                <a:moveTo>
                  <a:pt x="118209" y="0"/>
                </a:moveTo>
                <a:lnTo>
                  <a:pt x="32238" y="0"/>
                </a:lnTo>
                <a:lnTo>
                  <a:pt x="0" y="381755"/>
                </a:lnTo>
                <a:lnTo>
                  <a:pt x="0" y="633156"/>
                </a:lnTo>
                <a:lnTo>
                  <a:pt x="730747" y="633156"/>
                </a:lnTo>
                <a:lnTo>
                  <a:pt x="730747" y="567978"/>
                </a:lnTo>
                <a:lnTo>
                  <a:pt x="85970" y="567978"/>
                </a:lnTo>
                <a:lnTo>
                  <a:pt x="85970" y="484178"/>
                </a:lnTo>
                <a:lnTo>
                  <a:pt x="730747" y="484178"/>
                </a:lnTo>
                <a:lnTo>
                  <a:pt x="730747" y="381755"/>
                </a:lnTo>
                <a:lnTo>
                  <a:pt x="150447" y="381755"/>
                </a:lnTo>
                <a:lnTo>
                  <a:pt x="118209" y="0"/>
                </a:lnTo>
                <a:close/>
              </a:path>
              <a:path w="730885" h="633729">
                <a:moveTo>
                  <a:pt x="300895" y="484178"/>
                </a:moveTo>
                <a:lnTo>
                  <a:pt x="214925" y="484178"/>
                </a:lnTo>
                <a:lnTo>
                  <a:pt x="214925" y="567978"/>
                </a:lnTo>
                <a:lnTo>
                  <a:pt x="300895" y="567978"/>
                </a:lnTo>
                <a:lnTo>
                  <a:pt x="300895" y="484178"/>
                </a:lnTo>
                <a:close/>
              </a:path>
              <a:path w="730885" h="633729">
                <a:moveTo>
                  <a:pt x="515821" y="484178"/>
                </a:moveTo>
                <a:lnTo>
                  <a:pt x="429851" y="484178"/>
                </a:lnTo>
                <a:lnTo>
                  <a:pt x="429851" y="567978"/>
                </a:lnTo>
                <a:lnTo>
                  <a:pt x="515821" y="567978"/>
                </a:lnTo>
                <a:lnTo>
                  <a:pt x="515821" y="484178"/>
                </a:lnTo>
                <a:close/>
              </a:path>
              <a:path w="730885" h="633729">
                <a:moveTo>
                  <a:pt x="730747" y="484178"/>
                </a:moveTo>
                <a:lnTo>
                  <a:pt x="644777" y="484178"/>
                </a:lnTo>
                <a:lnTo>
                  <a:pt x="644777" y="567978"/>
                </a:lnTo>
                <a:lnTo>
                  <a:pt x="730747" y="567978"/>
                </a:lnTo>
                <a:lnTo>
                  <a:pt x="730747" y="484178"/>
                </a:lnTo>
                <a:close/>
              </a:path>
              <a:path w="730885" h="633729">
                <a:moveTo>
                  <a:pt x="440597" y="251400"/>
                </a:moveTo>
                <a:lnTo>
                  <a:pt x="150447" y="381755"/>
                </a:lnTo>
                <a:lnTo>
                  <a:pt x="440597" y="381755"/>
                </a:lnTo>
                <a:lnTo>
                  <a:pt x="440597" y="251400"/>
                </a:lnTo>
                <a:close/>
              </a:path>
              <a:path w="730885" h="633729">
                <a:moveTo>
                  <a:pt x="730747" y="251400"/>
                </a:moveTo>
                <a:lnTo>
                  <a:pt x="440597" y="381755"/>
                </a:lnTo>
                <a:lnTo>
                  <a:pt x="730747" y="381755"/>
                </a:lnTo>
                <a:lnTo>
                  <a:pt x="730747" y="251400"/>
                </a:lnTo>
                <a:close/>
              </a:path>
            </a:pathLst>
          </a:custGeom>
          <a:solidFill>
            <a:srgbClr val="5A92A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2249724" y="5139814"/>
            <a:ext cx="129539" cy="83820"/>
          </a:xfrm>
          <a:custGeom>
            <a:rect l="l" t="t" r="r" b="b"/>
            <a:pathLst>
              <a:path w="129538" h="83820">
                <a:moveTo>
                  <a:pt x="128955" y="83800"/>
                </a:moveTo>
                <a:lnTo>
                  <a:pt x="0" y="83800"/>
                </a:lnTo>
                <a:lnTo>
                  <a:pt x="0" y="0"/>
                </a:lnTo>
                <a:lnTo>
                  <a:pt x="128955" y="0"/>
                </a:lnTo>
                <a:lnTo>
                  <a:pt x="128955" y="83800"/>
                </a:lnTo>
                <a:close/>
              </a:path>
            </a:pathLst>
          </a:custGeom>
          <a:ln w="11360">
            <a:solidFill>
              <a:srgbClr val="0F6C9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2034798" y="5139814"/>
            <a:ext cx="129539" cy="83820"/>
          </a:xfrm>
          <a:custGeom>
            <a:rect l="l" t="t" r="r" b="b"/>
            <a:pathLst>
              <a:path w="129538" h="83820">
                <a:moveTo>
                  <a:pt x="128955" y="83800"/>
                </a:moveTo>
                <a:lnTo>
                  <a:pt x="0" y="83800"/>
                </a:lnTo>
                <a:lnTo>
                  <a:pt x="0" y="0"/>
                </a:lnTo>
                <a:lnTo>
                  <a:pt x="128955" y="0"/>
                </a:lnTo>
                <a:lnTo>
                  <a:pt x="128955" y="83800"/>
                </a:lnTo>
                <a:close/>
              </a:path>
            </a:pathLst>
          </a:custGeom>
          <a:ln w="11360">
            <a:solidFill>
              <a:srgbClr val="0F6C9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1819873" y="5139814"/>
            <a:ext cx="129539" cy="83820"/>
          </a:xfrm>
          <a:custGeom>
            <a:rect l="l" t="t" r="r" b="b"/>
            <a:pathLst>
              <a:path w="129538" h="83820">
                <a:moveTo>
                  <a:pt x="128955" y="83800"/>
                </a:moveTo>
                <a:lnTo>
                  <a:pt x="0" y="83800"/>
                </a:lnTo>
                <a:lnTo>
                  <a:pt x="0" y="0"/>
                </a:lnTo>
                <a:lnTo>
                  <a:pt x="128955" y="0"/>
                </a:lnTo>
                <a:lnTo>
                  <a:pt x="128955" y="83800"/>
                </a:lnTo>
                <a:close/>
              </a:path>
            </a:pathLst>
          </a:custGeom>
          <a:ln w="11360">
            <a:solidFill>
              <a:srgbClr val="0F6C9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1733902" y="4655636"/>
            <a:ext cx="730885" cy="633730"/>
          </a:xfrm>
          <a:custGeom>
            <a:rect l="l" t="t" r="r" b="b"/>
            <a:pathLst>
              <a:path w="730885" h="633729">
                <a:moveTo>
                  <a:pt x="440597" y="381755"/>
                </a:moveTo>
                <a:lnTo>
                  <a:pt x="440597" y="251400"/>
                </a:lnTo>
                <a:lnTo>
                  <a:pt x="150447" y="381755"/>
                </a:lnTo>
                <a:lnTo>
                  <a:pt x="118209" y="0"/>
                </a:lnTo>
                <a:lnTo>
                  <a:pt x="32238" y="0"/>
                </a:lnTo>
                <a:lnTo>
                  <a:pt x="0" y="381755"/>
                </a:lnTo>
                <a:lnTo>
                  <a:pt x="0" y="633156"/>
                </a:lnTo>
                <a:lnTo>
                  <a:pt x="730747" y="633156"/>
                </a:lnTo>
                <a:lnTo>
                  <a:pt x="730747" y="381755"/>
                </a:lnTo>
                <a:lnTo>
                  <a:pt x="730747" y="251400"/>
                </a:lnTo>
                <a:lnTo>
                  <a:pt x="440597" y="381755"/>
                </a:lnTo>
                <a:close/>
              </a:path>
            </a:pathLst>
          </a:custGeom>
          <a:ln w="11580">
            <a:solidFill>
              <a:srgbClr val="0F6C9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 txBox="1"/>
          <p:nvPr/>
        </p:nvSpPr>
        <p:spPr>
          <a:xfrm>
            <a:off x="1954529" y="4672710"/>
            <a:ext cx="405130" cy="173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000" spc="-5">
                <a:latin typeface="微软雅黑"/>
                <a:cs typeface="微软雅黑"/>
              </a:rPr>
              <a:t>硅片厂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793494" y="5392673"/>
            <a:ext cx="608965" cy="173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000" spc="-5">
                <a:latin typeface="微软雅黑"/>
                <a:cs typeface="微软雅黑"/>
              </a:rPr>
              <a:t>1.</a:t>
            </a:r>
            <a:r>
              <a:rPr sz="1000">
                <a:latin typeface="微软雅黑"/>
                <a:cs typeface="微软雅黑"/>
              </a:rPr>
              <a:t>8</a:t>
            </a:r>
            <a:r>
              <a:rPr sz="1000" spc="-5">
                <a:latin typeface="微软雅黑"/>
                <a:cs typeface="微软雅黑"/>
              </a:rPr>
              <a:t>亿</a:t>
            </a:r>
            <a:r>
              <a:rPr sz="1000" spc="-15">
                <a:latin typeface="微软雅黑"/>
                <a:cs typeface="微软雅黑"/>
              </a:rPr>
              <a:t>/</a:t>
            </a:r>
            <a:r>
              <a:rPr sz="1000" spc="-5">
                <a:latin typeface="微软雅黑"/>
                <a:cs typeface="微软雅黑"/>
              </a:rPr>
              <a:t>GW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2837278" y="4652588"/>
            <a:ext cx="730885" cy="633730"/>
          </a:xfrm>
          <a:custGeom>
            <a:rect l="l" t="t" r="r" b="b"/>
            <a:pathLst>
              <a:path w="730885" h="633729">
                <a:moveTo>
                  <a:pt x="118209" y="0"/>
                </a:moveTo>
                <a:lnTo>
                  <a:pt x="32238" y="0"/>
                </a:lnTo>
                <a:lnTo>
                  <a:pt x="0" y="381755"/>
                </a:lnTo>
                <a:lnTo>
                  <a:pt x="0" y="633156"/>
                </a:lnTo>
                <a:lnTo>
                  <a:pt x="730747" y="633156"/>
                </a:lnTo>
                <a:lnTo>
                  <a:pt x="730747" y="567978"/>
                </a:lnTo>
                <a:lnTo>
                  <a:pt x="85970" y="567978"/>
                </a:lnTo>
                <a:lnTo>
                  <a:pt x="85970" y="484178"/>
                </a:lnTo>
                <a:lnTo>
                  <a:pt x="730747" y="484178"/>
                </a:lnTo>
                <a:lnTo>
                  <a:pt x="730747" y="381755"/>
                </a:lnTo>
                <a:lnTo>
                  <a:pt x="150447" y="381755"/>
                </a:lnTo>
                <a:lnTo>
                  <a:pt x="118209" y="0"/>
                </a:lnTo>
                <a:close/>
              </a:path>
              <a:path w="730885" h="633729">
                <a:moveTo>
                  <a:pt x="300895" y="484178"/>
                </a:moveTo>
                <a:lnTo>
                  <a:pt x="214925" y="484178"/>
                </a:lnTo>
                <a:lnTo>
                  <a:pt x="214925" y="567978"/>
                </a:lnTo>
                <a:lnTo>
                  <a:pt x="300895" y="567978"/>
                </a:lnTo>
                <a:lnTo>
                  <a:pt x="300895" y="484178"/>
                </a:lnTo>
                <a:close/>
              </a:path>
              <a:path w="730885" h="633729">
                <a:moveTo>
                  <a:pt x="515821" y="484178"/>
                </a:moveTo>
                <a:lnTo>
                  <a:pt x="429851" y="484178"/>
                </a:lnTo>
                <a:lnTo>
                  <a:pt x="429851" y="567978"/>
                </a:lnTo>
                <a:lnTo>
                  <a:pt x="515821" y="567978"/>
                </a:lnTo>
                <a:lnTo>
                  <a:pt x="515821" y="484178"/>
                </a:lnTo>
                <a:close/>
              </a:path>
              <a:path w="730885" h="633729">
                <a:moveTo>
                  <a:pt x="730747" y="484178"/>
                </a:moveTo>
                <a:lnTo>
                  <a:pt x="644777" y="484178"/>
                </a:lnTo>
                <a:lnTo>
                  <a:pt x="644777" y="567978"/>
                </a:lnTo>
                <a:lnTo>
                  <a:pt x="730747" y="567978"/>
                </a:lnTo>
                <a:lnTo>
                  <a:pt x="730747" y="484178"/>
                </a:lnTo>
                <a:close/>
              </a:path>
              <a:path w="730885" h="633729">
                <a:moveTo>
                  <a:pt x="440597" y="251400"/>
                </a:moveTo>
                <a:lnTo>
                  <a:pt x="150447" y="381755"/>
                </a:lnTo>
                <a:lnTo>
                  <a:pt x="440597" y="381755"/>
                </a:lnTo>
                <a:lnTo>
                  <a:pt x="440597" y="251400"/>
                </a:lnTo>
                <a:close/>
              </a:path>
              <a:path w="730885" h="633729">
                <a:moveTo>
                  <a:pt x="730747" y="251400"/>
                </a:moveTo>
                <a:lnTo>
                  <a:pt x="440597" y="381755"/>
                </a:lnTo>
                <a:lnTo>
                  <a:pt x="730747" y="381755"/>
                </a:lnTo>
                <a:lnTo>
                  <a:pt x="730747" y="251400"/>
                </a:lnTo>
                <a:close/>
              </a:path>
            </a:pathLst>
          </a:custGeom>
          <a:solidFill>
            <a:srgbClr val="5A92A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3353100" y="5136767"/>
            <a:ext cx="129539" cy="83820"/>
          </a:xfrm>
          <a:custGeom>
            <a:rect l="l" t="t" r="r" b="b"/>
            <a:pathLst>
              <a:path w="129538" h="83820">
                <a:moveTo>
                  <a:pt x="128955" y="83800"/>
                </a:moveTo>
                <a:lnTo>
                  <a:pt x="0" y="83800"/>
                </a:lnTo>
                <a:lnTo>
                  <a:pt x="0" y="0"/>
                </a:lnTo>
                <a:lnTo>
                  <a:pt x="128955" y="0"/>
                </a:lnTo>
                <a:lnTo>
                  <a:pt x="128955" y="83800"/>
                </a:lnTo>
                <a:close/>
              </a:path>
            </a:pathLst>
          </a:custGeom>
          <a:ln w="11360">
            <a:solidFill>
              <a:srgbClr val="0F6C9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3138174" y="5136767"/>
            <a:ext cx="129539" cy="83820"/>
          </a:xfrm>
          <a:custGeom>
            <a:rect l="l" t="t" r="r" b="b"/>
            <a:pathLst>
              <a:path w="129538" h="83820">
                <a:moveTo>
                  <a:pt x="128955" y="83800"/>
                </a:moveTo>
                <a:lnTo>
                  <a:pt x="0" y="83800"/>
                </a:lnTo>
                <a:lnTo>
                  <a:pt x="0" y="0"/>
                </a:lnTo>
                <a:lnTo>
                  <a:pt x="128955" y="0"/>
                </a:lnTo>
                <a:lnTo>
                  <a:pt x="128955" y="83800"/>
                </a:lnTo>
                <a:close/>
              </a:path>
            </a:pathLst>
          </a:custGeom>
          <a:ln w="11360">
            <a:solidFill>
              <a:srgbClr val="0F6C9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2923249" y="5136767"/>
            <a:ext cx="129539" cy="83820"/>
          </a:xfrm>
          <a:custGeom>
            <a:rect l="l" t="t" r="r" b="b"/>
            <a:pathLst>
              <a:path w="129538" h="83820">
                <a:moveTo>
                  <a:pt x="128955" y="83800"/>
                </a:moveTo>
                <a:lnTo>
                  <a:pt x="0" y="83800"/>
                </a:lnTo>
                <a:lnTo>
                  <a:pt x="0" y="0"/>
                </a:lnTo>
                <a:lnTo>
                  <a:pt x="128955" y="0"/>
                </a:lnTo>
                <a:lnTo>
                  <a:pt x="128955" y="83800"/>
                </a:lnTo>
                <a:close/>
              </a:path>
            </a:pathLst>
          </a:custGeom>
          <a:ln w="11360">
            <a:solidFill>
              <a:srgbClr val="0F6C9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2837278" y="4652588"/>
            <a:ext cx="730885" cy="633730"/>
          </a:xfrm>
          <a:custGeom>
            <a:rect l="l" t="t" r="r" b="b"/>
            <a:pathLst>
              <a:path w="730885" h="633729">
                <a:moveTo>
                  <a:pt x="440597" y="381755"/>
                </a:moveTo>
                <a:lnTo>
                  <a:pt x="440597" y="251400"/>
                </a:lnTo>
                <a:lnTo>
                  <a:pt x="150447" y="381755"/>
                </a:lnTo>
                <a:lnTo>
                  <a:pt x="118209" y="0"/>
                </a:lnTo>
                <a:lnTo>
                  <a:pt x="32238" y="0"/>
                </a:lnTo>
                <a:lnTo>
                  <a:pt x="0" y="381755"/>
                </a:lnTo>
                <a:lnTo>
                  <a:pt x="0" y="633156"/>
                </a:lnTo>
                <a:lnTo>
                  <a:pt x="730747" y="633156"/>
                </a:lnTo>
                <a:lnTo>
                  <a:pt x="730747" y="381755"/>
                </a:lnTo>
                <a:lnTo>
                  <a:pt x="730747" y="251400"/>
                </a:lnTo>
                <a:lnTo>
                  <a:pt x="440597" y="381755"/>
                </a:lnTo>
                <a:close/>
              </a:path>
            </a:pathLst>
          </a:custGeom>
          <a:ln w="11580">
            <a:solidFill>
              <a:srgbClr val="0F6C9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 txBox="1"/>
          <p:nvPr/>
        </p:nvSpPr>
        <p:spPr>
          <a:xfrm>
            <a:off x="2339085" y="4261357"/>
            <a:ext cx="1124585" cy="5810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b="1">
                <a:latin typeface="微软雅黑"/>
                <a:cs typeface="微软雅黑"/>
              </a:rPr>
              <a:t>5-7亿/GW</a:t>
            </a:r>
            <a:endParaRPr sz="1400">
              <a:latin typeface="微软雅黑"/>
              <a:cs typeface="微软雅黑"/>
            </a:endParaRPr>
          </a:p>
          <a:p>
            <a:pPr marL="731520">
              <a:lnSpc>
                <a:spcPct val="100000"/>
              </a:lnSpc>
              <a:spcBef>
                <a:spcPts val="1530"/>
              </a:spcBef>
            </a:pPr>
            <a:r>
              <a:rPr sz="1000" spc="-5">
                <a:latin typeface="微软雅黑"/>
                <a:cs typeface="微软雅黑"/>
              </a:rPr>
              <a:t>电池厂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2956305" y="5386832"/>
            <a:ext cx="608965" cy="173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000" spc="-10">
                <a:latin typeface="微软雅黑"/>
                <a:cs typeface="微软雅黑"/>
              </a:rPr>
              <a:t>2.</a:t>
            </a:r>
            <a:r>
              <a:rPr sz="1000">
                <a:latin typeface="微软雅黑"/>
                <a:cs typeface="微软雅黑"/>
              </a:rPr>
              <a:t>5</a:t>
            </a:r>
            <a:r>
              <a:rPr sz="1000" spc="-10">
                <a:latin typeface="微软雅黑"/>
                <a:cs typeface="微软雅黑"/>
              </a:rPr>
              <a:t>亿</a:t>
            </a:r>
            <a:r>
              <a:rPr sz="1000" spc="-15">
                <a:latin typeface="微软雅黑"/>
                <a:cs typeface="微软雅黑"/>
              </a:rPr>
              <a:t>/</a:t>
            </a:r>
            <a:r>
              <a:rPr sz="1000" spc="-5">
                <a:latin typeface="微软雅黑"/>
                <a:cs typeface="微软雅黑"/>
              </a:rPr>
              <a:t>GW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3913222" y="4652588"/>
            <a:ext cx="730885" cy="633730"/>
          </a:xfrm>
          <a:custGeom>
            <a:rect l="l" t="t" r="r" b="b"/>
            <a:pathLst>
              <a:path w="730885" h="633729">
                <a:moveTo>
                  <a:pt x="118209" y="0"/>
                </a:moveTo>
                <a:lnTo>
                  <a:pt x="32238" y="0"/>
                </a:lnTo>
                <a:lnTo>
                  <a:pt x="0" y="381755"/>
                </a:lnTo>
                <a:lnTo>
                  <a:pt x="0" y="633156"/>
                </a:lnTo>
                <a:lnTo>
                  <a:pt x="730747" y="633156"/>
                </a:lnTo>
                <a:lnTo>
                  <a:pt x="730747" y="567978"/>
                </a:lnTo>
                <a:lnTo>
                  <a:pt x="85970" y="567978"/>
                </a:lnTo>
                <a:lnTo>
                  <a:pt x="85970" y="484178"/>
                </a:lnTo>
                <a:lnTo>
                  <a:pt x="730747" y="484178"/>
                </a:lnTo>
                <a:lnTo>
                  <a:pt x="730747" y="381755"/>
                </a:lnTo>
                <a:lnTo>
                  <a:pt x="150447" y="381755"/>
                </a:lnTo>
                <a:lnTo>
                  <a:pt x="118209" y="0"/>
                </a:lnTo>
                <a:close/>
              </a:path>
              <a:path w="730885" h="633729">
                <a:moveTo>
                  <a:pt x="300895" y="484178"/>
                </a:moveTo>
                <a:lnTo>
                  <a:pt x="214925" y="484178"/>
                </a:lnTo>
                <a:lnTo>
                  <a:pt x="214925" y="567978"/>
                </a:lnTo>
                <a:lnTo>
                  <a:pt x="300895" y="567978"/>
                </a:lnTo>
                <a:lnTo>
                  <a:pt x="300895" y="484178"/>
                </a:lnTo>
                <a:close/>
              </a:path>
              <a:path w="730885" h="633729">
                <a:moveTo>
                  <a:pt x="515821" y="484178"/>
                </a:moveTo>
                <a:lnTo>
                  <a:pt x="429851" y="484178"/>
                </a:lnTo>
                <a:lnTo>
                  <a:pt x="429851" y="567978"/>
                </a:lnTo>
                <a:lnTo>
                  <a:pt x="515821" y="567978"/>
                </a:lnTo>
                <a:lnTo>
                  <a:pt x="515821" y="484178"/>
                </a:lnTo>
                <a:close/>
              </a:path>
              <a:path w="730885" h="633729">
                <a:moveTo>
                  <a:pt x="730747" y="484178"/>
                </a:moveTo>
                <a:lnTo>
                  <a:pt x="644777" y="484178"/>
                </a:lnTo>
                <a:lnTo>
                  <a:pt x="644777" y="567978"/>
                </a:lnTo>
                <a:lnTo>
                  <a:pt x="730747" y="567978"/>
                </a:lnTo>
                <a:lnTo>
                  <a:pt x="730747" y="484178"/>
                </a:lnTo>
                <a:close/>
              </a:path>
              <a:path w="730885" h="633729">
                <a:moveTo>
                  <a:pt x="440597" y="251400"/>
                </a:moveTo>
                <a:lnTo>
                  <a:pt x="150447" y="381755"/>
                </a:lnTo>
                <a:lnTo>
                  <a:pt x="440597" y="381755"/>
                </a:lnTo>
                <a:lnTo>
                  <a:pt x="440597" y="251400"/>
                </a:lnTo>
                <a:close/>
              </a:path>
              <a:path w="730885" h="633729">
                <a:moveTo>
                  <a:pt x="730747" y="251400"/>
                </a:moveTo>
                <a:lnTo>
                  <a:pt x="440597" y="381755"/>
                </a:lnTo>
                <a:lnTo>
                  <a:pt x="730747" y="381755"/>
                </a:lnTo>
                <a:lnTo>
                  <a:pt x="730747" y="251400"/>
                </a:lnTo>
                <a:close/>
              </a:path>
            </a:pathLst>
          </a:custGeom>
          <a:solidFill>
            <a:srgbClr val="5A92A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4429044" y="5136767"/>
            <a:ext cx="129539" cy="83820"/>
          </a:xfrm>
          <a:custGeom>
            <a:rect l="l" t="t" r="r" b="b"/>
            <a:pathLst>
              <a:path w="129538" h="83820">
                <a:moveTo>
                  <a:pt x="128955" y="83800"/>
                </a:moveTo>
                <a:lnTo>
                  <a:pt x="0" y="83800"/>
                </a:lnTo>
                <a:lnTo>
                  <a:pt x="0" y="0"/>
                </a:lnTo>
                <a:lnTo>
                  <a:pt x="128955" y="0"/>
                </a:lnTo>
                <a:lnTo>
                  <a:pt x="128955" y="83800"/>
                </a:lnTo>
                <a:close/>
              </a:path>
            </a:pathLst>
          </a:custGeom>
          <a:ln w="11360">
            <a:solidFill>
              <a:srgbClr val="0F6C9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4214118" y="5136767"/>
            <a:ext cx="129539" cy="83820"/>
          </a:xfrm>
          <a:custGeom>
            <a:rect l="l" t="t" r="r" b="b"/>
            <a:pathLst>
              <a:path w="129538" h="83820">
                <a:moveTo>
                  <a:pt x="128955" y="83800"/>
                </a:moveTo>
                <a:lnTo>
                  <a:pt x="0" y="83800"/>
                </a:lnTo>
                <a:lnTo>
                  <a:pt x="0" y="0"/>
                </a:lnTo>
                <a:lnTo>
                  <a:pt x="128955" y="0"/>
                </a:lnTo>
                <a:lnTo>
                  <a:pt x="128955" y="83800"/>
                </a:lnTo>
                <a:close/>
              </a:path>
            </a:pathLst>
          </a:custGeom>
          <a:ln w="11360">
            <a:solidFill>
              <a:srgbClr val="0F6C9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3999193" y="5136767"/>
            <a:ext cx="129539" cy="83820"/>
          </a:xfrm>
          <a:custGeom>
            <a:rect l="l" t="t" r="r" b="b"/>
            <a:pathLst>
              <a:path w="129538" h="83820">
                <a:moveTo>
                  <a:pt x="128955" y="83800"/>
                </a:moveTo>
                <a:lnTo>
                  <a:pt x="0" y="83800"/>
                </a:lnTo>
                <a:lnTo>
                  <a:pt x="0" y="0"/>
                </a:lnTo>
                <a:lnTo>
                  <a:pt x="128955" y="0"/>
                </a:lnTo>
                <a:lnTo>
                  <a:pt x="128955" y="83800"/>
                </a:lnTo>
                <a:close/>
              </a:path>
            </a:pathLst>
          </a:custGeom>
          <a:ln w="11360">
            <a:solidFill>
              <a:srgbClr val="0F6C9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3913222" y="4652588"/>
            <a:ext cx="730885" cy="633730"/>
          </a:xfrm>
          <a:custGeom>
            <a:rect l="l" t="t" r="r" b="b"/>
            <a:pathLst>
              <a:path w="730885" h="633729">
                <a:moveTo>
                  <a:pt x="440597" y="381755"/>
                </a:moveTo>
                <a:lnTo>
                  <a:pt x="440597" y="251400"/>
                </a:lnTo>
                <a:lnTo>
                  <a:pt x="150447" y="381755"/>
                </a:lnTo>
                <a:lnTo>
                  <a:pt x="118209" y="0"/>
                </a:lnTo>
                <a:lnTo>
                  <a:pt x="32238" y="0"/>
                </a:lnTo>
                <a:lnTo>
                  <a:pt x="0" y="381755"/>
                </a:lnTo>
                <a:lnTo>
                  <a:pt x="0" y="633156"/>
                </a:lnTo>
                <a:lnTo>
                  <a:pt x="730747" y="633156"/>
                </a:lnTo>
                <a:lnTo>
                  <a:pt x="730747" y="381755"/>
                </a:lnTo>
                <a:lnTo>
                  <a:pt x="730747" y="251400"/>
                </a:lnTo>
                <a:lnTo>
                  <a:pt x="440597" y="381755"/>
                </a:lnTo>
                <a:close/>
              </a:path>
            </a:pathLst>
          </a:custGeom>
          <a:ln w="11580">
            <a:solidFill>
              <a:srgbClr val="0F6C9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 txBox="1"/>
          <p:nvPr/>
        </p:nvSpPr>
        <p:spPr>
          <a:xfrm>
            <a:off x="4134103" y="4669282"/>
            <a:ext cx="405130" cy="173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000" spc="-5">
                <a:latin typeface="微软雅黑"/>
                <a:cs typeface="微软雅黑"/>
              </a:rPr>
              <a:t>组件厂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4047871" y="5395086"/>
            <a:ext cx="608965" cy="173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000" spc="-10">
                <a:latin typeface="微软雅黑"/>
                <a:cs typeface="微软雅黑"/>
              </a:rPr>
              <a:t>1.</a:t>
            </a:r>
            <a:r>
              <a:rPr sz="1000">
                <a:latin typeface="微软雅黑"/>
                <a:cs typeface="微软雅黑"/>
              </a:rPr>
              <a:t>3</a:t>
            </a:r>
            <a:r>
              <a:rPr sz="1000" spc="-10">
                <a:latin typeface="微软雅黑"/>
                <a:cs typeface="微软雅黑"/>
              </a:rPr>
              <a:t>亿</a:t>
            </a:r>
            <a:r>
              <a:rPr sz="1000" spc="-15">
                <a:latin typeface="微软雅黑"/>
                <a:cs typeface="微软雅黑"/>
              </a:rPr>
              <a:t>/</a:t>
            </a:r>
            <a:r>
              <a:rPr sz="1000" spc="-5">
                <a:latin typeface="微软雅黑"/>
                <a:cs typeface="微软雅黑"/>
              </a:rPr>
              <a:t>GW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2380869" y="5659666"/>
            <a:ext cx="974725" cy="97442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3536315" y="5659666"/>
            <a:ext cx="974598" cy="97442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6134989" y="3376929"/>
            <a:ext cx="117475" cy="603885"/>
          </a:xfrm>
          <a:custGeom>
            <a:rect l="l" t="t" r="r" b="b"/>
            <a:pathLst>
              <a:path w="117475" h="603885">
                <a:moveTo>
                  <a:pt x="0" y="0"/>
                </a:moveTo>
                <a:lnTo>
                  <a:pt x="0" y="603758"/>
                </a:lnTo>
                <a:lnTo>
                  <a:pt x="116966" y="11303"/>
                </a:lnTo>
                <a:lnTo>
                  <a:pt x="87921" y="6375"/>
                </a:lnTo>
                <a:lnTo>
                  <a:pt x="58721" y="2841"/>
                </a:lnTo>
                <a:lnTo>
                  <a:pt x="29402" y="712"/>
                </a:lnTo>
                <a:lnTo>
                  <a:pt x="0" y="0"/>
                </a:lnTo>
                <a:close/>
              </a:path>
            </a:pathLst>
          </a:custGeom>
          <a:solidFill>
            <a:srgbClr val="0076A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6140196" y="3392423"/>
            <a:ext cx="603885" cy="1008380"/>
          </a:xfrm>
          <a:custGeom>
            <a:rect l="l" t="t" r="r" b="b"/>
            <a:pathLst>
              <a:path w="603884" h="1008378">
                <a:moveTo>
                  <a:pt x="116839" y="0"/>
                </a:moveTo>
                <a:lnTo>
                  <a:pt x="0" y="592327"/>
                </a:lnTo>
                <a:lnTo>
                  <a:pt x="437514" y="1008380"/>
                </a:lnTo>
                <a:lnTo>
                  <a:pt x="469803" y="971598"/>
                </a:lnTo>
                <a:lnTo>
                  <a:pt x="498886" y="932479"/>
                </a:lnTo>
                <a:lnTo>
                  <a:pt x="524652" y="891237"/>
                </a:lnTo>
                <a:lnTo>
                  <a:pt x="546991" y="848084"/>
                </a:lnTo>
                <a:lnTo>
                  <a:pt x="565790" y="803234"/>
                </a:lnTo>
                <a:lnTo>
                  <a:pt x="580939" y="756900"/>
                </a:lnTo>
                <a:lnTo>
                  <a:pt x="592327" y="709294"/>
                </a:lnTo>
                <a:lnTo>
                  <a:pt x="599675" y="662650"/>
                </a:lnTo>
                <a:lnTo>
                  <a:pt x="603354" y="616295"/>
                </a:lnTo>
                <a:lnTo>
                  <a:pt x="603471" y="570386"/>
                </a:lnTo>
                <a:lnTo>
                  <a:pt x="600131" y="525082"/>
                </a:lnTo>
                <a:lnTo>
                  <a:pt x="593440" y="480539"/>
                </a:lnTo>
                <a:lnTo>
                  <a:pt x="583503" y="436915"/>
                </a:lnTo>
                <a:lnTo>
                  <a:pt x="570427" y="394367"/>
                </a:lnTo>
                <a:lnTo>
                  <a:pt x="554317" y="353054"/>
                </a:lnTo>
                <a:lnTo>
                  <a:pt x="535277" y="313133"/>
                </a:lnTo>
                <a:lnTo>
                  <a:pt x="513416" y="274762"/>
                </a:lnTo>
                <a:lnTo>
                  <a:pt x="488836" y="238097"/>
                </a:lnTo>
                <a:lnTo>
                  <a:pt x="461646" y="203297"/>
                </a:lnTo>
                <a:lnTo>
                  <a:pt x="431949" y="170519"/>
                </a:lnTo>
                <a:lnTo>
                  <a:pt x="399852" y="139921"/>
                </a:lnTo>
                <a:lnTo>
                  <a:pt x="365460" y="111660"/>
                </a:lnTo>
                <a:lnTo>
                  <a:pt x="328880" y="85893"/>
                </a:lnTo>
                <a:lnTo>
                  <a:pt x="290216" y="62779"/>
                </a:lnTo>
                <a:lnTo>
                  <a:pt x="249574" y="42476"/>
                </a:lnTo>
                <a:lnTo>
                  <a:pt x="207060" y="25139"/>
                </a:lnTo>
                <a:lnTo>
                  <a:pt x="162780" y="10928"/>
                </a:lnTo>
                <a:lnTo>
                  <a:pt x="116839" y="0"/>
                </a:lnTo>
                <a:close/>
              </a:path>
            </a:pathLst>
          </a:custGeom>
          <a:solidFill>
            <a:srgbClr val="0089B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6140196" y="3392423"/>
            <a:ext cx="603885" cy="1008380"/>
          </a:xfrm>
          <a:custGeom>
            <a:rect l="l" t="t" r="r" b="b"/>
            <a:pathLst>
              <a:path w="603884" h="1008378">
                <a:moveTo>
                  <a:pt x="116839" y="0"/>
                </a:moveTo>
                <a:lnTo>
                  <a:pt x="162780" y="10928"/>
                </a:lnTo>
                <a:lnTo>
                  <a:pt x="207060" y="25139"/>
                </a:lnTo>
                <a:lnTo>
                  <a:pt x="249574" y="42476"/>
                </a:lnTo>
                <a:lnTo>
                  <a:pt x="290216" y="62779"/>
                </a:lnTo>
                <a:lnTo>
                  <a:pt x="328880" y="85893"/>
                </a:lnTo>
                <a:lnTo>
                  <a:pt x="365460" y="111660"/>
                </a:lnTo>
                <a:lnTo>
                  <a:pt x="399852" y="139921"/>
                </a:lnTo>
                <a:lnTo>
                  <a:pt x="431949" y="170519"/>
                </a:lnTo>
                <a:lnTo>
                  <a:pt x="461646" y="203297"/>
                </a:lnTo>
                <a:lnTo>
                  <a:pt x="488836" y="238097"/>
                </a:lnTo>
                <a:lnTo>
                  <a:pt x="513416" y="274762"/>
                </a:lnTo>
                <a:lnTo>
                  <a:pt x="535277" y="313133"/>
                </a:lnTo>
                <a:lnTo>
                  <a:pt x="554317" y="353054"/>
                </a:lnTo>
                <a:lnTo>
                  <a:pt x="570427" y="394367"/>
                </a:lnTo>
                <a:lnTo>
                  <a:pt x="583503" y="436915"/>
                </a:lnTo>
                <a:lnTo>
                  <a:pt x="593440" y="480539"/>
                </a:lnTo>
                <a:lnTo>
                  <a:pt x="600131" y="525082"/>
                </a:lnTo>
                <a:lnTo>
                  <a:pt x="603471" y="570386"/>
                </a:lnTo>
                <a:lnTo>
                  <a:pt x="603354" y="616295"/>
                </a:lnTo>
                <a:lnTo>
                  <a:pt x="599675" y="662650"/>
                </a:lnTo>
                <a:lnTo>
                  <a:pt x="592327" y="709294"/>
                </a:lnTo>
                <a:lnTo>
                  <a:pt x="580939" y="756900"/>
                </a:lnTo>
                <a:lnTo>
                  <a:pt x="565790" y="803234"/>
                </a:lnTo>
                <a:lnTo>
                  <a:pt x="546991" y="848084"/>
                </a:lnTo>
                <a:lnTo>
                  <a:pt x="524652" y="891237"/>
                </a:lnTo>
                <a:lnTo>
                  <a:pt x="498886" y="932479"/>
                </a:lnTo>
                <a:lnTo>
                  <a:pt x="469803" y="971598"/>
                </a:lnTo>
                <a:lnTo>
                  <a:pt x="437514" y="1008380"/>
                </a:lnTo>
                <a:lnTo>
                  <a:pt x="0" y="592327"/>
                </a:lnTo>
                <a:lnTo>
                  <a:pt x="116839" y="0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6138417" y="3991228"/>
            <a:ext cx="437515" cy="493395"/>
          </a:xfrm>
          <a:custGeom>
            <a:rect l="l" t="t" r="r" b="b"/>
            <a:pathLst>
              <a:path w="437515" h="493395">
                <a:moveTo>
                  <a:pt x="0" y="0"/>
                </a:moveTo>
                <a:lnTo>
                  <a:pt x="348742" y="492887"/>
                </a:lnTo>
                <a:lnTo>
                  <a:pt x="372310" y="475291"/>
                </a:lnTo>
                <a:lnTo>
                  <a:pt x="394985" y="456612"/>
                </a:lnTo>
                <a:lnTo>
                  <a:pt x="416732" y="436862"/>
                </a:lnTo>
                <a:lnTo>
                  <a:pt x="437514" y="416052"/>
                </a:lnTo>
                <a:lnTo>
                  <a:pt x="0" y="0"/>
                </a:lnTo>
                <a:close/>
              </a:path>
            </a:pathLst>
          </a:custGeom>
          <a:solidFill>
            <a:srgbClr val="009AD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6138417" y="3991228"/>
            <a:ext cx="437515" cy="493395"/>
          </a:xfrm>
          <a:custGeom>
            <a:rect l="l" t="t" r="r" b="b"/>
            <a:pathLst>
              <a:path w="437515" h="493395">
                <a:moveTo>
                  <a:pt x="437514" y="416052"/>
                </a:moveTo>
                <a:lnTo>
                  <a:pt x="416732" y="436862"/>
                </a:lnTo>
                <a:lnTo>
                  <a:pt x="394985" y="456612"/>
                </a:lnTo>
                <a:lnTo>
                  <a:pt x="372310" y="475291"/>
                </a:lnTo>
                <a:lnTo>
                  <a:pt x="348742" y="492887"/>
                </a:lnTo>
                <a:lnTo>
                  <a:pt x="0" y="0"/>
                </a:lnTo>
                <a:lnTo>
                  <a:pt x="437514" y="416052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5923534" y="3992626"/>
            <a:ext cx="560705" cy="603885"/>
          </a:xfrm>
          <a:custGeom>
            <a:rect l="l" t="t" r="r" b="b"/>
            <a:pathLst>
              <a:path w="560704" h="603885">
                <a:moveTo>
                  <a:pt x="211708" y="0"/>
                </a:moveTo>
                <a:lnTo>
                  <a:pt x="0" y="565404"/>
                </a:lnTo>
                <a:lnTo>
                  <a:pt x="47259" y="580908"/>
                </a:lnTo>
                <a:lnTo>
                  <a:pt x="95216" y="592390"/>
                </a:lnTo>
                <a:lnTo>
                  <a:pt x="143631" y="599882"/>
                </a:lnTo>
                <a:lnTo>
                  <a:pt x="192263" y="603414"/>
                </a:lnTo>
                <a:lnTo>
                  <a:pt x="240875" y="603018"/>
                </a:lnTo>
                <a:lnTo>
                  <a:pt x="289226" y="598725"/>
                </a:lnTo>
                <a:lnTo>
                  <a:pt x="337077" y="590567"/>
                </a:lnTo>
                <a:lnTo>
                  <a:pt x="384189" y="578574"/>
                </a:lnTo>
                <a:lnTo>
                  <a:pt x="430321" y="562778"/>
                </a:lnTo>
                <a:lnTo>
                  <a:pt x="475235" y="543211"/>
                </a:lnTo>
                <a:lnTo>
                  <a:pt x="518692" y="519903"/>
                </a:lnTo>
                <a:lnTo>
                  <a:pt x="560451" y="492887"/>
                </a:lnTo>
                <a:lnTo>
                  <a:pt x="211708" y="0"/>
                </a:lnTo>
                <a:close/>
              </a:path>
            </a:pathLst>
          </a:custGeom>
          <a:solidFill>
            <a:srgbClr val="58ADE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5923534" y="3992626"/>
            <a:ext cx="560705" cy="603885"/>
          </a:xfrm>
          <a:custGeom>
            <a:rect l="l" t="t" r="r" b="b"/>
            <a:pathLst>
              <a:path w="560704" h="603885">
                <a:moveTo>
                  <a:pt x="560451" y="492887"/>
                </a:moveTo>
                <a:lnTo>
                  <a:pt x="518692" y="519903"/>
                </a:lnTo>
                <a:lnTo>
                  <a:pt x="475235" y="543211"/>
                </a:lnTo>
                <a:lnTo>
                  <a:pt x="430321" y="562778"/>
                </a:lnTo>
                <a:lnTo>
                  <a:pt x="384189" y="578574"/>
                </a:lnTo>
                <a:lnTo>
                  <a:pt x="337077" y="590567"/>
                </a:lnTo>
                <a:lnTo>
                  <a:pt x="289226" y="598725"/>
                </a:lnTo>
                <a:lnTo>
                  <a:pt x="240875" y="603018"/>
                </a:lnTo>
                <a:lnTo>
                  <a:pt x="192263" y="603414"/>
                </a:lnTo>
                <a:lnTo>
                  <a:pt x="143631" y="599882"/>
                </a:lnTo>
                <a:lnTo>
                  <a:pt x="95216" y="592390"/>
                </a:lnTo>
                <a:lnTo>
                  <a:pt x="47259" y="580908"/>
                </a:lnTo>
                <a:lnTo>
                  <a:pt x="0" y="565404"/>
                </a:lnTo>
                <a:lnTo>
                  <a:pt x="211708" y="0"/>
                </a:lnTo>
                <a:lnTo>
                  <a:pt x="560451" y="492887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5567426" y="3990975"/>
            <a:ext cx="563245" cy="565785"/>
          </a:xfrm>
          <a:custGeom>
            <a:rect l="l" t="t" r="r" b="b"/>
            <a:pathLst>
              <a:path w="563245" h="565785">
                <a:moveTo>
                  <a:pt x="562737" y="0"/>
                </a:moveTo>
                <a:lnTo>
                  <a:pt x="0" y="218694"/>
                </a:lnTo>
                <a:lnTo>
                  <a:pt x="20637" y="265719"/>
                </a:lnTo>
                <a:lnTo>
                  <a:pt x="45005" y="310505"/>
                </a:lnTo>
                <a:lnTo>
                  <a:pt x="72913" y="352862"/>
                </a:lnTo>
                <a:lnTo>
                  <a:pt x="104166" y="392600"/>
                </a:lnTo>
                <a:lnTo>
                  <a:pt x="138572" y="429529"/>
                </a:lnTo>
                <a:lnTo>
                  <a:pt x="175939" y="463460"/>
                </a:lnTo>
                <a:lnTo>
                  <a:pt x="216074" y="494203"/>
                </a:lnTo>
                <a:lnTo>
                  <a:pt x="258783" y="521567"/>
                </a:lnTo>
                <a:lnTo>
                  <a:pt x="303874" y="545364"/>
                </a:lnTo>
                <a:lnTo>
                  <a:pt x="351154" y="565404"/>
                </a:lnTo>
                <a:lnTo>
                  <a:pt x="562737" y="0"/>
                </a:lnTo>
                <a:close/>
              </a:path>
            </a:pathLst>
          </a:custGeom>
          <a:solidFill>
            <a:srgbClr val="94C4E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5567426" y="3990975"/>
            <a:ext cx="563245" cy="565785"/>
          </a:xfrm>
          <a:custGeom>
            <a:rect l="l" t="t" r="r" b="b"/>
            <a:pathLst>
              <a:path w="563245" h="565785">
                <a:moveTo>
                  <a:pt x="351154" y="565404"/>
                </a:moveTo>
                <a:lnTo>
                  <a:pt x="303874" y="545364"/>
                </a:lnTo>
                <a:lnTo>
                  <a:pt x="258783" y="521567"/>
                </a:lnTo>
                <a:lnTo>
                  <a:pt x="216074" y="494203"/>
                </a:lnTo>
                <a:lnTo>
                  <a:pt x="175939" y="463460"/>
                </a:lnTo>
                <a:lnTo>
                  <a:pt x="138572" y="429529"/>
                </a:lnTo>
                <a:lnTo>
                  <a:pt x="104166" y="392600"/>
                </a:lnTo>
                <a:lnTo>
                  <a:pt x="72913" y="352862"/>
                </a:lnTo>
                <a:lnTo>
                  <a:pt x="45005" y="310505"/>
                </a:lnTo>
                <a:lnTo>
                  <a:pt x="20637" y="265719"/>
                </a:lnTo>
                <a:lnTo>
                  <a:pt x="0" y="218694"/>
                </a:lnTo>
                <a:lnTo>
                  <a:pt x="562737" y="0"/>
                </a:lnTo>
                <a:lnTo>
                  <a:pt x="351154" y="565404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5525596" y="3379470"/>
            <a:ext cx="604520" cy="822960"/>
          </a:xfrm>
          <a:custGeom>
            <a:rect l="l" t="t" r="r" b="b"/>
            <a:pathLst>
              <a:path w="604520" h="822960">
                <a:moveTo>
                  <a:pt x="603931" y="0"/>
                </a:moveTo>
                <a:lnTo>
                  <a:pt x="547934" y="2605"/>
                </a:lnTo>
                <a:lnTo>
                  <a:pt x="492568" y="10366"/>
                </a:lnTo>
                <a:lnTo>
                  <a:pt x="438178" y="23199"/>
                </a:lnTo>
                <a:lnTo>
                  <a:pt x="385110" y="41020"/>
                </a:lnTo>
                <a:lnTo>
                  <a:pt x="341794" y="59804"/>
                </a:lnTo>
                <a:lnTo>
                  <a:pt x="300686" y="81531"/>
                </a:lnTo>
                <a:lnTo>
                  <a:pt x="261863" y="106027"/>
                </a:lnTo>
                <a:lnTo>
                  <a:pt x="225403" y="133119"/>
                </a:lnTo>
                <a:lnTo>
                  <a:pt x="191381" y="162633"/>
                </a:lnTo>
                <a:lnTo>
                  <a:pt x="159875" y="194396"/>
                </a:lnTo>
                <a:lnTo>
                  <a:pt x="130960" y="228233"/>
                </a:lnTo>
                <a:lnTo>
                  <a:pt x="104714" y="263970"/>
                </a:lnTo>
                <a:lnTo>
                  <a:pt x="81212" y="301435"/>
                </a:lnTo>
                <a:lnTo>
                  <a:pt x="60533" y="340452"/>
                </a:lnTo>
                <a:lnTo>
                  <a:pt x="42751" y="380849"/>
                </a:lnTo>
                <a:lnTo>
                  <a:pt x="27945" y="422451"/>
                </a:lnTo>
                <a:lnTo>
                  <a:pt x="16190" y="465086"/>
                </a:lnTo>
                <a:lnTo>
                  <a:pt x="7563" y="508578"/>
                </a:lnTo>
                <a:lnTo>
                  <a:pt x="2141" y="552755"/>
                </a:lnTo>
                <a:lnTo>
                  <a:pt x="0" y="597442"/>
                </a:lnTo>
                <a:lnTo>
                  <a:pt x="1216" y="642465"/>
                </a:lnTo>
                <a:lnTo>
                  <a:pt x="5868" y="687652"/>
                </a:lnTo>
                <a:lnTo>
                  <a:pt x="14030" y="732828"/>
                </a:lnTo>
                <a:lnTo>
                  <a:pt x="25780" y="777819"/>
                </a:lnTo>
                <a:lnTo>
                  <a:pt x="41194" y="822451"/>
                </a:lnTo>
                <a:lnTo>
                  <a:pt x="603931" y="603757"/>
                </a:lnTo>
                <a:lnTo>
                  <a:pt x="603931" y="0"/>
                </a:lnTo>
                <a:close/>
              </a:path>
            </a:pathLst>
          </a:custGeom>
          <a:solidFill>
            <a:srgbClr val="BBD6E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5525596" y="3379470"/>
            <a:ext cx="604520" cy="822960"/>
          </a:xfrm>
          <a:custGeom>
            <a:rect l="l" t="t" r="r" b="b"/>
            <a:pathLst>
              <a:path w="604520" h="822960">
                <a:moveTo>
                  <a:pt x="41194" y="822451"/>
                </a:moveTo>
                <a:lnTo>
                  <a:pt x="25780" y="777819"/>
                </a:lnTo>
                <a:lnTo>
                  <a:pt x="14030" y="732828"/>
                </a:lnTo>
                <a:lnTo>
                  <a:pt x="5868" y="687652"/>
                </a:lnTo>
                <a:lnTo>
                  <a:pt x="1216" y="642465"/>
                </a:lnTo>
                <a:lnTo>
                  <a:pt x="0" y="597442"/>
                </a:lnTo>
                <a:lnTo>
                  <a:pt x="2141" y="552755"/>
                </a:lnTo>
                <a:lnTo>
                  <a:pt x="7563" y="508578"/>
                </a:lnTo>
                <a:lnTo>
                  <a:pt x="16190" y="465086"/>
                </a:lnTo>
                <a:lnTo>
                  <a:pt x="27945" y="422451"/>
                </a:lnTo>
                <a:lnTo>
                  <a:pt x="42751" y="380849"/>
                </a:lnTo>
                <a:lnTo>
                  <a:pt x="60533" y="340452"/>
                </a:lnTo>
                <a:lnTo>
                  <a:pt x="81212" y="301435"/>
                </a:lnTo>
                <a:lnTo>
                  <a:pt x="104714" y="263970"/>
                </a:lnTo>
                <a:lnTo>
                  <a:pt x="130960" y="228233"/>
                </a:lnTo>
                <a:lnTo>
                  <a:pt x="159875" y="194396"/>
                </a:lnTo>
                <a:lnTo>
                  <a:pt x="191381" y="162633"/>
                </a:lnTo>
                <a:lnTo>
                  <a:pt x="225403" y="133119"/>
                </a:lnTo>
                <a:lnTo>
                  <a:pt x="261863" y="106027"/>
                </a:lnTo>
                <a:lnTo>
                  <a:pt x="300686" y="81531"/>
                </a:lnTo>
                <a:lnTo>
                  <a:pt x="341794" y="59804"/>
                </a:lnTo>
                <a:lnTo>
                  <a:pt x="385110" y="41020"/>
                </a:lnTo>
                <a:lnTo>
                  <a:pt x="438178" y="23199"/>
                </a:lnTo>
                <a:lnTo>
                  <a:pt x="492568" y="10366"/>
                </a:lnTo>
                <a:lnTo>
                  <a:pt x="547934" y="2605"/>
                </a:lnTo>
                <a:lnTo>
                  <a:pt x="603931" y="0"/>
                </a:lnTo>
                <a:lnTo>
                  <a:pt x="603931" y="603757"/>
                </a:lnTo>
                <a:lnTo>
                  <a:pt x="41194" y="822451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 txBox="1"/>
          <p:nvPr/>
        </p:nvSpPr>
        <p:spPr>
          <a:xfrm>
            <a:off x="6063234" y="3201034"/>
            <a:ext cx="252095" cy="1555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>
                <a:solidFill>
                  <a:srgbClr val="404040"/>
                </a:solidFill>
                <a:latin typeface="Calibri"/>
                <a:cs typeface="Calibri"/>
              </a:rPr>
              <a:t>3.1%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6358509" y="3791711"/>
            <a:ext cx="309880" cy="1555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>
                <a:solidFill>
                  <a:srgbClr val="404040"/>
                </a:solidFill>
                <a:latin typeface="Calibri"/>
                <a:cs typeface="Calibri"/>
              </a:rPr>
              <a:t>34.0%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6539610" y="4458589"/>
            <a:ext cx="252095" cy="1555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>
                <a:solidFill>
                  <a:srgbClr val="404040"/>
                </a:solidFill>
                <a:latin typeface="Calibri"/>
                <a:cs typeface="Calibri"/>
              </a:rPr>
              <a:t>3.1%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6034532" y="4363211"/>
            <a:ext cx="309880" cy="1555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>
                <a:solidFill>
                  <a:srgbClr val="404040"/>
                </a:solidFill>
                <a:latin typeface="Calibri"/>
                <a:cs typeface="Calibri"/>
              </a:rPr>
              <a:t>15.5%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5672709" y="4182491"/>
            <a:ext cx="309880" cy="1555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>
                <a:solidFill>
                  <a:srgbClr val="404040"/>
                </a:solidFill>
                <a:latin typeface="Calibri"/>
                <a:cs typeface="Calibri"/>
              </a:rPr>
              <a:t>13.4%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5634609" y="3696334"/>
            <a:ext cx="309880" cy="1555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>
                <a:solidFill>
                  <a:srgbClr val="404040"/>
                </a:solidFill>
                <a:latin typeface="Calibri"/>
                <a:cs typeface="Calibri"/>
              </a:rPr>
              <a:t>30.9%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62" name="object 62"/>
          <p:cNvSpPr/>
          <p:nvPr/>
        </p:nvSpPr>
        <p:spPr>
          <a:xfrm>
            <a:off x="7355585" y="3364229"/>
            <a:ext cx="79375" cy="78105"/>
          </a:xfrm>
          <a:custGeom>
            <a:rect l="l" t="t" r="r" b="b"/>
            <a:pathLst>
              <a:path w="79375" h="78104">
                <a:moveTo>
                  <a:pt x="0" y="77724"/>
                </a:moveTo>
                <a:lnTo>
                  <a:pt x="79248" y="77724"/>
                </a:lnTo>
                <a:lnTo>
                  <a:pt x="79248" y="0"/>
                </a:lnTo>
                <a:lnTo>
                  <a:pt x="0" y="0"/>
                </a:lnTo>
                <a:lnTo>
                  <a:pt x="0" y="77724"/>
                </a:lnTo>
                <a:close/>
              </a:path>
            </a:pathLst>
          </a:custGeom>
          <a:solidFill>
            <a:srgbClr val="0076A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7355585" y="3597402"/>
            <a:ext cx="79375" cy="79375"/>
          </a:xfrm>
          <a:custGeom>
            <a:rect l="l" t="t" r="r" b="b"/>
            <a:pathLst>
              <a:path w="79375" h="79375">
                <a:moveTo>
                  <a:pt x="0" y="79248"/>
                </a:moveTo>
                <a:lnTo>
                  <a:pt x="79248" y="79248"/>
                </a:lnTo>
                <a:lnTo>
                  <a:pt x="79248" y="0"/>
                </a:lnTo>
                <a:lnTo>
                  <a:pt x="0" y="0"/>
                </a:lnTo>
                <a:lnTo>
                  <a:pt x="0" y="79248"/>
                </a:lnTo>
                <a:close/>
              </a:path>
            </a:pathLst>
          </a:custGeom>
          <a:solidFill>
            <a:srgbClr val="0089B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7355585" y="3830573"/>
            <a:ext cx="79375" cy="79375"/>
          </a:xfrm>
          <a:custGeom>
            <a:rect l="l" t="t" r="r" b="b"/>
            <a:pathLst>
              <a:path w="79375" h="79375">
                <a:moveTo>
                  <a:pt x="0" y="79248"/>
                </a:moveTo>
                <a:lnTo>
                  <a:pt x="79248" y="79248"/>
                </a:lnTo>
                <a:lnTo>
                  <a:pt x="79248" y="0"/>
                </a:lnTo>
                <a:lnTo>
                  <a:pt x="0" y="0"/>
                </a:lnTo>
                <a:lnTo>
                  <a:pt x="0" y="79248"/>
                </a:lnTo>
                <a:close/>
              </a:path>
            </a:pathLst>
          </a:custGeom>
          <a:solidFill>
            <a:srgbClr val="009AD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7355585" y="4063746"/>
            <a:ext cx="79375" cy="79375"/>
          </a:xfrm>
          <a:custGeom>
            <a:rect l="l" t="t" r="r" b="b"/>
            <a:pathLst>
              <a:path w="79375" h="79375">
                <a:moveTo>
                  <a:pt x="0" y="79247"/>
                </a:moveTo>
                <a:lnTo>
                  <a:pt x="79248" y="79247"/>
                </a:lnTo>
                <a:lnTo>
                  <a:pt x="79248" y="0"/>
                </a:lnTo>
                <a:lnTo>
                  <a:pt x="0" y="0"/>
                </a:lnTo>
                <a:lnTo>
                  <a:pt x="0" y="79247"/>
                </a:lnTo>
                <a:close/>
              </a:path>
            </a:pathLst>
          </a:custGeom>
          <a:solidFill>
            <a:srgbClr val="58ADE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7355585" y="4296917"/>
            <a:ext cx="79375" cy="79375"/>
          </a:xfrm>
          <a:custGeom>
            <a:rect l="l" t="t" r="r" b="b"/>
            <a:pathLst>
              <a:path w="79375" h="79375">
                <a:moveTo>
                  <a:pt x="0" y="79247"/>
                </a:moveTo>
                <a:lnTo>
                  <a:pt x="79248" y="79247"/>
                </a:lnTo>
                <a:lnTo>
                  <a:pt x="79248" y="0"/>
                </a:lnTo>
                <a:lnTo>
                  <a:pt x="0" y="0"/>
                </a:lnTo>
                <a:lnTo>
                  <a:pt x="0" y="79247"/>
                </a:lnTo>
                <a:close/>
              </a:path>
            </a:pathLst>
          </a:custGeom>
          <a:solidFill>
            <a:srgbClr val="94C4E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>
            <a:off x="7355585" y="4530090"/>
            <a:ext cx="79375" cy="79375"/>
          </a:xfrm>
          <a:custGeom>
            <a:rect l="l" t="t" r="r" b="b"/>
            <a:pathLst>
              <a:path w="79375" h="79375">
                <a:moveTo>
                  <a:pt x="0" y="79248"/>
                </a:moveTo>
                <a:lnTo>
                  <a:pt x="79248" y="79248"/>
                </a:lnTo>
                <a:lnTo>
                  <a:pt x="79248" y="0"/>
                </a:lnTo>
                <a:lnTo>
                  <a:pt x="0" y="0"/>
                </a:lnTo>
                <a:lnTo>
                  <a:pt x="0" y="79248"/>
                </a:lnTo>
                <a:close/>
              </a:path>
            </a:pathLst>
          </a:custGeom>
          <a:solidFill>
            <a:srgbClr val="BBD6E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 txBox="1"/>
          <p:nvPr/>
        </p:nvSpPr>
        <p:spPr>
          <a:xfrm>
            <a:off x="7458836" y="3313048"/>
            <a:ext cx="1231265" cy="13487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钙钛矿</a:t>
            </a:r>
            <a:endParaRPr sz="1050">
              <a:latin typeface="微软雅黑"/>
              <a:cs typeface="微软雅黑"/>
            </a:endParaRPr>
          </a:p>
          <a:p>
            <a:pPr marL="12700" marR="5080">
              <a:lnSpc>
                <a:spcPts val="1839"/>
              </a:lnSpc>
              <a:spcBef>
                <a:spcPts val="155"/>
              </a:spcBef>
            </a:pP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玻璃及其他封</a:t>
            </a:r>
            <a:r>
              <a:rPr sz="1050" spc="-10">
                <a:solidFill>
                  <a:srgbClr val="585858"/>
                </a:solidFill>
                <a:latin typeface="微软雅黑"/>
                <a:cs typeface="微软雅黑"/>
              </a:rPr>
              <a:t>装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材料人工成本</a:t>
            </a:r>
            <a:endParaRPr sz="10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固定资产折旧</a:t>
            </a:r>
            <a:endParaRPr sz="1050">
              <a:latin typeface="微软雅黑"/>
              <a:cs typeface="微软雅黑"/>
            </a:endParaRPr>
          </a:p>
          <a:p>
            <a:pPr marL="12700" marR="673735">
              <a:lnSpc>
                <a:spcPts val="1839"/>
              </a:lnSpc>
              <a:spcBef>
                <a:spcPts val="155"/>
              </a:spcBef>
            </a:pP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能源动力电极材料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75387" y="926211"/>
            <a:ext cx="8931910" cy="2279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marR="5080" indent="-286385">
              <a:lnSpc>
                <a:spcPct val="120000"/>
              </a:lnSpc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产能投资：</a:t>
            </a:r>
            <a:r>
              <a:rPr sz="1400" u="sng">
                <a:latin typeface="微软雅黑"/>
                <a:cs typeface="微软雅黑"/>
              </a:rPr>
              <a:t>钙钛矿组件</a:t>
            </a:r>
            <a:r>
              <a:rPr sz="1400" u="sng" spc="-15">
                <a:latin typeface="微软雅黑"/>
                <a:cs typeface="微软雅黑"/>
              </a:rPr>
              <a:t>目</a:t>
            </a:r>
            <a:r>
              <a:rPr sz="1400" u="sng">
                <a:latin typeface="微软雅黑"/>
                <a:cs typeface="微软雅黑"/>
              </a:rPr>
              <a:t>前产</a:t>
            </a:r>
            <a:r>
              <a:rPr sz="1400" u="sng" spc="-15">
                <a:latin typeface="微软雅黑"/>
                <a:cs typeface="微软雅黑"/>
              </a:rPr>
              <a:t>能</a:t>
            </a:r>
            <a:r>
              <a:rPr sz="1400" u="sng">
                <a:latin typeface="微软雅黑"/>
                <a:cs typeface="微软雅黑"/>
              </a:rPr>
              <a:t>投资</a:t>
            </a:r>
            <a:r>
              <a:rPr sz="1400" u="sng" spc="-15">
                <a:latin typeface="微软雅黑"/>
                <a:cs typeface="微软雅黑"/>
              </a:rPr>
              <a:t>略</a:t>
            </a:r>
            <a:r>
              <a:rPr sz="1400" u="sng">
                <a:latin typeface="微软雅黑"/>
                <a:cs typeface="微软雅黑"/>
              </a:rPr>
              <a:t>低于</a:t>
            </a:r>
            <a:r>
              <a:rPr sz="1400" u="sng" spc="-15">
                <a:latin typeface="微软雅黑"/>
                <a:cs typeface="微软雅黑"/>
              </a:rPr>
              <a:t>晶</a:t>
            </a:r>
            <a:r>
              <a:rPr sz="1400" u="sng">
                <a:latin typeface="微软雅黑"/>
                <a:cs typeface="微软雅黑"/>
              </a:rPr>
              <a:t>硅组</a:t>
            </a:r>
            <a:r>
              <a:rPr sz="1400" u="sng" spc="-15">
                <a:latin typeface="微软雅黑"/>
                <a:cs typeface="微软雅黑"/>
              </a:rPr>
              <a:t>件</a:t>
            </a:r>
            <a:r>
              <a:rPr sz="1400" u="sng">
                <a:latin typeface="微软雅黑"/>
                <a:cs typeface="微软雅黑"/>
              </a:rPr>
              <a:t>，未</a:t>
            </a:r>
            <a:r>
              <a:rPr sz="1400" u="sng" spc="-15">
                <a:latin typeface="微软雅黑"/>
                <a:cs typeface="微软雅黑"/>
              </a:rPr>
              <a:t>来</a:t>
            </a:r>
            <a:r>
              <a:rPr sz="1400" u="sng">
                <a:latin typeface="微软雅黑"/>
                <a:cs typeface="微软雅黑"/>
              </a:rPr>
              <a:t>仍有</a:t>
            </a:r>
            <a:r>
              <a:rPr sz="1400" u="sng" spc="-15">
                <a:latin typeface="微软雅黑"/>
                <a:cs typeface="微软雅黑"/>
              </a:rPr>
              <a:t>下</a:t>
            </a:r>
            <a:r>
              <a:rPr sz="1400" u="sng">
                <a:latin typeface="微软雅黑"/>
                <a:cs typeface="微软雅黑"/>
              </a:rPr>
              <a:t>降空</a:t>
            </a:r>
            <a:r>
              <a:rPr sz="1400" u="sng" spc="-15">
                <a:latin typeface="微软雅黑"/>
                <a:cs typeface="微软雅黑"/>
              </a:rPr>
              <a:t>间</a:t>
            </a:r>
            <a:r>
              <a:rPr sz="1400" u="sng" spc="10">
                <a:latin typeface="微软雅黑"/>
                <a:cs typeface="微软雅黑"/>
              </a:rPr>
              <a:t>。</a:t>
            </a:r>
            <a:r>
              <a:rPr sz="1400">
                <a:latin typeface="微软雅黑"/>
                <a:cs typeface="微软雅黑"/>
              </a:rPr>
              <a:t>钙</a:t>
            </a:r>
            <a:r>
              <a:rPr sz="1400" spc="-15">
                <a:latin typeface="微软雅黑"/>
                <a:cs typeface="微软雅黑"/>
              </a:rPr>
              <a:t>钛</a:t>
            </a:r>
            <a:r>
              <a:rPr sz="1400">
                <a:latin typeface="微软雅黑"/>
                <a:cs typeface="微软雅黑"/>
              </a:rPr>
              <a:t>矿组</a:t>
            </a:r>
            <a:r>
              <a:rPr sz="1400" spc="-15">
                <a:latin typeface="微软雅黑"/>
                <a:cs typeface="微软雅黑"/>
              </a:rPr>
              <a:t>件</a:t>
            </a:r>
            <a:r>
              <a:rPr sz="1400">
                <a:latin typeface="微软雅黑"/>
                <a:cs typeface="微软雅黑"/>
              </a:rPr>
              <a:t>生产</a:t>
            </a:r>
            <a:r>
              <a:rPr sz="1400" spc="-15">
                <a:latin typeface="微软雅黑"/>
                <a:cs typeface="微软雅黑"/>
              </a:rPr>
              <a:t>流</a:t>
            </a:r>
            <a:r>
              <a:rPr sz="1400">
                <a:latin typeface="微软雅黑"/>
                <a:cs typeface="微软雅黑"/>
              </a:rPr>
              <a:t>程简</a:t>
            </a:r>
            <a:r>
              <a:rPr sz="1400" spc="-15">
                <a:latin typeface="微软雅黑"/>
                <a:cs typeface="微软雅黑"/>
              </a:rPr>
              <a:t>单</a:t>
            </a:r>
            <a:r>
              <a:rPr sz="1400">
                <a:latin typeface="微软雅黑"/>
                <a:cs typeface="微软雅黑"/>
              </a:rPr>
              <a:t>，</a:t>
            </a:r>
            <a:r>
              <a:rPr sz="1400" u="sng">
                <a:latin typeface="微软雅黑"/>
                <a:cs typeface="微软雅黑"/>
              </a:rPr>
              <a:t>可</a:t>
            </a:r>
            <a:r>
              <a:rPr sz="1400" u="sng" spc="-15">
                <a:latin typeface="微软雅黑"/>
                <a:cs typeface="微软雅黑"/>
              </a:rPr>
              <a:t>在</a:t>
            </a:r>
            <a:r>
              <a:rPr sz="1400" u="sng">
                <a:latin typeface="微软雅黑"/>
                <a:cs typeface="微软雅黑"/>
              </a:rPr>
              <a:t>45分钟内</a:t>
            </a:r>
            <a:r>
              <a:rPr sz="1400" spc="-15">
                <a:latin typeface="微软雅黑"/>
                <a:cs typeface="微软雅黑"/>
              </a:rPr>
              <a:t>将</a:t>
            </a:r>
            <a:r>
              <a:rPr sz="1400">
                <a:latin typeface="微软雅黑"/>
                <a:cs typeface="微软雅黑"/>
              </a:rPr>
              <a:t>化工</a:t>
            </a:r>
            <a:r>
              <a:rPr sz="1400" spc="-15">
                <a:latin typeface="微软雅黑"/>
                <a:cs typeface="微软雅黑"/>
              </a:rPr>
              <a:t>原料</a:t>
            </a:r>
            <a:r>
              <a:rPr sz="1400">
                <a:latin typeface="微软雅黑"/>
                <a:cs typeface="微软雅黑"/>
              </a:rPr>
              <a:t>、玻璃</a:t>
            </a:r>
            <a:r>
              <a:rPr sz="1400" spc="-15">
                <a:latin typeface="微软雅黑"/>
                <a:cs typeface="微软雅黑"/>
              </a:rPr>
              <a:t>、</a:t>
            </a:r>
            <a:r>
              <a:rPr sz="1400">
                <a:latin typeface="微软雅黑"/>
                <a:cs typeface="微软雅黑"/>
              </a:rPr>
              <a:t>靶材</a:t>
            </a:r>
            <a:r>
              <a:rPr sz="1400" spc="-15">
                <a:latin typeface="微软雅黑"/>
                <a:cs typeface="微软雅黑"/>
              </a:rPr>
              <a:t>、胶</a:t>
            </a:r>
            <a:r>
              <a:rPr sz="1400">
                <a:latin typeface="微软雅黑"/>
                <a:cs typeface="微软雅黑"/>
              </a:rPr>
              <a:t>膜在单</a:t>
            </a:r>
            <a:r>
              <a:rPr sz="1400" spc="-15">
                <a:latin typeface="微软雅黑"/>
                <a:cs typeface="微软雅黑"/>
              </a:rPr>
              <a:t>一</a:t>
            </a:r>
            <a:r>
              <a:rPr sz="1400">
                <a:latin typeface="微软雅黑"/>
                <a:cs typeface="微软雅黑"/>
              </a:rPr>
              <a:t>工厂</a:t>
            </a:r>
            <a:r>
              <a:rPr sz="1400" spc="-15">
                <a:latin typeface="微软雅黑"/>
                <a:cs typeface="微软雅黑"/>
              </a:rPr>
              <a:t>加工</a:t>
            </a:r>
            <a:r>
              <a:rPr sz="1400">
                <a:latin typeface="微软雅黑"/>
                <a:cs typeface="微软雅黑"/>
              </a:rPr>
              <a:t>为组件， </a:t>
            </a:r>
            <a:r>
              <a:rPr sz="1400" spc="-10">
                <a:latin typeface="微软雅黑"/>
                <a:cs typeface="微软雅黑"/>
              </a:rPr>
              <a:t>目</a:t>
            </a:r>
            <a:r>
              <a:rPr sz="1400">
                <a:latin typeface="微软雅黑"/>
                <a:cs typeface="微软雅黑"/>
              </a:rPr>
              <a:t>前G</a:t>
            </a:r>
            <a:r>
              <a:rPr sz="1400" spc="-15">
                <a:latin typeface="微软雅黑"/>
                <a:cs typeface="微软雅黑"/>
              </a:rPr>
              <a:t>W</a:t>
            </a:r>
            <a:r>
              <a:rPr sz="1400">
                <a:latin typeface="微软雅黑"/>
                <a:cs typeface="微软雅黑"/>
              </a:rPr>
              <a:t>级别晶</a:t>
            </a:r>
            <a:r>
              <a:rPr sz="1400" spc="-15">
                <a:latin typeface="微软雅黑"/>
                <a:cs typeface="微软雅黑"/>
              </a:rPr>
              <a:t>硅</a:t>
            </a:r>
            <a:r>
              <a:rPr sz="1400">
                <a:latin typeface="微软雅黑"/>
                <a:cs typeface="微软雅黑"/>
              </a:rPr>
              <a:t>组件</a:t>
            </a:r>
            <a:r>
              <a:rPr sz="1400" spc="-15">
                <a:latin typeface="微软雅黑"/>
                <a:cs typeface="微软雅黑"/>
              </a:rPr>
              <a:t>产能</a:t>
            </a:r>
            <a:r>
              <a:rPr sz="1400">
                <a:latin typeface="微软雅黑"/>
                <a:cs typeface="微软雅黑"/>
              </a:rPr>
              <a:t>投资需</a:t>
            </a:r>
            <a:r>
              <a:rPr sz="1400" spc="-10">
                <a:latin typeface="微软雅黑"/>
                <a:cs typeface="微软雅黑"/>
              </a:rPr>
              <a:t>要</a:t>
            </a:r>
            <a:r>
              <a:rPr sz="1400">
                <a:latin typeface="微软雅黑"/>
                <a:cs typeface="微软雅黑"/>
              </a:rPr>
              <a:t>7.5亿</a:t>
            </a:r>
            <a:r>
              <a:rPr sz="1400" spc="-15">
                <a:latin typeface="微软雅黑"/>
                <a:cs typeface="微软雅黑"/>
              </a:rPr>
              <a:t>元</a:t>
            </a:r>
            <a:r>
              <a:rPr sz="1400" b="1">
                <a:latin typeface="微软雅黑"/>
                <a:cs typeface="微软雅黑"/>
              </a:rPr>
              <a:t>，</a:t>
            </a:r>
            <a:r>
              <a:rPr sz="1400" u="sng">
                <a:latin typeface="微软雅黑"/>
                <a:cs typeface="微软雅黑"/>
              </a:rPr>
              <a:t>钙钛矿组件投资需5</a:t>
            </a:r>
            <a:r>
              <a:rPr sz="1400" u="sng" spc="-10">
                <a:latin typeface="微软雅黑"/>
                <a:cs typeface="微软雅黑"/>
              </a:rPr>
              <a:t>-</a:t>
            </a:r>
            <a:r>
              <a:rPr sz="1400" u="sng">
                <a:latin typeface="微软雅黑"/>
                <a:cs typeface="微软雅黑"/>
              </a:rPr>
              <a:t>7亿</a:t>
            </a:r>
            <a:r>
              <a:rPr sz="1400" u="sng" spc="-15">
                <a:latin typeface="微软雅黑"/>
                <a:cs typeface="微软雅黑"/>
              </a:rPr>
              <a:t>元</a:t>
            </a:r>
            <a:r>
              <a:rPr sz="1400" u="sng">
                <a:latin typeface="微软雅黑"/>
                <a:cs typeface="微软雅黑"/>
              </a:rPr>
              <a:t>，略</a:t>
            </a:r>
            <a:r>
              <a:rPr sz="1400" u="sng" spc="-15">
                <a:latin typeface="微软雅黑"/>
                <a:cs typeface="微软雅黑"/>
              </a:rPr>
              <a:t>低</a:t>
            </a:r>
            <a:r>
              <a:rPr sz="1400" u="sng">
                <a:latin typeface="微软雅黑"/>
                <a:cs typeface="微软雅黑"/>
              </a:rPr>
              <a:t>于晶</a:t>
            </a:r>
            <a:r>
              <a:rPr sz="1400" u="sng" spc="-15">
                <a:latin typeface="微软雅黑"/>
                <a:cs typeface="微软雅黑"/>
              </a:rPr>
              <a:t>硅</a:t>
            </a:r>
            <a:r>
              <a:rPr sz="1400" u="sng">
                <a:latin typeface="微软雅黑"/>
                <a:cs typeface="微软雅黑"/>
              </a:rPr>
              <a:t>。</a:t>
            </a:r>
            <a:r>
              <a:rPr sz="1400">
                <a:latin typeface="微软雅黑"/>
                <a:cs typeface="微软雅黑"/>
              </a:rPr>
              <a:t>考</a:t>
            </a:r>
            <a:r>
              <a:rPr sz="1400" spc="-15">
                <a:latin typeface="微软雅黑"/>
                <a:cs typeface="微软雅黑"/>
              </a:rPr>
              <a:t>虑</a:t>
            </a:r>
            <a:r>
              <a:rPr sz="1400">
                <a:latin typeface="微软雅黑"/>
                <a:cs typeface="微软雅黑"/>
              </a:rPr>
              <a:t>到目</a:t>
            </a:r>
            <a:r>
              <a:rPr sz="1400" spc="-15">
                <a:latin typeface="微软雅黑"/>
                <a:cs typeface="微软雅黑"/>
              </a:rPr>
              <a:t>前</a:t>
            </a:r>
            <a:r>
              <a:rPr sz="1400">
                <a:latin typeface="微软雅黑"/>
                <a:cs typeface="微软雅黑"/>
              </a:rPr>
              <a:t>钙钛</a:t>
            </a:r>
            <a:r>
              <a:rPr sz="1400" spc="-15">
                <a:latin typeface="微软雅黑"/>
                <a:cs typeface="微软雅黑"/>
              </a:rPr>
              <a:t>矿</a:t>
            </a:r>
            <a:r>
              <a:rPr sz="1400">
                <a:latin typeface="微软雅黑"/>
                <a:cs typeface="微软雅黑"/>
              </a:rPr>
              <a:t>电池</a:t>
            </a:r>
            <a:r>
              <a:rPr sz="1400" spc="-15">
                <a:latin typeface="微软雅黑"/>
                <a:cs typeface="微软雅黑"/>
              </a:rPr>
              <a:t>处</a:t>
            </a:r>
            <a:r>
              <a:rPr sz="1400">
                <a:latin typeface="微软雅黑"/>
                <a:cs typeface="微软雅黑"/>
              </a:rPr>
              <a:t>于起</a:t>
            </a:r>
            <a:r>
              <a:rPr sz="1400" spc="-15">
                <a:latin typeface="微软雅黑"/>
                <a:cs typeface="微软雅黑"/>
              </a:rPr>
              <a:t>步</a:t>
            </a:r>
            <a:r>
              <a:rPr sz="1400">
                <a:latin typeface="微软雅黑"/>
                <a:cs typeface="微软雅黑"/>
              </a:rPr>
              <a:t>阶段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晶硅</a:t>
            </a:r>
            <a:r>
              <a:rPr sz="1400" spc="-15">
                <a:latin typeface="微软雅黑"/>
                <a:cs typeface="微软雅黑"/>
              </a:rPr>
              <a:t>电</a:t>
            </a:r>
            <a:r>
              <a:rPr sz="1400">
                <a:latin typeface="微软雅黑"/>
                <a:cs typeface="微软雅黑"/>
              </a:rPr>
              <a:t>池产</a:t>
            </a:r>
            <a:r>
              <a:rPr sz="1400" spc="-15">
                <a:latin typeface="微软雅黑"/>
                <a:cs typeface="微软雅黑"/>
              </a:rPr>
              <a:t>业</a:t>
            </a:r>
            <a:r>
              <a:rPr sz="1400">
                <a:latin typeface="微软雅黑"/>
                <a:cs typeface="微软雅黑"/>
              </a:rPr>
              <a:t>链已</a:t>
            </a:r>
            <a:r>
              <a:rPr sz="1400" spc="-15">
                <a:latin typeface="微软雅黑"/>
                <a:cs typeface="微软雅黑"/>
              </a:rPr>
              <a:t>经</a:t>
            </a:r>
            <a:r>
              <a:rPr sz="1400">
                <a:latin typeface="微软雅黑"/>
                <a:cs typeface="微软雅黑"/>
              </a:rPr>
              <a:t>成熟，预计未来钙钛矿组件产</a:t>
            </a:r>
            <a:r>
              <a:rPr sz="1400" spc="-15">
                <a:latin typeface="微软雅黑"/>
                <a:cs typeface="微软雅黑"/>
              </a:rPr>
              <a:t>能</a:t>
            </a:r>
            <a:r>
              <a:rPr sz="1400">
                <a:latin typeface="微软雅黑"/>
                <a:cs typeface="微软雅黑"/>
              </a:rPr>
              <a:t>投资</a:t>
            </a:r>
            <a:r>
              <a:rPr sz="1400" spc="-15">
                <a:latin typeface="微软雅黑"/>
                <a:cs typeface="微软雅黑"/>
              </a:rPr>
              <a:t>大</a:t>
            </a:r>
            <a:r>
              <a:rPr sz="1400">
                <a:latin typeface="微软雅黑"/>
                <a:cs typeface="微软雅黑"/>
              </a:rPr>
              <a:t>幅小</a:t>
            </a:r>
            <a:r>
              <a:rPr sz="1400" spc="-15">
                <a:latin typeface="微软雅黑"/>
                <a:cs typeface="微软雅黑"/>
              </a:rPr>
              <a:t>于</a:t>
            </a:r>
            <a:r>
              <a:rPr sz="1400">
                <a:latin typeface="微软雅黑"/>
                <a:cs typeface="微软雅黑"/>
              </a:rPr>
              <a:t>晶硅</a:t>
            </a:r>
            <a:r>
              <a:rPr sz="1400" spc="-15">
                <a:latin typeface="微软雅黑"/>
                <a:cs typeface="微软雅黑"/>
              </a:rPr>
              <a:t>组</a:t>
            </a:r>
            <a:r>
              <a:rPr sz="1400">
                <a:latin typeface="微软雅黑"/>
                <a:cs typeface="微软雅黑"/>
              </a:rPr>
              <a:t>件。</a:t>
            </a:r>
            <a:endParaRPr sz="1400">
              <a:latin typeface="微软雅黑"/>
              <a:cs typeface="微软雅黑"/>
            </a:endParaRPr>
          </a:p>
          <a:p>
            <a:pPr marL="299085" marR="86360" indent="-286385">
              <a:lnSpc>
                <a:spcPct val="120100"/>
              </a:lnSpc>
              <a:spcBef>
                <a:spcPts val="295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组件成本：</a:t>
            </a:r>
            <a:r>
              <a:rPr sz="1400">
                <a:latin typeface="微软雅黑"/>
                <a:cs typeface="微软雅黑"/>
              </a:rPr>
              <a:t>钙钛矿材料</a:t>
            </a:r>
            <a:r>
              <a:rPr sz="1400" spc="-15">
                <a:latin typeface="微软雅黑"/>
                <a:cs typeface="微软雅黑"/>
              </a:rPr>
              <a:t>制</a:t>
            </a:r>
            <a:r>
              <a:rPr sz="1400">
                <a:latin typeface="微软雅黑"/>
                <a:cs typeface="微软雅黑"/>
              </a:rPr>
              <a:t>备所</a:t>
            </a:r>
            <a:r>
              <a:rPr sz="1400" spc="-15">
                <a:latin typeface="微软雅黑"/>
                <a:cs typeface="微软雅黑"/>
              </a:rPr>
              <a:t>需</a:t>
            </a:r>
            <a:r>
              <a:rPr sz="1400">
                <a:latin typeface="微软雅黑"/>
                <a:cs typeface="微软雅黑"/>
              </a:rPr>
              <a:t>原材</a:t>
            </a:r>
            <a:r>
              <a:rPr sz="1400" spc="-15">
                <a:latin typeface="微软雅黑"/>
                <a:cs typeface="微软雅黑"/>
              </a:rPr>
              <a:t>料</a:t>
            </a:r>
            <a:r>
              <a:rPr sz="1400">
                <a:latin typeface="微软雅黑"/>
                <a:cs typeface="微软雅黑"/>
              </a:rPr>
              <a:t>储量</a:t>
            </a:r>
            <a:r>
              <a:rPr sz="1400" spc="-15">
                <a:latin typeface="微软雅黑"/>
                <a:cs typeface="微软雅黑"/>
              </a:rPr>
              <a:t>丰</a:t>
            </a:r>
            <a:r>
              <a:rPr sz="1400">
                <a:latin typeface="微软雅黑"/>
                <a:cs typeface="微软雅黑"/>
              </a:rPr>
              <a:t>富、</a:t>
            </a:r>
            <a:r>
              <a:rPr sz="1400" spc="-15">
                <a:latin typeface="微软雅黑"/>
                <a:cs typeface="微软雅黑"/>
              </a:rPr>
              <a:t>价</a:t>
            </a:r>
            <a:r>
              <a:rPr sz="1400">
                <a:latin typeface="微软雅黑"/>
                <a:cs typeface="微软雅黑"/>
              </a:rPr>
              <a:t>格低</a:t>
            </a:r>
            <a:r>
              <a:rPr sz="1400" spc="-15">
                <a:latin typeface="微软雅黑"/>
                <a:cs typeface="微软雅黑"/>
              </a:rPr>
              <a:t>廉</a:t>
            </a:r>
            <a:r>
              <a:rPr sz="1400">
                <a:latin typeface="微软雅黑"/>
                <a:cs typeface="微软雅黑"/>
              </a:rPr>
              <a:t>，且</a:t>
            </a:r>
            <a:r>
              <a:rPr sz="1400" spc="-15">
                <a:latin typeface="微软雅黑"/>
                <a:cs typeface="微软雅黑"/>
              </a:rPr>
              <a:t>钙</a:t>
            </a:r>
            <a:r>
              <a:rPr sz="1400">
                <a:latin typeface="微软雅黑"/>
                <a:cs typeface="微软雅黑"/>
              </a:rPr>
              <a:t>钛矿</a:t>
            </a:r>
            <a:r>
              <a:rPr sz="1400" spc="-15">
                <a:latin typeface="微软雅黑"/>
                <a:cs typeface="微软雅黑"/>
              </a:rPr>
              <a:t>材</a:t>
            </a:r>
            <a:r>
              <a:rPr sz="1400">
                <a:latin typeface="微软雅黑"/>
                <a:cs typeface="微软雅黑"/>
              </a:rPr>
              <a:t>料本</a:t>
            </a:r>
            <a:r>
              <a:rPr sz="1400" spc="-15">
                <a:latin typeface="微软雅黑"/>
                <a:cs typeface="微软雅黑"/>
              </a:rPr>
              <a:t>身</a:t>
            </a:r>
            <a:r>
              <a:rPr sz="1400">
                <a:latin typeface="微软雅黑"/>
                <a:cs typeface="微软雅黑"/>
              </a:rPr>
              <a:t>占组</a:t>
            </a:r>
            <a:r>
              <a:rPr sz="1400" spc="-15">
                <a:latin typeface="微软雅黑"/>
                <a:cs typeface="微软雅黑"/>
              </a:rPr>
              <a:t>件</a:t>
            </a:r>
            <a:r>
              <a:rPr sz="1400">
                <a:latin typeface="微软雅黑"/>
                <a:cs typeface="微软雅黑"/>
              </a:rPr>
              <a:t>成本</a:t>
            </a:r>
            <a:r>
              <a:rPr sz="1400" spc="-15">
                <a:latin typeface="微软雅黑"/>
                <a:cs typeface="微软雅黑"/>
              </a:rPr>
              <a:t>比</a:t>
            </a:r>
            <a:r>
              <a:rPr sz="1400">
                <a:latin typeface="微软雅黑"/>
                <a:cs typeface="微软雅黑"/>
              </a:rPr>
              <a:t>例较</a:t>
            </a:r>
            <a:r>
              <a:rPr sz="1400" spc="-15">
                <a:latin typeface="微软雅黑"/>
                <a:cs typeface="微软雅黑"/>
              </a:rPr>
              <a:t>低</a:t>
            </a:r>
            <a:r>
              <a:rPr sz="1400">
                <a:latin typeface="微软雅黑"/>
                <a:cs typeface="微软雅黑"/>
              </a:rPr>
              <a:t>。以</a:t>
            </a:r>
            <a:r>
              <a:rPr sz="1400" spc="-15">
                <a:latin typeface="微软雅黑"/>
                <a:cs typeface="微软雅黑"/>
              </a:rPr>
              <a:t>协</a:t>
            </a:r>
            <a:r>
              <a:rPr sz="1400">
                <a:latin typeface="微软雅黑"/>
                <a:cs typeface="微软雅黑"/>
              </a:rPr>
              <a:t>鑫光电为例，</a:t>
            </a:r>
            <a:r>
              <a:rPr sz="1400" u="sng">
                <a:latin typeface="微软雅黑"/>
                <a:cs typeface="微软雅黑"/>
              </a:rPr>
              <a:t>GW</a:t>
            </a:r>
            <a:r>
              <a:rPr sz="1400" u="sng" spc="5">
                <a:latin typeface="微软雅黑"/>
                <a:cs typeface="微软雅黑"/>
              </a:rPr>
              <a:t>级</a:t>
            </a:r>
            <a:r>
              <a:rPr sz="1400" u="sng">
                <a:latin typeface="微软雅黑"/>
                <a:cs typeface="微软雅黑"/>
              </a:rPr>
              <a:t>别</a:t>
            </a:r>
            <a:r>
              <a:rPr sz="1400" u="sng" spc="5">
                <a:latin typeface="微软雅黑"/>
                <a:cs typeface="微软雅黑"/>
              </a:rPr>
              <a:t>量</a:t>
            </a:r>
            <a:r>
              <a:rPr sz="1400" u="sng" spc="-15">
                <a:latin typeface="微软雅黑"/>
                <a:cs typeface="微软雅黑"/>
              </a:rPr>
              <a:t>产</a:t>
            </a:r>
            <a:r>
              <a:rPr sz="1400" u="sng" spc="5">
                <a:latin typeface="微软雅黑"/>
                <a:cs typeface="微软雅黑"/>
              </a:rPr>
              <a:t>，</a:t>
            </a:r>
            <a:r>
              <a:rPr sz="1400" u="sng">
                <a:latin typeface="微软雅黑"/>
                <a:cs typeface="微软雅黑"/>
              </a:rPr>
              <a:t>钙</a:t>
            </a:r>
            <a:r>
              <a:rPr sz="1400" u="sng" spc="-10">
                <a:latin typeface="微软雅黑"/>
                <a:cs typeface="微软雅黑"/>
              </a:rPr>
              <a:t>钛</a:t>
            </a:r>
            <a:r>
              <a:rPr sz="1400" u="sng" spc="5">
                <a:latin typeface="微软雅黑"/>
                <a:cs typeface="微软雅黑"/>
              </a:rPr>
              <a:t>矿</a:t>
            </a:r>
            <a:r>
              <a:rPr sz="1400" u="sng">
                <a:latin typeface="微软雅黑"/>
                <a:cs typeface="微软雅黑"/>
              </a:rPr>
              <a:t>材</a:t>
            </a:r>
            <a:r>
              <a:rPr sz="1400" u="sng" spc="-10">
                <a:latin typeface="微软雅黑"/>
                <a:cs typeface="微软雅黑"/>
              </a:rPr>
              <a:t>料</a:t>
            </a:r>
            <a:r>
              <a:rPr sz="1400" u="sng" spc="5">
                <a:latin typeface="微软雅黑"/>
                <a:cs typeface="微软雅黑"/>
              </a:rPr>
              <a:t>占</a:t>
            </a:r>
            <a:r>
              <a:rPr sz="1400" u="sng">
                <a:latin typeface="微软雅黑"/>
                <a:cs typeface="微软雅黑"/>
              </a:rPr>
              <a:t>比</a:t>
            </a:r>
            <a:r>
              <a:rPr sz="1400" u="sng" spc="-10">
                <a:latin typeface="微软雅黑"/>
                <a:cs typeface="微软雅黑"/>
              </a:rPr>
              <a:t>3</a:t>
            </a:r>
            <a:r>
              <a:rPr sz="1400" u="sng">
                <a:latin typeface="微软雅黑"/>
                <a:cs typeface="微软雅黑"/>
              </a:rPr>
              <a:t>.1%</a:t>
            </a:r>
            <a:r>
              <a:rPr sz="1400" u="sng" spc="5">
                <a:latin typeface="微软雅黑"/>
                <a:cs typeface="微软雅黑"/>
              </a:rPr>
              <a:t>，</a:t>
            </a:r>
            <a:r>
              <a:rPr sz="1400" u="sng">
                <a:latin typeface="微软雅黑"/>
                <a:cs typeface="微软雅黑"/>
              </a:rPr>
              <a:t>组</a:t>
            </a:r>
            <a:r>
              <a:rPr sz="1400" u="sng" spc="-10">
                <a:latin typeface="微软雅黑"/>
                <a:cs typeface="微软雅黑"/>
              </a:rPr>
              <a:t>件</a:t>
            </a:r>
            <a:r>
              <a:rPr sz="1400" u="sng" spc="5">
                <a:latin typeface="微软雅黑"/>
                <a:cs typeface="微软雅黑"/>
              </a:rPr>
              <a:t>成</a:t>
            </a:r>
            <a:r>
              <a:rPr sz="1400" u="sng" spc="-5">
                <a:latin typeface="微软雅黑"/>
                <a:cs typeface="微软雅黑"/>
              </a:rPr>
              <a:t>本</a:t>
            </a:r>
            <a:r>
              <a:rPr sz="1400" u="sng" spc="-15">
                <a:latin typeface="微软雅黑"/>
                <a:cs typeface="微软雅黑"/>
              </a:rPr>
              <a:t>&lt;</a:t>
            </a:r>
            <a:r>
              <a:rPr sz="1400" u="sng" spc="-5">
                <a:latin typeface="微软雅黑"/>
                <a:cs typeface="微软雅黑"/>
              </a:rPr>
              <a:t>1.</a:t>
            </a:r>
            <a:r>
              <a:rPr sz="1400" u="sng">
                <a:latin typeface="微软雅黑"/>
                <a:cs typeface="微软雅黑"/>
              </a:rPr>
              <a:t>0</a:t>
            </a:r>
            <a:r>
              <a:rPr sz="1400" u="sng" spc="-10">
                <a:latin typeface="微软雅黑"/>
                <a:cs typeface="微软雅黑"/>
              </a:rPr>
              <a:t>元</a:t>
            </a:r>
            <a:r>
              <a:rPr sz="1400" u="sng">
                <a:latin typeface="微软雅黑"/>
                <a:cs typeface="微软雅黑"/>
              </a:rPr>
              <a:t>/W，5</a:t>
            </a:r>
            <a:r>
              <a:rPr sz="1400" u="sng" spc="-10">
                <a:latin typeface="微软雅黑"/>
                <a:cs typeface="微软雅黑"/>
              </a:rPr>
              <a:t>-1</a:t>
            </a:r>
            <a:r>
              <a:rPr sz="1400" u="sng" spc="-5">
                <a:latin typeface="微软雅黑"/>
                <a:cs typeface="微软雅黑"/>
              </a:rPr>
              <a:t>0G</a:t>
            </a:r>
            <a:r>
              <a:rPr sz="1400" u="sng" spc="-10">
                <a:latin typeface="微软雅黑"/>
                <a:cs typeface="微软雅黑"/>
              </a:rPr>
              <a:t>W</a:t>
            </a:r>
            <a:r>
              <a:rPr sz="1400" u="sng" spc="5">
                <a:latin typeface="微软雅黑"/>
                <a:cs typeface="微软雅黑"/>
              </a:rPr>
              <a:t>级</a:t>
            </a:r>
            <a:r>
              <a:rPr sz="1400" u="sng">
                <a:latin typeface="微软雅黑"/>
                <a:cs typeface="微软雅黑"/>
              </a:rPr>
              <a:t>别</a:t>
            </a:r>
            <a:r>
              <a:rPr sz="1400" u="sng" spc="-10">
                <a:latin typeface="微软雅黑"/>
                <a:cs typeface="微软雅黑"/>
              </a:rPr>
              <a:t>量</a:t>
            </a:r>
            <a:r>
              <a:rPr sz="1400" u="sng" spc="5">
                <a:latin typeface="微软雅黑"/>
                <a:cs typeface="微软雅黑"/>
              </a:rPr>
              <a:t>产</a:t>
            </a:r>
            <a:r>
              <a:rPr sz="1400" u="sng">
                <a:latin typeface="微软雅黑"/>
                <a:cs typeface="微软雅黑"/>
              </a:rPr>
              <a:t>，</a:t>
            </a:r>
            <a:r>
              <a:rPr sz="1400" u="sng" spc="-10">
                <a:latin typeface="微软雅黑"/>
                <a:cs typeface="微软雅黑"/>
              </a:rPr>
              <a:t>组</a:t>
            </a:r>
            <a:r>
              <a:rPr sz="1400" u="sng" spc="5">
                <a:latin typeface="微软雅黑"/>
                <a:cs typeface="微软雅黑"/>
              </a:rPr>
              <a:t>件</a:t>
            </a:r>
            <a:r>
              <a:rPr sz="1400" u="sng">
                <a:latin typeface="微软雅黑"/>
                <a:cs typeface="微软雅黑"/>
              </a:rPr>
              <a:t>成</a:t>
            </a:r>
            <a:r>
              <a:rPr sz="1400" u="sng" spc="-10">
                <a:latin typeface="微软雅黑"/>
                <a:cs typeface="微软雅黑"/>
              </a:rPr>
              <a:t>本</a:t>
            </a:r>
            <a:r>
              <a:rPr sz="1400" u="sng" spc="5">
                <a:latin typeface="微软雅黑"/>
                <a:cs typeface="微软雅黑"/>
              </a:rPr>
              <a:t>可</a:t>
            </a:r>
            <a:r>
              <a:rPr sz="1400" u="sng">
                <a:latin typeface="微软雅黑"/>
                <a:cs typeface="微软雅黑"/>
              </a:rPr>
              <a:t>降</a:t>
            </a:r>
            <a:r>
              <a:rPr sz="1400" u="sng" spc="5">
                <a:latin typeface="微软雅黑"/>
                <a:cs typeface="微软雅黑"/>
              </a:rPr>
              <a:t>至</a:t>
            </a:r>
            <a:r>
              <a:rPr sz="1400">
                <a:latin typeface="微软雅黑"/>
                <a:cs typeface="微软雅黑"/>
              </a:rPr>
              <a:t> </a:t>
            </a:r>
            <a:r>
              <a:rPr sz="1400" u="sng">
                <a:latin typeface="微软雅黑"/>
                <a:cs typeface="微软雅黑"/>
              </a:rPr>
              <a:t>0.5-0.6元/</a:t>
            </a:r>
            <a:r>
              <a:rPr sz="1400" u="sng" spc="-5">
                <a:latin typeface="微软雅黑"/>
                <a:cs typeface="微软雅黑"/>
              </a:rPr>
              <a:t>W</a:t>
            </a:r>
            <a:r>
              <a:rPr sz="1400" u="sng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550">
              <a:latin typeface="Times New Roman"/>
              <a:cs typeface="Times New Roman"/>
            </a:endParaRPr>
          </a:p>
          <a:p>
            <a:pPr marL="494030">
              <a:lnSpc>
                <a:spcPct val="100000"/>
              </a:lnSpc>
              <a:tabLst>
                <a:tab pos="5083810"/>
              </a:tabLst>
            </a:pPr>
            <a:r>
              <a:rPr sz="1300" b="1" spc="-5">
                <a:latin typeface="微软雅黑"/>
                <a:cs typeface="微软雅黑"/>
              </a:rPr>
              <a:t>图：钙钛矿&amp;晶硅产能投资对比	图：钙钛矿组件GW级别量产成本构成</a:t>
            </a:r>
            <a:endParaRPr sz="1300">
              <a:latin typeface="微软雅黑"/>
              <a:cs typeface="微软雅黑"/>
            </a:endParaRPr>
          </a:p>
        </p:txBody>
      </p:sp>
      <p:sp>
        <p:nvSpPr>
          <p:cNvPr id="70" name="object 70"/>
          <p:cNvSpPr/>
          <p:nvPr/>
        </p:nvSpPr>
        <p:spPr>
          <a:xfrm>
            <a:off x="5850509" y="5275071"/>
            <a:ext cx="965835" cy="1219835"/>
          </a:xfrm>
          <a:custGeom>
            <a:rect l="l" t="t" r="r" b="b"/>
            <a:pathLst>
              <a:path w="965834" h="1219835">
                <a:moveTo>
                  <a:pt x="355726" y="0"/>
                </a:moveTo>
                <a:lnTo>
                  <a:pt x="355726" y="609739"/>
                </a:lnTo>
                <a:lnTo>
                  <a:pt x="0" y="1105014"/>
                </a:lnTo>
                <a:lnTo>
                  <a:pt x="39803" y="1131313"/>
                </a:lnTo>
                <a:lnTo>
                  <a:pt x="81353" y="1154320"/>
                </a:lnTo>
                <a:lnTo>
                  <a:pt x="124441" y="1173969"/>
                </a:lnTo>
                <a:lnTo>
                  <a:pt x="168862" y="1190194"/>
                </a:lnTo>
                <a:lnTo>
                  <a:pt x="214407" y="1202929"/>
                </a:lnTo>
                <a:lnTo>
                  <a:pt x="260871" y="1212108"/>
                </a:lnTo>
                <a:lnTo>
                  <a:pt x="308047" y="1217663"/>
                </a:lnTo>
                <a:lnTo>
                  <a:pt x="355726" y="1219530"/>
                </a:lnTo>
                <a:lnTo>
                  <a:pt x="403384" y="1217695"/>
                </a:lnTo>
                <a:lnTo>
                  <a:pt x="450037" y="1212282"/>
                </a:lnTo>
                <a:lnTo>
                  <a:pt x="495551" y="1203425"/>
                </a:lnTo>
                <a:lnTo>
                  <a:pt x="539788" y="1191260"/>
                </a:lnTo>
                <a:lnTo>
                  <a:pt x="582615" y="1175923"/>
                </a:lnTo>
                <a:lnTo>
                  <a:pt x="623896" y="1157550"/>
                </a:lnTo>
                <a:lnTo>
                  <a:pt x="663495" y="1136276"/>
                </a:lnTo>
                <a:lnTo>
                  <a:pt x="701276" y="1112236"/>
                </a:lnTo>
                <a:lnTo>
                  <a:pt x="737105" y="1085566"/>
                </a:lnTo>
                <a:lnTo>
                  <a:pt x="770846" y="1056402"/>
                </a:lnTo>
                <a:lnTo>
                  <a:pt x="802364" y="1024879"/>
                </a:lnTo>
                <a:lnTo>
                  <a:pt x="831523" y="991132"/>
                </a:lnTo>
                <a:lnTo>
                  <a:pt x="858187" y="955298"/>
                </a:lnTo>
                <a:lnTo>
                  <a:pt x="882221" y="917512"/>
                </a:lnTo>
                <a:lnTo>
                  <a:pt x="903491" y="877910"/>
                </a:lnTo>
                <a:lnTo>
                  <a:pt x="921860" y="836626"/>
                </a:lnTo>
                <a:lnTo>
                  <a:pt x="937192" y="793797"/>
                </a:lnTo>
                <a:lnTo>
                  <a:pt x="949353" y="749559"/>
                </a:lnTo>
                <a:lnTo>
                  <a:pt x="958208" y="704046"/>
                </a:lnTo>
                <a:lnTo>
                  <a:pt x="963619" y="657394"/>
                </a:lnTo>
                <a:lnTo>
                  <a:pt x="965454" y="609739"/>
                </a:lnTo>
                <a:lnTo>
                  <a:pt x="963619" y="562080"/>
                </a:lnTo>
                <a:lnTo>
                  <a:pt x="958208" y="515425"/>
                </a:lnTo>
                <a:lnTo>
                  <a:pt x="949353" y="469910"/>
                </a:lnTo>
                <a:lnTo>
                  <a:pt x="937192" y="425671"/>
                </a:lnTo>
                <a:lnTo>
                  <a:pt x="921860" y="382843"/>
                </a:lnTo>
                <a:lnTo>
                  <a:pt x="903491" y="341562"/>
                </a:lnTo>
                <a:lnTo>
                  <a:pt x="882221" y="301962"/>
                </a:lnTo>
                <a:lnTo>
                  <a:pt x="858187" y="264180"/>
                </a:lnTo>
                <a:lnTo>
                  <a:pt x="831523" y="228350"/>
                </a:lnTo>
                <a:lnTo>
                  <a:pt x="802364" y="194609"/>
                </a:lnTo>
                <a:lnTo>
                  <a:pt x="770846" y="163090"/>
                </a:lnTo>
                <a:lnTo>
                  <a:pt x="737105" y="133931"/>
                </a:lnTo>
                <a:lnTo>
                  <a:pt x="701276" y="107267"/>
                </a:lnTo>
                <a:lnTo>
                  <a:pt x="663495" y="83232"/>
                </a:lnTo>
                <a:lnTo>
                  <a:pt x="623896" y="61962"/>
                </a:lnTo>
                <a:lnTo>
                  <a:pt x="582615" y="43594"/>
                </a:lnTo>
                <a:lnTo>
                  <a:pt x="539788" y="28261"/>
                </a:lnTo>
                <a:lnTo>
                  <a:pt x="495551" y="16100"/>
                </a:lnTo>
                <a:lnTo>
                  <a:pt x="450037" y="7245"/>
                </a:lnTo>
                <a:lnTo>
                  <a:pt x="403384" y="1834"/>
                </a:lnTo>
                <a:lnTo>
                  <a:pt x="355726" y="0"/>
                </a:lnTo>
                <a:close/>
              </a:path>
            </a:pathLst>
          </a:custGeom>
          <a:solidFill>
            <a:srgbClr val="006E9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5663565" y="5884811"/>
            <a:ext cx="542925" cy="495300"/>
          </a:xfrm>
          <a:custGeom>
            <a:rect l="l" t="t" r="r" b="b"/>
            <a:pathLst>
              <a:path w="542925" h="495300">
                <a:moveTo>
                  <a:pt x="542671" y="0"/>
                </a:moveTo>
                <a:lnTo>
                  <a:pt x="0" y="278206"/>
                </a:lnTo>
                <a:lnTo>
                  <a:pt x="23734" y="320282"/>
                </a:lnTo>
                <a:lnTo>
                  <a:pt x="50640" y="360227"/>
                </a:lnTo>
                <a:lnTo>
                  <a:pt x="80565" y="397870"/>
                </a:lnTo>
                <a:lnTo>
                  <a:pt x="113359" y="433039"/>
                </a:lnTo>
                <a:lnTo>
                  <a:pt x="148869" y="465565"/>
                </a:lnTo>
                <a:lnTo>
                  <a:pt x="186944" y="495274"/>
                </a:lnTo>
                <a:lnTo>
                  <a:pt x="542671" y="0"/>
                </a:lnTo>
                <a:close/>
              </a:path>
            </a:pathLst>
          </a:custGeom>
          <a:solidFill>
            <a:srgbClr val="007DA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5663565" y="5884811"/>
            <a:ext cx="542925" cy="495300"/>
          </a:xfrm>
          <a:custGeom>
            <a:rect l="l" t="t" r="r" b="b"/>
            <a:pathLst>
              <a:path w="542925" h="495300">
                <a:moveTo>
                  <a:pt x="186944" y="495274"/>
                </a:moveTo>
                <a:lnTo>
                  <a:pt x="148869" y="465565"/>
                </a:lnTo>
                <a:lnTo>
                  <a:pt x="113359" y="433039"/>
                </a:lnTo>
                <a:lnTo>
                  <a:pt x="80565" y="397870"/>
                </a:lnTo>
                <a:lnTo>
                  <a:pt x="50640" y="360227"/>
                </a:lnTo>
                <a:lnTo>
                  <a:pt x="23734" y="320282"/>
                </a:lnTo>
                <a:lnTo>
                  <a:pt x="0" y="278206"/>
                </a:lnTo>
                <a:lnTo>
                  <a:pt x="542671" y="0"/>
                </a:lnTo>
                <a:lnTo>
                  <a:pt x="186944" y="495274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/>
          <p:nvPr/>
        </p:nvSpPr>
        <p:spPr>
          <a:xfrm>
            <a:off x="5616828" y="5884811"/>
            <a:ext cx="589915" cy="278765"/>
          </a:xfrm>
          <a:custGeom>
            <a:rect l="l" t="t" r="r" b="b"/>
            <a:pathLst>
              <a:path w="589914" h="278764">
                <a:moveTo>
                  <a:pt x="589407" y="0"/>
                </a:moveTo>
                <a:lnTo>
                  <a:pt x="0" y="156298"/>
                </a:lnTo>
                <a:lnTo>
                  <a:pt x="9231" y="187684"/>
                </a:lnTo>
                <a:lnTo>
                  <a:pt x="20129" y="218509"/>
                </a:lnTo>
                <a:lnTo>
                  <a:pt x="32646" y="248706"/>
                </a:lnTo>
                <a:lnTo>
                  <a:pt x="46736" y="278206"/>
                </a:lnTo>
                <a:lnTo>
                  <a:pt x="589407" y="0"/>
                </a:lnTo>
                <a:close/>
              </a:path>
            </a:pathLst>
          </a:custGeom>
          <a:solidFill>
            <a:srgbClr val="008AC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>
            <a:off x="5616828" y="5884811"/>
            <a:ext cx="589915" cy="278765"/>
          </a:xfrm>
          <a:custGeom>
            <a:rect l="l" t="t" r="r" b="b"/>
            <a:pathLst>
              <a:path w="589914" h="278764">
                <a:moveTo>
                  <a:pt x="46736" y="278206"/>
                </a:moveTo>
                <a:lnTo>
                  <a:pt x="32646" y="248706"/>
                </a:lnTo>
                <a:lnTo>
                  <a:pt x="20129" y="218509"/>
                </a:lnTo>
                <a:lnTo>
                  <a:pt x="9231" y="187684"/>
                </a:lnTo>
                <a:lnTo>
                  <a:pt x="0" y="156298"/>
                </a:lnTo>
                <a:lnTo>
                  <a:pt x="589407" y="0"/>
                </a:lnTo>
                <a:lnTo>
                  <a:pt x="46736" y="278206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/>
          <p:nvPr/>
        </p:nvSpPr>
        <p:spPr>
          <a:xfrm>
            <a:off x="5596511" y="5796597"/>
            <a:ext cx="610235" cy="245110"/>
          </a:xfrm>
          <a:custGeom>
            <a:rect l="l" t="t" r="r" b="b"/>
            <a:pathLst>
              <a:path w="610235" h="245110">
                <a:moveTo>
                  <a:pt x="6347" y="0"/>
                </a:moveTo>
                <a:lnTo>
                  <a:pt x="1180" y="49113"/>
                </a:lnTo>
                <a:lnTo>
                  <a:pt x="0" y="98360"/>
                </a:lnTo>
                <a:lnTo>
                  <a:pt x="2800" y="147501"/>
                </a:lnTo>
                <a:lnTo>
                  <a:pt x="9574" y="196295"/>
                </a:lnTo>
                <a:lnTo>
                  <a:pt x="20317" y="244500"/>
                </a:lnTo>
                <a:lnTo>
                  <a:pt x="609724" y="88214"/>
                </a:lnTo>
                <a:lnTo>
                  <a:pt x="6347" y="0"/>
                </a:lnTo>
                <a:close/>
              </a:path>
            </a:pathLst>
          </a:custGeom>
          <a:solidFill>
            <a:srgbClr val="0096D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/>
          <p:nvPr/>
        </p:nvSpPr>
        <p:spPr>
          <a:xfrm>
            <a:off x="5596511" y="5796597"/>
            <a:ext cx="610235" cy="245110"/>
          </a:xfrm>
          <a:custGeom>
            <a:rect l="l" t="t" r="r" b="b"/>
            <a:pathLst>
              <a:path w="610235" h="245110">
                <a:moveTo>
                  <a:pt x="20317" y="244500"/>
                </a:moveTo>
                <a:lnTo>
                  <a:pt x="9574" y="196295"/>
                </a:lnTo>
                <a:lnTo>
                  <a:pt x="2800" y="147501"/>
                </a:lnTo>
                <a:lnTo>
                  <a:pt x="0" y="98360"/>
                </a:lnTo>
                <a:lnTo>
                  <a:pt x="1180" y="49113"/>
                </a:lnTo>
                <a:lnTo>
                  <a:pt x="6347" y="0"/>
                </a:lnTo>
                <a:lnTo>
                  <a:pt x="609724" y="88214"/>
                </a:lnTo>
                <a:lnTo>
                  <a:pt x="20317" y="244500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>
            <a:off x="5602859" y="5425313"/>
            <a:ext cx="603885" cy="459740"/>
          </a:xfrm>
          <a:custGeom>
            <a:rect l="l" t="t" r="r" b="b"/>
            <a:pathLst>
              <a:path w="603885" h="459739">
                <a:moveTo>
                  <a:pt x="202437" y="0"/>
                </a:moveTo>
                <a:lnTo>
                  <a:pt x="167323" y="33180"/>
                </a:lnTo>
                <a:lnTo>
                  <a:pt x="135118" y="68836"/>
                </a:lnTo>
                <a:lnTo>
                  <a:pt x="105927" y="106771"/>
                </a:lnTo>
                <a:lnTo>
                  <a:pt x="79856" y="146791"/>
                </a:lnTo>
                <a:lnTo>
                  <a:pt x="57011" y="188698"/>
                </a:lnTo>
                <a:lnTo>
                  <a:pt x="37497" y="232297"/>
                </a:lnTo>
                <a:lnTo>
                  <a:pt x="21421" y="277391"/>
                </a:lnTo>
                <a:lnTo>
                  <a:pt x="8886" y="323786"/>
                </a:lnTo>
                <a:lnTo>
                  <a:pt x="0" y="371284"/>
                </a:lnTo>
                <a:lnTo>
                  <a:pt x="603376" y="459498"/>
                </a:lnTo>
                <a:lnTo>
                  <a:pt x="202437" y="0"/>
                </a:lnTo>
                <a:close/>
              </a:path>
            </a:pathLst>
          </a:custGeom>
          <a:solidFill>
            <a:srgbClr val="00A1D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5602859" y="5425313"/>
            <a:ext cx="603885" cy="459740"/>
          </a:xfrm>
          <a:custGeom>
            <a:rect l="l" t="t" r="r" b="b"/>
            <a:pathLst>
              <a:path w="603885" h="459739">
                <a:moveTo>
                  <a:pt x="0" y="371284"/>
                </a:moveTo>
                <a:lnTo>
                  <a:pt x="8886" y="323786"/>
                </a:lnTo>
                <a:lnTo>
                  <a:pt x="21421" y="277391"/>
                </a:lnTo>
                <a:lnTo>
                  <a:pt x="37497" y="232297"/>
                </a:lnTo>
                <a:lnTo>
                  <a:pt x="57011" y="188698"/>
                </a:lnTo>
                <a:lnTo>
                  <a:pt x="79856" y="146791"/>
                </a:lnTo>
                <a:lnTo>
                  <a:pt x="105927" y="106771"/>
                </a:lnTo>
                <a:lnTo>
                  <a:pt x="135118" y="68836"/>
                </a:lnTo>
                <a:lnTo>
                  <a:pt x="167323" y="33180"/>
                </a:lnTo>
                <a:lnTo>
                  <a:pt x="202437" y="0"/>
                </a:lnTo>
                <a:lnTo>
                  <a:pt x="603376" y="459498"/>
                </a:lnTo>
                <a:lnTo>
                  <a:pt x="0" y="371284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>
            <a:off x="5805296" y="5360161"/>
            <a:ext cx="401320" cy="525145"/>
          </a:xfrm>
          <a:custGeom>
            <a:rect l="l" t="t" r="r" b="b"/>
            <a:pathLst>
              <a:path w="401320" h="525145">
                <a:moveTo>
                  <a:pt x="90297" y="0"/>
                </a:moveTo>
                <a:lnTo>
                  <a:pt x="66633" y="14733"/>
                </a:lnTo>
                <a:lnTo>
                  <a:pt x="43672" y="30527"/>
                </a:lnTo>
                <a:lnTo>
                  <a:pt x="21449" y="47345"/>
                </a:lnTo>
                <a:lnTo>
                  <a:pt x="0" y="65150"/>
                </a:lnTo>
                <a:lnTo>
                  <a:pt x="400938" y="524649"/>
                </a:lnTo>
                <a:lnTo>
                  <a:pt x="90297" y="0"/>
                </a:lnTo>
                <a:close/>
              </a:path>
            </a:pathLst>
          </a:custGeom>
          <a:solidFill>
            <a:srgbClr val="69B3E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>
            <a:off x="5805296" y="5360161"/>
            <a:ext cx="401320" cy="525145"/>
          </a:xfrm>
          <a:custGeom>
            <a:rect l="l" t="t" r="r" b="b"/>
            <a:pathLst>
              <a:path w="401320" h="525145">
                <a:moveTo>
                  <a:pt x="0" y="65150"/>
                </a:moveTo>
                <a:lnTo>
                  <a:pt x="21449" y="47345"/>
                </a:lnTo>
                <a:lnTo>
                  <a:pt x="43672" y="30527"/>
                </a:lnTo>
                <a:lnTo>
                  <a:pt x="66633" y="14733"/>
                </a:lnTo>
                <a:lnTo>
                  <a:pt x="90297" y="0"/>
                </a:lnTo>
                <a:lnTo>
                  <a:pt x="400938" y="524649"/>
                </a:lnTo>
                <a:lnTo>
                  <a:pt x="0" y="65150"/>
                </a:lnTo>
                <a:close/>
              </a:path>
            </a:pathLst>
          </a:custGeom>
          <a:ln w="19049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/>
          <p:nvPr/>
        </p:nvSpPr>
        <p:spPr>
          <a:xfrm>
            <a:off x="5895594" y="5315330"/>
            <a:ext cx="311150" cy="569595"/>
          </a:xfrm>
          <a:custGeom>
            <a:rect l="l" t="t" r="r" b="b"/>
            <a:pathLst>
              <a:path w="311150" h="569595">
                <a:moveTo>
                  <a:pt x="92709" y="0"/>
                </a:moveTo>
                <a:lnTo>
                  <a:pt x="68830" y="9737"/>
                </a:lnTo>
                <a:lnTo>
                  <a:pt x="45402" y="20462"/>
                </a:lnTo>
                <a:lnTo>
                  <a:pt x="22451" y="32164"/>
                </a:lnTo>
                <a:lnTo>
                  <a:pt x="0" y="44831"/>
                </a:lnTo>
                <a:lnTo>
                  <a:pt x="310641" y="569480"/>
                </a:lnTo>
                <a:lnTo>
                  <a:pt x="92709" y="0"/>
                </a:lnTo>
                <a:close/>
              </a:path>
            </a:pathLst>
          </a:custGeom>
          <a:solidFill>
            <a:srgbClr val="90C2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/>
          <p:nvPr/>
        </p:nvSpPr>
        <p:spPr>
          <a:xfrm>
            <a:off x="5895594" y="5315330"/>
            <a:ext cx="311150" cy="569595"/>
          </a:xfrm>
          <a:custGeom>
            <a:rect l="l" t="t" r="r" b="b"/>
            <a:pathLst>
              <a:path w="311150" h="569595">
                <a:moveTo>
                  <a:pt x="0" y="44831"/>
                </a:moveTo>
                <a:lnTo>
                  <a:pt x="22451" y="32164"/>
                </a:lnTo>
                <a:lnTo>
                  <a:pt x="45402" y="20462"/>
                </a:lnTo>
                <a:lnTo>
                  <a:pt x="68830" y="9737"/>
                </a:lnTo>
                <a:lnTo>
                  <a:pt x="92709" y="0"/>
                </a:lnTo>
                <a:lnTo>
                  <a:pt x="310641" y="569480"/>
                </a:lnTo>
                <a:lnTo>
                  <a:pt x="0" y="44831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/>
          <p:nvPr/>
        </p:nvSpPr>
        <p:spPr>
          <a:xfrm>
            <a:off x="5988303" y="5297804"/>
            <a:ext cx="218440" cy="587375"/>
          </a:xfrm>
          <a:custGeom>
            <a:rect l="l" t="t" r="r" b="b"/>
            <a:pathLst>
              <a:path w="218439" h="587375">
                <a:moveTo>
                  <a:pt x="52832" y="0"/>
                </a:moveTo>
                <a:lnTo>
                  <a:pt x="39451" y="3881"/>
                </a:lnTo>
                <a:lnTo>
                  <a:pt x="26177" y="8096"/>
                </a:lnTo>
                <a:lnTo>
                  <a:pt x="13023" y="12644"/>
                </a:lnTo>
                <a:lnTo>
                  <a:pt x="0" y="17526"/>
                </a:lnTo>
                <a:lnTo>
                  <a:pt x="217932" y="587006"/>
                </a:lnTo>
                <a:lnTo>
                  <a:pt x="52832" y="0"/>
                </a:lnTo>
                <a:close/>
              </a:path>
            </a:pathLst>
          </a:custGeom>
          <a:solidFill>
            <a:srgbClr val="ACD0E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>
            <a:off x="5988303" y="5297804"/>
            <a:ext cx="218440" cy="587375"/>
          </a:xfrm>
          <a:custGeom>
            <a:rect l="l" t="t" r="r" b="b"/>
            <a:pathLst>
              <a:path w="218439" h="587375">
                <a:moveTo>
                  <a:pt x="0" y="17526"/>
                </a:moveTo>
                <a:lnTo>
                  <a:pt x="13023" y="12644"/>
                </a:lnTo>
                <a:lnTo>
                  <a:pt x="26177" y="8096"/>
                </a:lnTo>
                <a:lnTo>
                  <a:pt x="39451" y="3881"/>
                </a:lnTo>
                <a:lnTo>
                  <a:pt x="52832" y="0"/>
                </a:lnTo>
                <a:lnTo>
                  <a:pt x="217932" y="587006"/>
                </a:lnTo>
                <a:lnTo>
                  <a:pt x="0" y="17526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>
            <a:off x="6041135" y="5275071"/>
            <a:ext cx="165100" cy="610235"/>
          </a:xfrm>
          <a:custGeom>
            <a:rect l="l" t="t" r="r" b="b"/>
            <a:pathLst>
              <a:path w="165100" h="610235">
                <a:moveTo>
                  <a:pt x="165100" y="0"/>
                </a:moveTo>
                <a:lnTo>
                  <a:pt x="123283" y="1426"/>
                </a:lnTo>
                <a:lnTo>
                  <a:pt x="81740" y="5699"/>
                </a:lnTo>
                <a:lnTo>
                  <a:pt x="40602" y="12805"/>
                </a:lnTo>
                <a:lnTo>
                  <a:pt x="0" y="22732"/>
                </a:lnTo>
                <a:lnTo>
                  <a:pt x="165100" y="609739"/>
                </a:lnTo>
                <a:lnTo>
                  <a:pt x="165100" y="0"/>
                </a:lnTo>
                <a:close/>
              </a:path>
            </a:pathLst>
          </a:custGeom>
          <a:solidFill>
            <a:srgbClr val="C5DCF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>
            <a:off x="6041135" y="5275071"/>
            <a:ext cx="165100" cy="610235"/>
          </a:xfrm>
          <a:custGeom>
            <a:rect l="l" t="t" r="r" b="b"/>
            <a:pathLst>
              <a:path w="165100" h="610235">
                <a:moveTo>
                  <a:pt x="0" y="22732"/>
                </a:moveTo>
                <a:lnTo>
                  <a:pt x="40602" y="12805"/>
                </a:lnTo>
                <a:lnTo>
                  <a:pt x="81740" y="5699"/>
                </a:lnTo>
                <a:lnTo>
                  <a:pt x="123283" y="1426"/>
                </a:lnTo>
                <a:lnTo>
                  <a:pt x="165100" y="0"/>
                </a:lnTo>
                <a:lnTo>
                  <a:pt x="165100" y="609739"/>
                </a:lnTo>
                <a:lnTo>
                  <a:pt x="0" y="22732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>
            <a:off x="5417820" y="5350764"/>
            <a:ext cx="431800" cy="40005"/>
          </a:xfrm>
          <a:custGeom>
            <a:rect l="l" t="t" r="r" b="b"/>
            <a:pathLst>
              <a:path w="431800" h="40004">
                <a:moveTo>
                  <a:pt x="431291" y="39624"/>
                </a:moveTo>
                <a:lnTo>
                  <a:pt x="57912" y="0"/>
                </a:ln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/>
          <p:nvPr/>
        </p:nvSpPr>
        <p:spPr>
          <a:xfrm>
            <a:off x="5681471" y="5276088"/>
            <a:ext cx="259079" cy="59690"/>
          </a:xfrm>
          <a:custGeom>
            <a:rect l="l" t="t" r="r" b="b"/>
            <a:pathLst>
              <a:path w="259077" h="59689">
                <a:moveTo>
                  <a:pt x="259079" y="59436"/>
                </a:moveTo>
                <a:lnTo>
                  <a:pt x="57912" y="0"/>
                </a:ln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9" name="object 89"/>
          <p:cNvSpPr/>
          <p:nvPr/>
        </p:nvSpPr>
        <p:spPr>
          <a:xfrm>
            <a:off x="6123432" y="5184647"/>
            <a:ext cx="58419" cy="96520"/>
          </a:xfrm>
          <a:custGeom>
            <a:rect l="l" t="t" r="r" b="b"/>
            <a:pathLst>
              <a:path w="58419" h="96520">
                <a:moveTo>
                  <a:pt x="0" y="96011"/>
                </a:moveTo>
                <a:lnTo>
                  <a:pt x="1523" y="0"/>
                </a:lnTo>
                <a:lnTo>
                  <a:pt x="57912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0" name="object 90"/>
          <p:cNvSpPr txBox="1"/>
          <p:nvPr/>
        </p:nvSpPr>
        <p:spPr>
          <a:xfrm>
            <a:off x="6423405" y="5947562"/>
            <a:ext cx="309880" cy="1555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>
                <a:solidFill>
                  <a:srgbClr val="404040"/>
                </a:solidFill>
                <a:latin typeface="Calibri"/>
                <a:cs typeface="Calibri"/>
              </a:rPr>
              <a:t>59.9%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91" name="object 91"/>
          <p:cNvSpPr txBox="1"/>
          <p:nvPr/>
        </p:nvSpPr>
        <p:spPr>
          <a:xfrm>
            <a:off x="5337428" y="6109411"/>
            <a:ext cx="252095" cy="1555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>
                <a:solidFill>
                  <a:srgbClr val="404040"/>
                </a:solidFill>
                <a:latin typeface="Calibri"/>
                <a:cs typeface="Calibri"/>
              </a:rPr>
              <a:t>3.4%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92" name="object 92"/>
          <p:cNvSpPr txBox="1"/>
          <p:nvPr/>
        </p:nvSpPr>
        <p:spPr>
          <a:xfrm>
            <a:off x="5327650" y="5852159"/>
            <a:ext cx="252729" cy="156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>
                <a:solidFill>
                  <a:srgbClr val="404040"/>
                </a:solidFill>
                <a:latin typeface="Calibri"/>
                <a:cs typeface="Calibri"/>
              </a:rPr>
              <a:t>6.4%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93" name="object 93"/>
          <p:cNvSpPr txBox="1"/>
          <p:nvPr/>
        </p:nvSpPr>
        <p:spPr>
          <a:xfrm>
            <a:off x="5680328" y="5642762"/>
            <a:ext cx="309880" cy="1555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>
                <a:solidFill>
                  <a:srgbClr val="404040"/>
                </a:solidFill>
                <a:latin typeface="Calibri"/>
                <a:cs typeface="Calibri"/>
              </a:rPr>
              <a:t>11.3%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94" name="object 94"/>
          <p:cNvSpPr txBox="1"/>
          <p:nvPr/>
        </p:nvSpPr>
        <p:spPr>
          <a:xfrm>
            <a:off x="5156453" y="5233161"/>
            <a:ext cx="252095" cy="1555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>
                <a:solidFill>
                  <a:srgbClr val="404040"/>
                </a:solidFill>
                <a:latin typeface="Calibri"/>
                <a:cs typeface="Calibri"/>
              </a:rPr>
              <a:t>2.9%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95" name="object 95"/>
          <p:cNvSpPr txBox="1"/>
          <p:nvPr/>
        </p:nvSpPr>
        <p:spPr>
          <a:xfrm>
            <a:off x="5423153" y="5156961"/>
            <a:ext cx="252095" cy="1555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>
                <a:solidFill>
                  <a:srgbClr val="404040"/>
                </a:solidFill>
                <a:latin typeface="Calibri"/>
                <a:cs typeface="Calibri"/>
              </a:rPr>
              <a:t>2.7%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96" name="object 96"/>
          <p:cNvSpPr txBox="1"/>
          <p:nvPr/>
        </p:nvSpPr>
        <p:spPr>
          <a:xfrm>
            <a:off x="5756528" y="5099557"/>
            <a:ext cx="252095" cy="1555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>
                <a:solidFill>
                  <a:srgbClr val="404040"/>
                </a:solidFill>
                <a:latin typeface="Calibri"/>
                <a:cs typeface="Calibri"/>
              </a:rPr>
              <a:t>1.5%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97" name="object 97"/>
          <p:cNvSpPr/>
          <p:nvPr/>
        </p:nvSpPr>
        <p:spPr>
          <a:xfrm>
            <a:off x="7396733" y="5215890"/>
            <a:ext cx="79375" cy="79375"/>
          </a:xfrm>
          <a:custGeom>
            <a:rect l="l" t="t" r="r" b="b"/>
            <a:pathLst>
              <a:path w="79375" h="79375">
                <a:moveTo>
                  <a:pt x="0" y="79248"/>
                </a:moveTo>
                <a:lnTo>
                  <a:pt x="79248" y="79248"/>
                </a:lnTo>
                <a:lnTo>
                  <a:pt x="79248" y="0"/>
                </a:lnTo>
                <a:lnTo>
                  <a:pt x="0" y="0"/>
                </a:lnTo>
                <a:lnTo>
                  <a:pt x="0" y="79248"/>
                </a:lnTo>
                <a:close/>
              </a:path>
            </a:pathLst>
          </a:custGeom>
          <a:solidFill>
            <a:srgbClr val="006E9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8" name="object 98"/>
          <p:cNvSpPr/>
          <p:nvPr/>
        </p:nvSpPr>
        <p:spPr>
          <a:xfrm>
            <a:off x="7396733" y="5382005"/>
            <a:ext cx="79375" cy="79375"/>
          </a:xfrm>
          <a:custGeom>
            <a:rect l="l" t="t" r="r" b="b"/>
            <a:pathLst>
              <a:path w="79375" h="79375">
                <a:moveTo>
                  <a:pt x="0" y="79248"/>
                </a:moveTo>
                <a:lnTo>
                  <a:pt x="79248" y="79248"/>
                </a:lnTo>
                <a:lnTo>
                  <a:pt x="79248" y="0"/>
                </a:lnTo>
                <a:lnTo>
                  <a:pt x="0" y="0"/>
                </a:lnTo>
                <a:lnTo>
                  <a:pt x="0" y="79248"/>
                </a:lnTo>
                <a:close/>
              </a:path>
            </a:pathLst>
          </a:custGeom>
          <a:solidFill>
            <a:srgbClr val="007DA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9" name="object 99"/>
          <p:cNvSpPr/>
          <p:nvPr/>
        </p:nvSpPr>
        <p:spPr>
          <a:xfrm>
            <a:off x="7396733" y="5549646"/>
            <a:ext cx="79375" cy="79375"/>
          </a:xfrm>
          <a:custGeom>
            <a:rect l="l" t="t" r="r" b="b"/>
            <a:pathLst>
              <a:path w="79375" h="79375">
                <a:moveTo>
                  <a:pt x="0" y="79247"/>
                </a:moveTo>
                <a:lnTo>
                  <a:pt x="79248" y="79247"/>
                </a:lnTo>
                <a:lnTo>
                  <a:pt x="79248" y="0"/>
                </a:lnTo>
                <a:lnTo>
                  <a:pt x="0" y="0"/>
                </a:lnTo>
                <a:lnTo>
                  <a:pt x="0" y="79247"/>
                </a:lnTo>
                <a:close/>
              </a:path>
            </a:pathLst>
          </a:custGeom>
          <a:solidFill>
            <a:srgbClr val="008AC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0" name="object 100"/>
          <p:cNvSpPr/>
          <p:nvPr/>
        </p:nvSpPr>
        <p:spPr>
          <a:xfrm>
            <a:off x="7396733" y="5715761"/>
            <a:ext cx="79375" cy="79375"/>
          </a:xfrm>
          <a:custGeom>
            <a:rect l="l" t="t" r="r" b="b"/>
            <a:pathLst>
              <a:path w="79375" h="79375">
                <a:moveTo>
                  <a:pt x="0" y="79247"/>
                </a:moveTo>
                <a:lnTo>
                  <a:pt x="79248" y="79247"/>
                </a:lnTo>
                <a:lnTo>
                  <a:pt x="79248" y="0"/>
                </a:lnTo>
                <a:lnTo>
                  <a:pt x="0" y="0"/>
                </a:lnTo>
                <a:lnTo>
                  <a:pt x="0" y="79247"/>
                </a:lnTo>
                <a:close/>
              </a:path>
            </a:pathLst>
          </a:custGeom>
          <a:solidFill>
            <a:srgbClr val="0096D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1" name="object 101"/>
          <p:cNvSpPr/>
          <p:nvPr/>
        </p:nvSpPr>
        <p:spPr>
          <a:xfrm>
            <a:off x="7396733" y="5883402"/>
            <a:ext cx="79375" cy="79375"/>
          </a:xfrm>
          <a:custGeom>
            <a:rect l="l" t="t" r="r" b="b"/>
            <a:pathLst>
              <a:path w="79375" h="79375">
                <a:moveTo>
                  <a:pt x="0" y="79248"/>
                </a:moveTo>
                <a:lnTo>
                  <a:pt x="79248" y="79248"/>
                </a:lnTo>
                <a:lnTo>
                  <a:pt x="79248" y="0"/>
                </a:lnTo>
                <a:lnTo>
                  <a:pt x="0" y="0"/>
                </a:lnTo>
                <a:lnTo>
                  <a:pt x="0" y="79248"/>
                </a:lnTo>
                <a:close/>
              </a:path>
            </a:pathLst>
          </a:custGeom>
          <a:solidFill>
            <a:srgbClr val="00A1D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2" name="object 102"/>
          <p:cNvSpPr/>
          <p:nvPr/>
        </p:nvSpPr>
        <p:spPr>
          <a:xfrm>
            <a:off x="7396733" y="6049517"/>
            <a:ext cx="79375" cy="79375"/>
          </a:xfrm>
          <a:custGeom>
            <a:rect l="l" t="t" r="r" b="b"/>
            <a:pathLst>
              <a:path w="79375" h="79375">
                <a:moveTo>
                  <a:pt x="0" y="79248"/>
                </a:moveTo>
                <a:lnTo>
                  <a:pt x="79248" y="79248"/>
                </a:lnTo>
                <a:lnTo>
                  <a:pt x="79248" y="0"/>
                </a:lnTo>
                <a:lnTo>
                  <a:pt x="0" y="0"/>
                </a:lnTo>
                <a:lnTo>
                  <a:pt x="0" y="79248"/>
                </a:lnTo>
                <a:close/>
              </a:path>
            </a:pathLst>
          </a:custGeom>
          <a:solidFill>
            <a:srgbClr val="69B3E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3" name="object 103"/>
          <p:cNvSpPr/>
          <p:nvPr/>
        </p:nvSpPr>
        <p:spPr>
          <a:xfrm>
            <a:off x="7396733" y="6217158"/>
            <a:ext cx="79375" cy="79375"/>
          </a:xfrm>
          <a:custGeom>
            <a:rect l="l" t="t" r="r" b="b"/>
            <a:pathLst>
              <a:path w="79375" h="79375">
                <a:moveTo>
                  <a:pt x="0" y="79247"/>
                </a:moveTo>
                <a:lnTo>
                  <a:pt x="79248" y="79247"/>
                </a:lnTo>
                <a:lnTo>
                  <a:pt x="79248" y="0"/>
                </a:lnTo>
                <a:lnTo>
                  <a:pt x="0" y="0"/>
                </a:lnTo>
                <a:lnTo>
                  <a:pt x="0" y="79247"/>
                </a:lnTo>
                <a:close/>
              </a:path>
            </a:pathLst>
          </a:custGeom>
          <a:solidFill>
            <a:srgbClr val="90C2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4" name="object 104"/>
          <p:cNvSpPr txBox="1"/>
          <p:nvPr/>
        </p:nvSpPr>
        <p:spPr>
          <a:xfrm>
            <a:off x="7499731" y="5158557"/>
            <a:ext cx="561975" cy="1190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400"/>
              </a:lnSpc>
            </a:pP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单晶电池玻璃</a:t>
            </a:r>
            <a:endParaRPr sz="10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5"/>
              </a:spcBef>
            </a:pP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背板</a:t>
            </a:r>
            <a:endParaRPr sz="10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5"/>
              </a:spcBef>
            </a:pPr>
            <a:r>
              <a:rPr sz="1050" spc="-5">
                <a:solidFill>
                  <a:srgbClr val="585858"/>
                </a:solidFill>
                <a:latin typeface="微软雅黑"/>
                <a:cs typeface="微软雅黑"/>
              </a:rPr>
              <a:t>EVA</a:t>
            </a:r>
            <a:endParaRPr sz="10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铝边框</a:t>
            </a:r>
            <a:endParaRPr sz="10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z="1050">
                <a:solidFill>
                  <a:srgbClr val="585858"/>
                </a:solidFill>
                <a:latin typeface="微软雅黑"/>
                <a:cs typeface="微软雅黑"/>
              </a:rPr>
              <a:t>焊带</a:t>
            </a:r>
            <a:endParaRPr sz="10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5"/>
              </a:spcBef>
            </a:pP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接线盒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105" name="object 105"/>
          <p:cNvSpPr txBox="1"/>
          <p:nvPr/>
        </p:nvSpPr>
        <p:spPr>
          <a:xfrm>
            <a:off x="5146675" y="4767833"/>
            <a:ext cx="1671320" cy="4591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300" b="1" spc="-5">
                <a:latin typeface="微软雅黑"/>
                <a:cs typeface="微软雅黑"/>
              </a:rPr>
              <a:t>图：晶硅组件成本构成</a:t>
            </a:r>
            <a:endParaRPr sz="1300">
              <a:latin typeface="微软雅黑"/>
              <a:cs typeface="微软雅黑"/>
            </a:endParaRPr>
          </a:p>
          <a:p>
            <a:pPr marL="1050925">
              <a:lnSpc>
                <a:spcPct val="100000"/>
              </a:lnSpc>
              <a:spcBef>
                <a:spcPts val="825"/>
              </a:spcBef>
            </a:pPr>
            <a:r>
              <a:rPr sz="900">
                <a:solidFill>
                  <a:srgbClr val="404040"/>
                </a:solidFill>
                <a:latin typeface="Calibri"/>
                <a:cs typeface="Calibri"/>
              </a:rPr>
              <a:t>4.4%</a:t>
            </a:r>
            <a:endParaRPr sz="9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51459" y="204215"/>
            <a:ext cx="6985000" cy="603885"/>
          </a:xfrm>
          <a:custGeom>
            <a:rect l="l" t="t" r="r" b="b"/>
            <a:pathLst>
              <a:path w="6985000" h="603885">
                <a:moveTo>
                  <a:pt x="0" y="603503"/>
                </a:moveTo>
                <a:lnTo>
                  <a:pt x="6984492" y="603503"/>
                </a:lnTo>
                <a:lnTo>
                  <a:pt x="6984492" y="0"/>
                </a:lnTo>
                <a:lnTo>
                  <a:pt x="0" y="0"/>
                </a:lnTo>
                <a:lnTo>
                  <a:pt x="0" y="603503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1459" y="310896"/>
            <a:ext cx="6985000" cy="5124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0805">
              <a:lnSpc>
                <a:spcPct val="100000"/>
              </a:lnSpc>
            </a:pPr>
            <a:r>
              <a:rPr sz="2400"/>
              <a:t>钙钛矿优势：光吸收系数和带隙高，弱光效应好</a:t>
            </a:r>
            <a:endParaRPr sz="2400"/>
          </a:p>
        </p:txBody>
      </p:sp>
      <p:sp>
        <p:nvSpPr>
          <p:cNvPr id="4" name="object 4"/>
          <p:cNvSpPr/>
          <p:nvPr/>
        </p:nvSpPr>
        <p:spPr>
          <a:xfrm>
            <a:off x="3701288" y="1679067"/>
            <a:ext cx="2255520" cy="0"/>
          </a:xfrm>
          <a:custGeom>
            <a:rect l="l" t="t" r="r" b="b"/>
            <a:pathLst>
              <a:path w="2255520">
                <a:moveTo>
                  <a:pt x="0" y="0"/>
                </a:moveTo>
                <a:lnTo>
                  <a:pt x="2255520" y="0"/>
                </a:lnTo>
              </a:path>
            </a:pathLst>
          </a:custGeom>
          <a:ln w="10667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4715255" y="3372611"/>
            <a:ext cx="4148328" cy="315315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98348" y="3317747"/>
            <a:ext cx="4073652" cy="311505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75387" y="925997"/>
            <a:ext cx="8949690" cy="23025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marR="104775" indent="-286385">
              <a:lnSpc>
                <a:spcPct val="120000"/>
              </a:lnSpc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钙钛矿光吸收系数高，</a:t>
            </a:r>
            <a:r>
              <a:rPr sz="1400" b="1" spc="-15">
                <a:latin typeface="微软雅黑"/>
                <a:cs typeface="微软雅黑"/>
              </a:rPr>
              <a:t>弱</a:t>
            </a:r>
            <a:r>
              <a:rPr sz="1400" b="1">
                <a:latin typeface="微软雅黑"/>
                <a:cs typeface="微软雅黑"/>
              </a:rPr>
              <a:t>光效</a:t>
            </a:r>
            <a:r>
              <a:rPr sz="1400" b="1" spc="-15">
                <a:latin typeface="微软雅黑"/>
                <a:cs typeface="微软雅黑"/>
              </a:rPr>
              <a:t>应</a:t>
            </a:r>
            <a:r>
              <a:rPr sz="1400" b="1">
                <a:latin typeface="微软雅黑"/>
                <a:cs typeface="微软雅黑"/>
              </a:rPr>
              <a:t>好。</a:t>
            </a:r>
            <a:r>
              <a:rPr sz="1400" spc="-15">
                <a:latin typeface="微软雅黑"/>
                <a:cs typeface="微软雅黑"/>
              </a:rPr>
              <a:t>由</a:t>
            </a:r>
            <a:r>
              <a:rPr sz="1400">
                <a:latin typeface="微软雅黑"/>
                <a:cs typeface="微软雅黑"/>
              </a:rPr>
              <a:t>于光</a:t>
            </a:r>
            <a:r>
              <a:rPr sz="1400" spc="-15">
                <a:latin typeface="微软雅黑"/>
                <a:cs typeface="微软雅黑"/>
              </a:rPr>
              <a:t>吸</a:t>
            </a:r>
            <a:r>
              <a:rPr sz="1400">
                <a:latin typeface="微软雅黑"/>
                <a:cs typeface="微软雅黑"/>
              </a:rPr>
              <a:t>收系</a:t>
            </a:r>
            <a:r>
              <a:rPr sz="1400" spc="-15">
                <a:latin typeface="微软雅黑"/>
                <a:cs typeface="微软雅黑"/>
              </a:rPr>
              <a:t>数</a:t>
            </a:r>
            <a:r>
              <a:rPr sz="1400">
                <a:latin typeface="微软雅黑"/>
                <a:cs typeface="微软雅黑"/>
              </a:rPr>
              <a:t>倒数</a:t>
            </a:r>
            <a:r>
              <a:rPr sz="1400" spc="-15">
                <a:latin typeface="微软雅黑"/>
                <a:cs typeface="微软雅黑"/>
              </a:rPr>
              <a:t>的</a:t>
            </a:r>
            <a:r>
              <a:rPr sz="1400">
                <a:latin typeface="微软雅黑"/>
                <a:cs typeface="微软雅黑"/>
              </a:rPr>
              <a:t>物理</a:t>
            </a:r>
            <a:r>
              <a:rPr sz="1400" spc="-15">
                <a:latin typeface="微软雅黑"/>
                <a:cs typeface="微软雅黑"/>
              </a:rPr>
              <a:t>意</a:t>
            </a:r>
            <a:r>
              <a:rPr sz="1400">
                <a:latin typeface="微软雅黑"/>
                <a:cs typeface="微软雅黑"/>
              </a:rPr>
              <a:t>义是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当光</a:t>
            </a:r>
            <a:r>
              <a:rPr sz="1400" spc="-15">
                <a:latin typeface="微软雅黑"/>
                <a:cs typeface="微软雅黑"/>
              </a:rPr>
              <a:t>强</a:t>
            </a:r>
            <a:r>
              <a:rPr sz="1400">
                <a:latin typeface="微软雅黑"/>
                <a:cs typeface="微软雅黑"/>
              </a:rPr>
              <a:t>衰减</a:t>
            </a:r>
            <a:r>
              <a:rPr sz="1400" spc="-15">
                <a:latin typeface="微软雅黑"/>
                <a:cs typeface="微软雅黑"/>
              </a:rPr>
              <a:t>到</a:t>
            </a:r>
            <a:r>
              <a:rPr sz="1400">
                <a:latin typeface="微软雅黑"/>
                <a:cs typeface="微软雅黑"/>
              </a:rPr>
              <a:t>入射</a:t>
            </a:r>
            <a:r>
              <a:rPr sz="1400" spc="-15">
                <a:latin typeface="微软雅黑"/>
                <a:cs typeface="微软雅黑"/>
              </a:rPr>
              <a:t>光</a:t>
            </a:r>
            <a:r>
              <a:rPr sz="1400">
                <a:latin typeface="微软雅黑"/>
                <a:cs typeface="微软雅黑"/>
              </a:rPr>
              <a:t>强度的1</a:t>
            </a:r>
            <a:r>
              <a:rPr sz="1400" spc="-5">
                <a:latin typeface="微软雅黑"/>
                <a:cs typeface="微软雅黑"/>
              </a:rPr>
              <a:t>/e</a:t>
            </a:r>
            <a:r>
              <a:rPr sz="1400">
                <a:latin typeface="微软雅黑"/>
                <a:cs typeface="微软雅黑"/>
              </a:rPr>
              <a:t>时，光所经过样品的厚度，</a:t>
            </a:r>
            <a:r>
              <a:rPr sz="1400" spc="-15">
                <a:latin typeface="微软雅黑"/>
                <a:cs typeface="微软雅黑"/>
              </a:rPr>
              <a:t>所</a:t>
            </a:r>
            <a:r>
              <a:rPr sz="1400">
                <a:latin typeface="微软雅黑"/>
                <a:cs typeface="微软雅黑"/>
              </a:rPr>
              <a:t>以光</a:t>
            </a:r>
            <a:r>
              <a:rPr sz="1400" spc="-15">
                <a:latin typeface="微软雅黑"/>
                <a:cs typeface="微软雅黑"/>
              </a:rPr>
              <a:t>吸</a:t>
            </a:r>
            <a:r>
              <a:rPr sz="1400">
                <a:latin typeface="微软雅黑"/>
                <a:cs typeface="微软雅黑"/>
              </a:rPr>
              <a:t>收系</a:t>
            </a:r>
            <a:r>
              <a:rPr sz="1400" spc="-15">
                <a:latin typeface="微软雅黑"/>
                <a:cs typeface="微软雅黑"/>
              </a:rPr>
              <a:t>数</a:t>
            </a:r>
            <a:r>
              <a:rPr sz="1400">
                <a:latin typeface="微软雅黑"/>
                <a:cs typeface="微软雅黑"/>
              </a:rPr>
              <a:t>越高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同等</a:t>
            </a:r>
            <a:r>
              <a:rPr sz="1400" spc="-15">
                <a:latin typeface="微软雅黑"/>
                <a:cs typeface="微软雅黑"/>
              </a:rPr>
              <a:t>材</a:t>
            </a:r>
            <a:r>
              <a:rPr sz="1400">
                <a:latin typeface="微软雅黑"/>
                <a:cs typeface="微软雅黑"/>
              </a:rPr>
              <a:t>料厚</a:t>
            </a:r>
            <a:r>
              <a:rPr sz="1400" spc="-15">
                <a:latin typeface="微软雅黑"/>
                <a:cs typeface="微软雅黑"/>
              </a:rPr>
              <a:t>度</a:t>
            </a:r>
            <a:r>
              <a:rPr sz="1400">
                <a:latin typeface="微软雅黑"/>
                <a:cs typeface="微软雅黑"/>
              </a:rPr>
              <a:t>下所</a:t>
            </a:r>
            <a:r>
              <a:rPr sz="1400" spc="-15">
                <a:latin typeface="微软雅黑"/>
                <a:cs typeface="微软雅黑"/>
              </a:rPr>
              <a:t>需</a:t>
            </a:r>
            <a:r>
              <a:rPr sz="1400">
                <a:latin typeface="微软雅黑"/>
                <a:cs typeface="微软雅黑"/>
              </a:rPr>
              <a:t>光照</a:t>
            </a:r>
            <a:r>
              <a:rPr sz="1400" spc="-15">
                <a:latin typeface="微软雅黑"/>
                <a:cs typeface="微软雅黑"/>
              </a:rPr>
              <a:t>少</a:t>
            </a:r>
            <a:r>
              <a:rPr sz="1400">
                <a:latin typeface="微软雅黑"/>
                <a:cs typeface="微软雅黑"/>
              </a:rPr>
              <a:t>。晶</a:t>
            </a:r>
            <a:r>
              <a:rPr sz="1400" spc="-15">
                <a:latin typeface="微软雅黑"/>
                <a:cs typeface="微软雅黑"/>
              </a:rPr>
              <a:t>硅</a:t>
            </a:r>
            <a:r>
              <a:rPr sz="1400">
                <a:latin typeface="微软雅黑"/>
                <a:cs typeface="微软雅黑"/>
              </a:rPr>
              <a:t>电池</a:t>
            </a:r>
            <a:r>
              <a:rPr sz="1400" spc="-15">
                <a:latin typeface="微软雅黑"/>
                <a:cs typeface="微软雅黑"/>
              </a:rPr>
              <a:t>在</a:t>
            </a:r>
            <a:r>
              <a:rPr sz="1400">
                <a:latin typeface="微软雅黑"/>
                <a:cs typeface="微软雅黑"/>
              </a:rPr>
              <a:t>可见</a:t>
            </a:r>
            <a:r>
              <a:rPr sz="1400" spc="-15">
                <a:latin typeface="微软雅黑"/>
                <a:cs typeface="微软雅黑"/>
              </a:rPr>
              <a:t>光</a:t>
            </a:r>
            <a:r>
              <a:rPr sz="1400">
                <a:latin typeface="微软雅黑"/>
                <a:cs typeface="微软雅黑"/>
              </a:rPr>
              <a:t>范围</a:t>
            </a:r>
            <a:r>
              <a:rPr sz="1400" spc="-15">
                <a:latin typeface="微软雅黑"/>
                <a:cs typeface="微软雅黑"/>
              </a:rPr>
              <a:t>吸</a:t>
            </a:r>
            <a:r>
              <a:rPr sz="1400">
                <a:latin typeface="微软雅黑"/>
                <a:cs typeface="微软雅黑"/>
              </a:rPr>
              <a:t>收系</a:t>
            </a:r>
            <a:r>
              <a:rPr sz="1400" spc="-15">
                <a:latin typeface="微软雅黑"/>
                <a:cs typeface="微软雅黑"/>
              </a:rPr>
              <a:t>数</a:t>
            </a:r>
            <a:r>
              <a:rPr sz="1400">
                <a:latin typeface="微软雅黑"/>
                <a:cs typeface="微软雅黑"/>
              </a:rPr>
              <a:t>不到10</a:t>
            </a:r>
            <a:r>
              <a:rPr sz="1350" spc="30" baseline="33950">
                <a:latin typeface="微软雅黑"/>
                <a:cs typeface="微软雅黑"/>
              </a:rPr>
              <a:t>4</a:t>
            </a:r>
            <a:r>
              <a:rPr sz="1400">
                <a:latin typeface="微软雅黑"/>
                <a:cs typeface="微软雅黑"/>
              </a:rPr>
              <a:t>cm</a:t>
            </a:r>
            <a:r>
              <a:rPr sz="1350" spc="22" baseline="33950">
                <a:latin typeface="微软雅黑"/>
                <a:cs typeface="微软雅黑"/>
              </a:rPr>
              <a:t>-1</a:t>
            </a:r>
            <a:r>
              <a:rPr sz="1400">
                <a:latin typeface="微软雅黑"/>
                <a:cs typeface="微软雅黑"/>
              </a:rPr>
              <a:t>，</a:t>
            </a:r>
            <a:r>
              <a:rPr sz="1400" spc="-15">
                <a:latin typeface="微软雅黑"/>
                <a:cs typeface="微软雅黑"/>
              </a:rPr>
              <a:t>钙</a:t>
            </a:r>
            <a:r>
              <a:rPr sz="1400">
                <a:latin typeface="微软雅黑"/>
                <a:cs typeface="微软雅黑"/>
              </a:rPr>
              <a:t>钛矿</a:t>
            </a:r>
            <a:r>
              <a:rPr sz="1400" spc="-15">
                <a:latin typeface="微软雅黑"/>
                <a:cs typeface="微软雅黑"/>
              </a:rPr>
              <a:t>材</a:t>
            </a:r>
            <a:r>
              <a:rPr sz="1400">
                <a:latin typeface="微软雅黑"/>
                <a:cs typeface="微软雅黑"/>
              </a:rPr>
              <a:t>料厚</a:t>
            </a:r>
            <a:r>
              <a:rPr sz="1400" spc="-15">
                <a:latin typeface="微软雅黑"/>
                <a:cs typeface="微软雅黑"/>
              </a:rPr>
              <a:t>度</a:t>
            </a:r>
            <a:r>
              <a:rPr sz="1400">
                <a:latin typeface="微软雅黑"/>
                <a:cs typeface="微软雅黑"/>
              </a:rPr>
              <a:t>仅百</a:t>
            </a:r>
            <a:r>
              <a:rPr sz="1400" spc="-15">
                <a:latin typeface="微软雅黑"/>
                <a:cs typeface="微软雅黑"/>
              </a:rPr>
              <a:t>纳</a:t>
            </a:r>
            <a:r>
              <a:rPr sz="1400">
                <a:latin typeface="微软雅黑"/>
                <a:cs typeface="微软雅黑"/>
              </a:rPr>
              <a:t>米时</a:t>
            </a:r>
            <a:r>
              <a:rPr sz="1400" spc="-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吸收</a:t>
            </a:r>
            <a:r>
              <a:rPr sz="1400" spc="-15">
                <a:latin typeface="微软雅黑"/>
                <a:cs typeface="微软雅黑"/>
              </a:rPr>
              <a:t>系</a:t>
            </a:r>
            <a:r>
              <a:rPr sz="1400">
                <a:latin typeface="微软雅黑"/>
                <a:cs typeface="微软雅黑"/>
              </a:rPr>
              <a:t>数就</a:t>
            </a:r>
            <a:r>
              <a:rPr sz="1400" spc="-15">
                <a:latin typeface="微软雅黑"/>
                <a:cs typeface="微软雅黑"/>
              </a:rPr>
              <a:t>可</a:t>
            </a:r>
            <a:r>
              <a:rPr sz="1400">
                <a:latin typeface="微软雅黑"/>
                <a:cs typeface="微软雅黑"/>
              </a:rPr>
              <a:t>以达</a:t>
            </a:r>
            <a:r>
              <a:rPr sz="1400" spc="-15">
                <a:latin typeface="微软雅黑"/>
                <a:cs typeface="微软雅黑"/>
              </a:rPr>
              <a:t>到</a:t>
            </a:r>
            <a:r>
              <a:rPr sz="1400">
                <a:latin typeface="微软雅黑"/>
                <a:cs typeface="微软雅黑"/>
              </a:rPr>
              <a:t>1</a:t>
            </a:r>
            <a:r>
              <a:rPr sz="1400" spc="5">
                <a:latin typeface="微软雅黑"/>
                <a:cs typeface="微软雅黑"/>
              </a:rPr>
              <a:t>0</a:t>
            </a:r>
            <a:r>
              <a:rPr sz="1350" spc="30" baseline="33950">
                <a:latin typeface="微软雅黑"/>
                <a:cs typeface="微软雅黑"/>
              </a:rPr>
              <a:t>5</a:t>
            </a:r>
            <a:r>
              <a:rPr sz="1400" spc="-10">
                <a:latin typeface="微软雅黑"/>
                <a:cs typeface="微软雅黑"/>
              </a:rPr>
              <a:t>cm</a:t>
            </a:r>
            <a:r>
              <a:rPr sz="1350" spc="22" baseline="33950">
                <a:latin typeface="微软雅黑"/>
                <a:cs typeface="微软雅黑"/>
              </a:rPr>
              <a:t>-</a:t>
            </a:r>
            <a:r>
              <a:rPr sz="1350" spc="15" baseline="33950">
                <a:latin typeface="微软雅黑"/>
                <a:cs typeface="微软雅黑"/>
              </a:rPr>
              <a:t>1</a:t>
            </a:r>
            <a:r>
              <a:rPr sz="1400">
                <a:latin typeface="微软雅黑"/>
                <a:cs typeface="微软雅黑"/>
              </a:rPr>
              <a:t>，光</a:t>
            </a:r>
            <a:r>
              <a:rPr sz="1400" spc="-15">
                <a:latin typeface="微软雅黑"/>
                <a:cs typeface="微软雅黑"/>
              </a:rPr>
              <a:t>系</a:t>
            </a:r>
            <a:r>
              <a:rPr sz="1400">
                <a:latin typeface="微软雅黑"/>
                <a:cs typeface="微软雅黑"/>
              </a:rPr>
              <a:t>数高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捕光</a:t>
            </a:r>
            <a:r>
              <a:rPr sz="1400" spc="-15">
                <a:latin typeface="微软雅黑"/>
                <a:cs typeface="微软雅黑"/>
              </a:rPr>
              <a:t>能</a:t>
            </a:r>
            <a:r>
              <a:rPr sz="1400">
                <a:latin typeface="微软雅黑"/>
                <a:cs typeface="微软雅黑"/>
              </a:rPr>
              <a:t>力强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具备</a:t>
            </a:r>
            <a:r>
              <a:rPr sz="1400" spc="-15">
                <a:latin typeface="微软雅黑"/>
                <a:cs typeface="微软雅黑"/>
              </a:rPr>
              <a:t>较</a:t>
            </a:r>
            <a:r>
              <a:rPr sz="1400">
                <a:latin typeface="微软雅黑"/>
                <a:cs typeface="微软雅黑"/>
              </a:rPr>
              <a:t>好弱光效应。</a:t>
            </a:r>
            <a:endParaRPr sz="1400">
              <a:latin typeface="微软雅黑"/>
              <a:cs typeface="微软雅黑"/>
            </a:endParaRPr>
          </a:p>
          <a:p>
            <a:pPr marL="299085" marR="5080" indent="-286385">
              <a:lnSpc>
                <a:spcPct val="120100"/>
              </a:lnSpc>
              <a:spcBef>
                <a:spcPts val="295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钙钛矿</a:t>
            </a:r>
            <a:r>
              <a:rPr sz="1400" b="1" spc="-15">
                <a:latin typeface="微软雅黑"/>
                <a:cs typeface="微软雅黑"/>
              </a:rPr>
              <a:t>带</a:t>
            </a:r>
            <a:r>
              <a:rPr sz="1400" b="1">
                <a:latin typeface="微软雅黑"/>
                <a:cs typeface="微软雅黑"/>
              </a:rPr>
              <a:t>隙高</a:t>
            </a:r>
            <a:r>
              <a:rPr sz="1400" b="1" spc="-15">
                <a:latin typeface="微软雅黑"/>
                <a:cs typeface="微软雅黑"/>
              </a:rPr>
              <a:t>，弱</a:t>
            </a:r>
            <a:r>
              <a:rPr sz="1400" b="1">
                <a:latin typeface="微软雅黑"/>
                <a:cs typeface="微软雅黑"/>
              </a:rPr>
              <a:t>光效应</a:t>
            </a:r>
            <a:r>
              <a:rPr sz="1400" b="1" spc="-15">
                <a:latin typeface="微软雅黑"/>
                <a:cs typeface="微软雅黑"/>
              </a:rPr>
              <a:t>好</a:t>
            </a:r>
            <a:r>
              <a:rPr sz="1400" b="1" spc="5">
                <a:latin typeface="微软雅黑"/>
                <a:cs typeface="微软雅黑"/>
              </a:rPr>
              <a:t>。</a:t>
            </a:r>
            <a:r>
              <a:rPr sz="1400">
                <a:latin typeface="微软雅黑"/>
                <a:cs typeface="微软雅黑"/>
              </a:rPr>
              <a:t>在</a:t>
            </a:r>
            <a:r>
              <a:rPr sz="1400" spc="-15">
                <a:latin typeface="微软雅黑"/>
                <a:cs typeface="微软雅黑"/>
              </a:rPr>
              <a:t>弱光</a:t>
            </a:r>
            <a:r>
              <a:rPr sz="1400">
                <a:latin typeface="微软雅黑"/>
                <a:cs typeface="微软雅黑"/>
              </a:rPr>
              <a:t>下，电</a:t>
            </a:r>
            <a:r>
              <a:rPr sz="1400" spc="-15">
                <a:latin typeface="微软雅黑"/>
                <a:cs typeface="微软雅黑"/>
              </a:rPr>
              <a:t>池</a:t>
            </a:r>
            <a:r>
              <a:rPr sz="1400">
                <a:latin typeface="微软雅黑"/>
                <a:cs typeface="微软雅黑"/>
              </a:rPr>
              <a:t>带隙</a:t>
            </a:r>
            <a:r>
              <a:rPr sz="1400" spc="-15">
                <a:latin typeface="微软雅黑"/>
                <a:cs typeface="微软雅黑"/>
              </a:rPr>
              <a:t>接</a:t>
            </a:r>
            <a:r>
              <a:rPr sz="1400">
                <a:latin typeface="微软雅黑"/>
                <a:cs typeface="微软雅黑"/>
              </a:rPr>
              <a:t>近</a:t>
            </a:r>
            <a:r>
              <a:rPr sz="1400" spc="-10">
                <a:latin typeface="微软雅黑"/>
                <a:cs typeface="微软雅黑"/>
              </a:rPr>
              <a:t>2</a:t>
            </a:r>
            <a:r>
              <a:rPr sz="1400" spc="-5">
                <a:latin typeface="微软雅黑"/>
                <a:cs typeface="微软雅黑"/>
              </a:rPr>
              <a:t>e</a:t>
            </a:r>
            <a:r>
              <a:rPr sz="1400" spc="-10">
                <a:latin typeface="微软雅黑"/>
                <a:cs typeface="微软雅黑"/>
              </a:rPr>
              <a:t>V</a:t>
            </a:r>
            <a:r>
              <a:rPr sz="1400">
                <a:latin typeface="微软雅黑"/>
                <a:cs typeface="微软雅黑"/>
              </a:rPr>
              <a:t>时，理论最</a:t>
            </a:r>
            <a:r>
              <a:rPr sz="1400" spc="-15">
                <a:latin typeface="微软雅黑"/>
                <a:cs typeface="微软雅黑"/>
              </a:rPr>
              <a:t>高效</a:t>
            </a:r>
            <a:r>
              <a:rPr sz="1400">
                <a:latin typeface="微软雅黑"/>
                <a:cs typeface="微软雅黑"/>
              </a:rPr>
              <a:t>率可达</a:t>
            </a:r>
            <a:r>
              <a:rPr sz="1400" spc="-10">
                <a:latin typeface="微软雅黑"/>
                <a:cs typeface="微软雅黑"/>
              </a:rPr>
              <a:t>5</a:t>
            </a:r>
            <a:r>
              <a:rPr sz="1400">
                <a:latin typeface="微软雅黑"/>
                <a:cs typeface="微软雅黑"/>
              </a:rPr>
              <a:t>2%，晶</a:t>
            </a:r>
            <a:r>
              <a:rPr sz="1400" spc="-15">
                <a:latin typeface="微软雅黑"/>
                <a:cs typeface="微软雅黑"/>
              </a:rPr>
              <a:t>硅</a:t>
            </a:r>
            <a:r>
              <a:rPr sz="1400">
                <a:latin typeface="微软雅黑"/>
                <a:cs typeface="微软雅黑"/>
              </a:rPr>
              <a:t>电池带</a:t>
            </a:r>
            <a:r>
              <a:rPr sz="1400" spc="-10">
                <a:latin typeface="微软雅黑"/>
                <a:cs typeface="微软雅黑"/>
              </a:rPr>
              <a:t>隙</a:t>
            </a:r>
            <a:r>
              <a:rPr sz="1400">
                <a:latin typeface="微软雅黑"/>
                <a:cs typeface="微软雅黑"/>
              </a:rPr>
              <a:t>1.1e</a:t>
            </a:r>
            <a:r>
              <a:rPr sz="1400" spc="-5">
                <a:latin typeface="微软雅黑"/>
                <a:cs typeface="微软雅黑"/>
              </a:rPr>
              <a:t>V</a:t>
            </a:r>
            <a:r>
              <a:rPr sz="1400">
                <a:latin typeface="微软雅黑"/>
                <a:cs typeface="微软雅黑"/>
              </a:rPr>
              <a:t>，远小于2eV，钙钛矿电池带</a:t>
            </a:r>
            <a:r>
              <a:rPr sz="1400" spc="5">
                <a:latin typeface="微软雅黑"/>
                <a:cs typeface="微软雅黑"/>
              </a:rPr>
              <a:t>隙</a:t>
            </a:r>
            <a:r>
              <a:rPr sz="1400" spc="-5">
                <a:latin typeface="微软雅黑"/>
                <a:cs typeface="微软雅黑"/>
              </a:rPr>
              <a:t>1.</a:t>
            </a:r>
            <a:r>
              <a:rPr sz="1400">
                <a:latin typeface="微软雅黑"/>
                <a:cs typeface="微软雅黑"/>
              </a:rPr>
              <a:t>5</a:t>
            </a:r>
            <a:r>
              <a:rPr sz="1400" spc="-10">
                <a:latin typeface="微软雅黑"/>
                <a:cs typeface="微软雅黑"/>
              </a:rPr>
              <a:t>5-</a:t>
            </a:r>
            <a:r>
              <a:rPr sz="1400" spc="-5">
                <a:latin typeface="微软雅黑"/>
                <a:cs typeface="微软雅黑"/>
              </a:rPr>
              <a:t>1.</a:t>
            </a:r>
            <a:r>
              <a:rPr sz="1400">
                <a:latin typeface="微软雅黑"/>
                <a:cs typeface="微软雅黑"/>
              </a:rPr>
              <a:t>7</a:t>
            </a:r>
            <a:r>
              <a:rPr sz="1400" spc="-10">
                <a:latin typeface="微软雅黑"/>
                <a:cs typeface="微软雅黑"/>
              </a:rPr>
              <a:t>e</a:t>
            </a:r>
            <a:r>
              <a:rPr sz="1400" spc="-5">
                <a:latin typeface="微软雅黑"/>
                <a:cs typeface="微软雅黑"/>
              </a:rPr>
              <a:t>V</a:t>
            </a:r>
            <a:r>
              <a:rPr sz="1400" spc="5">
                <a:latin typeface="微软雅黑"/>
                <a:cs typeface="微软雅黑"/>
              </a:rPr>
              <a:t>，接</a:t>
            </a:r>
            <a:r>
              <a:rPr sz="1400" spc="-5">
                <a:latin typeface="微软雅黑"/>
                <a:cs typeface="微软雅黑"/>
              </a:rPr>
              <a:t>近2eV</a:t>
            </a:r>
            <a:r>
              <a:rPr sz="1400" spc="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在</a:t>
            </a:r>
            <a:r>
              <a:rPr sz="1400" spc="-10">
                <a:latin typeface="微软雅黑"/>
                <a:cs typeface="微软雅黑"/>
              </a:rPr>
              <a:t>阴</a:t>
            </a:r>
            <a:r>
              <a:rPr sz="1400" spc="5">
                <a:latin typeface="微软雅黑"/>
                <a:cs typeface="微软雅黑"/>
              </a:rPr>
              <a:t>雨</a:t>
            </a:r>
            <a:r>
              <a:rPr sz="1400">
                <a:latin typeface="微软雅黑"/>
                <a:cs typeface="微软雅黑"/>
              </a:rPr>
              <a:t>天</a:t>
            </a:r>
            <a:r>
              <a:rPr sz="1400" spc="-10">
                <a:latin typeface="微软雅黑"/>
                <a:cs typeface="微软雅黑"/>
              </a:rPr>
              <a:t>气</a:t>
            </a:r>
            <a:r>
              <a:rPr sz="1400" spc="5">
                <a:latin typeface="微软雅黑"/>
                <a:cs typeface="微软雅黑"/>
              </a:rPr>
              <a:t>和</a:t>
            </a:r>
            <a:r>
              <a:rPr sz="1400">
                <a:latin typeface="微软雅黑"/>
                <a:cs typeface="微软雅黑"/>
              </a:rPr>
              <a:t>日</a:t>
            </a:r>
            <a:r>
              <a:rPr sz="1400" spc="-10">
                <a:latin typeface="微软雅黑"/>
                <a:cs typeface="微软雅黑"/>
              </a:rPr>
              <a:t>出</a:t>
            </a:r>
            <a:r>
              <a:rPr sz="1400" spc="5">
                <a:latin typeface="微软雅黑"/>
                <a:cs typeface="微软雅黑"/>
              </a:rPr>
              <a:t>日</a:t>
            </a:r>
            <a:r>
              <a:rPr sz="1400">
                <a:latin typeface="微软雅黑"/>
                <a:cs typeface="微软雅黑"/>
              </a:rPr>
              <a:t>落</a:t>
            </a:r>
            <a:r>
              <a:rPr sz="1400" spc="-10">
                <a:latin typeface="微软雅黑"/>
                <a:cs typeface="微软雅黑"/>
              </a:rPr>
              <a:t>等</a:t>
            </a:r>
            <a:r>
              <a:rPr sz="1400" spc="5">
                <a:latin typeface="微软雅黑"/>
                <a:cs typeface="微软雅黑"/>
              </a:rPr>
              <a:t>弱</a:t>
            </a:r>
            <a:r>
              <a:rPr sz="1400">
                <a:latin typeface="微软雅黑"/>
                <a:cs typeface="微软雅黑"/>
              </a:rPr>
              <a:t>光</a:t>
            </a:r>
            <a:r>
              <a:rPr sz="1400" spc="-10">
                <a:latin typeface="微软雅黑"/>
                <a:cs typeface="微软雅黑"/>
              </a:rPr>
              <a:t>场</a:t>
            </a:r>
            <a:r>
              <a:rPr sz="1400" spc="5">
                <a:latin typeface="微软雅黑"/>
                <a:cs typeface="微软雅黑"/>
              </a:rPr>
              <a:t>景</a:t>
            </a:r>
            <a:r>
              <a:rPr sz="1400">
                <a:latin typeface="微软雅黑"/>
                <a:cs typeface="微软雅黑"/>
              </a:rPr>
              <a:t>，</a:t>
            </a:r>
            <a:r>
              <a:rPr sz="1400" spc="-10">
                <a:latin typeface="微软雅黑"/>
                <a:cs typeface="微软雅黑"/>
              </a:rPr>
              <a:t>能</a:t>
            </a:r>
            <a:r>
              <a:rPr sz="1400" spc="5">
                <a:latin typeface="微软雅黑"/>
                <a:cs typeface="微软雅黑"/>
              </a:rPr>
              <a:t>够</a:t>
            </a:r>
            <a:r>
              <a:rPr sz="1400">
                <a:latin typeface="微软雅黑"/>
                <a:cs typeface="微软雅黑"/>
              </a:rPr>
              <a:t>维</a:t>
            </a:r>
            <a:r>
              <a:rPr sz="1400" spc="-10">
                <a:latin typeface="微软雅黑"/>
                <a:cs typeface="微软雅黑"/>
              </a:rPr>
              <a:t>持</a:t>
            </a:r>
            <a:r>
              <a:rPr sz="1400" spc="5">
                <a:latin typeface="微软雅黑"/>
                <a:cs typeface="微软雅黑"/>
              </a:rPr>
              <a:t>较</a:t>
            </a:r>
            <a:r>
              <a:rPr sz="1400">
                <a:latin typeface="微软雅黑"/>
                <a:cs typeface="微软雅黑"/>
              </a:rPr>
              <a:t>高</a:t>
            </a:r>
            <a:r>
              <a:rPr sz="1400" spc="-10">
                <a:latin typeface="微软雅黑"/>
                <a:cs typeface="微软雅黑"/>
              </a:rPr>
              <a:t>电</a:t>
            </a:r>
            <a:r>
              <a:rPr sz="1400" spc="5">
                <a:latin typeface="微软雅黑"/>
                <a:cs typeface="微软雅黑"/>
              </a:rPr>
              <a:t>池</a:t>
            </a:r>
            <a:r>
              <a:rPr sz="1400">
                <a:latin typeface="微软雅黑"/>
                <a:cs typeface="微软雅黑"/>
              </a:rPr>
              <a:t>效率，保持稳定运转。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700">
              <a:latin typeface="Times New Roman"/>
              <a:cs typeface="Times New Roman"/>
            </a:endParaRPr>
          </a:p>
          <a:p>
            <a:pPr marL="771525">
              <a:lnSpc>
                <a:spcPct val="100000"/>
              </a:lnSpc>
              <a:tabLst>
                <a:tab pos="4806950"/>
              </a:tabLst>
            </a:pPr>
            <a:r>
              <a:rPr sz="1300" b="1" spc="-5">
                <a:latin typeface="微软雅黑"/>
                <a:cs typeface="微软雅黑"/>
              </a:rPr>
              <a:t>图：半导体在不同波长光下吸收系数	图：弱光条件下，光伏电池带隙和效率关系</a:t>
            </a:r>
            <a:endParaRPr sz="13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51459" y="204215"/>
            <a:ext cx="6985000" cy="603885"/>
          </a:xfrm>
          <a:custGeom>
            <a:rect l="l" t="t" r="r" b="b"/>
            <a:pathLst>
              <a:path w="6985000" h="603885">
                <a:moveTo>
                  <a:pt x="0" y="603503"/>
                </a:moveTo>
                <a:lnTo>
                  <a:pt x="6984492" y="603503"/>
                </a:lnTo>
                <a:lnTo>
                  <a:pt x="6984492" y="0"/>
                </a:lnTo>
                <a:lnTo>
                  <a:pt x="0" y="0"/>
                </a:lnTo>
                <a:lnTo>
                  <a:pt x="0" y="603503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1459" y="310896"/>
            <a:ext cx="6985000" cy="5124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0805">
              <a:lnSpc>
                <a:spcPct val="100000"/>
              </a:lnSpc>
            </a:pPr>
            <a:r>
              <a:rPr sz="2400"/>
              <a:t>钙钛矿优势：下游应用广阔</a:t>
            </a:r>
            <a:endParaRPr sz="2400"/>
          </a:p>
        </p:txBody>
      </p:sp>
      <p:sp>
        <p:nvSpPr>
          <p:cNvPr id="4" name="object 4"/>
          <p:cNvSpPr txBox="1"/>
          <p:nvPr/>
        </p:nvSpPr>
        <p:spPr>
          <a:xfrm>
            <a:off x="75387" y="925997"/>
            <a:ext cx="8882380" cy="15989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marR="73025" indent="-286385" algn="just">
              <a:lnSpc>
                <a:spcPct val="120100"/>
              </a:lnSpc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钙钛矿电池可用于制作BIPV幕</a:t>
            </a:r>
            <a:r>
              <a:rPr sz="1400" b="1" spc="-15">
                <a:latin typeface="微软雅黑"/>
                <a:cs typeface="微软雅黑"/>
              </a:rPr>
              <a:t>墙</a:t>
            </a:r>
            <a:r>
              <a:rPr sz="1400" b="1">
                <a:latin typeface="微软雅黑"/>
                <a:cs typeface="微软雅黑"/>
              </a:rPr>
              <a:t>和屋</a:t>
            </a:r>
            <a:r>
              <a:rPr sz="1400" b="1" spc="-15">
                <a:latin typeface="微软雅黑"/>
                <a:cs typeface="微软雅黑"/>
              </a:rPr>
              <a:t>顶</a:t>
            </a:r>
            <a:r>
              <a:rPr sz="1400" b="1">
                <a:latin typeface="微软雅黑"/>
                <a:cs typeface="微软雅黑"/>
              </a:rPr>
              <a:t>。</a:t>
            </a:r>
            <a:r>
              <a:rPr sz="1400">
                <a:latin typeface="微软雅黑"/>
                <a:cs typeface="微软雅黑"/>
              </a:rPr>
              <a:t>2</a:t>
            </a:r>
            <a:r>
              <a:rPr sz="1400" spc="-10">
                <a:latin typeface="微软雅黑"/>
                <a:cs typeface="微软雅黑"/>
              </a:rPr>
              <a:t>3</a:t>
            </a:r>
            <a:r>
              <a:rPr sz="1400">
                <a:latin typeface="微软雅黑"/>
                <a:cs typeface="微软雅黑"/>
              </a:rPr>
              <a:t>年分</a:t>
            </a:r>
            <a:r>
              <a:rPr sz="1400" spc="-15">
                <a:latin typeface="微软雅黑"/>
                <a:cs typeface="微软雅黑"/>
              </a:rPr>
              <a:t>布</a:t>
            </a:r>
            <a:r>
              <a:rPr sz="1400">
                <a:latin typeface="微软雅黑"/>
                <a:cs typeface="微软雅黑"/>
              </a:rPr>
              <a:t>式光</a:t>
            </a:r>
            <a:r>
              <a:rPr sz="1400" spc="-15">
                <a:latin typeface="微软雅黑"/>
                <a:cs typeface="微软雅黑"/>
              </a:rPr>
              <a:t>伏</a:t>
            </a:r>
            <a:r>
              <a:rPr sz="1400">
                <a:latin typeface="微软雅黑"/>
                <a:cs typeface="微软雅黑"/>
              </a:rPr>
              <a:t>在商</a:t>
            </a:r>
            <a:r>
              <a:rPr sz="1400" spc="-15">
                <a:latin typeface="微软雅黑"/>
                <a:cs typeface="微软雅黑"/>
              </a:rPr>
              <a:t>业</a:t>
            </a:r>
            <a:r>
              <a:rPr sz="1400">
                <a:latin typeface="微软雅黑"/>
                <a:cs typeface="微软雅黑"/>
              </a:rPr>
              <a:t>建筑</a:t>
            </a:r>
            <a:r>
              <a:rPr sz="1400" spc="-15">
                <a:latin typeface="微软雅黑"/>
                <a:cs typeface="微软雅黑"/>
              </a:rPr>
              <a:t>和</a:t>
            </a:r>
            <a:r>
              <a:rPr sz="1400">
                <a:latin typeface="微软雅黑"/>
                <a:cs typeface="微软雅黑"/>
              </a:rPr>
              <a:t>公共</a:t>
            </a:r>
            <a:r>
              <a:rPr sz="1400" spc="-15">
                <a:latin typeface="微软雅黑"/>
                <a:cs typeface="微软雅黑"/>
              </a:rPr>
              <a:t>建</a:t>
            </a:r>
            <a:r>
              <a:rPr sz="1400">
                <a:latin typeface="微软雅黑"/>
                <a:cs typeface="微软雅黑"/>
              </a:rPr>
              <a:t>筑的</a:t>
            </a:r>
            <a:r>
              <a:rPr sz="1400" spc="-15">
                <a:latin typeface="微软雅黑"/>
                <a:cs typeface="微软雅黑"/>
              </a:rPr>
              <a:t>立</a:t>
            </a:r>
            <a:r>
              <a:rPr sz="1400">
                <a:latin typeface="微软雅黑"/>
                <a:cs typeface="微软雅黑"/>
              </a:rPr>
              <a:t>墙应</a:t>
            </a:r>
            <a:r>
              <a:rPr sz="1400" spc="-15">
                <a:latin typeface="微软雅黑"/>
                <a:cs typeface="微软雅黑"/>
              </a:rPr>
              <a:t>用</a:t>
            </a:r>
            <a:r>
              <a:rPr sz="1400">
                <a:latin typeface="微软雅黑"/>
                <a:cs typeface="微软雅黑"/>
              </a:rPr>
              <a:t>占比</a:t>
            </a:r>
            <a:r>
              <a:rPr sz="1400" spc="-15">
                <a:latin typeface="微软雅黑"/>
                <a:cs typeface="微软雅黑"/>
              </a:rPr>
              <a:t>预</a:t>
            </a:r>
            <a:r>
              <a:rPr sz="1400">
                <a:latin typeface="微软雅黑"/>
                <a:cs typeface="微软雅黑"/>
              </a:rPr>
              <a:t>计分</a:t>
            </a:r>
            <a:r>
              <a:rPr sz="1400" spc="-15">
                <a:latin typeface="微软雅黑"/>
                <a:cs typeface="微软雅黑"/>
              </a:rPr>
              <a:t>别</a:t>
            </a:r>
            <a:r>
              <a:rPr sz="1400">
                <a:latin typeface="微软雅黑"/>
                <a:cs typeface="微软雅黑"/>
              </a:rPr>
              <a:t>可达到15</a:t>
            </a:r>
            <a:r>
              <a:rPr sz="1400" spc="-5">
                <a:latin typeface="微软雅黑"/>
                <a:cs typeface="微软雅黑"/>
              </a:rPr>
              <a:t>%</a:t>
            </a:r>
            <a:r>
              <a:rPr sz="1400">
                <a:latin typeface="微软雅黑"/>
                <a:cs typeface="微软雅黑"/>
              </a:rPr>
              <a:t>、20</a:t>
            </a:r>
            <a:r>
              <a:rPr sz="1400" spc="-5">
                <a:latin typeface="微软雅黑"/>
                <a:cs typeface="微软雅黑"/>
              </a:rPr>
              <a:t>%</a:t>
            </a:r>
            <a:r>
              <a:rPr sz="1400">
                <a:latin typeface="微软雅黑"/>
                <a:cs typeface="微软雅黑"/>
              </a:rPr>
              <a:t>，在商业建</a:t>
            </a:r>
            <a:r>
              <a:rPr sz="1400" spc="-10">
                <a:latin typeface="微软雅黑"/>
                <a:cs typeface="微软雅黑"/>
              </a:rPr>
              <a:t>筑</a:t>
            </a:r>
            <a:r>
              <a:rPr sz="1400">
                <a:latin typeface="微软雅黑"/>
                <a:cs typeface="微软雅黑"/>
              </a:rPr>
              <a:t>和公</a:t>
            </a:r>
            <a:r>
              <a:rPr sz="1400" spc="-10">
                <a:latin typeface="微软雅黑"/>
                <a:cs typeface="微软雅黑"/>
              </a:rPr>
              <a:t>共</a:t>
            </a:r>
            <a:r>
              <a:rPr sz="1400">
                <a:latin typeface="微软雅黑"/>
                <a:cs typeface="微软雅黑"/>
              </a:rPr>
              <a:t>建筑</a:t>
            </a:r>
            <a:r>
              <a:rPr sz="1400" spc="-10">
                <a:latin typeface="微软雅黑"/>
                <a:cs typeface="微软雅黑"/>
              </a:rPr>
              <a:t>的</a:t>
            </a:r>
            <a:r>
              <a:rPr sz="1400">
                <a:latin typeface="微软雅黑"/>
                <a:cs typeface="微软雅黑"/>
              </a:rPr>
              <a:t>屋顶</a:t>
            </a:r>
            <a:r>
              <a:rPr sz="1400" spc="-10">
                <a:latin typeface="微软雅黑"/>
                <a:cs typeface="微软雅黑"/>
              </a:rPr>
              <a:t>应</a:t>
            </a:r>
            <a:r>
              <a:rPr sz="1400">
                <a:latin typeface="微软雅黑"/>
                <a:cs typeface="微软雅黑"/>
              </a:rPr>
              <a:t>用占</a:t>
            </a:r>
            <a:r>
              <a:rPr sz="1400" spc="-10">
                <a:latin typeface="微软雅黑"/>
                <a:cs typeface="微软雅黑"/>
              </a:rPr>
              <a:t>比</a:t>
            </a:r>
            <a:r>
              <a:rPr sz="1400">
                <a:latin typeface="微软雅黑"/>
                <a:cs typeface="微软雅黑"/>
              </a:rPr>
              <a:t>预计</a:t>
            </a:r>
            <a:r>
              <a:rPr sz="1400" spc="-10">
                <a:latin typeface="微软雅黑"/>
                <a:cs typeface="微软雅黑"/>
              </a:rPr>
              <a:t>分</a:t>
            </a:r>
            <a:r>
              <a:rPr sz="1400">
                <a:latin typeface="微软雅黑"/>
                <a:cs typeface="微软雅黑"/>
              </a:rPr>
              <a:t>别可</a:t>
            </a:r>
            <a:r>
              <a:rPr sz="1400" spc="-10">
                <a:latin typeface="微软雅黑"/>
                <a:cs typeface="微软雅黑"/>
              </a:rPr>
              <a:t>达</a:t>
            </a:r>
            <a:r>
              <a:rPr sz="1400" spc="-35">
                <a:latin typeface="微软雅黑"/>
                <a:cs typeface="微软雅黑"/>
              </a:rPr>
              <a:t>到</a:t>
            </a:r>
            <a:r>
              <a:rPr sz="1400">
                <a:latin typeface="微软雅黑"/>
                <a:cs typeface="微软雅黑"/>
              </a:rPr>
              <a:t>15</a:t>
            </a:r>
            <a:r>
              <a:rPr sz="1400" spc="-5">
                <a:latin typeface="微软雅黑"/>
                <a:cs typeface="微软雅黑"/>
              </a:rPr>
              <a:t>%</a:t>
            </a:r>
            <a:r>
              <a:rPr sz="1400" spc="-15">
                <a:latin typeface="微软雅黑"/>
                <a:cs typeface="微软雅黑"/>
              </a:rPr>
              <a:t>、</a:t>
            </a:r>
            <a:r>
              <a:rPr sz="1400">
                <a:latin typeface="微软雅黑"/>
                <a:cs typeface="微软雅黑"/>
              </a:rPr>
              <a:t>30</a:t>
            </a:r>
            <a:r>
              <a:rPr sz="1400" spc="-5">
                <a:latin typeface="微软雅黑"/>
                <a:cs typeface="微软雅黑"/>
              </a:rPr>
              <a:t>%</a:t>
            </a:r>
            <a:r>
              <a:rPr sz="1400">
                <a:latin typeface="微软雅黑"/>
                <a:cs typeface="微软雅黑"/>
              </a:rPr>
              <a:t>，</a:t>
            </a:r>
            <a:r>
              <a:rPr sz="1400" spc="-45">
                <a:latin typeface="微软雅黑"/>
                <a:cs typeface="微软雅黑"/>
              </a:rPr>
              <a:t> </a:t>
            </a:r>
            <a:r>
              <a:rPr sz="1400" spc="-5">
                <a:latin typeface="微软雅黑"/>
                <a:cs typeface="微软雅黑"/>
              </a:rPr>
              <a:t>BI</a:t>
            </a:r>
            <a:r>
              <a:rPr sz="1400">
                <a:latin typeface="微软雅黑"/>
                <a:cs typeface="微软雅黑"/>
              </a:rPr>
              <a:t>PV应用市场广阔。钙钛矿电池具备轻薄特</a:t>
            </a:r>
            <a:r>
              <a:rPr sz="1400" spc="-15">
                <a:latin typeface="微软雅黑"/>
                <a:cs typeface="微软雅黑"/>
              </a:rPr>
              <a:t>性</a:t>
            </a:r>
            <a:r>
              <a:rPr sz="1400">
                <a:latin typeface="微软雅黑"/>
                <a:cs typeface="微软雅黑"/>
              </a:rPr>
              <a:t>、高</a:t>
            </a:r>
            <a:r>
              <a:rPr sz="1400" spc="-15">
                <a:latin typeface="微软雅黑"/>
                <a:cs typeface="微软雅黑"/>
              </a:rPr>
              <a:t>转</a:t>
            </a:r>
            <a:r>
              <a:rPr sz="1400">
                <a:latin typeface="微软雅黑"/>
                <a:cs typeface="微软雅黑"/>
              </a:rPr>
              <a:t>换效</a:t>
            </a:r>
            <a:r>
              <a:rPr sz="1400" spc="-15">
                <a:latin typeface="微软雅黑"/>
                <a:cs typeface="微软雅黑"/>
              </a:rPr>
              <a:t>率</a:t>
            </a:r>
            <a:r>
              <a:rPr sz="1400">
                <a:latin typeface="微软雅黑"/>
                <a:cs typeface="微软雅黑"/>
              </a:rPr>
              <a:t>优势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同时</a:t>
            </a:r>
            <a:r>
              <a:rPr sz="1400" spc="-15">
                <a:latin typeface="微软雅黑"/>
                <a:cs typeface="微软雅黑"/>
              </a:rPr>
              <a:t>颜</a:t>
            </a:r>
            <a:r>
              <a:rPr sz="1400">
                <a:latin typeface="微软雅黑"/>
                <a:cs typeface="微软雅黑"/>
              </a:rPr>
              <a:t>色可</a:t>
            </a:r>
            <a:r>
              <a:rPr sz="1400" spc="-15">
                <a:latin typeface="微软雅黑"/>
                <a:cs typeface="微软雅黑"/>
              </a:rPr>
              <a:t>调</a:t>
            </a:r>
            <a:r>
              <a:rPr sz="1400">
                <a:latin typeface="微软雅黑"/>
                <a:cs typeface="微软雅黑"/>
              </a:rPr>
              <a:t>节，</a:t>
            </a:r>
            <a:r>
              <a:rPr sz="1400" spc="-5">
                <a:latin typeface="微软雅黑"/>
                <a:cs typeface="微软雅黑"/>
              </a:rPr>
              <a:t>在BI</a:t>
            </a:r>
            <a:r>
              <a:rPr sz="1400">
                <a:latin typeface="微软雅黑"/>
                <a:cs typeface="微软雅黑"/>
              </a:rPr>
              <a:t>P</a:t>
            </a:r>
            <a:r>
              <a:rPr sz="1400" spc="-5">
                <a:latin typeface="微软雅黑"/>
                <a:cs typeface="微软雅黑"/>
              </a:rPr>
              <a:t>V</a:t>
            </a:r>
            <a:r>
              <a:rPr sz="1400">
                <a:latin typeface="微软雅黑"/>
                <a:cs typeface="微软雅黑"/>
              </a:rPr>
              <a:t>市场具</a:t>
            </a:r>
            <a:r>
              <a:rPr sz="1400" spc="-15">
                <a:latin typeface="微软雅黑"/>
                <a:cs typeface="微软雅黑"/>
              </a:rPr>
              <a:t>备</a:t>
            </a:r>
            <a:r>
              <a:rPr sz="1400">
                <a:latin typeface="微软雅黑"/>
                <a:cs typeface="微软雅黑"/>
              </a:rPr>
              <a:t>竞争</a:t>
            </a:r>
            <a:r>
              <a:rPr sz="1400" spc="-15">
                <a:latin typeface="微软雅黑"/>
                <a:cs typeface="微软雅黑"/>
              </a:rPr>
              <a:t>力</a:t>
            </a:r>
            <a:r>
              <a:rPr sz="140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 marL="299085" marR="5080" indent="-286385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全球新能汽车维持高速</a:t>
            </a:r>
            <a:r>
              <a:rPr sz="1400" b="1" spc="-15">
                <a:latin typeface="微软雅黑"/>
                <a:cs typeface="微软雅黑"/>
              </a:rPr>
              <a:t>增</a:t>
            </a:r>
            <a:r>
              <a:rPr sz="1400" b="1">
                <a:latin typeface="微软雅黑"/>
                <a:cs typeface="微软雅黑"/>
              </a:rPr>
              <a:t>长，</a:t>
            </a:r>
            <a:r>
              <a:rPr sz="1400" b="1" spc="-15">
                <a:latin typeface="微软雅黑"/>
                <a:cs typeface="微软雅黑"/>
              </a:rPr>
              <a:t>钙</a:t>
            </a:r>
            <a:r>
              <a:rPr sz="1400" b="1">
                <a:latin typeface="微软雅黑"/>
                <a:cs typeface="微软雅黑"/>
              </a:rPr>
              <a:t>钛矿</a:t>
            </a:r>
            <a:r>
              <a:rPr sz="1400" b="1" spc="-15">
                <a:latin typeface="微软雅黑"/>
                <a:cs typeface="微软雅黑"/>
              </a:rPr>
              <a:t>电</a:t>
            </a:r>
            <a:r>
              <a:rPr sz="1400" b="1">
                <a:latin typeface="微软雅黑"/>
                <a:cs typeface="微软雅黑"/>
              </a:rPr>
              <a:t>池可</a:t>
            </a:r>
            <a:r>
              <a:rPr sz="1400" b="1" spc="-15">
                <a:latin typeface="微软雅黑"/>
                <a:cs typeface="微软雅黑"/>
              </a:rPr>
              <a:t>用</a:t>
            </a:r>
            <a:r>
              <a:rPr sz="1400" b="1">
                <a:latin typeface="微软雅黑"/>
                <a:cs typeface="微软雅黑"/>
              </a:rPr>
              <a:t>于制</a:t>
            </a:r>
            <a:r>
              <a:rPr sz="1400" b="1" spc="-15">
                <a:latin typeface="微软雅黑"/>
                <a:cs typeface="微软雅黑"/>
              </a:rPr>
              <a:t>作</a:t>
            </a:r>
            <a:r>
              <a:rPr sz="1400" b="1">
                <a:latin typeface="微软雅黑"/>
                <a:cs typeface="微软雅黑"/>
              </a:rPr>
              <a:t>车顶</a:t>
            </a:r>
            <a:r>
              <a:rPr sz="1400" b="1" spc="-15">
                <a:latin typeface="微软雅黑"/>
                <a:cs typeface="微软雅黑"/>
              </a:rPr>
              <a:t>光</a:t>
            </a:r>
            <a:r>
              <a:rPr sz="1400" b="1">
                <a:latin typeface="微软雅黑"/>
                <a:cs typeface="微软雅黑"/>
              </a:rPr>
              <a:t>伏</a:t>
            </a:r>
            <a:r>
              <a:rPr sz="1400" b="1" spc="5">
                <a:latin typeface="微软雅黑"/>
                <a:cs typeface="微软雅黑"/>
              </a:rPr>
              <a:t>。</a:t>
            </a:r>
            <a:r>
              <a:rPr sz="1400" spc="-10">
                <a:latin typeface="微软雅黑"/>
                <a:cs typeface="微软雅黑"/>
              </a:rPr>
              <a:t>2</a:t>
            </a:r>
            <a:r>
              <a:rPr sz="1400" spc="5">
                <a:latin typeface="微软雅黑"/>
                <a:cs typeface="微软雅黑"/>
              </a:rPr>
              <a:t>3</a:t>
            </a:r>
            <a:r>
              <a:rPr sz="1400">
                <a:latin typeface="微软雅黑"/>
                <a:cs typeface="微软雅黑"/>
              </a:rPr>
              <a:t>年全</a:t>
            </a:r>
            <a:r>
              <a:rPr sz="1400" spc="-15">
                <a:latin typeface="微软雅黑"/>
                <a:cs typeface="微软雅黑"/>
              </a:rPr>
              <a:t>球</a:t>
            </a:r>
            <a:r>
              <a:rPr sz="1400">
                <a:latin typeface="微软雅黑"/>
                <a:cs typeface="微软雅黑"/>
              </a:rPr>
              <a:t>新能</a:t>
            </a:r>
            <a:r>
              <a:rPr sz="1400" spc="-15">
                <a:latin typeface="微软雅黑"/>
                <a:cs typeface="微软雅黑"/>
              </a:rPr>
              <a:t>源</a:t>
            </a:r>
            <a:r>
              <a:rPr sz="1400">
                <a:latin typeface="微软雅黑"/>
                <a:cs typeface="微软雅黑"/>
              </a:rPr>
              <a:t>汽车</a:t>
            </a:r>
            <a:r>
              <a:rPr sz="1400" spc="-15">
                <a:latin typeface="微软雅黑"/>
                <a:cs typeface="微软雅黑"/>
              </a:rPr>
              <a:t>预</a:t>
            </a:r>
            <a:r>
              <a:rPr sz="1400">
                <a:latin typeface="微软雅黑"/>
                <a:cs typeface="微软雅黑"/>
              </a:rPr>
              <a:t>计可</a:t>
            </a:r>
            <a:r>
              <a:rPr sz="1400" spc="-15">
                <a:latin typeface="微软雅黑"/>
                <a:cs typeface="微软雅黑"/>
              </a:rPr>
              <a:t>突</a:t>
            </a:r>
            <a:r>
              <a:rPr sz="1400">
                <a:latin typeface="微软雅黑"/>
                <a:cs typeface="微软雅黑"/>
              </a:rPr>
              <a:t>破1</a:t>
            </a:r>
            <a:r>
              <a:rPr sz="1400" spc="-10">
                <a:latin typeface="微软雅黑"/>
                <a:cs typeface="微软雅黑"/>
              </a:rPr>
              <a:t>3</a:t>
            </a:r>
            <a:r>
              <a:rPr sz="1400">
                <a:latin typeface="微软雅黑"/>
                <a:cs typeface="微软雅黑"/>
              </a:rPr>
              <a:t>0</a:t>
            </a:r>
            <a:r>
              <a:rPr sz="1400" spc="5">
                <a:latin typeface="微软雅黑"/>
                <a:cs typeface="微软雅黑"/>
              </a:rPr>
              <a:t>0</a:t>
            </a:r>
            <a:r>
              <a:rPr sz="1400">
                <a:latin typeface="微软雅黑"/>
                <a:cs typeface="微软雅黑"/>
              </a:rPr>
              <a:t>万</a:t>
            </a:r>
            <a:r>
              <a:rPr sz="1400" spc="-15">
                <a:latin typeface="微软雅黑"/>
                <a:cs typeface="微软雅黑"/>
              </a:rPr>
              <a:t>辆</a:t>
            </a:r>
            <a:r>
              <a:rPr sz="1400">
                <a:latin typeface="微软雅黑"/>
                <a:cs typeface="微软雅黑"/>
              </a:rPr>
              <a:t>，可安装光伏电池面积预</a:t>
            </a:r>
            <a:r>
              <a:rPr sz="1400" spc="-15">
                <a:latin typeface="微软雅黑"/>
                <a:cs typeface="微软雅黑"/>
              </a:rPr>
              <a:t>计</a:t>
            </a:r>
            <a:r>
              <a:rPr sz="1400">
                <a:latin typeface="微软雅黑"/>
                <a:cs typeface="微软雅黑"/>
              </a:rPr>
              <a:t>可达</a:t>
            </a:r>
            <a:r>
              <a:rPr sz="1400" spc="-10">
                <a:latin typeface="微软雅黑"/>
                <a:cs typeface="微软雅黑"/>
              </a:rPr>
              <a:t>3</a:t>
            </a:r>
            <a:r>
              <a:rPr sz="1400">
                <a:latin typeface="微软雅黑"/>
                <a:cs typeface="微软雅黑"/>
              </a:rPr>
              <a:t>0万平</a:t>
            </a:r>
            <a:r>
              <a:rPr sz="1400" spc="-15">
                <a:latin typeface="微软雅黑"/>
                <a:cs typeface="微软雅黑"/>
              </a:rPr>
              <a:t>米</a:t>
            </a:r>
            <a:r>
              <a:rPr sz="1400">
                <a:latin typeface="微软雅黑"/>
                <a:cs typeface="微软雅黑"/>
              </a:rPr>
              <a:t>，是</a:t>
            </a:r>
            <a:r>
              <a:rPr sz="1400" spc="-15">
                <a:latin typeface="微软雅黑"/>
                <a:cs typeface="微软雅黑"/>
              </a:rPr>
              <a:t>未</a:t>
            </a:r>
            <a:r>
              <a:rPr sz="1400">
                <a:latin typeface="微软雅黑"/>
                <a:cs typeface="微软雅黑"/>
              </a:rPr>
              <a:t>来光</a:t>
            </a:r>
            <a:r>
              <a:rPr sz="1400" spc="-15">
                <a:latin typeface="微软雅黑"/>
                <a:cs typeface="微软雅黑"/>
              </a:rPr>
              <a:t>伏</a:t>
            </a:r>
            <a:r>
              <a:rPr sz="1400">
                <a:latin typeface="微软雅黑"/>
                <a:cs typeface="微软雅黑"/>
              </a:rPr>
              <a:t>领域</a:t>
            </a:r>
            <a:r>
              <a:rPr sz="1400" spc="-15">
                <a:latin typeface="微软雅黑"/>
                <a:cs typeface="微软雅黑"/>
              </a:rPr>
              <a:t>重</a:t>
            </a:r>
            <a:r>
              <a:rPr sz="1400">
                <a:latin typeface="微软雅黑"/>
                <a:cs typeface="微软雅黑"/>
              </a:rPr>
              <a:t>要开</a:t>
            </a:r>
            <a:r>
              <a:rPr sz="1400" spc="-15">
                <a:latin typeface="微软雅黑"/>
                <a:cs typeface="微软雅黑"/>
              </a:rPr>
              <a:t>拓</a:t>
            </a:r>
            <a:r>
              <a:rPr sz="1400">
                <a:latin typeface="微软雅黑"/>
                <a:cs typeface="微软雅黑"/>
              </a:rPr>
              <a:t>市场</a:t>
            </a:r>
            <a:r>
              <a:rPr sz="1400" spc="-15">
                <a:latin typeface="微软雅黑"/>
                <a:cs typeface="微软雅黑"/>
              </a:rPr>
              <a:t>。</a:t>
            </a:r>
            <a:r>
              <a:rPr sz="1400">
                <a:latin typeface="微软雅黑"/>
                <a:cs typeface="微软雅黑"/>
              </a:rPr>
              <a:t>钙钛</a:t>
            </a:r>
            <a:r>
              <a:rPr sz="1400" spc="-15">
                <a:latin typeface="微软雅黑"/>
                <a:cs typeface="微软雅黑"/>
              </a:rPr>
              <a:t>矿</a:t>
            </a:r>
            <a:r>
              <a:rPr sz="1400">
                <a:latin typeface="微软雅黑"/>
                <a:cs typeface="微软雅黑"/>
              </a:rPr>
              <a:t>电池</a:t>
            </a:r>
            <a:r>
              <a:rPr sz="1400" spc="-15">
                <a:latin typeface="微软雅黑"/>
                <a:cs typeface="微软雅黑"/>
              </a:rPr>
              <a:t>具</a:t>
            </a:r>
            <a:r>
              <a:rPr sz="1400">
                <a:latin typeface="微软雅黑"/>
                <a:cs typeface="微软雅黑"/>
              </a:rPr>
              <a:t>备高</a:t>
            </a:r>
            <a:r>
              <a:rPr sz="1400" spc="-15">
                <a:latin typeface="微软雅黑"/>
                <a:cs typeface="微软雅黑"/>
              </a:rPr>
              <a:t>弱</a:t>
            </a:r>
            <a:r>
              <a:rPr sz="1400">
                <a:latin typeface="微软雅黑"/>
                <a:cs typeface="微软雅黑"/>
              </a:rPr>
              <a:t>光效</a:t>
            </a:r>
            <a:r>
              <a:rPr sz="1400" spc="-15">
                <a:latin typeface="微软雅黑"/>
                <a:cs typeface="微软雅黑"/>
              </a:rPr>
              <a:t>应</a:t>
            </a:r>
            <a:r>
              <a:rPr sz="1400">
                <a:latin typeface="微软雅黑"/>
                <a:cs typeface="微软雅黑"/>
              </a:rPr>
              <a:t>，在</a:t>
            </a:r>
            <a:r>
              <a:rPr sz="1400" spc="-15">
                <a:latin typeface="微软雅黑"/>
                <a:cs typeface="微软雅黑"/>
              </a:rPr>
              <a:t>不</a:t>
            </a:r>
            <a:r>
              <a:rPr sz="1400">
                <a:latin typeface="微软雅黑"/>
                <a:cs typeface="微软雅黑"/>
              </a:rPr>
              <a:t>良天气条件下，有利于维</a:t>
            </a:r>
            <a:r>
              <a:rPr sz="1400" spc="-10">
                <a:latin typeface="微软雅黑"/>
                <a:cs typeface="微软雅黑"/>
              </a:rPr>
              <a:t>持</a:t>
            </a:r>
            <a:r>
              <a:rPr sz="1400">
                <a:latin typeface="微软雅黑"/>
                <a:cs typeface="微软雅黑"/>
              </a:rPr>
              <a:t>稳定</a:t>
            </a:r>
            <a:r>
              <a:rPr sz="1400" spc="-10">
                <a:latin typeface="微软雅黑"/>
                <a:cs typeface="微软雅黑"/>
              </a:rPr>
              <a:t>发</a:t>
            </a:r>
            <a:r>
              <a:rPr sz="1400">
                <a:latin typeface="微软雅黑"/>
                <a:cs typeface="微软雅黑"/>
              </a:rPr>
              <a:t>电，</a:t>
            </a:r>
            <a:r>
              <a:rPr sz="1400" spc="-10">
                <a:latin typeface="微软雅黑"/>
                <a:cs typeface="微软雅黑"/>
              </a:rPr>
              <a:t>是</a:t>
            </a:r>
            <a:r>
              <a:rPr sz="1400">
                <a:latin typeface="微软雅黑"/>
                <a:cs typeface="微软雅黑"/>
              </a:rPr>
              <a:t>作为</a:t>
            </a:r>
            <a:r>
              <a:rPr sz="1400" spc="-10">
                <a:latin typeface="微软雅黑"/>
                <a:cs typeface="微软雅黑"/>
              </a:rPr>
              <a:t>车</a:t>
            </a:r>
            <a:r>
              <a:rPr sz="1400">
                <a:latin typeface="微软雅黑"/>
                <a:cs typeface="微软雅黑"/>
              </a:rPr>
              <a:t>顶光</a:t>
            </a:r>
            <a:r>
              <a:rPr sz="1400" spc="-10">
                <a:latin typeface="微软雅黑"/>
                <a:cs typeface="微软雅黑"/>
              </a:rPr>
              <a:t>伏</a:t>
            </a:r>
            <a:r>
              <a:rPr sz="1400">
                <a:latin typeface="微软雅黑"/>
                <a:cs typeface="微软雅黑"/>
              </a:rPr>
              <a:t>的优</a:t>
            </a:r>
            <a:r>
              <a:rPr sz="1400" spc="-10">
                <a:latin typeface="微软雅黑"/>
                <a:cs typeface="微软雅黑"/>
              </a:rPr>
              <a:t>良</a:t>
            </a:r>
            <a:r>
              <a:rPr sz="1400">
                <a:latin typeface="微软雅黑"/>
                <a:cs typeface="微软雅黑"/>
              </a:rPr>
              <a:t>材料。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78612" y="2964560"/>
            <a:ext cx="1076960" cy="2209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300" b="1" spc="-5">
                <a:latin typeface="微软雅黑"/>
                <a:cs typeface="微软雅黑"/>
              </a:rPr>
              <a:t>图：BIP</a:t>
            </a:r>
            <a:r>
              <a:rPr sz="1300" b="1" spc="-10">
                <a:latin typeface="微软雅黑"/>
                <a:cs typeface="微软雅黑"/>
              </a:rPr>
              <a:t>V</a:t>
            </a:r>
            <a:r>
              <a:rPr sz="1300" b="1" spc="-5">
                <a:latin typeface="微软雅黑"/>
                <a:cs typeface="微软雅黑"/>
              </a:rPr>
              <a:t>幕墙</a:t>
            </a:r>
            <a:endParaRPr sz="13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930140" y="3364991"/>
            <a:ext cx="4000500" cy="294589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539495" y="3364991"/>
            <a:ext cx="4000500" cy="294589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4931790" y="2968878"/>
            <a:ext cx="1013460" cy="2209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300" b="1" spc="-5">
                <a:latin typeface="微软雅黑"/>
                <a:cs typeface="微软雅黑"/>
              </a:rPr>
              <a:t>图：光伏车顶</a:t>
            </a:r>
            <a:endParaRPr sz="13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1459" y="204215"/>
            <a:ext cx="6985000" cy="603885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10668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840"/>
              </a:spcBef>
            </a:pPr>
            <a:r>
              <a:rPr sz="2400"/>
              <a:t>总结：钙钛矿优势明显，产业化潜力十足</a:t>
            </a:r>
            <a:endParaRPr sz="2400"/>
          </a:p>
        </p:txBody>
      </p:sp>
      <p:sp>
        <p:nvSpPr>
          <p:cNvPr id="3" name="object 3"/>
          <p:cNvSpPr txBox="1"/>
          <p:nvPr/>
        </p:nvSpPr>
        <p:spPr>
          <a:xfrm>
            <a:off x="128422" y="925997"/>
            <a:ext cx="9023350" cy="2546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marR="177165" indent="-286385">
              <a:lnSpc>
                <a:spcPct val="120100"/>
              </a:lnSpc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钙钛矿电池相对于晶硅</a:t>
            </a:r>
            <a:r>
              <a:rPr sz="1400" b="1" spc="-15">
                <a:latin typeface="微软雅黑"/>
                <a:cs typeface="微软雅黑"/>
              </a:rPr>
              <a:t>电</a:t>
            </a:r>
            <a:r>
              <a:rPr sz="1400" b="1">
                <a:latin typeface="微软雅黑"/>
                <a:cs typeface="微软雅黑"/>
              </a:rPr>
              <a:t>池效</a:t>
            </a:r>
            <a:r>
              <a:rPr sz="1400" b="1" spc="-15">
                <a:latin typeface="微软雅黑"/>
                <a:cs typeface="微软雅黑"/>
              </a:rPr>
              <a:t>率</a:t>
            </a:r>
            <a:r>
              <a:rPr sz="1400" b="1">
                <a:latin typeface="微软雅黑"/>
                <a:cs typeface="微软雅黑"/>
              </a:rPr>
              <a:t>上限</a:t>
            </a:r>
            <a:r>
              <a:rPr sz="1400" b="1" spc="-15">
                <a:latin typeface="微软雅黑"/>
                <a:cs typeface="微软雅黑"/>
              </a:rPr>
              <a:t>更</a:t>
            </a:r>
            <a:r>
              <a:rPr sz="1400" b="1">
                <a:latin typeface="微软雅黑"/>
                <a:cs typeface="微软雅黑"/>
              </a:rPr>
              <a:t>高</a:t>
            </a:r>
            <a:r>
              <a:rPr sz="1400" b="1" spc="5">
                <a:latin typeface="微软雅黑"/>
                <a:cs typeface="微软雅黑"/>
              </a:rPr>
              <a:t>。</a:t>
            </a:r>
            <a:r>
              <a:rPr sz="1400" spc="-15">
                <a:latin typeface="微软雅黑"/>
                <a:cs typeface="微软雅黑"/>
              </a:rPr>
              <a:t>钙</a:t>
            </a:r>
            <a:r>
              <a:rPr sz="1400">
                <a:latin typeface="微软雅黑"/>
                <a:cs typeface="微软雅黑"/>
              </a:rPr>
              <a:t>钛矿</a:t>
            </a:r>
            <a:r>
              <a:rPr sz="1400" spc="-15">
                <a:latin typeface="微软雅黑"/>
                <a:cs typeface="微软雅黑"/>
              </a:rPr>
              <a:t>电</a:t>
            </a:r>
            <a:r>
              <a:rPr sz="1400">
                <a:latin typeface="微软雅黑"/>
                <a:cs typeface="微软雅黑"/>
              </a:rPr>
              <a:t>池具</a:t>
            </a:r>
            <a:r>
              <a:rPr sz="1400" spc="-15">
                <a:latin typeface="微软雅黑"/>
                <a:cs typeface="微软雅黑"/>
              </a:rPr>
              <a:t>备</a:t>
            </a:r>
            <a:r>
              <a:rPr sz="1400">
                <a:latin typeface="微软雅黑"/>
                <a:cs typeface="微软雅黑"/>
              </a:rPr>
              <a:t>高光</a:t>
            </a:r>
            <a:r>
              <a:rPr sz="1400" spc="-15">
                <a:latin typeface="微软雅黑"/>
                <a:cs typeface="微软雅黑"/>
              </a:rPr>
              <a:t>吸</a:t>
            </a:r>
            <a:r>
              <a:rPr sz="1400">
                <a:latin typeface="微软雅黑"/>
                <a:cs typeface="微软雅黑"/>
              </a:rPr>
              <a:t>收系</a:t>
            </a:r>
            <a:r>
              <a:rPr sz="1400" spc="-15">
                <a:latin typeface="微软雅黑"/>
                <a:cs typeface="微软雅黑"/>
              </a:rPr>
              <a:t>数</a:t>
            </a:r>
            <a:r>
              <a:rPr sz="1400">
                <a:latin typeface="微软雅黑"/>
                <a:cs typeface="微软雅黑"/>
              </a:rPr>
              <a:t>、受</a:t>
            </a:r>
            <a:r>
              <a:rPr sz="1400" spc="-15">
                <a:latin typeface="微软雅黑"/>
                <a:cs typeface="微软雅黑"/>
              </a:rPr>
              <a:t>温</a:t>
            </a:r>
            <a:r>
              <a:rPr sz="1400">
                <a:latin typeface="微软雅黑"/>
                <a:cs typeface="微软雅黑"/>
              </a:rPr>
              <a:t>差影</a:t>
            </a:r>
            <a:r>
              <a:rPr sz="1400" spc="-15">
                <a:latin typeface="微软雅黑"/>
                <a:cs typeface="微软雅黑"/>
              </a:rPr>
              <a:t>响</a:t>
            </a:r>
            <a:r>
              <a:rPr sz="1400">
                <a:latin typeface="微软雅黑"/>
                <a:cs typeface="微软雅黑"/>
              </a:rPr>
              <a:t>小，</a:t>
            </a:r>
            <a:r>
              <a:rPr sz="1400" spc="-15">
                <a:latin typeface="微软雅黑"/>
                <a:cs typeface="微软雅黑"/>
              </a:rPr>
              <a:t>光</a:t>
            </a:r>
            <a:r>
              <a:rPr sz="1400">
                <a:latin typeface="微软雅黑"/>
                <a:cs typeface="微软雅黑"/>
              </a:rPr>
              <a:t>电损</a:t>
            </a:r>
            <a:r>
              <a:rPr sz="1400" spc="-15">
                <a:latin typeface="微软雅黑"/>
                <a:cs typeface="微软雅黑"/>
              </a:rPr>
              <a:t>失</a:t>
            </a:r>
            <a:r>
              <a:rPr sz="1400">
                <a:latin typeface="微软雅黑"/>
                <a:cs typeface="微软雅黑"/>
              </a:rPr>
              <a:t>少，</a:t>
            </a:r>
            <a:r>
              <a:rPr sz="1400" spc="-15">
                <a:latin typeface="微软雅黑"/>
                <a:cs typeface="微软雅黑"/>
              </a:rPr>
              <a:t>单</a:t>
            </a:r>
            <a:r>
              <a:rPr sz="1400">
                <a:latin typeface="微软雅黑"/>
                <a:cs typeface="微软雅黑"/>
              </a:rPr>
              <a:t>结钙钛矿电池效率上限超</a:t>
            </a:r>
            <a:r>
              <a:rPr sz="1400" spc="-10">
                <a:latin typeface="微软雅黑"/>
                <a:cs typeface="微软雅黑"/>
              </a:rPr>
              <a:t>3</a:t>
            </a:r>
            <a:r>
              <a:rPr sz="1400">
                <a:latin typeface="微软雅黑"/>
                <a:cs typeface="微软雅黑"/>
              </a:rPr>
              <a:t>0%，双</a:t>
            </a:r>
            <a:r>
              <a:rPr sz="1400" spc="-15">
                <a:latin typeface="微软雅黑"/>
                <a:cs typeface="微软雅黑"/>
              </a:rPr>
              <a:t>结</a:t>
            </a:r>
            <a:r>
              <a:rPr sz="1400">
                <a:latin typeface="微软雅黑"/>
                <a:cs typeface="微软雅黑"/>
              </a:rPr>
              <a:t>叠层</a:t>
            </a:r>
            <a:r>
              <a:rPr sz="1400" spc="-15">
                <a:latin typeface="微软雅黑"/>
                <a:cs typeface="微软雅黑"/>
              </a:rPr>
              <a:t>效</a:t>
            </a:r>
            <a:r>
              <a:rPr sz="1400">
                <a:latin typeface="微软雅黑"/>
                <a:cs typeface="微软雅黑"/>
              </a:rPr>
              <a:t>率上</a:t>
            </a:r>
            <a:r>
              <a:rPr sz="1400" spc="-15">
                <a:latin typeface="微软雅黑"/>
                <a:cs typeface="微软雅黑"/>
              </a:rPr>
              <a:t>限</a:t>
            </a:r>
            <a:r>
              <a:rPr sz="1400">
                <a:latin typeface="微软雅黑"/>
                <a:cs typeface="微软雅黑"/>
              </a:rPr>
              <a:t>更有</a:t>
            </a:r>
            <a:r>
              <a:rPr sz="1400" spc="-15">
                <a:latin typeface="微软雅黑"/>
                <a:cs typeface="微软雅黑"/>
              </a:rPr>
              <a:t>望</a:t>
            </a:r>
            <a:r>
              <a:rPr sz="1400">
                <a:latin typeface="微软雅黑"/>
                <a:cs typeface="微软雅黑"/>
              </a:rPr>
              <a:t>接</a:t>
            </a:r>
            <a:r>
              <a:rPr sz="1400" spc="5">
                <a:latin typeface="微软雅黑"/>
                <a:cs typeface="微软雅黑"/>
              </a:rPr>
              <a:t>近</a:t>
            </a:r>
            <a:r>
              <a:rPr sz="1400" spc="-10">
                <a:latin typeface="微软雅黑"/>
                <a:cs typeface="微软雅黑"/>
              </a:rPr>
              <a:t>4</a:t>
            </a:r>
            <a:r>
              <a:rPr sz="1400">
                <a:latin typeface="微软雅黑"/>
                <a:cs typeface="微软雅黑"/>
              </a:rPr>
              <a:t>5%，而</a:t>
            </a:r>
            <a:r>
              <a:rPr sz="1400" spc="-15">
                <a:latin typeface="微软雅黑"/>
                <a:cs typeface="微软雅黑"/>
              </a:rPr>
              <a:t>晶</a:t>
            </a:r>
            <a:r>
              <a:rPr sz="1400">
                <a:latin typeface="微软雅黑"/>
                <a:cs typeface="微软雅黑"/>
              </a:rPr>
              <a:t>硅电</a:t>
            </a:r>
            <a:r>
              <a:rPr sz="1400" spc="-15">
                <a:latin typeface="微软雅黑"/>
                <a:cs typeface="微软雅黑"/>
              </a:rPr>
              <a:t>池</a:t>
            </a:r>
            <a:r>
              <a:rPr sz="1400">
                <a:latin typeface="微软雅黑"/>
                <a:cs typeface="微软雅黑"/>
              </a:rPr>
              <a:t>效率</a:t>
            </a:r>
            <a:r>
              <a:rPr sz="1400" spc="-15">
                <a:latin typeface="微软雅黑"/>
                <a:cs typeface="微软雅黑"/>
              </a:rPr>
              <a:t>难</a:t>
            </a:r>
            <a:r>
              <a:rPr sz="1400">
                <a:latin typeface="微软雅黑"/>
                <a:cs typeface="微软雅黑"/>
              </a:rPr>
              <a:t>以突</a:t>
            </a:r>
            <a:r>
              <a:rPr sz="1400" spc="-10">
                <a:latin typeface="微软雅黑"/>
                <a:cs typeface="微软雅黑"/>
              </a:rPr>
              <a:t>破</a:t>
            </a:r>
            <a:r>
              <a:rPr sz="1400">
                <a:latin typeface="微软雅黑"/>
                <a:cs typeface="微软雅黑"/>
              </a:rPr>
              <a:t>30</a:t>
            </a:r>
            <a:r>
              <a:rPr sz="1400" spc="-5">
                <a:latin typeface="微软雅黑"/>
                <a:cs typeface="微软雅黑"/>
              </a:rPr>
              <a:t>%</a:t>
            </a:r>
            <a:r>
              <a:rPr sz="140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 marL="299085" indent="-286385">
              <a:lnSpc>
                <a:spcPct val="100000"/>
              </a:lnSpc>
              <a:spcBef>
                <a:spcPts val="635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 spc="-5">
                <a:latin typeface="微软雅黑"/>
                <a:cs typeface="微软雅黑"/>
              </a:rPr>
              <a:t>钙钛矿电池相对于晶硅电池成本更低。</a:t>
            </a:r>
            <a:r>
              <a:rPr sz="1400" spc="-5">
                <a:latin typeface="微软雅黑"/>
                <a:cs typeface="微软雅黑"/>
              </a:rPr>
              <a:t>钙钛矿电池产能投资约5-7亿元/GW，未来成熟后有进一步下降空间；</a:t>
            </a:r>
            <a:endParaRPr sz="1400">
              <a:latin typeface="微软雅黑"/>
              <a:cs typeface="微软雅黑"/>
            </a:endParaRPr>
          </a:p>
          <a:p>
            <a:pPr marL="299085">
              <a:lnSpc>
                <a:spcPct val="100000"/>
              </a:lnSpc>
              <a:spcBef>
                <a:spcPts val="335"/>
              </a:spcBef>
            </a:pPr>
            <a:r>
              <a:rPr sz="1400" spc="-5">
                <a:latin typeface="微软雅黑"/>
                <a:cs typeface="微软雅黑"/>
              </a:rPr>
              <a:t>GW级量产组件成本小于1元/GW，有望向0.5元/GW靠拢，可实现全口径平价上网，而晶硅电池成本较高。</a:t>
            </a:r>
            <a:endParaRPr sz="1400">
              <a:latin typeface="微软雅黑"/>
              <a:cs typeface="微软雅黑"/>
            </a:endParaRPr>
          </a:p>
          <a:p>
            <a:pPr marL="299085" indent="-286385">
              <a:lnSpc>
                <a:spcPct val="100000"/>
              </a:lnSpc>
              <a:spcBef>
                <a:spcPts val="635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钙钛矿电池相对晶硅电池具备高弱光效应。</a:t>
            </a:r>
            <a:r>
              <a:rPr sz="1400">
                <a:latin typeface="微软雅黑"/>
                <a:cs typeface="微软雅黑"/>
              </a:rPr>
              <a:t>钙钛矿材料在可见光范围吸收系数可以达到10</a:t>
            </a:r>
            <a:r>
              <a:rPr sz="1350" baseline="33950">
                <a:latin typeface="微软雅黑"/>
                <a:cs typeface="微软雅黑"/>
              </a:rPr>
              <a:t>5</a:t>
            </a:r>
            <a:r>
              <a:rPr sz="1400">
                <a:latin typeface="微软雅黑"/>
                <a:cs typeface="微软雅黑"/>
              </a:rPr>
              <a:t>cm</a:t>
            </a:r>
            <a:r>
              <a:rPr sz="1350" baseline="33950">
                <a:latin typeface="微软雅黑"/>
                <a:cs typeface="微软雅黑"/>
              </a:rPr>
              <a:t>-1</a:t>
            </a:r>
            <a:r>
              <a:rPr sz="1400">
                <a:latin typeface="微软雅黑"/>
                <a:cs typeface="微软雅黑"/>
              </a:rPr>
              <a:t>，具备高光捕</a:t>
            </a:r>
            <a:endParaRPr sz="1400">
              <a:latin typeface="微软雅黑"/>
              <a:cs typeface="微软雅黑"/>
            </a:endParaRPr>
          </a:p>
          <a:p>
            <a:pPr marL="299085">
              <a:lnSpc>
                <a:spcPct val="100000"/>
              </a:lnSpc>
              <a:spcBef>
                <a:spcPts val="335"/>
              </a:spcBef>
            </a:pPr>
            <a:r>
              <a:rPr sz="1400" spc="-5">
                <a:latin typeface="微软雅黑"/>
                <a:cs typeface="微软雅黑"/>
              </a:rPr>
              <a:t>获能力；并且电池带隙，接近弱光下电池最高效率所需带隙，因此在阴雨天气和日出日落等弱光环境均能工作。</a:t>
            </a:r>
            <a:endParaRPr sz="1400">
              <a:latin typeface="微软雅黑"/>
              <a:cs typeface="微软雅黑"/>
            </a:endParaRPr>
          </a:p>
          <a:p>
            <a:pPr marL="299085" marR="314325" indent="-286385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钙钛矿电池下游应用领</a:t>
            </a:r>
            <a:r>
              <a:rPr sz="1400" b="1" spc="-15">
                <a:latin typeface="微软雅黑"/>
                <a:cs typeface="微软雅黑"/>
              </a:rPr>
              <a:t>域</a:t>
            </a:r>
            <a:r>
              <a:rPr sz="1400" b="1">
                <a:latin typeface="微软雅黑"/>
                <a:cs typeface="微软雅黑"/>
              </a:rPr>
              <a:t>广阔</a:t>
            </a:r>
            <a:r>
              <a:rPr sz="1400" b="1" spc="-10">
                <a:latin typeface="微软雅黑"/>
                <a:cs typeface="微软雅黑"/>
              </a:rPr>
              <a:t>。</a:t>
            </a:r>
            <a:r>
              <a:rPr sz="1400">
                <a:latin typeface="微软雅黑"/>
                <a:cs typeface="微软雅黑"/>
              </a:rPr>
              <a:t>钙钛</a:t>
            </a:r>
            <a:r>
              <a:rPr sz="1400" spc="-15">
                <a:latin typeface="微软雅黑"/>
                <a:cs typeface="微软雅黑"/>
              </a:rPr>
              <a:t>矿</a:t>
            </a:r>
            <a:r>
              <a:rPr sz="1400">
                <a:latin typeface="微软雅黑"/>
                <a:cs typeface="微软雅黑"/>
              </a:rPr>
              <a:t>电池</a:t>
            </a:r>
            <a:r>
              <a:rPr sz="1400" spc="-15">
                <a:latin typeface="微软雅黑"/>
                <a:cs typeface="微软雅黑"/>
              </a:rPr>
              <a:t>在</a:t>
            </a:r>
            <a:r>
              <a:rPr sz="1400">
                <a:latin typeface="微软雅黑"/>
                <a:cs typeface="微软雅黑"/>
              </a:rPr>
              <a:t>分布</a:t>
            </a:r>
            <a:r>
              <a:rPr sz="1400" spc="-15">
                <a:latin typeface="微软雅黑"/>
                <a:cs typeface="微软雅黑"/>
              </a:rPr>
              <a:t>式</a:t>
            </a:r>
            <a:r>
              <a:rPr sz="1400">
                <a:latin typeface="微软雅黑"/>
                <a:cs typeface="微软雅黑"/>
              </a:rPr>
              <a:t>光伏</a:t>
            </a:r>
            <a:r>
              <a:rPr sz="1400" spc="-15">
                <a:latin typeface="微软雅黑"/>
                <a:cs typeface="微软雅黑"/>
              </a:rPr>
              <a:t>市</a:t>
            </a:r>
            <a:r>
              <a:rPr sz="1400">
                <a:latin typeface="微软雅黑"/>
                <a:cs typeface="微软雅黑"/>
              </a:rPr>
              <a:t>场具</a:t>
            </a:r>
            <a:r>
              <a:rPr sz="1400" spc="-15">
                <a:latin typeface="微软雅黑"/>
                <a:cs typeface="微软雅黑"/>
              </a:rPr>
              <a:t>备</a:t>
            </a:r>
            <a:r>
              <a:rPr sz="1400">
                <a:latin typeface="微软雅黑"/>
                <a:cs typeface="微软雅黑"/>
              </a:rPr>
              <a:t>竞争</a:t>
            </a:r>
            <a:r>
              <a:rPr sz="1400" spc="-15">
                <a:latin typeface="微软雅黑"/>
                <a:cs typeface="微软雅黑"/>
              </a:rPr>
              <a:t>力</a:t>
            </a:r>
            <a:r>
              <a:rPr sz="1400">
                <a:latin typeface="微软雅黑"/>
                <a:cs typeface="微软雅黑"/>
              </a:rPr>
              <a:t>，可</a:t>
            </a:r>
            <a:r>
              <a:rPr sz="1400" spc="-15">
                <a:latin typeface="微软雅黑"/>
                <a:cs typeface="微软雅黑"/>
              </a:rPr>
              <a:t>广</a:t>
            </a:r>
            <a:r>
              <a:rPr sz="1400">
                <a:latin typeface="微软雅黑"/>
                <a:cs typeface="微软雅黑"/>
              </a:rPr>
              <a:t>泛应</a:t>
            </a:r>
            <a:r>
              <a:rPr sz="1400" spc="-15">
                <a:latin typeface="微软雅黑"/>
                <a:cs typeface="微软雅黑"/>
              </a:rPr>
              <a:t>用</a:t>
            </a:r>
            <a:r>
              <a:rPr sz="1400" spc="10">
                <a:latin typeface="微软雅黑"/>
                <a:cs typeface="微软雅黑"/>
              </a:rPr>
              <a:t>于</a:t>
            </a:r>
            <a:r>
              <a:rPr sz="1400" spc="-5">
                <a:latin typeface="微软雅黑"/>
                <a:cs typeface="微软雅黑"/>
              </a:rPr>
              <a:t>BI</a:t>
            </a:r>
            <a:r>
              <a:rPr sz="1400">
                <a:latin typeface="微软雅黑"/>
                <a:cs typeface="微软雅黑"/>
              </a:rPr>
              <a:t>P</a:t>
            </a:r>
            <a:r>
              <a:rPr sz="1400" spc="-5">
                <a:latin typeface="微软雅黑"/>
                <a:cs typeface="微软雅黑"/>
              </a:rPr>
              <a:t>V</a:t>
            </a:r>
            <a:r>
              <a:rPr sz="1400">
                <a:latin typeface="微软雅黑"/>
                <a:cs typeface="微软雅黑"/>
              </a:rPr>
              <a:t>幕墙</a:t>
            </a:r>
            <a:r>
              <a:rPr sz="1400" spc="-15">
                <a:latin typeface="微软雅黑"/>
                <a:cs typeface="微软雅黑"/>
              </a:rPr>
              <a:t>和</a:t>
            </a:r>
            <a:r>
              <a:rPr sz="1400">
                <a:latin typeface="微软雅黑"/>
                <a:cs typeface="微软雅黑"/>
              </a:rPr>
              <a:t>屋顶，此外也是光伏车顶的优</a:t>
            </a:r>
            <a:r>
              <a:rPr sz="1400" spc="-15">
                <a:latin typeface="微软雅黑"/>
                <a:cs typeface="微软雅黑"/>
              </a:rPr>
              <a:t>良</a:t>
            </a:r>
            <a:r>
              <a:rPr sz="1400">
                <a:latin typeface="微软雅黑"/>
                <a:cs typeface="微软雅黑"/>
              </a:rPr>
              <a:t>材料。</a:t>
            </a:r>
            <a:endParaRPr sz="1400">
              <a:latin typeface="微软雅黑"/>
              <a:cs typeface="微软雅黑"/>
            </a:endParaRPr>
          </a:p>
          <a:p>
            <a:pPr marL="574675">
              <a:lnSpc>
                <a:spcPct val="100000"/>
              </a:lnSpc>
              <a:spcBef>
                <a:spcPts val="1270"/>
              </a:spcBef>
            </a:pPr>
            <a:r>
              <a:rPr sz="1300" b="1" spc="-5">
                <a:latin typeface="微软雅黑"/>
                <a:cs typeface="微软雅黑"/>
              </a:rPr>
              <a:t>图：钙钛矿电池与晶硅电池对比</a:t>
            </a:r>
            <a:endParaRPr sz="1300">
              <a:latin typeface="微软雅黑"/>
              <a:cs typeface="微软雅黑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642048" y="3500373"/>
          <a:ext cx="7858759" cy="30314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09128"/>
                <a:gridCol w="3326384"/>
                <a:gridCol w="3113405"/>
              </a:tblGrid>
              <a:tr h="250189"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40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比较内容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177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006F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40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晶硅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177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006F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40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钙钛矿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177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006FC0"/>
                    </a:solidFill>
                  </a:tcPr>
                </a:tc>
              </a:tr>
              <a:tr h="231012"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发展时间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2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50年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2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10年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2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30886"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技术体系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2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第一代晶体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2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第三代薄膜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2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31012"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效率上限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8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27-29%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8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30-33%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8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30886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实验室效率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8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26.81%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8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25.70%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8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3101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使用寿命(T80)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8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25年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8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10-20年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8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31012"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带隙宽度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8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1.1eV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8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1.17~2.8eV调节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8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30886"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吸光范围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8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400-1200nm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8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350-800nm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8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31012"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器件厚度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95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&gt;150um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95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500nm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95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30974"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弱光效应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8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差，阴雨天气和日出日落基本不工作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8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好，阴雨天气和日出日落能工作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8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30962"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温度效应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8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高，受温度影响较大</a:t>
                      </a:r>
                      <a:r>
                        <a:rPr sz="1400" spc="-120"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(大10倍)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8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低，适合极端低温和高温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8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30974"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综合成本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8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高，全口径平价上网还需努力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8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低，可全口径实现平价上网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8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34137">
                <a:tc>
                  <a:txBody>
                    <a:bodyPr vert="horz" wrap="square"/>
                    <a:lstStyle/>
                    <a:p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079753" y="2710433"/>
            <a:ext cx="6986270" cy="596265"/>
          </a:xfrm>
          <a:custGeom>
            <a:rect l="l" t="t" r="r" b="b"/>
            <a:pathLst>
              <a:path w="6986270" h="596264">
                <a:moveTo>
                  <a:pt x="0" y="595884"/>
                </a:moveTo>
                <a:lnTo>
                  <a:pt x="6986016" y="595884"/>
                </a:lnTo>
                <a:lnTo>
                  <a:pt x="6986016" y="0"/>
                </a:lnTo>
                <a:lnTo>
                  <a:pt x="0" y="0"/>
                </a:lnTo>
                <a:lnTo>
                  <a:pt x="0" y="595884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079753" y="2710433"/>
            <a:ext cx="6986270" cy="596265"/>
          </a:xfrm>
          <a:custGeom>
            <a:rect l="l" t="t" r="r" b="b"/>
            <a:pathLst>
              <a:path w="6986270" h="596264">
                <a:moveTo>
                  <a:pt x="0" y="595884"/>
                </a:moveTo>
                <a:lnTo>
                  <a:pt x="6986016" y="595884"/>
                </a:lnTo>
                <a:lnTo>
                  <a:pt x="6986016" y="0"/>
                </a:lnTo>
                <a:lnTo>
                  <a:pt x="0" y="0"/>
                </a:lnTo>
                <a:lnTo>
                  <a:pt x="0" y="595884"/>
                </a:lnTo>
                <a:close/>
              </a:path>
            </a:pathLst>
          </a:custGeom>
          <a:ln w="25400">
            <a:solidFill>
              <a:srgbClr val="548ED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485391" y="2829305"/>
            <a:ext cx="6177915" cy="36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45"/>
              <a:t>PART2</a:t>
            </a:r>
            <a:r>
              <a:rPr spc="-55"/>
              <a:t> </a:t>
            </a:r>
            <a:r>
              <a:rPr spc="-5"/>
              <a:t>单结/叠层多元发展，钙钛矿技术百花齐放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51459" y="204215"/>
            <a:ext cx="6985000" cy="603885"/>
          </a:xfrm>
          <a:custGeom>
            <a:rect l="l" t="t" r="r" b="b"/>
            <a:pathLst>
              <a:path w="6985000" h="603885">
                <a:moveTo>
                  <a:pt x="0" y="603503"/>
                </a:moveTo>
                <a:lnTo>
                  <a:pt x="6984492" y="603503"/>
                </a:lnTo>
                <a:lnTo>
                  <a:pt x="6984492" y="0"/>
                </a:lnTo>
                <a:lnTo>
                  <a:pt x="0" y="0"/>
                </a:lnTo>
                <a:lnTo>
                  <a:pt x="0" y="603503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1459" y="310896"/>
            <a:ext cx="6985000" cy="5124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0805">
              <a:lnSpc>
                <a:spcPct val="100000"/>
              </a:lnSpc>
            </a:pPr>
            <a:r>
              <a:rPr sz="2400"/>
              <a:t>钙钛矿电池结构：单结电池+叠层电池各有特点</a:t>
            </a:r>
            <a:endParaRPr sz="2400"/>
          </a:p>
        </p:txBody>
      </p:sp>
      <p:sp>
        <p:nvSpPr>
          <p:cNvPr id="4" name="object 4"/>
          <p:cNvSpPr txBox="1"/>
          <p:nvPr/>
        </p:nvSpPr>
        <p:spPr>
          <a:xfrm>
            <a:off x="75387" y="971336"/>
            <a:ext cx="8853170" cy="30410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marR="5080" indent="-286385">
              <a:lnSpc>
                <a:spcPct val="120100"/>
              </a:lnSpc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钙钛矿电池目前研究进</a:t>
            </a:r>
            <a:r>
              <a:rPr sz="1400" b="1" spc="-15">
                <a:latin typeface="微软雅黑"/>
                <a:cs typeface="微软雅黑"/>
              </a:rPr>
              <a:t>展</a:t>
            </a:r>
            <a:r>
              <a:rPr sz="1400" b="1">
                <a:latin typeface="微软雅黑"/>
                <a:cs typeface="微软雅黑"/>
              </a:rPr>
              <a:t>主要</a:t>
            </a:r>
            <a:r>
              <a:rPr sz="1400" b="1" spc="-15">
                <a:latin typeface="微软雅黑"/>
                <a:cs typeface="微软雅黑"/>
              </a:rPr>
              <a:t>分</a:t>
            </a:r>
            <a:r>
              <a:rPr sz="1400" b="1">
                <a:latin typeface="微软雅黑"/>
                <a:cs typeface="微软雅黑"/>
              </a:rPr>
              <a:t>为单</a:t>
            </a:r>
            <a:r>
              <a:rPr sz="1400" b="1" spc="-15">
                <a:latin typeface="微软雅黑"/>
                <a:cs typeface="微软雅黑"/>
              </a:rPr>
              <a:t>结</a:t>
            </a:r>
            <a:r>
              <a:rPr sz="1400" b="1">
                <a:latin typeface="微软雅黑"/>
                <a:cs typeface="微软雅黑"/>
              </a:rPr>
              <a:t>电池</a:t>
            </a:r>
            <a:r>
              <a:rPr sz="1400" b="1" spc="-15">
                <a:latin typeface="微软雅黑"/>
                <a:cs typeface="微软雅黑"/>
              </a:rPr>
              <a:t>和</a:t>
            </a:r>
            <a:r>
              <a:rPr sz="1400" b="1">
                <a:latin typeface="微软雅黑"/>
                <a:cs typeface="微软雅黑"/>
              </a:rPr>
              <a:t>多结</a:t>
            </a:r>
            <a:r>
              <a:rPr sz="1400" b="1" spc="-15">
                <a:latin typeface="微软雅黑"/>
                <a:cs typeface="微软雅黑"/>
              </a:rPr>
              <a:t>叠</a:t>
            </a:r>
            <a:r>
              <a:rPr sz="1400" b="1">
                <a:latin typeface="微软雅黑"/>
                <a:cs typeface="微软雅黑"/>
              </a:rPr>
              <a:t>层电</a:t>
            </a:r>
            <a:r>
              <a:rPr sz="1400" b="1" spc="-15">
                <a:latin typeface="微软雅黑"/>
                <a:cs typeface="微软雅黑"/>
              </a:rPr>
              <a:t>池</a:t>
            </a:r>
            <a:r>
              <a:rPr sz="1400" b="1" spc="5">
                <a:latin typeface="微软雅黑"/>
                <a:cs typeface="微软雅黑"/>
              </a:rPr>
              <a:t>。</a:t>
            </a:r>
            <a:r>
              <a:rPr sz="1400">
                <a:latin typeface="微软雅黑"/>
                <a:cs typeface="微软雅黑"/>
              </a:rPr>
              <a:t>钙</a:t>
            </a:r>
            <a:r>
              <a:rPr sz="1400" spc="-15">
                <a:latin typeface="微软雅黑"/>
                <a:cs typeface="微软雅黑"/>
              </a:rPr>
              <a:t>钛</a:t>
            </a:r>
            <a:r>
              <a:rPr sz="1400">
                <a:latin typeface="微软雅黑"/>
                <a:cs typeface="微软雅黑"/>
              </a:rPr>
              <a:t>矿单</a:t>
            </a:r>
            <a:r>
              <a:rPr sz="1400" spc="-15">
                <a:latin typeface="微软雅黑"/>
                <a:cs typeface="微软雅黑"/>
              </a:rPr>
              <a:t>结</a:t>
            </a:r>
            <a:r>
              <a:rPr sz="1400">
                <a:latin typeface="微软雅黑"/>
                <a:cs typeface="微软雅黑"/>
              </a:rPr>
              <a:t>电池</a:t>
            </a:r>
            <a:r>
              <a:rPr sz="1400" u="sng" spc="-15">
                <a:latin typeface="微软雅黑"/>
                <a:cs typeface="微软雅黑"/>
              </a:rPr>
              <a:t>不</a:t>
            </a:r>
            <a:r>
              <a:rPr sz="1400" u="sng">
                <a:latin typeface="微软雅黑"/>
                <a:cs typeface="微软雅黑"/>
              </a:rPr>
              <a:t>需要</a:t>
            </a:r>
            <a:r>
              <a:rPr sz="1400" u="sng" spc="-15">
                <a:latin typeface="微软雅黑"/>
                <a:cs typeface="微软雅黑"/>
              </a:rPr>
              <a:t>依</a:t>
            </a:r>
            <a:r>
              <a:rPr sz="1400" u="sng">
                <a:latin typeface="微软雅黑"/>
                <a:cs typeface="微软雅黑"/>
              </a:rPr>
              <a:t>托</a:t>
            </a:r>
            <a:r>
              <a:rPr sz="1400" u="sng" spc="5">
                <a:latin typeface="微软雅黑"/>
                <a:cs typeface="微软雅黑"/>
              </a:rPr>
              <a:t>P</a:t>
            </a:r>
            <a:r>
              <a:rPr sz="1400" u="sng">
                <a:latin typeface="微软雅黑"/>
                <a:cs typeface="微软雅黑"/>
              </a:rPr>
              <a:t>N</a:t>
            </a:r>
            <a:r>
              <a:rPr sz="1400" u="sng" spc="-15">
                <a:latin typeface="微软雅黑"/>
                <a:cs typeface="微软雅黑"/>
              </a:rPr>
              <a:t>结</a:t>
            </a:r>
            <a:r>
              <a:rPr sz="1400" u="sng">
                <a:latin typeface="微软雅黑"/>
                <a:cs typeface="微软雅黑"/>
              </a:rPr>
              <a:t>就能</a:t>
            </a:r>
            <a:r>
              <a:rPr sz="1400" u="sng" spc="-15">
                <a:latin typeface="微软雅黑"/>
                <a:cs typeface="微软雅黑"/>
              </a:rPr>
              <a:t>产</a:t>
            </a:r>
            <a:r>
              <a:rPr sz="1400" u="sng">
                <a:latin typeface="微软雅黑"/>
                <a:cs typeface="微软雅黑"/>
              </a:rPr>
              <a:t>生光生伏特效应</a:t>
            </a:r>
            <a:r>
              <a:rPr sz="1400" spc="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结</a:t>
            </a:r>
            <a:r>
              <a:rPr sz="1400" spc="5">
                <a:latin typeface="微软雅黑"/>
                <a:cs typeface="微软雅黑"/>
              </a:rPr>
              <a:t>构</a:t>
            </a:r>
            <a:r>
              <a:rPr sz="1400">
                <a:latin typeface="微软雅黑"/>
                <a:cs typeface="微软雅黑"/>
              </a:rPr>
              <a:t>简</a:t>
            </a:r>
            <a:r>
              <a:rPr sz="1400" spc="5">
                <a:latin typeface="微软雅黑"/>
                <a:cs typeface="微软雅黑"/>
              </a:rPr>
              <a:t>单</a:t>
            </a:r>
            <a:r>
              <a:rPr sz="1400">
                <a:latin typeface="微软雅黑"/>
                <a:cs typeface="微软雅黑"/>
              </a:rPr>
              <a:t>，</a:t>
            </a:r>
            <a:r>
              <a:rPr sz="1400" spc="-10">
                <a:latin typeface="微软雅黑"/>
                <a:cs typeface="微软雅黑"/>
              </a:rPr>
              <a:t>仅</a:t>
            </a:r>
            <a:r>
              <a:rPr sz="1400" spc="5">
                <a:latin typeface="微软雅黑"/>
                <a:cs typeface="微软雅黑"/>
              </a:rPr>
              <a:t>有</a:t>
            </a:r>
            <a:r>
              <a:rPr sz="1400">
                <a:latin typeface="微软雅黑"/>
                <a:cs typeface="微软雅黑"/>
              </a:rPr>
              <a:t>五</a:t>
            </a:r>
            <a:r>
              <a:rPr sz="1400" spc="-10">
                <a:latin typeface="微软雅黑"/>
                <a:cs typeface="微软雅黑"/>
              </a:rPr>
              <a:t>层</a:t>
            </a:r>
            <a:r>
              <a:rPr sz="1400" spc="5">
                <a:latin typeface="微软雅黑"/>
                <a:cs typeface="微软雅黑"/>
              </a:rPr>
              <a:t>；</a:t>
            </a:r>
            <a:r>
              <a:rPr sz="1400">
                <a:latin typeface="微软雅黑"/>
                <a:cs typeface="微软雅黑"/>
              </a:rPr>
              <a:t>由</a:t>
            </a:r>
            <a:r>
              <a:rPr sz="1400" spc="-15">
                <a:latin typeface="微软雅黑"/>
                <a:cs typeface="微软雅黑"/>
              </a:rPr>
              <a:t>于</a:t>
            </a:r>
            <a:r>
              <a:rPr sz="1400" u="sng" spc="5">
                <a:latin typeface="微软雅黑"/>
                <a:cs typeface="微软雅黑"/>
              </a:rPr>
              <a:t>钙</a:t>
            </a:r>
            <a:r>
              <a:rPr sz="1400" u="sng">
                <a:latin typeface="微软雅黑"/>
                <a:cs typeface="微软雅黑"/>
              </a:rPr>
              <a:t>钛</a:t>
            </a:r>
            <a:r>
              <a:rPr sz="1400" u="sng" spc="-10">
                <a:latin typeface="微软雅黑"/>
                <a:cs typeface="微软雅黑"/>
              </a:rPr>
              <a:t>矿</a:t>
            </a:r>
            <a:r>
              <a:rPr sz="1400" u="sng" spc="5">
                <a:latin typeface="微软雅黑"/>
                <a:cs typeface="微软雅黑"/>
              </a:rPr>
              <a:t>带</a:t>
            </a:r>
            <a:r>
              <a:rPr sz="1400" u="sng">
                <a:latin typeface="微软雅黑"/>
                <a:cs typeface="微软雅黑"/>
              </a:rPr>
              <a:t>隙</a:t>
            </a:r>
            <a:r>
              <a:rPr sz="1400" u="sng" spc="-10">
                <a:latin typeface="微软雅黑"/>
                <a:cs typeface="微软雅黑"/>
              </a:rPr>
              <a:t>可</a:t>
            </a:r>
            <a:r>
              <a:rPr sz="1400" u="sng" spc="5">
                <a:latin typeface="微软雅黑"/>
                <a:cs typeface="微软雅黑"/>
              </a:rPr>
              <a:t>调</a:t>
            </a:r>
            <a:r>
              <a:rPr sz="1400" u="sng">
                <a:latin typeface="微软雅黑"/>
                <a:cs typeface="微软雅黑"/>
              </a:rPr>
              <a:t>节</a:t>
            </a:r>
            <a:r>
              <a:rPr sz="1400" spc="-10">
                <a:latin typeface="微软雅黑"/>
                <a:cs typeface="微软雅黑"/>
              </a:rPr>
              <a:t>，</a:t>
            </a:r>
            <a:r>
              <a:rPr sz="1400" spc="5">
                <a:latin typeface="微软雅黑"/>
                <a:cs typeface="微软雅黑"/>
              </a:rPr>
              <a:t>因</a:t>
            </a:r>
            <a:r>
              <a:rPr sz="1400">
                <a:latin typeface="微软雅黑"/>
                <a:cs typeface="微软雅黑"/>
              </a:rPr>
              <a:t>此</a:t>
            </a:r>
            <a:r>
              <a:rPr sz="1400" spc="-10">
                <a:latin typeface="微软雅黑"/>
                <a:cs typeface="微软雅黑"/>
              </a:rPr>
              <a:t>可</a:t>
            </a:r>
            <a:r>
              <a:rPr sz="1400" spc="5">
                <a:latin typeface="微软雅黑"/>
                <a:cs typeface="微软雅黑"/>
              </a:rPr>
              <a:t>以</a:t>
            </a:r>
            <a:r>
              <a:rPr sz="1400">
                <a:latin typeface="微软雅黑"/>
                <a:cs typeface="微软雅黑"/>
              </a:rPr>
              <a:t>搭</a:t>
            </a:r>
            <a:r>
              <a:rPr sz="1400" spc="-10">
                <a:latin typeface="微软雅黑"/>
                <a:cs typeface="微软雅黑"/>
              </a:rPr>
              <a:t>配</a:t>
            </a:r>
            <a:r>
              <a:rPr sz="1400" spc="5">
                <a:latin typeface="微软雅黑"/>
                <a:cs typeface="微软雅黑"/>
              </a:rPr>
              <a:t>其</a:t>
            </a:r>
            <a:r>
              <a:rPr sz="1400">
                <a:latin typeface="微软雅黑"/>
                <a:cs typeface="微软雅黑"/>
              </a:rPr>
              <a:t>他</a:t>
            </a:r>
            <a:r>
              <a:rPr sz="1400" spc="-10">
                <a:latin typeface="微软雅黑"/>
                <a:cs typeface="微软雅黑"/>
              </a:rPr>
              <a:t>半</a:t>
            </a:r>
            <a:r>
              <a:rPr sz="1400" spc="5">
                <a:latin typeface="微软雅黑"/>
                <a:cs typeface="微软雅黑"/>
              </a:rPr>
              <a:t>导</a:t>
            </a:r>
            <a:r>
              <a:rPr sz="1400">
                <a:latin typeface="微软雅黑"/>
                <a:cs typeface="微软雅黑"/>
              </a:rPr>
              <a:t>体</a:t>
            </a:r>
            <a:r>
              <a:rPr sz="1400" spc="-10">
                <a:latin typeface="微软雅黑"/>
                <a:cs typeface="微软雅黑"/>
              </a:rPr>
              <a:t>材</a:t>
            </a:r>
            <a:r>
              <a:rPr sz="1400" spc="5">
                <a:latin typeface="微软雅黑"/>
                <a:cs typeface="微软雅黑"/>
              </a:rPr>
              <a:t>料</a:t>
            </a:r>
            <a:r>
              <a:rPr sz="1400">
                <a:latin typeface="微软雅黑"/>
                <a:cs typeface="微软雅黑"/>
              </a:rPr>
              <a:t>进</a:t>
            </a:r>
            <a:r>
              <a:rPr sz="1400" spc="-10">
                <a:latin typeface="微软雅黑"/>
                <a:cs typeface="微软雅黑"/>
              </a:rPr>
              <a:t>行</a:t>
            </a:r>
            <a:r>
              <a:rPr sz="1400" spc="5">
                <a:latin typeface="微软雅黑"/>
                <a:cs typeface="微软雅黑"/>
              </a:rPr>
              <a:t>叠</a:t>
            </a:r>
            <a:r>
              <a:rPr sz="1400">
                <a:latin typeface="微软雅黑"/>
                <a:cs typeface="微软雅黑"/>
              </a:rPr>
              <a:t>层</a:t>
            </a:r>
            <a:r>
              <a:rPr sz="1400" spc="-10">
                <a:latin typeface="微软雅黑"/>
                <a:cs typeface="微软雅黑"/>
              </a:rPr>
              <a:t>，</a:t>
            </a:r>
            <a:r>
              <a:rPr sz="1400" spc="5">
                <a:latin typeface="微软雅黑"/>
                <a:cs typeface="微软雅黑"/>
              </a:rPr>
              <a:t>叠</a:t>
            </a:r>
            <a:r>
              <a:rPr sz="1400">
                <a:latin typeface="微软雅黑"/>
                <a:cs typeface="微软雅黑"/>
              </a:rPr>
              <a:t>层</a:t>
            </a:r>
            <a:r>
              <a:rPr sz="1400" spc="-10">
                <a:latin typeface="微软雅黑"/>
                <a:cs typeface="微软雅黑"/>
              </a:rPr>
              <a:t>后</a:t>
            </a:r>
            <a:r>
              <a:rPr sz="1400" spc="5">
                <a:latin typeface="微软雅黑"/>
                <a:cs typeface="微软雅黑"/>
              </a:rPr>
              <a:t>的</a:t>
            </a:r>
            <a:r>
              <a:rPr sz="1400">
                <a:latin typeface="微软雅黑"/>
                <a:cs typeface="微软雅黑"/>
              </a:rPr>
              <a:t>多结电池可以覆盖大部</a:t>
            </a:r>
            <a:r>
              <a:rPr sz="1400" spc="-15">
                <a:latin typeface="微软雅黑"/>
                <a:cs typeface="微软雅黑"/>
              </a:rPr>
              <a:t>分</a:t>
            </a:r>
            <a:r>
              <a:rPr sz="1400">
                <a:latin typeface="微软雅黑"/>
                <a:cs typeface="微软雅黑"/>
              </a:rPr>
              <a:t>带隙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实现</a:t>
            </a:r>
            <a:r>
              <a:rPr sz="1400" spc="-15">
                <a:latin typeface="微软雅黑"/>
                <a:cs typeface="微软雅黑"/>
              </a:rPr>
              <a:t>光</a:t>
            </a:r>
            <a:r>
              <a:rPr sz="1400">
                <a:latin typeface="微软雅黑"/>
                <a:cs typeface="微软雅黑"/>
              </a:rPr>
              <a:t>子全</a:t>
            </a:r>
            <a:r>
              <a:rPr sz="1400" spc="-15">
                <a:latin typeface="微软雅黑"/>
                <a:cs typeface="微软雅黑"/>
              </a:rPr>
              <a:t>方</a:t>
            </a:r>
            <a:r>
              <a:rPr sz="1400">
                <a:latin typeface="微软雅黑"/>
                <a:cs typeface="微软雅黑"/>
              </a:rPr>
              <a:t>位吸</a:t>
            </a:r>
            <a:r>
              <a:rPr sz="1400" spc="-15">
                <a:latin typeface="微软雅黑"/>
                <a:cs typeface="微软雅黑"/>
              </a:rPr>
              <a:t>收</a:t>
            </a:r>
            <a:r>
              <a:rPr sz="1400" spc="5">
                <a:latin typeface="微软雅黑"/>
                <a:cs typeface="微软雅黑"/>
              </a:rPr>
              <a:t>，</a:t>
            </a:r>
            <a:r>
              <a:rPr sz="1400" u="sng">
                <a:latin typeface="微软雅黑"/>
                <a:cs typeface="微软雅黑"/>
              </a:rPr>
              <a:t>实</a:t>
            </a:r>
            <a:r>
              <a:rPr sz="1400" u="sng" spc="-15">
                <a:latin typeface="微软雅黑"/>
                <a:cs typeface="微软雅黑"/>
              </a:rPr>
              <a:t>现</a:t>
            </a:r>
            <a:r>
              <a:rPr sz="1400" u="sng">
                <a:latin typeface="微软雅黑"/>
                <a:cs typeface="微软雅黑"/>
              </a:rPr>
              <a:t>电池</a:t>
            </a:r>
            <a:r>
              <a:rPr sz="1400" u="sng" spc="-15">
                <a:latin typeface="微软雅黑"/>
                <a:cs typeface="微软雅黑"/>
              </a:rPr>
              <a:t>效</a:t>
            </a:r>
            <a:r>
              <a:rPr sz="1400" u="sng">
                <a:latin typeface="微软雅黑"/>
                <a:cs typeface="微软雅黑"/>
              </a:rPr>
              <a:t>率成</a:t>
            </a:r>
            <a:r>
              <a:rPr sz="1400" u="sng" spc="-15">
                <a:latin typeface="微软雅黑"/>
                <a:cs typeface="微软雅黑"/>
              </a:rPr>
              <a:t>倍</a:t>
            </a:r>
            <a:r>
              <a:rPr sz="1400" u="sng">
                <a:latin typeface="微软雅黑"/>
                <a:cs typeface="微软雅黑"/>
              </a:rPr>
              <a:t>增</a:t>
            </a:r>
            <a:r>
              <a:rPr sz="1400" u="sng" spc="5">
                <a:latin typeface="微软雅黑"/>
                <a:cs typeface="微软雅黑"/>
              </a:rPr>
              <a:t>长</a:t>
            </a:r>
            <a:r>
              <a:rPr sz="140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 marL="299085" marR="6985" indent="-286385" algn="just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单结电池产业化生产主</a:t>
            </a:r>
            <a:r>
              <a:rPr sz="1400" b="1" spc="-15">
                <a:latin typeface="微软雅黑"/>
                <a:cs typeface="微软雅黑"/>
              </a:rPr>
              <a:t>要</a:t>
            </a:r>
            <a:r>
              <a:rPr sz="1400" b="1">
                <a:latin typeface="微软雅黑"/>
                <a:cs typeface="微软雅黑"/>
              </a:rPr>
              <a:t>为平</a:t>
            </a:r>
            <a:r>
              <a:rPr sz="1400" b="1" spc="-15">
                <a:latin typeface="微软雅黑"/>
                <a:cs typeface="微软雅黑"/>
              </a:rPr>
              <a:t>面</a:t>
            </a:r>
            <a:r>
              <a:rPr sz="1400" b="1">
                <a:latin typeface="微软雅黑"/>
                <a:cs typeface="微软雅黑"/>
              </a:rPr>
              <a:t>反式</a:t>
            </a:r>
            <a:r>
              <a:rPr sz="1400" b="1" spc="-15">
                <a:latin typeface="微软雅黑"/>
                <a:cs typeface="微软雅黑"/>
              </a:rPr>
              <a:t>结</a:t>
            </a:r>
            <a:r>
              <a:rPr sz="1400" b="1">
                <a:latin typeface="微软雅黑"/>
                <a:cs typeface="微软雅黑"/>
              </a:rPr>
              <a:t>构</a:t>
            </a:r>
            <a:r>
              <a:rPr sz="1400" b="1" spc="5">
                <a:latin typeface="微软雅黑"/>
                <a:cs typeface="微软雅黑"/>
              </a:rPr>
              <a:t>。</a:t>
            </a:r>
            <a:r>
              <a:rPr sz="1400" spc="-15">
                <a:latin typeface="微软雅黑"/>
                <a:cs typeface="微软雅黑"/>
              </a:rPr>
              <a:t>单</a:t>
            </a:r>
            <a:r>
              <a:rPr sz="1400">
                <a:latin typeface="微软雅黑"/>
                <a:cs typeface="微软雅黑"/>
              </a:rPr>
              <a:t>结钙</a:t>
            </a:r>
            <a:r>
              <a:rPr sz="1400" spc="-15">
                <a:latin typeface="微软雅黑"/>
                <a:cs typeface="微软雅黑"/>
              </a:rPr>
              <a:t>钛</a:t>
            </a:r>
            <a:r>
              <a:rPr sz="1400">
                <a:latin typeface="微软雅黑"/>
                <a:cs typeface="微软雅黑"/>
              </a:rPr>
              <a:t>矿电</a:t>
            </a:r>
            <a:r>
              <a:rPr sz="1400" spc="-15">
                <a:latin typeface="微软雅黑"/>
                <a:cs typeface="微软雅黑"/>
              </a:rPr>
              <a:t>池</a:t>
            </a:r>
            <a:r>
              <a:rPr sz="1400">
                <a:latin typeface="微软雅黑"/>
                <a:cs typeface="微软雅黑"/>
              </a:rPr>
              <a:t>结构</a:t>
            </a:r>
            <a:r>
              <a:rPr sz="1400" spc="-15">
                <a:latin typeface="微软雅黑"/>
                <a:cs typeface="微软雅黑"/>
              </a:rPr>
              <a:t>可</a:t>
            </a:r>
            <a:r>
              <a:rPr sz="1400">
                <a:latin typeface="微软雅黑"/>
                <a:cs typeface="微软雅黑"/>
              </a:rPr>
              <a:t>分为</a:t>
            </a:r>
            <a:r>
              <a:rPr sz="1400" spc="-15">
                <a:latin typeface="微软雅黑"/>
                <a:cs typeface="微软雅黑"/>
              </a:rPr>
              <a:t>介</a:t>
            </a:r>
            <a:r>
              <a:rPr sz="1400">
                <a:latin typeface="微软雅黑"/>
                <a:cs typeface="微软雅黑"/>
              </a:rPr>
              <a:t>孔结</a:t>
            </a:r>
            <a:r>
              <a:rPr sz="1400" spc="-15">
                <a:latin typeface="微软雅黑"/>
                <a:cs typeface="微软雅黑"/>
              </a:rPr>
              <a:t>构</a:t>
            </a:r>
            <a:r>
              <a:rPr sz="1400">
                <a:latin typeface="微软雅黑"/>
                <a:cs typeface="微软雅黑"/>
              </a:rPr>
              <a:t>和平</a:t>
            </a:r>
            <a:r>
              <a:rPr sz="1400" spc="-15">
                <a:latin typeface="微软雅黑"/>
                <a:cs typeface="微软雅黑"/>
              </a:rPr>
              <a:t>面</a:t>
            </a:r>
            <a:r>
              <a:rPr sz="1400">
                <a:latin typeface="微软雅黑"/>
                <a:cs typeface="微软雅黑"/>
              </a:rPr>
              <a:t>结构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平面</a:t>
            </a:r>
            <a:r>
              <a:rPr sz="1400" spc="-15">
                <a:latin typeface="微软雅黑"/>
                <a:cs typeface="微软雅黑"/>
              </a:rPr>
              <a:t>结</a:t>
            </a:r>
            <a:r>
              <a:rPr sz="1400">
                <a:latin typeface="微软雅黑"/>
                <a:cs typeface="微软雅黑"/>
              </a:rPr>
              <a:t>构又</a:t>
            </a:r>
            <a:r>
              <a:rPr sz="1400" spc="-15">
                <a:latin typeface="微软雅黑"/>
                <a:cs typeface="微软雅黑"/>
              </a:rPr>
              <a:t>可</a:t>
            </a:r>
            <a:r>
              <a:rPr sz="1400">
                <a:latin typeface="微软雅黑"/>
                <a:cs typeface="微软雅黑"/>
              </a:rPr>
              <a:t>分为正式结构和反式结构</a:t>
            </a:r>
            <a:r>
              <a:rPr sz="1400" spc="-10">
                <a:latin typeface="微软雅黑"/>
                <a:cs typeface="微软雅黑"/>
              </a:rPr>
              <a:t>；</a:t>
            </a:r>
            <a:r>
              <a:rPr sz="1400">
                <a:latin typeface="微软雅黑"/>
                <a:cs typeface="微软雅黑"/>
              </a:rPr>
              <a:t>透明</a:t>
            </a:r>
            <a:r>
              <a:rPr sz="1400" spc="-15">
                <a:latin typeface="微软雅黑"/>
                <a:cs typeface="微软雅黑"/>
              </a:rPr>
              <a:t>导</a:t>
            </a:r>
            <a:r>
              <a:rPr sz="1400">
                <a:latin typeface="微软雅黑"/>
                <a:cs typeface="微软雅黑"/>
              </a:rPr>
              <a:t>电电</a:t>
            </a:r>
            <a:r>
              <a:rPr sz="1400" spc="-15">
                <a:latin typeface="微软雅黑"/>
                <a:cs typeface="微软雅黑"/>
              </a:rPr>
              <a:t>极</a:t>
            </a:r>
            <a:r>
              <a:rPr sz="1400">
                <a:latin typeface="微软雅黑"/>
                <a:cs typeface="微软雅黑"/>
              </a:rPr>
              <a:t>、电</a:t>
            </a:r>
            <a:r>
              <a:rPr sz="1400" spc="-15">
                <a:latin typeface="微软雅黑"/>
                <a:cs typeface="微软雅黑"/>
              </a:rPr>
              <a:t>子</a:t>
            </a:r>
            <a:r>
              <a:rPr sz="1400">
                <a:latin typeface="微软雅黑"/>
                <a:cs typeface="微软雅黑"/>
              </a:rPr>
              <a:t>传输</a:t>
            </a:r>
            <a:r>
              <a:rPr sz="1400" spc="-15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、钙</a:t>
            </a:r>
            <a:r>
              <a:rPr sz="1400" spc="-15">
                <a:latin typeface="微软雅黑"/>
                <a:cs typeface="微软雅黑"/>
              </a:rPr>
              <a:t>钛</a:t>
            </a:r>
            <a:r>
              <a:rPr sz="1400">
                <a:latin typeface="微软雅黑"/>
                <a:cs typeface="微软雅黑"/>
              </a:rPr>
              <a:t>矿光</a:t>
            </a:r>
            <a:r>
              <a:rPr sz="1400" spc="-15">
                <a:latin typeface="微软雅黑"/>
                <a:cs typeface="微软雅黑"/>
              </a:rPr>
              <a:t>电</a:t>
            </a:r>
            <a:r>
              <a:rPr sz="1400">
                <a:latin typeface="微软雅黑"/>
                <a:cs typeface="微软雅黑"/>
              </a:rPr>
              <a:t>吸收</a:t>
            </a:r>
            <a:r>
              <a:rPr sz="1400" spc="-15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、空</a:t>
            </a:r>
            <a:r>
              <a:rPr sz="1400" spc="-15">
                <a:latin typeface="微软雅黑"/>
                <a:cs typeface="微软雅黑"/>
              </a:rPr>
              <a:t>穴</a:t>
            </a:r>
            <a:r>
              <a:rPr sz="1400">
                <a:latin typeface="微软雅黑"/>
                <a:cs typeface="微软雅黑"/>
              </a:rPr>
              <a:t>传输</a:t>
            </a:r>
            <a:r>
              <a:rPr sz="1400" spc="-15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、金</a:t>
            </a:r>
            <a:r>
              <a:rPr sz="1400" spc="-15">
                <a:latin typeface="微软雅黑"/>
                <a:cs typeface="微软雅黑"/>
              </a:rPr>
              <a:t>属</a:t>
            </a:r>
            <a:r>
              <a:rPr sz="1400">
                <a:latin typeface="微软雅黑"/>
                <a:cs typeface="微软雅黑"/>
              </a:rPr>
              <a:t>电极</a:t>
            </a:r>
            <a:r>
              <a:rPr sz="1400" spc="-15">
                <a:latin typeface="微软雅黑"/>
                <a:cs typeface="微软雅黑"/>
              </a:rPr>
              <a:t>为</a:t>
            </a:r>
            <a:r>
              <a:rPr sz="1400">
                <a:latin typeface="微软雅黑"/>
                <a:cs typeface="微软雅黑"/>
              </a:rPr>
              <a:t>主要</a:t>
            </a:r>
            <a:r>
              <a:rPr sz="1400" spc="-15">
                <a:latin typeface="微软雅黑"/>
                <a:cs typeface="微软雅黑"/>
              </a:rPr>
              <a:t>结</a:t>
            </a:r>
            <a:r>
              <a:rPr sz="1400">
                <a:latin typeface="微软雅黑"/>
                <a:cs typeface="微软雅黑"/>
              </a:rPr>
              <a:t>构要素；由于</a:t>
            </a:r>
            <a:r>
              <a:rPr sz="1400" u="sng">
                <a:latin typeface="微软雅黑"/>
                <a:cs typeface="微软雅黑"/>
              </a:rPr>
              <a:t>平面反式结</a:t>
            </a:r>
            <a:r>
              <a:rPr sz="1400" u="sng" spc="-15">
                <a:latin typeface="微软雅黑"/>
                <a:cs typeface="微软雅黑"/>
              </a:rPr>
              <a:t>构</a:t>
            </a:r>
            <a:r>
              <a:rPr sz="1400" u="sng">
                <a:latin typeface="微软雅黑"/>
                <a:cs typeface="微软雅黑"/>
              </a:rPr>
              <a:t>具备</a:t>
            </a:r>
            <a:r>
              <a:rPr sz="1400" u="sng" spc="-15">
                <a:latin typeface="微软雅黑"/>
                <a:cs typeface="微软雅黑"/>
              </a:rPr>
              <a:t>可</a:t>
            </a:r>
            <a:r>
              <a:rPr sz="1400" u="sng">
                <a:latin typeface="微软雅黑"/>
                <a:cs typeface="微软雅黑"/>
              </a:rPr>
              <a:t>低温</a:t>
            </a:r>
            <a:r>
              <a:rPr sz="1400" u="sng" spc="-15">
                <a:latin typeface="微软雅黑"/>
                <a:cs typeface="微软雅黑"/>
              </a:rPr>
              <a:t>制</a:t>
            </a:r>
            <a:r>
              <a:rPr sz="1400" u="sng">
                <a:latin typeface="微软雅黑"/>
                <a:cs typeface="微软雅黑"/>
              </a:rPr>
              <a:t>备、</a:t>
            </a:r>
            <a:r>
              <a:rPr sz="1400" u="sng" spc="-15">
                <a:latin typeface="微软雅黑"/>
                <a:cs typeface="微软雅黑"/>
              </a:rPr>
              <a:t>稳</a:t>
            </a:r>
            <a:r>
              <a:rPr sz="1400" u="sng">
                <a:latin typeface="微软雅黑"/>
                <a:cs typeface="微软雅黑"/>
              </a:rPr>
              <a:t>定性</a:t>
            </a:r>
            <a:r>
              <a:rPr sz="1400" u="sng" spc="-15">
                <a:latin typeface="微软雅黑"/>
                <a:cs typeface="微软雅黑"/>
              </a:rPr>
              <a:t>较</a:t>
            </a:r>
            <a:r>
              <a:rPr sz="1400" u="sng">
                <a:latin typeface="微软雅黑"/>
                <a:cs typeface="微软雅黑"/>
              </a:rPr>
              <a:t>高优</a:t>
            </a:r>
            <a:r>
              <a:rPr sz="1400" u="sng" spc="-5">
                <a:latin typeface="微软雅黑"/>
                <a:cs typeface="微软雅黑"/>
              </a:rPr>
              <a:t>势</a:t>
            </a:r>
            <a:r>
              <a:rPr sz="1400">
                <a:latin typeface="微软雅黑"/>
                <a:cs typeface="微软雅黑"/>
              </a:rPr>
              <a:t>，目</a:t>
            </a:r>
            <a:r>
              <a:rPr sz="1400" spc="-15">
                <a:latin typeface="微软雅黑"/>
                <a:cs typeface="微软雅黑"/>
              </a:rPr>
              <a:t>前</a:t>
            </a:r>
            <a:r>
              <a:rPr sz="1400">
                <a:latin typeface="微软雅黑"/>
                <a:cs typeface="微软雅黑"/>
              </a:rPr>
              <a:t>广泛</a:t>
            </a:r>
            <a:r>
              <a:rPr sz="1400" spc="-15">
                <a:latin typeface="微软雅黑"/>
                <a:cs typeface="微软雅黑"/>
              </a:rPr>
              <a:t>用</a:t>
            </a:r>
            <a:r>
              <a:rPr sz="1400">
                <a:latin typeface="微软雅黑"/>
                <a:cs typeface="微软雅黑"/>
              </a:rPr>
              <a:t>于产</a:t>
            </a:r>
            <a:r>
              <a:rPr sz="1400" spc="-15">
                <a:latin typeface="微软雅黑"/>
                <a:cs typeface="微软雅黑"/>
              </a:rPr>
              <a:t>业</a:t>
            </a:r>
            <a:r>
              <a:rPr sz="1400">
                <a:latin typeface="微软雅黑"/>
                <a:cs typeface="微软雅黑"/>
              </a:rPr>
              <a:t>化生</a:t>
            </a:r>
            <a:r>
              <a:rPr sz="1400" spc="-15">
                <a:latin typeface="微软雅黑"/>
                <a:cs typeface="微软雅黑"/>
              </a:rPr>
              <a:t>产</a:t>
            </a:r>
            <a:r>
              <a:rPr sz="140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 marL="299085" marR="7620" indent="-286385" algn="just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钙钛矿</a:t>
            </a:r>
            <a:r>
              <a:rPr sz="1400" b="1" spc="-5">
                <a:latin typeface="微软雅黑"/>
                <a:cs typeface="微软雅黑"/>
              </a:rPr>
              <a:t>/</a:t>
            </a:r>
            <a:r>
              <a:rPr sz="1400" b="1">
                <a:latin typeface="微软雅黑"/>
                <a:cs typeface="微软雅黑"/>
              </a:rPr>
              <a:t>晶硅叠层研究进展</a:t>
            </a:r>
            <a:r>
              <a:rPr sz="1400" b="1" spc="-15">
                <a:latin typeface="微软雅黑"/>
                <a:cs typeface="微软雅黑"/>
              </a:rPr>
              <a:t>领</a:t>
            </a:r>
            <a:r>
              <a:rPr sz="1400" b="1">
                <a:latin typeface="微软雅黑"/>
                <a:cs typeface="微软雅黑"/>
              </a:rPr>
              <a:t>先，</a:t>
            </a:r>
            <a:r>
              <a:rPr sz="1400" b="1" spc="-15">
                <a:latin typeface="微软雅黑"/>
                <a:cs typeface="微软雅黑"/>
              </a:rPr>
              <a:t>两</a:t>
            </a:r>
            <a:r>
              <a:rPr sz="1400" b="1">
                <a:latin typeface="微软雅黑"/>
                <a:cs typeface="微软雅黑"/>
              </a:rPr>
              <a:t>端叠</a:t>
            </a:r>
            <a:r>
              <a:rPr sz="1400" b="1" spc="-15">
                <a:latin typeface="微软雅黑"/>
                <a:cs typeface="微软雅黑"/>
              </a:rPr>
              <a:t>层</a:t>
            </a:r>
            <a:r>
              <a:rPr sz="1400" b="1">
                <a:latin typeface="微软雅黑"/>
                <a:cs typeface="微软雅黑"/>
              </a:rPr>
              <a:t>方式</a:t>
            </a:r>
            <a:r>
              <a:rPr sz="1400" b="1" spc="-15">
                <a:latin typeface="微软雅黑"/>
                <a:cs typeface="微软雅黑"/>
              </a:rPr>
              <a:t>具</a:t>
            </a:r>
            <a:r>
              <a:rPr sz="1400" b="1">
                <a:latin typeface="微软雅黑"/>
                <a:cs typeface="微软雅黑"/>
              </a:rPr>
              <a:t>备产</a:t>
            </a:r>
            <a:r>
              <a:rPr sz="1400" b="1" spc="-15">
                <a:latin typeface="微软雅黑"/>
                <a:cs typeface="微软雅黑"/>
              </a:rPr>
              <a:t>业</a:t>
            </a:r>
            <a:r>
              <a:rPr sz="1400" b="1">
                <a:latin typeface="微软雅黑"/>
                <a:cs typeface="微软雅黑"/>
              </a:rPr>
              <a:t>化生</a:t>
            </a:r>
            <a:r>
              <a:rPr sz="1400" b="1" spc="-15">
                <a:latin typeface="微软雅黑"/>
                <a:cs typeface="微软雅黑"/>
              </a:rPr>
              <a:t>产</a:t>
            </a:r>
            <a:r>
              <a:rPr sz="1400" b="1">
                <a:latin typeface="微软雅黑"/>
                <a:cs typeface="微软雅黑"/>
              </a:rPr>
              <a:t>前景</a:t>
            </a:r>
            <a:r>
              <a:rPr sz="1400" b="1" spc="-5">
                <a:latin typeface="微软雅黑"/>
                <a:cs typeface="微软雅黑"/>
              </a:rPr>
              <a:t>。</a:t>
            </a:r>
            <a:r>
              <a:rPr sz="1400">
                <a:latin typeface="微软雅黑"/>
                <a:cs typeface="微软雅黑"/>
              </a:rPr>
              <a:t>目前</a:t>
            </a:r>
            <a:r>
              <a:rPr sz="1400" spc="-15">
                <a:latin typeface="微软雅黑"/>
                <a:cs typeface="微软雅黑"/>
              </a:rPr>
              <a:t>主</a:t>
            </a:r>
            <a:r>
              <a:rPr sz="1400">
                <a:latin typeface="微软雅黑"/>
                <a:cs typeface="微软雅黑"/>
              </a:rPr>
              <a:t>流钙</a:t>
            </a:r>
            <a:r>
              <a:rPr sz="1400" spc="-15">
                <a:latin typeface="微软雅黑"/>
                <a:cs typeface="微软雅黑"/>
              </a:rPr>
              <a:t>钛</a:t>
            </a:r>
            <a:r>
              <a:rPr sz="1400">
                <a:latin typeface="微软雅黑"/>
                <a:cs typeface="微软雅黑"/>
              </a:rPr>
              <a:t>矿叠</a:t>
            </a:r>
            <a:r>
              <a:rPr sz="1400" spc="-15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技术</a:t>
            </a:r>
            <a:r>
              <a:rPr sz="1400" spc="-15">
                <a:latin typeface="微软雅黑"/>
                <a:cs typeface="微软雅黑"/>
              </a:rPr>
              <a:t>为</a:t>
            </a:r>
            <a:r>
              <a:rPr sz="1400">
                <a:latin typeface="微软雅黑"/>
                <a:cs typeface="微软雅黑"/>
              </a:rPr>
              <a:t>：钙</a:t>
            </a:r>
            <a:r>
              <a:rPr sz="1400" spc="-15">
                <a:latin typeface="微软雅黑"/>
                <a:cs typeface="微软雅黑"/>
              </a:rPr>
              <a:t>钛</a:t>
            </a:r>
            <a:r>
              <a:rPr sz="1400" spc="5">
                <a:latin typeface="微软雅黑"/>
                <a:cs typeface="微软雅黑"/>
              </a:rPr>
              <a:t>矿</a:t>
            </a:r>
            <a:r>
              <a:rPr sz="1400">
                <a:latin typeface="微软雅黑"/>
                <a:cs typeface="微软雅黑"/>
              </a:rPr>
              <a:t>/晶硅叠层、钙钛矿/钙钛矿</a:t>
            </a:r>
            <a:r>
              <a:rPr sz="1400" spc="-10">
                <a:latin typeface="微软雅黑"/>
                <a:cs typeface="微软雅黑"/>
              </a:rPr>
              <a:t>叠</a:t>
            </a:r>
            <a:r>
              <a:rPr sz="1400">
                <a:latin typeface="微软雅黑"/>
                <a:cs typeface="微软雅黑"/>
              </a:rPr>
              <a:t>层、</a:t>
            </a:r>
            <a:r>
              <a:rPr sz="1400" spc="-10">
                <a:latin typeface="微软雅黑"/>
                <a:cs typeface="微软雅黑"/>
              </a:rPr>
              <a:t>钙</a:t>
            </a:r>
            <a:r>
              <a:rPr sz="1400">
                <a:latin typeface="微软雅黑"/>
                <a:cs typeface="微软雅黑"/>
              </a:rPr>
              <a:t>钛</a:t>
            </a:r>
            <a:r>
              <a:rPr sz="1400" spc="-15">
                <a:latin typeface="微软雅黑"/>
                <a:cs typeface="微软雅黑"/>
              </a:rPr>
              <a:t>矿</a:t>
            </a:r>
            <a:r>
              <a:rPr sz="1400">
                <a:latin typeface="微软雅黑"/>
                <a:cs typeface="微软雅黑"/>
              </a:rPr>
              <a:t>/</a:t>
            </a:r>
            <a:r>
              <a:rPr sz="1400" spc="-45">
                <a:latin typeface="微软雅黑"/>
                <a:cs typeface="微软雅黑"/>
              </a:rPr>
              <a:t> </a:t>
            </a:r>
            <a:r>
              <a:rPr sz="1400">
                <a:latin typeface="微软雅黑"/>
                <a:cs typeface="微软雅黑"/>
              </a:rPr>
              <a:t>C</a:t>
            </a:r>
            <a:r>
              <a:rPr sz="1400" spc="-10">
                <a:latin typeface="微软雅黑"/>
                <a:cs typeface="微软雅黑"/>
              </a:rPr>
              <a:t>I</a:t>
            </a:r>
            <a:r>
              <a:rPr sz="1400">
                <a:latin typeface="微软雅黑"/>
                <a:cs typeface="微软雅黑"/>
              </a:rPr>
              <a:t>G</a:t>
            </a:r>
            <a:r>
              <a:rPr sz="1400" spc="5">
                <a:latin typeface="微软雅黑"/>
                <a:cs typeface="微软雅黑"/>
              </a:rPr>
              <a:t>S</a:t>
            </a:r>
            <a:r>
              <a:rPr sz="1400">
                <a:latin typeface="微软雅黑"/>
                <a:cs typeface="微软雅黑"/>
              </a:rPr>
              <a:t>叠层，</a:t>
            </a:r>
            <a:r>
              <a:rPr sz="1400" u="sng">
                <a:latin typeface="微软雅黑"/>
                <a:cs typeface="微软雅黑"/>
              </a:rPr>
              <a:t>由于钙钛矿/晶</a:t>
            </a:r>
            <a:r>
              <a:rPr sz="1400" u="sng" spc="-15">
                <a:latin typeface="微软雅黑"/>
                <a:cs typeface="微软雅黑"/>
              </a:rPr>
              <a:t>硅</a:t>
            </a:r>
            <a:r>
              <a:rPr sz="1400" u="sng">
                <a:latin typeface="微软雅黑"/>
                <a:cs typeface="微软雅黑"/>
              </a:rPr>
              <a:t>叠层</a:t>
            </a:r>
            <a:r>
              <a:rPr sz="1400" u="sng" spc="-15">
                <a:latin typeface="微软雅黑"/>
                <a:cs typeface="微软雅黑"/>
              </a:rPr>
              <a:t>具</a:t>
            </a:r>
            <a:r>
              <a:rPr sz="1400" u="sng">
                <a:latin typeface="微软雅黑"/>
                <a:cs typeface="微软雅黑"/>
              </a:rPr>
              <a:t>备底</a:t>
            </a:r>
            <a:r>
              <a:rPr sz="1400" u="sng" spc="-15">
                <a:latin typeface="微软雅黑"/>
                <a:cs typeface="微软雅黑"/>
              </a:rPr>
              <a:t>电</a:t>
            </a:r>
            <a:r>
              <a:rPr sz="1400" u="sng">
                <a:latin typeface="微软雅黑"/>
                <a:cs typeface="微软雅黑"/>
              </a:rPr>
              <a:t>池（</a:t>
            </a:r>
            <a:r>
              <a:rPr sz="1400" u="sng" spc="-15">
                <a:latin typeface="微软雅黑"/>
                <a:cs typeface="微软雅黑"/>
              </a:rPr>
              <a:t>晶</a:t>
            </a:r>
            <a:r>
              <a:rPr sz="1400" u="sng">
                <a:latin typeface="微软雅黑"/>
                <a:cs typeface="微软雅黑"/>
              </a:rPr>
              <a:t>硅电</a:t>
            </a:r>
            <a:r>
              <a:rPr sz="1400" u="sng" spc="-15">
                <a:latin typeface="微软雅黑"/>
                <a:cs typeface="微软雅黑"/>
              </a:rPr>
              <a:t>池</a:t>
            </a:r>
            <a:r>
              <a:rPr sz="1400" u="sng">
                <a:latin typeface="微软雅黑"/>
                <a:cs typeface="微软雅黑"/>
              </a:rPr>
              <a:t>）技</a:t>
            </a:r>
            <a:r>
              <a:rPr sz="1400" u="sng" spc="-15">
                <a:latin typeface="微软雅黑"/>
                <a:cs typeface="微软雅黑"/>
              </a:rPr>
              <a:t>术</a:t>
            </a:r>
            <a:r>
              <a:rPr sz="1400" u="sng">
                <a:latin typeface="微软雅黑"/>
                <a:cs typeface="微软雅黑"/>
              </a:rPr>
              <a:t>成熟稳定的优势</a:t>
            </a:r>
            <a:r>
              <a:rPr sz="1400">
                <a:latin typeface="微软雅黑"/>
                <a:cs typeface="微软雅黑"/>
              </a:rPr>
              <a:t>，在诸多叠层</a:t>
            </a:r>
            <a:r>
              <a:rPr sz="1400" spc="-15">
                <a:latin typeface="微软雅黑"/>
                <a:cs typeface="微软雅黑"/>
              </a:rPr>
              <a:t>中</a:t>
            </a:r>
            <a:r>
              <a:rPr sz="1400">
                <a:latin typeface="微软雅黑"/>
                <a:cs typeface="微软雅黑"/>
              </a:rPr>
              <a:t>研究</a:t>
            </a:r>
            <a:r>
              <a:rPr sz="1400" spc="-15">
                <a:latin typeface="微软雅黑"/>
                <a:cs typeface="微软雅黑"/>
              </a:rPr>
              <a:t>进</a:t>
            </a:r>
            <a:r>
              <a:rPr sz="1400">
                <a:latin typeface="微软雅黑"/>
                <a:cs typeface="微软雅黑"/>
              </a:rPr>
              <a:t>展最</a:t>
            </a:r>
            <a:r>
              <a:rPr sz="1400" spc="-15">
                <a:latin typeface="微软雅黑"/>
                <a:cs typeface="微软雅黑"/>
              </a:rPr>
              <a:t>快</a:t>
            </a:r>
            <a:r>
              <a:rPr sz="1400">
                <a:latin typeface="微软雅黑"/>
                <a:cs typeface="微软雅黑"/>
              </a:rPr>
              <a:t>，实</a:t>
            </a:r>
            <a:r>
              <a:rPr sz="1400" spc="-15">
                <a:latin typeface="微软雅黑"/>
                <a:cs typeface="微软雅黑"/>
              </a:rPr>
              <a:t>验</a:t>
            </a:r>
            <a:r>
              <a:rPr sz="1400">
                <a:latin typeface="微软雅黑"/>
                <a:cs typeface="微软雅黑"/>
              </a:rPr>
              <a:t>室效</a:t>
            </a:r>
            <a:r>
              <a:rPr sz="1400" spc="-15">
                <a:latin typeface="微软雅黑"/>
                <a:cs typeface="微软雅黑"/>
              </a:rPr>
              <a:t>率</a:t>
            </a:r>
            <a:r>
              <a:rPr sz="1400">
                <a:latin typeface="微软雅黑"/>
                <a:cs typeface="微软雅黑"/>
              </a:rPr>
              <a:t>领先</a:t>
            </a:r>
            <a:r>
              <a:rPr sz="1400" spc="-15">
                <a:latin typeface="微软雅黑"/>
                <a:cs typeface="微软雅黑"/>
              </a:rPr>
              <a:t>。</a:t>
            </a:r>
            <a:r>
              <a:rPr sz="1400">
                <a:latin typeface="微软雅黑"/>
                <a:cs typeface="微软雅黑"/>
              </a:rPr>
              <a:t>两端</a:t>
            </a:r>
            <a:r>
              <a:rPr sz="1400" spc="-15">
                <a:latin typeface="微软雅黑"/>
                <a:cs typeface="微软雅黑"/>
              </a:rPr>
              <a:t>叠</a:t>
            </a:r>
            <a:r>
              <a:rPr sz="1400">
                <a:latin typeface="微软雅黑"/>
                <a:cs typeface="微软雅黑"/>
              </a:rPr>
              <a:t>层方</a:t>
            </a:r>
            <a:r>
              <a:rPr sz="1400" spc="-15">
                <a:latin typeface="微软雅黑"/>
                <a:cs typeface="微软雅黑"/>
              </a:rPr>
              <a:t>式</a:t>
            </a:r>
            <a:r>
              <a:rPr sz="1400">
                <a:latin typeface="微软雅黑"/>
                <a:cs typeface="微软雅黑"/>
              </a:rPr>
              <a:t>，是</a:t>
            </a:r>
            <a:r>
              <a:rPr sz="1400" spc="-15">
                <a:latin typeface="微软雅黑"/>
                <a:cs typeface="微软雅黑"/>
              </a:rPr>
              <a:t>指</a:t>
            </a:r>
            <a:r>
              <a:rPr sz="1400">
                <a:latin typeface="微软雅黑"/>
                <a:cs typeface="微软雅黑"/>
              </a:rPr>
              <a:t>子电</a:t>
            </a:r>
            <a:r>
              <a:rPr sz="1400" spc="-15">
                <a:latin typeface="微软雅黑"/>
                <a:cs typeface="微软雅黑"/>
              </a:rPr>
              <a:t>池</a:t>
            </a:r>
            <a:r>
              <a:rPr sz="1400">
                <a:latin typeface="微软雅黑"/>
                <a:cs typeface="微软雅黑"/>
              </a:rPr>
              <a:t>通过</a:t>
            </a:r>
            <a:r>
              <a:rPr sz="1400" spc="-15">
                <a:latin typeface="微软雅黑"/>
                <a:cs typeface="微软雅黑"/>
              </a:rPr>
              <a:t>互</a:t>
            </a:r>
            <a:r>
              <a:rPr sz="1400">
                <a:latin typeface="微软雅黑"/>
                <a:cs typeface="微软雅黑"/>
              </a:rPr>
              <a:t>联界</a:t>
            </a:r>
            <a:r>
              <a:rPr sz="1400" spc="-15">
                <a:latin typeface="微软雅黑"/>
                <a:cs typeface="微软雅黑"/>
              </a:rPr>
              <a:t>面</a:t>
            </a:r>
            <a:r>
              <a:rPr sz="1400">
                <a:latin typeface="微软雅黑"/>
                <a:cs typeface="微软雅黑"/>
              </a:rPr>
              <a:t>串联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仅需一个透明电极，成本</a:t>
            </a:r>
            <a:r>
              <a:rPr sz="1400" spc="-15">
                <a:latin typeface="微软雅黑"/>
                <a:cs typeface="微软雅黑"/>
              </a:rPr>
              <a:t>较</a:t>
            </a:r>
            <a:r>
              <a:rPr sz="1400">
                <a:latin typeface="微软雅黑"/>
                <a:cs typeface="微软雅黑"/>
              </a:rPr>
              <a:t>低，</a:t>
            </a:r>
            <a:r>
              <a:rPr sz="1400" spc="-15">
                <a:latin typeface="微软雅黑"/>
                <a:cs typeface="微软雅黑"/>
              </a:rPr>
              <a:t>在</a:t>
            </a:r>
            <a:r>
              <a:rPr sz="1400">
                <a:latin typeface="微软雅黑"/>
                <a:cs typeface="微软雅黑"/>
              </a:rPr>
              <a:t>工艺</a:t>
            </a:r>
            <a:r>
              <a:rPr sz="1400" spc="-15">
                <a:latin typeface="微软雅黑"/>
                <a:cs typeface="微软雅黑"/>
              </a:rPr>
              <a:t>方</a:t>
            </a:r>
            <a:r>
              <a:rPr sz="1400">
                <a:latin typeface="微软雅黑"/>
                <a:cs typeface="微软雅黑"/>
              </a:rPr>
              <a:t>面具</a:t>
            </a:r>
            <a:r>
              <a:rPr sz="1400" spc="-15">
                <a:latin typeface="微软雅黑"/>
                <a:cs typeface="微软雅黑"/>
              </a:rPr>
              <a:t>备</a:t>
            </a:r>
            <a:r>
              <a:rPr sz="1400">
                <a:latin typeface="微软雅黑"/>
                <a:cs typeface="微软雅黑"/>
              </a:rPr>
              <a:t>发展</a:t>
            </a:r>
            <a:r>
              <a:rPr sz="1400" spc="-15">
                <a:latin typeface="微软雅黑"/>
                <a:cs typeface="微软雅黑"/>
              </a:rPr>
              <a:t>前</a:t>
            </a:r>
            <a:r>
              <a:rPr sz="1400">
                <a:latin typeface="微软雅黑"/>
                <a:cs typeface="微软雅黑"/>
              </a:rPr>
              <a:t>景。</a:t>
            </a:r>
            <a:endParaRPr sz="1400">
              <a:latin typeface="微软雅黑"/>
              <a:cs typeface="微软雅黑"/>
            </a:endParaRPr>
          </a:p>
          <a:p>
            <a:pPr marL="1108710">
              <a:lnSpc>
                <a:spcPct val="100000"/>
              </a:lnSpc>
              <a:spcBef>
                <a:spcPts val="1435"/>
              </a:spcBef>
              <a:tabLst>
                <a:tab pos="4588510"/>
              </a:tabLst>
            </a:pPr>
            <a:r>
              <a:rPr sz="1300" b="1" spc="-5">
                <a:latin typeface="微软雅黑"/>
                <a:cs typeface="微软雅黑"/>
              </a:rPr>
              <a:t>图：单结电池结构（平面正式结构为例）	图：叠层电池结构（钙钛矿/晶硅叠层为例）</a:t>
            </a:r>
            <a:endParaRPr sz="13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693920" y="4203191"/>
            <a:ext cx="2974848" cy="224180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331975" y="4212335"/>
            <a:ext cx="2449068" cy="224180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51459" y="204215"/>
            <a:ext cx="6985000" cy="603885"/>
          </a:xfrm>
          <a:custGeom>
            <a:rect l="l" t="t" r="r" b="b"/>
            <a:pathLst>
              <a:path w="6985000" h="603885">
                <a:moveTo>
                  <a:pt x="0" y="603503"/>
                </a:moveTo>
                <a:lnTo>
                  <a:pt x="6984492" y="603503"/>
                </a:lnTo>
                <a:lnTo>
                  <a:pt x="6984492" y="0"/>
                </a:lnTo>
                <a:lnTo>
                  <a:pt x="0" y="0"/>
                </a:lnTo>
                <a:lnTo>
                  <a:pt x="0" y="603503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1459" y="310896"/>
            <a:ext cx="6985000" cy="5124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0805">
              <a:lnSpc>
                <a:spcPct val="100000"/>
              </a:lnSpc>
            </a:pPr>
            <a:r>
              <a:rPr sz="2400" spc="-5"/>
              <a:t>钙钛矿电池结构—单结</a:t>
            </a:r>
            <a:endParaRPr sz="2400"/>
          </a:p>
        </p:txBody>
      </p:sp>
      <p:sp>
        <p:nvSpPr>
          <p:cNvPr id="4" name="object 4"/>
          <p:cNvSpPr txBox="1"/>
          <p:nvPr/>
        </p:nvSpPr>
        <p:spPr>
          <a:xfrm>
            <a:off x="75387" y="971336"/>
            <a:ext cx="8851900" cy="21266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marR="83185" indent="-286385">
              <a:lnSpc>
                <a:spcPct val="120100"/>
              </a:lnSpc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单结电池结构主要分为</a:t>
            </a:r>
            <a:r>
              <a:rPr sz="1400" b="1" spc="-15">
                <a:latin typeface="微软雅黑"/>
                <a:cs typeface="微软雅黑"/>
              </a:rPr>
              <a:t>介</a:t>
            </a:r>
            <a:r>
              <a:rPr sz="1400" b="1">
                <a:latin typeface="微软雅黑"/>
                <a:cs typeface="微软雅黑"/>
              </a:rPr>
              <a:t>孔结</a:t>
            </a:r>
            <a:r>
              <a:rPr sz="1400" b="1" spc="-15">
                <a:latin typeface="微软雅黑"/>
                <a:cs typeface="微软雅黑"/>
              </a:rPr>
              <a:t>构</a:t>
            </a:r>
            <a:r>
              <a:rPr sz="1400" b="1">
                <a:latin typeface="微软雅黑"/>
                <a:cs typeface="微软雅黑"/>
              </a:rPr>
              <a:t>和平</a:t>
            </a:r>
            <a:r>
              <a:rPr sz="1400" b="1" spc="-15">
                <a:latin typeface="微软雅黑"/>
                <a:cs typeface="微软雅黑"/>
              </a:rPr>
              <a:t>面</a:t>
            </a:r>
            <a:r>
              <a:rPr sz="1400" b="1">
                <a:latin typeface="微软雅黑"/>
                <a:cs typeface="微软雅黑"/>
              </a:rPr>
              <a:t>结构</a:t>
            </a:r>
            <a:r>
              <a:rPr sz="1400" b="1" spc="-15">
                <a:latin typeface="微软雅黑"/>
                <a:cs typeface="微软雅黑"/>
              </a:rPr>
              <a:t>，</a:t>
            </a:r>
            <a:r>
              <a:rPr sz="1400" b="1">
                <a:latin typeface="微软雅黑"/>
                <a:cs typeface="微软雅黑"/>
              </a:rPr>
              <a:t>平面</a:t>
            </a:r>
            <a:r>
              <a:rPr sz="1400" b="1" spc="-15">
                <a:latin typeface="微软雅黑"/>
                <a:cs typeface="微软雅黑"/>
              </a:rPr>
              <a:t>结</a:t>
            </a:r>
            <a:r>
              <a:rPr sz="1400" b="1">
                <a:latin typeface="微软雅黑"/>
                <a:cs typeface="微软雅黑"/>
              </a:rPr>
              <a:t>构又</a:t>
            </a:r>
            <a:r>
              <a:rPr sz="1400" b="1" spc="-15">
                <a:latin typeface="微软雅黑"/>
                <a:cs typeface="微软雅黑"/>
              </a:rPr>
              <a:t>被</a:t>
            </a:r>
            <a:r>
              <a:rPr sz="1400" b="1">
                <a:latin typeface="微软雅黑"/>
                <a:cs typeface="微软雅黑"/>
              </a:rPr>
              <a:t>分为</a:t>
            </a:r>
            <a:r>
              <a:rPr sz="1400" b="1" spc="-15">
                <a:latin typeface="微软雅黑"/>
                <a:cs typeface="微软雅黑"/>
              </a:rPr>
              <a:t>正</a:t>
            </a:r>
            <a:r>
              <a:rPr sz="1400" b="1">
                <a:latin typeface="微软雅黑"/>
                <a:cs typeface="微软雅黑"/>
              </a:rPr>
              <a:t>式结</a:t>
            </a:r>
            <a:r>
              <a:rPr sz="1400" b="1" spc="-5">
                <a:latin typeface="微软雅黑"/>
                <a:cs typeface="微软雅黑"/>
              </a:rPr>
              <a:t>构</a:t>
            </a:r>
            <a:r>
              <a:rPr sz="1400" b="1" spc="5">
                <a:latin typeface="微软雅黑"/>
                <a:cs typeface="微软雅黑"/>
              </a:rPr>
              <a:t>(</a:t>
            </a:r>
            <a:r>
              <a:rPr sz="1400" b="1">
                <a:latin typeface="微软雅黑"/>
                <a:cs typeface="微软雅黑"/>
              </a:rPr>
              <a:t>n</a:t>
            </a:r>
            <a:r>
              <a:rPr sz="1400" b="1" spc="-5">
                <a:latin typeface="微软雅黑"/>
                <a:cs typeface="微软雅黑"/>
              </a:rPr>
              <a:t>-</a:t>
            </a:r>
            <a:r>
              <a:rPr sz="1400" b="1">
                <a:latin typeface="微软雅黑"/>
                <a:cs typeface="微软雅黑"/>
              </a:rPr>
              <a:t>i</a:t>
            </a:r>
            <a:r>
              <a:rPr sz="1400" b="1" spc="-5">
                <a:latin typeface="微软雅黑"/>
                <a:cs typeface="微软雅黑"/>
              </a:rPr>
              <a:t>-</a:t>
            </a:r>
            <a:r>
              <a:rPr sz="1400" b="1">
                <a:latin typeface="微软雅黑"/>
                <a:cs typeface="微软雅黑"/>
              </a:rPr>
              <a:t>p</a:t>
            </a:r>
            <a:r>
              <a:rPr sz="1400" b="1" spc="5">
                <a:latin typeface="微软雅黑"/>
                <a:cs typeface="微软雅黑"/>
              </a:rPr>
              <a:t>)</a:t>
            </a:r>
            <a:r>
              <a:rPr sz="1400" b="1" spc="-15">
                <a:latin typeface="微软雅黑"/>
                <a:cs typeface="微软雅黑"/>
              </a:rPr>
              <a:t>和</a:t>
            </a:r>
            <a:r>
              <a:rPr sz="1400" b="1">
                <a:latin typeface="微软雅黑"/>
                <a:cs typeface="微软雅黑"/>
              </a:rPr>
              <a:t>反式</a:t>
            </a:r>
            <a:r>
              <a:rPr sz="1400" b="1" spc="-15">
                <a:latin typeface="微软雅黑"/>
                <a:cs typeface="微软雅黑"/>
              </a:rPr>
              <a:t>结</a:t>
            </a:r>
            <a:r>
              <a:rPr sz="1400" b="1">
                <a:latin typeface="微软雅黑"/>
                <a:cs typeface="微软雅黑"/>
              </a:rPr>
              <a:t>构</a:t>
            </a:r>
            <a:r>
              <a:rPr sz="1400" b="1" spc="5">
                <a:latin typeface="微软雅黑"/>
                <a:cs typeface="微软雅黑"/>
              </a:rPr>
              <a:t>(</a:t>
            </a:r>
            <a:r>
              <a:rPr sz="1400" b="1">
                <a:latin typeface="微软雅黑"/>
                <a:cs typeface="微软雅黑"/>
              </a:rPr>
              <a:t>p</a:t>
            </a:r>
            <a:r>
              <a:rPr sz="1400" b="1" spc="-5">
                <a:latin typeface="微软雅黑"/>
                <a:cs typeface="微软雅黑"/>
              </a:rPr>
              <a:t>-</a:t>
            </a:r>
            <a:r>
              <a:rPr sz="1400" b="1" spc="-10">
                <a:latin typeface="微软雅黑"/>
                <a:cs typeface="微软雅黑"/>
              </a:rPr>
              <a:t>i</a:t>
            </a:r>
            <a:r>
              <a:rPr sz="1400" b="1" spc="-5">
                <a:latin typeface="微软雅黑"/>
                <a:cs typeface="微软雅黑"/>
              </a:rPr>
              <a:t>-</a:t>
            </a:r>
            <a:r>
              <a:rPr sz="1400" b="1">
                <a:latin typeface="微软雅黑"/>
                <a:cs typeface="微软雅黑"/>
              </a:rPr>
              <a:t>n</a:t>
            </a:r>
            <a:r>
              <a:rPr sz="1400" b="1" spc="5">
                <a:latin typeface="微软雅黑"/>
                <a:cs typeface="微软雅黑"/>
              </a:rPr>
              <a:t>)</a:t>
            </a:r>
            <a:r>
              <a:rPr sz="1400" b="1">
                <a:latin typeface="微软雅黑"/>
                <a:cs typeface="微软雅黑"/>
              </a:rPr>
              <a:t>。</a:t>
            </a:r>
            <a:r>
              <a:rPr sz="1400">
                <a:latin typeface="微软雅黑"/>
                <a:cs typeface="微软雅黑"/>
              </a:rPr>
              <a:t>根</a:t>
            </a:r>
            <a:r>
              <a:rPr sz="1400" spc="-15">
                <a:latin typeface="微软雅黑"/>
                <a:cs typeface="微软雅黑"/>
              </a:rPr>
              <a:t>据</a:t>
            </a:r>
            <a:r>
              <a:rPr sz="1400">
                <a:latin typeface="微软雅黑"/>
                <a:cs typeface="微软雅黑"/>
              </a:rPr>
              <a:t>有无</a:t>
            </a:r>
            <a:r>
              <a:rPr sz="1400" u="sng">
                <a:latin typeface="微软雅黑"/>
                <a:cs typeface="微软雅黑"/>
              </a:rPr>
              <a:t>介孔骨架电子传输</a:t>
            </a:r>
            <a:r>
              <a:rPr sz="1400" u="sng" spc="5">
                <a:latin typeface="微软雅黑"/>
                <a:cs typeface="微软雅黑"/>
              </a:rPr>
              <a:t>层</a:t>
            </a:r>
            <a:r>
              <a:rPr sz="1400" spc="-10">
                <a:latin typeface="微软雅黑"/>
                <a:cs typeface="微软雅黑"/>
              </a:rPr>
              <a:t>（</a:t>
            </a:r>
            <a:r>
              <a:rPr sz="1400">
                <a:latin typeface="微软雅黑"/>
                <a:cs typeface="微软雅黑"/>
              </a:rPr>
              <a:t>me</a:t>
            </a:r>
            <a:r>
              <a:rPr sz="1400" spc="-10">
                <a:latin typeface="微软雅黑"/>
                <a:cs typeface="微软雅黑"/>
              </a:rPr>
              <a:t>so</a:t>
            </a:r>
            <a:r>
              <a:rPr sz="1400">
                <a:latin typeface="微软雅黑"/>
                <a:cs typeface="微软雅黑"/>
              </a:rPr>
              <a:t>sc</a:t>
            </a:r>
            <a:r>
              <a:rPr sz="1400" spc="-10">
                <a:latin typeface="微软雅黑"/>
                <a:cs typeface="微软雅黑"/>
              </a:rPr>
              <a:t>o</a:t>
            </a:r>
            <a:r>
              <a:rPr sz="1400">
                <a:latin typeface="微软雅黑"/>
                <a:cs typeface="微软雅黑"/>
              </a:rPr>
              <a:t>pic</a:t>
            </a:r>
            <a:r>
              <a:rPr sz="1400" spc="-45">
                <a:latin typeface="微软雅黑"/>
                <a:cs typeface="微软雅黑"/>
              </a:rPr>
              <a:t> </a:t>
            </a:r>
            <a:r>
              <a:rPr sz="1400" spc="-5">
                <a:latin typeface="微软雅黑"/>
                <a:cs typeface="微软雅黑"/>
              </a:rPr>
              <a:t>lay</a:t>
            </a:r>
            <a:r>
              <a:rPr sz="1400" spc="-10">
                <a:latin typeface="微软雅黑"/>
                <a:cs typeface="微软雅黑"/>
              </a:rPr>
              <a:t>e</a:t>
            </a:r>
            <a:r>
              <a:rPr sz="1400" spc="5">
                <a:latin typeface="微软雅黑"/>
                <a:cs typeface="微软雅黑"/>
              </a:rPr>
              <a:t>r</a:t>
            </a:r>
            <a:r>
              <a:rPr sz="1400">
                <a:latin typeface="微软雅黑"/>
                <a:cs typeface="微软雅黑"/>
              </a:rPr>
              <a:t>），区分介孔结构和</a:t>
            </a:r>
            <a:r>
              <a:rPr sz="1400" spc="-10">
                <a:latin typeface="微软雅黑"/>
                <a:cs typeface="微软雅黑"/>
              </a:rPr>
              <a:t>平</a:t>
            </a:r>
            <a:r>
              <a:rPr sz="1400">
                <a:latin typeface="微软雅黑"/>
                <a:cs typeface="微软雅黑"/>
              </a:rPr>
              <a:t>面结</a:t>
            </a:r>
            <a:r>
              <a:rPr sz="1400" spc="-10">
                <a:latin typeface="微软雅黑"/>
                <a:cs typeface="微软雅黑"/>
              </a:rPr>
              <a:t>构</a:t>
            </a:r>
            <a:r>
              <a:rPr sz="1400">
                <a:latin typeface="微软雅黑"/>
                <a:cs typeface="微软雅黑"/>
              </a:rPr>
              <a:t>；根</a:t>
            </a:r>
            <a:r>
              <a:rPr sz="1400" spc="-10">
                <a:latin typeface="微软雅黑"/>
                <a:cs typeface="微软雅黑"/>
              </a:rPr>
              <a:t>据</a:t>
            </a:r>
            <a:r>
              <a:rPr sz="1400">
                <a:latin typeface="微软雅黑"/>
                <a:cs typeface="微软雅黑"/>
              </a:rPr>
              <a:t>透明</a:t>
            </a:r>
            <a:r>
              <a:rPr sz="1400" spc="-10">
                <a:latin typeface="微软雅黑"/>
                <a:cs typeface="微软雅黑"/>
              </a:rPr>
              <a:t>导</a:t>
            </a:r>
            <a:r>
              <a:rPr sz="1400">
                <a:latin typeface="微软雅黑"/>
                <a:cs typeface="微软雅黑"/>
              </a:rPr>
              <a:t>电电</a:t>
            </a:r>
            <a:r>
              <a:rPr sz="1400" spc="-10">
                <a:latin typeface="微软雅黑"/>
                <a:cs typeface="微软雅黑"/>
              </a:rPr>
              <a:t>极</a:t>
            </a:r>
            <a:r>
              <a:rPr sz="1400" spc="10">
                <a:latin typeface="微软雅黑"/>
                <a:cs typeface="微软雅黑"/>
              </a:rPr>
              <a:t>上</a:t>
            </a:r>
            <a:r>
              <a:rPr sz="1400" u="sng" spc="5">
                <a:latin typeface="微软雅黑"/>
                <a:cs typeface="微软雅黑"/>
              </a:rPr>
              <a:t>先</a:t>
            </a:r>
            <a:r>
              <a:rPr sz="1400" u="sng" spc="-15">
                <a:latin typeface="微软雅黑"/>
                <a:cs typeface="微软雅黑"/>
              </a:rPr>
              <a:t>为</a:t>
            </a:r>
            <a:r>
              <a:rPr sz="1400" u="sng" spc="5">
                <a:latin typeface="微软雅黑"/>
                <a:cs typeface="微软雅黑"/>
              </a:rPr>
              <a:t>电</a:t>
            </a:r>
            <a:r>
              <a:rPr sz="1400" u="sng">
                <a:latin typeface="微软雅黑"/>
                <a:cs typeface="微软雅黑"/>
              </a:rPr>
              <a:t>子</a:t>
            </a:r>
            <a:r>
              <a:rPr sz="1400" u="sng" spc="5">
                <a:latin typeface="微软雅黑"/>
                <a:cs typeface="微软雅黑"/>
              </a:rPr>
              <a:t>传</a:t>
            </a:r>
            <a:r>
              <a:rPr sz="1400" u="sng">
                <a:latin typeface="微软雅黑"/>
                <a:cs typeface="微软雅黑"/>
              </a:rPr>
              <a:t>输层，还是先为空穴传</a:t>
            </a:r>
            <a:r>
              <a:rPr sz="1400" u="sng" spc="-15">
                <a:latin typeface="微软雅黑"/>
                <a:cs typeface="微软雅黑"/>
              </a:rPr>
              <a:t>输</a:t>
            </a:r>
            <a:r>
              <a:rPr sz="1400" u="sng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，</a:t>
            </a:r>
            <a:r>
              <a:rPr sz="1400" spc="-15">
                <a:latin typeface="微软雅黑"/>
                <a:cs typeface="微软雅黑"/>
              </a:rPr>
              <a:t>区</a:t>
            </a:r>
            <a:r>
              <a:rPr sz="1400">
                <a:latin typeface="微软雅黑"/>
                <a:cs typeface="微软雅黑"/>
              </a:rPr>
              <a:t>分正</a:t>
            </a:r>
            <a:r>
              <a:rPr sz="1400" spc="-15">
                <a:latin typeface="微软雅黑"/>
                <a:cs typeface="微软雅黑"/>
              </a:rPr>
              <a:t>式</a:t>
            </a:r>
            <a:r>
              <a:rPr sz="1400">
                <a:latin typeface="微软雅黑"/>
                <a:cs typeface="微软雅黑"/>
              </a:rPr>
              <a:t>结构</a:t>
            </a:r>
            <a:r>
              <a:rPr sz="1400" spc="-15">
                <a:latin typeface="微软雅黑"/>
                <a:cs typeface="微软雅黑"/>
              </a:rPr>
              <a:t>和</a:t>
            </a:r>
            <a:r>
              <a:rPr sz="1400">
                <a:latin typeface="微软雅黑"/>
                <a:cs typeface="微软雅黑"/>
              </a:rPr>
              <a:t>反式</a:t>
            </a:r>
            <a:r>
              <a:rPr sz="1400" spc="-15">
                <a:latin typeface="微软雅黑"/>
                <a:cs typeface="微软雅黑"/>
              </a:rPr>
              <a:t>结</a:t>
            </a:r>
            <a:r>
              <a:rPr sz="1400">
                <a:latin typeface="微软雅黑"/>
                <a:cs typeface="微软雅黑"/>
              </a:rPr>
              <a:t>构。</a:t>
            </a:r>
            <a:endParaRPr sz="1400">
              <a:latin typeface="微软雅黑"/>
              <a:cs typeface="微软雅黑"/>
            </a:endParaRPr>
          </a:p>
          <a:p>
            <a:pPr marL="299085" marR="5080" indent="-286385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平面反式结构器件可低</a:t>
            </a:r>
            <a:r>
              <a:rPr sz="1400" b="1" spc="-15">
                <a:latin typeface="微软雅黑"/>
                <a:cs typeface="微软雅黑"/>
              </a:rPr>
              <a:t>温</a:t>
            </a:r>
            <a:r>
              <a:rPr sz="1400" b="1">
                <a:latin typeface="微软雅黑"/>
                <a:cs typeface="微软雅黑"/>
              </a:rPr>
              <a:t>制备</a:t>
            </a:r>
            <a:r>
              <a:rPr sz="1400" b="1" spc="-15">
                <a:latin typeface="微软雅黑"/>
                <a:cs typeface="微软雅黑"/>
              </a:rPr>
              <a:t>、</a:t>
            </a:r>
            <a:r>
              <a:rPr sz="1400" b="1">
                <a:latin typeface="微软雅黑"/>
                <a:cs typeface="微软雅黑"/>
              </a:rPr>
              <a:t>稳定</a:t>
            </a:r>
            <a:r>
              <a:rPr sz="1400" b="1" spc="-15">
                <a:latin typeface="微软雅黑"/>
                <a:cs typeface="微软雅黑"/>
              </a:rPr>
              <a:t>性</a:t>
            </a:r>
            <a:r>
              <a:rPr sz="1400" b="1">
                <a:latin typeface="微软雅黑"/>
                <a:cs typeface="微软雅黑"/>
              </a:rPr>
              <a:t>好，</a:t>
            </a:r>
            <a:r>
              <a:rPr sz="1400" b="1" spc="-15">
                <a:latin typeface="微软雅黑"/>
                <a:cs typeface="微软雅黑"/>
              </a:rPr>
              <a:t>是</a:t>
            </a:r>
            <a:r>
              <a:rPr sz="1400" b="1">
                <a:latin typeface="微软雅黑"/>
                <a:cs typeface="微软雅黑"/>
              </a:rPr>
              <a:t>产业</a:t>
            </a:r>
            <a:r>
              <a:rPr sz="1400" b="1" spc="-15">
                <a:latin typeface="微软雅黑"/>
                <a:cs typeface="微软雅黑"/>
              </a:rPr>
              <a:t>化</a:t>
            </a:r>
            <a:r>
              <a:rPr sz="1400" b="1">
                <a:latin typeface="微软雅黑"/>
                <a:cs typeface="微软雅黑"/>
              </a:rPr>
              <a:t>生产</a:t>
            </a:r>
            <a:r>
              <a:rPr sz="1400" b="1" spc="-15">
                <a:latin typeface="微软雅黑"/>
                <a:cs typeface="微软雅黑"/>
              </a:rPr>
              <a:t>的</a:t>
            </a:r>
            <a:r>
              <a:rPr sz="1400" b="1">
                <a:latin typeface="微软雅黑"/>
                <a:cs typeface="微软雅黑"/>
              </a:rPr>
              <a:t>主流</a:t>
            </a:r>
            <a:r>
              <a:rPr sz="1400" b="1" spc="-15">
                <a:latin typeface="微软雅黑"/>
                <a:cs typeface="微软雅黑"/>
              </a:rPr>
              <a:t>结</a:t>
            </a:r>
            <a:r>
              <a:rPr sz="1400" b="1">
                <a:latin typeface="微软雅黑"/>
                <a:cs typeface="微软雅黑"/>
              </a:rPr>
              <a:t>构</a:t>
            </a:r>
            <a:r>
              <a:rPr sz="1400" b="1" spc="10">
                <a:latin typeface="微软雅黑"/>
                <a:cs typeface="微软雅黑"/>
              </a:rPr>
              <a:t>。</a:t>
            </a:r>
            <a:r>
              <a:rPr sz="1400" spc="-15">
                <a:latin typeface="微软雅黑"/>
                <a:cs typeface="微软雅黑"/>
              </a:rPr>
              <a:t>介</a:t>
            </a:r>
            <a:r>
              <a:rPr sz="1400">
                <a:latin typeface="微软雅黑"/>
                <a:cs typeface="微软雅黑"/>
              </a:rPr>
              <a:t>孔结</a:t>
            </a:r>
            <a:r>
              <a:rPr sz="1400" spc="-15">
                <a:latin typeface="微软雅黑"/>
                <a:cs typeface="微软雅黑"/>
              </a:rPr>
              <a:t>构</a:t>
            </a:r>
            <a:r>
              <a:rPr sz="1400">
                <a:latin typeface="微软雅黑"/>
                <a:cs typeface="微软雅黑"/>
              </a:rPr>
              <a:t>的介</a:t>
            </a:r>
            <a:r>
              <a:rPr sz="1400" spc="-15">
                <a:latin typeface="微软雅黑"/>
                <a:cs typeface="微软雅黑"/>
              </a:rPr>
              <a:t>孔</a:t>
            </a:r>
            <a:r>
              <a:rPr sz="1400">
                <a:latin typeface="微软雅黑"/>
                <a:cs typeface="微软雅黑"/>
              </a:rPr>
              <a:t>层需</a:t>
            </a:r>
            <a:r>
              <a:rPr sz="1400" spc="-15">
                <a:latin typeface="微软雅黑"/>
                <a:cs typeface="微软雅黑"/>
              </a:rPr>
              <a:t>要</a:t>
            </a:r>
            <a:r>
              <a:rPr sz="1400">
                <a:latin typeface="微软雅黑"/>
                <a:cs typeface="微软雅黑"/>
              </a:rPr>
              <a:t>高温</a:t>
            </a:r>
            <a:r>
              <a:rPr sz="1400" spc="-15">
                <a:latin typeface="微软雅黑"/>
                <a:cs typeface="微软雅黑"/>
              </a:rPr>
              <a:t>制</a:t>
            </a:r>
            <a:r>
              <a:rPr sz="1400">
                <a:latin typeface="微软雅黑"/>
                <a:cs typeface="微软雅黑"/>
              </a:rPr>
              <a:t>备，</a:t>
            </a:r>
            <a:r>
              <a:rPr sz="1400" spc="-15">
                <a:latin typeface="微软雅黑"/>
                <a:cs typeface="微软雅黑"/>
              </a:rPr>
              <a:t>工</a:t>
            </a:r>
            <a:r>
              <a:rPr sz="1400">
                <a:latin typeface="微软雅黑"/>
                <a:cs typeface="微软雅黑"/>
              </a:rPr>
              <a:t>艺难度较大，平面结构没</a:t>
            </a:r>
            <a:r>
              <a:rPr sz="1400" spc="-15">
                <a:latin typeface="微软雅黑"/>
                <a:cs typeface="微软雅黑"/>
              </a:rPr>
              <a:t>有</a:t>
            </a:r>
            <a:r>
              <a:rPr sz="1400">
                <a:latin typeface="微软雅黑"/>
                <a:cs typeface="微软雅黑"/>
              </a:rPr>
              <a:t>介孔</a:t>
            </a:r>
            <a:r>
              <a:rPr sz="1400" spc="-15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，可</a:t>
            </a:r>
            <a:r>
              <a:rPr sz="1400" spc="-15">
                <a:latin typeface="微软雅黑"/>
                <a:cs typeface="微软雅黑"/>
              </a:rPr>
              <a:t>低</a:t>
            </a:r>
            <a:r>
              <a:rPr sz="1400">
                <a:latin typeface="微软雅黑"/>
                <a:cs typeface="微软雅黑"/>
              </a:rPr>
              <a:t>温制</a:t>
            </a:r>
            <a:r>
              <a:rPr sz="1400" spc="-15">
                <a:latin typeface="微软雅黑"/>
                <a:cs typeface="微软雅黑"/>
              </a:rPr>
              <a:t>备</a:t>
            </a:r>
            <a:r>
              <a:rPr sz="1400">
                <a:latin typeface="微软雅黑"/>
                <a:cs typeface="微软雅黑"/>
              </a:rPr>
              <a:t>，节</a:t>
            </a:r>
            <a:r>
              <a:rPr sz="1400" spc="-15">
                <a:latin typeface="微软雅黑"/>
                <a:cs typeface="微软雅黑"/>
              </a:rPr>
              <a:t>省</a:t>
            </a:r>
            <a:r>
              <a:rPr sz="1400">
                <a:latin typeface="微软雅黑"/>
                <a:cs typeface="微软雅黑"/>
              </a:rPr>
              <a:t>能源</a:t>
            </a:r>
            <a:r>
              <a:rPr sz="1400" spc="-15">
                <a:latin typeface="微软雅黑"/>
                <a:cs typeface="微软雅黑"/>
              </a:rPr>
              <a:t>；</a:t>
            </a:r>
            <a:r>
              <a:rPr sz="1400">
                <a:latin typeface="微软雅黑"/>
                <a:cs typeface="微软雅黑"/>
              </a:rPr>
              <a:t>反式</a:t>
            </a:r>
            <a:r>
              <a:rPr sz="1400" spc="-15">
                <a:latin typeface="微软雅黑"/>
                <a:cs typeface="微软雅黑"/>
              </a:rPr>
              <a:t>结</a:t>
            </a:r>
            <a:r>
              <a:rPr sz="1400">
                <a:latin typeface="微软雅黑"/>
                <a:cs typeface="微软雅黑"/>
              </a:rPr>
              <a:t>构采</a:t>
            </a:r>
            <a:r>
              <a:rPr sz="1400" spc="-15">
                <a:latin typeface="微软雅黑"/>
                <a:cs typeface="微软雅黑"/>
              </a:rPr>
              <a:t>用</a:t>
            </a:r>
            <a:r>
              <a:rPr sz="1400">
                <a:latin typeface="微软雅黑"/>
                <a:cs typeface="微软雅黑"/>
              </a:rPr>
              <a:t>无机</a:t>
            </a:r>
            <a:r>
              <a:rPr sz="1400" spc="-15">
                <a:latin typeface="微软雅黑"/>
                <a:cs typeface="微软雅黑"/>
              </a:rPr>
              <a:t>金</a:t>
            </a:r>
            <a:r>
              <a:rPr sz="1400">
                <a:latin typeface="微软雅黑"/>
                <a:cs typeface="微软雅黑"/>
              </a:rPr>
              <a:t>属氧</a:t>
            </a:r>
            <a:r>
              <a:rPr sz="1400" spc="-15">
                <a:latin typeface="微软雅黑"/>
                <a:cs typeface="微软雅黑"/>
              </a:rPr>
              <a:t>化</a:t>
            </a:r>
            <a:r>
              <a:rPr sz="1400">
                <a:latin typeface="微软雅黑"/>
                <a:cs typeface="微软雅黑"/>
              </a:rPr>
              <a:t>物替</a:t>
            </a:r>
            <a:r>
              <a:rPr sz="1400" spc="-15">
                <a:latin typeface="微软雅黑"/>
                <a:cs typeface="微软雅黑"/>
              </a:rPr>
              <a:t>代</a:t>
            </a:r>
            <a:r>
              <a:rPr sz="1400">
                <a:latin typeface="微软雅黑"/>
                <a:cs typeface="微软雅黑"/>
              </a:rPr>
              <a:t>有机物</a:t>
            </a:r>
            <a:r>
              <a:rPr sz="1400" u="sng">
                <a:latin typeface="微软雅黑"/>
                <a:cs typeface="微软雅黑"/>
              </a:rPr>
              <a:t>Spir</a:t>
            </a:r>
            <a:r>
              <a:rPr sz="1400" u="sng" spc="-5">
                <a:latin typeface="微软雅黑"/>
                <a:cs typeface="微软雅黑"/>
              </a:rPr>
              <a:t>o</a:t>
            </a:r>
            <a:r>
              <a:rPr sz="1400" u="sng">
                <a:latin typeface="微软雅黑"/>
                <a:cs typeface="微软雅黑"/>
              </a:rPr>
              <a:t>-</a:t>
            </a:r>
            <a:endParaRPr sz="1400">
              <a:latin typeface="微软雅黑"/>
              <a:cs typeface="微软雅黑"/>
            </a:endParaRPr>
          </a:p>
          <a:p>
            <a:pPr marL="299085">
              <a:lnSpc>
                <a:spcPct val="100000"/>
              </a:lnSpc>
              <a:spcBef>
                <a:spcPts val="335"/>
              </a:spcBef>
            </a:pPr>
            <a:r>
              <a:rPr sz="1400" u="sng">
                <a:latin typeface="微软雅黑"/>
                <a:cs typeface="微软雅黑"/>
              </a:rPr>
              <a:t>OMeTAD</a:t>
            </a:r>
            <a:r>
              <a:rPr sz="1400">
                <a:latin typeface="微软雅黑"/>
                <a:cs typeface="微软雅黑"/>
              </a:rPr>
              <a:t>作为空穴传输层，稳定性较好。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250">
              <a:latin typeface="Times New Roman"/>
              <a:cs typeface="Times New Roman"/>
            </a:endParaRPr>
          </a:p>
          <a:p>
            <a:pPr marL="843280">
              <a:lnSpc>
                <a:spcPct val="100000"/>
              </a:lnSpc>
            </a:pPr>
            <a:r>
              <a:rPr sz="1300" b="1" spc="-5">
                <a:latin typeface="微软雅黑"/>
                <a:cs typeface="微软雅黑"/>
              </a:rPr>
              <a:t>图：单节钙钛矿电池结构</a:t>
            </a:r>
            <a:endParaRPr sz="13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405508" y="6129121"/>
            <a:ext cx="739140" cy="2374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>
                <a:latin typeface="微软雅黑"/>
                <a:cs typeface="微软雅黑"/>
              </a:rPr>
              <a:t>介孔结构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786632" y="6129121"/>
            <a:ext cx="1095375" cy="2374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>
                <a:latin typeface="微软雅黑"/>
                <a:cs typeface="微软雅黑"/>
              </a:rPr>
              <a:t>平面正式结构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531356" y="6129121"/>
            <a:ext cx="1095375" cy="2374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>
                <a:latin typeface="微软雅黑"/>
                <a:cs typeface="微软雅黑"/>
              </a:rPr>
              <a:t>平面反式结构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27532" y="3378708"/>
            <a:ext cx="7776972" cy="256641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978509" y="5054600"/>
            <a:ext cx="996950" cy="167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000" spc="-5">
                <a:latin typeface="Arial"/>
                <a:cs typeface="Arial"/>
              </a:rPr>
              <a:t>mesoscopic</a:t>
            </a:r>
            <a:r>
              <a:rPr sz="1000" spc="-95">
                <a:latin typeface="Arial"/>
                <a:cs typeface="Arial"/>
              </a:rPr>
              <a:t> </a:t>
            </a:r>
            <a:r>
              <a:rPr sz="1000" spc="-10">
                <a:latin typeface="Arial"/>
                <a:cs typeface="Arial"/>
              </a:rPr>
              <a:t>layer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51459" y="204215"/>
            <a:ext cx="6985000" cy="603885"/>
          </a:xfrm>
          <a:custGeom>
            <a:rect l="l" t="t" r="r" b="b"/>
            <a:pathLst>
              <a:path w="6985000" h="603885">
                <a:moveTo>
                  <a:pt x="0" y="603503"/>
                </a:moveTo>
                <a:lnTo>
                  <a:pt x="6984492" y="603503"/>
                </a:lnTo>
                <a:lnTo>
                  <a:pt x="6984492" y="0"/>
                </a:lnTo>
                <a:lnTo>
                  <a:pt x="0" y="0"/>
                </a:lnTo>
                <a:lnTo>
                  <a:pt x="0" y="603503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1459" y="310896"/>
            <a:ext cx="6985000" cy="5124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0805">
              <a:lnSpc>
                <a:spcPct val="100000"/>
              </a:lnSpc>
            </a:pPr>
            <a:r>
              <a:rPr sz="2400" spc="-5"/>
              <a:t>钙钛矿电池结构—介孔结构</a:t>
            </a:r>
            <a:endParaRPr sz="2400"/>
          </a:p>
        </p:txBody>
      </p:sp>
      <p:sp>
        <p:nvSpPr>
          <p:cNvPr id="4" name="object 4"/>
          <p:cNvSpPr txBox="1"/>
          <p:nvPr/>
        </p:nvSpPr>
        <p:spPr>
          <a:xfrm>
            <a:off x="46736" y="961517"/>
            <a:ext cx="8996045" cy="2764155"/>
          </a:xfrm>
          <a:prstGeom prst="rect">
            <a:avLst/>
          </a:prstGeom>
        </p:spPr>
        <p:txBody>
          <a:bodyPr vert="horz" wrap="square" lIns="0" tIns="42545" rIns="0" bIns="0" rtlCol="0">
            <a:spAutoFit/>
          </a:bodyPr>
          <a:lstStyle/>
          <a:p>
            <a:pPr marL="299085" indent="-286385">
              <a:lnSpc>
                <a:spcPct val="100000"/>
              </a:lnSpc>
              <a:spcBef>
                <a:spcPts val="335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 spc="-5">
                <a:latin typeface="微软雅黑"/>
                <a:cs typeface="微软雅黑"/>
              </a:rPr>
              <a:t>介孔结构类似三明治层状结构，</a:t>
            </a:r>
            <a:r>
              <a:rPr sz="1400" spc="-5">
                <a:latin typeface="微软雅黑"/>
                <a:cs typeface="微软雅黑"/>
              </a:rPr>
              <a:t>结构简单，主要分为5层：</a:t>
            </a:r>
            <a:r>
              <a:rPr sz="1400" b="1" spc="-5">
                <a:latin typeface="微软雅黑"/>
                <a:cs typeface="微软雅黑"/>
              </a:rPr>
              <a:t>1）透明导电电极：</a:t>
            </a:r>
            <a:r>
              <a:rPr sz="1400" spc="-5">
                <a:latin typeface="微软雅黑"/>
                <a:cs typeface="微软雅黑"/>
              </a:rPr>
              <a:t>主要作用是将收集到的电子传输</a:t>
            </a:r>
            <a:endParaRPr sz="1400">
              <a:latin typeface="微软雅黑"/>
              <a:cs typeface="微软雅黑"/>
            </a:endParaRPr>
          </a:p>
          <a:p>
            <a:pPr marL="299085" marR="5080">
              <a:lnSpc>
                <a:spcPct val="120000"/>
              </a:lnSpc>
            </a:pPr>
            <a:r>
              <a:rPr sz="1400">
                <a:latin typeface="微软雅黑"/>
                <a:cs typeface="微软雅黑"/>
              </a:rPr>
              <a:t>到外电路，同时具备较</a:t>
            </a:r>
            <a:r>
              <a:rPr sz="1400" spc="-15">
                <a:latin typeface="微软雅黑"/>
                <a:cs typeface="微软雅黑"/>
              </a:rPr>
              <a:t>高</a:t>
            </a:r>
            <a:r>
              <a:rPr sz="1400">
                <a:latin typeface="微软雅黑"/>
                <a:cs typeface="微软雅黑"/>
              </a:rPr>
              <a:t>光透</a:t>
            </a:r>
            <a:r>
              <a:rPr sz="1400" spc="-15">
                <a:latin typeface="微软雅黑"/>
                <a:cs typeface="微软雅黑"/>
              </a:rPr>
              <a:t>过</a:t>
            </a:r>
            <a:r>
              <a:rPr sz="1400">
                <a:latin typeface="微软雅黑"/>
                <a:cs typeface="微软雅黑"/>
              </a:rPr>
              <a:t>率，</a:t>
            </a:r>
            <a:r>
              <a:rPr sz="1400" spc="-15">
                <a:latin typeface="微软雅黑"/>
                <a:cs typeface="微软雅黑"/>
              </a:rPr>
              <a:t>目</a:t>
            </a:r>
            <a:r>
              <a:rPr sz="1400">
                <a:latin typeface="微软雅黑"/>
                <a:cs typeface="微软雅黑"/>
              </a:rPr>
              <a:t>前主</a:t>
            </a:r>
            <a:r>
              <a:rPr sz="1400" spc="-15">
                <a:latin typeface="微软雅黑"/>
                <a:cs typeface="微软雅黑"/>
              </a:rPr>
              <a:t>要</a:t>
            </a:r>
            <a:r>
              <a:rPr sz="1400">
                <a:latin typeface="微软雅黑"/>
                <a:cs typeface="微软雅黑"/>
              </a:rPr>
              <a:t>采</a:t>
            </a:r>
            <a:r>
              <a:rPr sz="1400" spc="5">
                <a:latin typeface="微软雅黑"/>
                <a:cs typeface="微软雅黑"/>
              </a:rPr>
              <a:t>用</a:t>
            </a:r>
            <a:r>
              <a:rPr sz="1400" u="sng" spc="-5">
                <a:latin typeface="微软雅黑"/>
                <a:cs typeface="微软雅黑"/>
              </a:rPr>
              <a:t>FT</a:t>
            </a:r>
            <a:r>
              <a:rPr sz="1400" u="sng" spc="-10">
                <a:latin typeface="微软雅黑"/>
                <a:cs typeface="微软雅黑"/>
              </a:rPr>
              <a:t>O</a:t>
            </a:r>
            <a:r>
              <a:rPr sz="1400" u="sng" spc="-15">
                <a:latin typeface="微软雅黑"/>
                <a:cs typeface="微软雅黑"/>
              </a:rPr>
              <a:t>玻</a:t>
            </a:r>
            <a:r>
              <a:rPr sz="1400" u="sng">
                <a:latin typeface="微软雅黑"/>
                <a:cs typeface="微软雅黑"/>
              </a:rPr>
              <a:t>璃</a:t>
            </a:r>
            <a:r>
              <a:rPr sz="1400">
                <a:latin typeface="微软雅黑"/>
                <a:cs typeface="微软雅黑"/>
              </a:rPr>
              <a:t>。</a:t>
            </a:r>
            <a:r>
              <a:rPr sz="1400" b="1" spc="-5">
                <a:latin typeface="微软雅黑"/>
                <a:cs typeface="微软雅黑"/>
              </a:rPr>
              <a:t>2</a:t>
            </a:r>
            <a:r>
              <a:rPr sz="1400" b="1" spc="-15">
                <a:latin typeface="微软雅黑"/>
                <a:cs typeface="微软雅黑"/>
              </a:rPr>
              <a:t>）</a:t>
            </a:r>
            <a:r>
              <a:rPr sz="1400" b="1">
                <a:latin typeface="微软雅黑"/>
                <a:cs typeface="微软雅黑"/>
              </a:rPr>
              <a:t>介孔</a:t>
            </a:r>
            <a:r>
              <a:rPr sz="1400" b="1" spc="-15">
                <a:latin typeface="微软雅黑"/>
                <a:cs typeface="微软雅黑"/>
              </a:rPr>
              <a:t>电</a:t>
            </a:r>
            <a:r>
              <a:rPr sz="1400" b="1">
                <a:latin typeface="微软雅黑"/>
                <a:cs typeface="微软雅黑"/>
              </a:rPr>
              <a:t>子传</a:t>
            </a:r>
            <a:r>
              <a:rPr sz="1400" b="1" spc="-15">
                <a:latin typeface="微软雅黑"/>
                <a:cs typeface="微软雅黑"/>
              </a:rPr>
              <a:t>输</a:t>
            </a:r>
            <a:r>
              <a:rPr sz="1400" b="1">
                <a:latin typeface="微软雅黑"/>
                <a:cs typeface="微软雅黑"/>
              </a:rPr>
              <a:t>层</a:t>
            </a:r>
            <a:r>
              <a:rPr sz="1400" b="1" spc="5">
                <a:latin typeface="微软雅黑"/>
                <a:cs typeface="微软雅黑"/>
              </a:rPr>
              <a:t>：</a:t>
            </a:r>
            <a:r>
              <a:rPr sz="1400" spc="-15">
                <a:latin typeface="微软雅黑"/>
                <a:cs typeface="微软雅黑"/>
              </a:rPr>
              <a:t>将</a:t>
            </a:r>
            <a:r>
              <a:rPr sz="1400">
                <a:latin typeface="微软雅黑"/>
                <a:cs typeface="微软雅黑"/>
              </a:rPr>
              <a:t>钙钛</a:t>
            </a:r>
            <a:r>
              <a:rPr sz="1400" spc="-15">
                <a:latin typeface="微软雅黑"/>
                <a:cs typeface="微软雅黑"/>
              </a:rPr>
              <a:t>矿</a:t>
            </a:r>
            <a:r>
              <a:rPr sz="1400">
                <a:latin typeface="微软雅黑"/>
                <a:cs typeface="微软雅黑"/>
              </a:rPr>
              <a:t>受光</a:t>
            </a:r>
            <a:r>
              <a:rPr sz="1400" spc="-15">
                <a:latin typeface="微软雅黑"/>
                <a:cs typeface="微软雅黑"/>
              </a:rPr>
              <a:t>子</a:t>
            </a:r>
            <a:r>
              <a:rPr sz="1400">
                <a:latin typeface="微软雅黑"/>
                <a:cs typeface="微软雅黑"/>
              </a:rPr>
              <a:t>激发</a:t>
            </a:r>
            <a:r>
              <a:rPr sz="1400" spc="-15">
                <a:latin typeface="微软雅黑"/>
                <a:cs typeface="微软雅黑"/>
              </a:rPr>
              <a:t>后</a:t>
            </a:r>
            <a:r>
              <a:rPr sz="1400">
                <a:latin typeface="微软雅黑"/>
                <a:cs typeface="微软雅黑"/>
              </a:rPr>
              <a:t>的</a:t>
            </a:r>
            <a:r>
              <a:rPr sz="1400" u="sng">
                <a:latin typeface="微软雅黑"/>
                <a:cs typeface="微软雅黑"/>
              </a:rPr>
              <a:t>电子提取出</a:t>
            </a:r>
            <a:r>
              <a:rPr sz="1400" u="sng" spc="-5">
                <a:latin typeface="微软雅黑"/>
                <a:cs typeface="微软雅黑"/>
              </a:rPr>
              <a:t>来</a:t>
            </a:r>
            <a:r>
              <a:rPr sz="1400">
                <a:latin typeface="微软雅黑"/>
                <a:cs typeface="微软雅黑"/>
              </a:rPr>
              <a:t>，同时阻</a:t>
            </a:r>
            <a:r>
              <a:rPr sz="1400" spc="-15">
                <a:latin typeface="微软雅黑"/>
                <a:cs typeface="微软雅黑"/>
              </a:rPr>
              <a:t>挡</a:t>
            </a:r>
            <a:r>
              <a:rPr sz="1400">
                <a:latin typeface="微软雅黑"/>
                <a:cs typeface="微软雅黑"/>
              </a:rPr>
              <a:t>空穴</a:t>
            </a:r>
            <a:r>
              <a:rPr sz="1400" spc="-15">
                <a:latin typeface="微软雅黑"/>
                <a:cs typeface="微软雅黑"/>
              </a:rPr>
              <a:t>向</a:t>
            </a:r>
            <a:r>
              <a:rPr sz="1400">
                <a:latin typeface="微软雅黑"/>
                <a:cs typeface="微软雅黑"/>
              </a:rPr>
              <a:t>阴极</a:t>
            </a:r>
            <a:r>
              <a:rPr sz="1400" spc="-15">
                <a:latin typeface="微软雅黑"/>
                <a:cs typeface="微软雅黑"/>
              </a:rPr>
              <a:t>方</a:t>
            </a:r>
            <a:r>
              <a:rPr sz="1400">
                <a:latin typeface="微软雅黑"/>
                <a:cs typeface="微软雅黑"/>
              </a:rPr>
              <a:t>向迁</a:t>
            </a:r>
            <a:r>
              <a:rPr sz="1400" spc="-15">
                <a:latin typeface="微软雅黑"/>
                <a:cs typeface="微软雅黑"/>
              </a:rPr>
              <a:t>徙</a:t>
            </a:r>
            <a:r>
              <a:rPr sz="1400">
                <a:latin typeface="微软雅黑"/>
                <a:cs typeface="微软雅黑"/>
              </a:rPr>
              <a:t>；具</a:t>
            </a:r>
            <a:r>
              <a:rPr sz="1400" spc="-15">
                <a:latin typeface="微软雅黑"/>
                <a:cs typeface="微软雅黑"/>
              </a:rPr>
              <a:t>备</a:t>
            </a:r>
            <a:r>
              <a:rPr sz="1400">
                <a:latin typeface="微软雅黑"/>
                <a:cs typeface="微软雅黑"/>
              </a:rPr>
              <a:t>较高</a:t>
            </a:r>
            <a:r>
              <a:rPr sz="1400" spc="-15">
                <a:latin typeface="微软雅黑"/>
                <a:cs typeface="微软雅黑"/>
              </a:rPr>
              <a:t>光</a:t>
            </a:r>
            <a:r>
              <a:rPr sz="1400">
                <a:latin typeface="微软雅黑"/>
                <a:cs typeface="微软雅黑"/>
              </a:rPr>
              <a:t>透过</a:t>
            </a:r>
            <a:r>
              <a:rPr sz="1400" spc="-15">
                <a:latin typeface="微软雅黑"/>
                <a:cs typeface="微软雅黑"/>
              </a:rPr>
              <a:t>率</a:t>
            </a:r>
            <a:r>
              <a:rPr sz="1400">
                <a:latin typeface="微软雅黑"/>
                <a:cs typeface="微软雅黑"/>
              </a:rPr>
              <a:t>，便</a:t>
            </a:r>
            <a:r>
              <a:rPr sz="1400" spc="-15">
                <a:latin typeface="微软雅黑"/>
                <a:cs typeface="微软雅黑"/>
              </a:rPr>
              <a:t>于</a:t>
            </a:r>
            <a:r>
              <a:rPr sz="1400">
                <a:latin typeface="微软雅黑"/>
                <a:cs typeface="微软雅黑"/>
              </a:rPr>
              <a:t>更多</a:t>
            </a:r>
            <a:r>
              <a:rPr sz="1400" spc="-15">
                <a:latin typeface="微软雅黑"/>
                <a:cs typeface="微软雅黑"/>
              </a:rPr>
              <a:t>光</a:t>
            </a:r>
            <a:r>
              <a:rPr sz="1400">
                <a:latin typeface="微软雅黑"/>
                <a:cs typeface="微软雅黑"/>
              </a:rPr>
              <a:t>子照</a:t>
            </a:r>
            <a:r>
              <a:rPr sz="1400" spc="-15">
                <a:latin typeface="微软雅黑"/>
                <a:cs typeface="微软雅黑"/>
              </a:rPr>
              <a:t>在</a:t>
            </a:r>
            <a:r>
              <a:rPr sz="1400">
                <a:latin typeface="微软雅黑"/>
                <a:cs typeface="微软雅黑"/>
              </a:rPr>
              <a:t>钙钛</a:t>
            </a:r>
            <a:r>
              <a:rPr sz="1400" spc="-15">
                <a:latin typeface="微软雅黑"/>
                <a:cs typeface="微软雅黑"/>
              </a:rPr>
              <a:t>矿</a:t>
            </a:r>
            <a:r>
              <a:rPr sz="1400">
                <a:latin typeface="微软雅黑"/>
                <a:cs typeface="微软雅黑"/>
              </a:rPr>
              <a:t>吸收</a:t>
            </a:r>
            <a:r>
              <a:rPr sz="1400" spc="-15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上</a:t>
            </a:r>
            <a:r>
              <a:rPr sz="1400" spc="15">
                <a:latin typeface="微软雅黑"/>
                <a:cs typeface="微软雅黑"/>
              </a:rPr>
              <a:t>；</a:t>
            </a:r>
            <a:r>
              <a:rPr sz="1400" u="sng" spc="-15">
                <a:latin typeface="微软雅黑"/>
                <a:cs typeface="微软雅黑"/>
              </a:rPr>
              <a:t>介孔</a:t>
            </a:r>
            <a:r>
              <a:rPr sz="1400" u="sng">
                <a:latin typeface="微软雅黑"/>
                <a:cs typeface="微软雅黑"/>
              </a:rPr>
              <a:t>为钙钛</a:t>
            </a:r>
            <a:r>
              <a:rPr sz="1400" u="sng" spc="-15">
                <a:latin typeface="微软雅黑"/>
                <a:cs typeface="微软雅黑"/>
              </a:rPr>
              <a:t>矿</a:t>
            </a:r>
            <a:r>
              <a:rPr sz="1400" u="sng">
                <a:latin typeface="微软雅黑"/>
                <a:cs typeface="微软雅黑"/>
              </a:rPr>
              <a:t>吸收</a:t>
            </a:r>
            <a:r>
              <a:rPr sz="1400" u="sng" spc="-15">
                <a:latin typeface="微软雅黑"/>
                <a:cs typeface="微软雅黑"/>
              </a:rPr>
              <a:t>层提</a:t>
            </a:r>
            <a:r>
              <a:rPr sz="1400" u="sng">
                <a:latin typeface="微软雅黑"/>
                <a:cs typeface="微软雅黑"/>
              </a:rPr>
              <a:t>供骨架</a:t>
            </a:r>
            <a:r>
              <a:rPr sz="1400" u="sng" spc="-15">
                <a:latin typeface="微软雅黑"/>
                <a:cs typeface="微软雅黑"/>
              </a:rPr>
              <a:t>支</a:t>
            </a:r>
            <a:r>
              <a:rPr sz="1400" u="sng">
                <a:latin typeface="微软雅黑"/>
                <a:cs typeface="微软雅黑"/>
              </a:rPr>
              <a:t>撑的</a:t>
            </a:r>
            <a:r>
              <a:rPr sz="1400" u="sng" spc="-15">
                <a:latin typeface="微软雅黑"/>
                <a:cs typeface="微软雅黑"/>
              </a:rPr>
              <a:t>作</a:t>
            </a:r>
            <a:r>
              <a:rPr sz="1400" u="sng" spc="-10">
                <a:latin typeface="微软雅黑"/>
                <a:cs typeface="微软雅黑"/>
              </a:rPr>
              <a:t>用</a:t>
            </a:r>
            <a:r>
              <a:rPr sz="1400">
                <a:latin typeface="微软雅黑"/>
                <a:cs typeface="微软雅黑"/>
              </a:rPr>
              <a:t>；主要</a:t>
            </a:r>
            <a:r>
              <a:rPr sz="1400" spc="-15">
                <a:latin typeface="微软雅黑"/>
                <a:cs typeface="微软雅黑"/>
              </a:rPr>
              <a:t>材</a:t>
            </a:r>
            <a:r>
              <a:rPr sz="1400">
                <a:latin typeface="微软雅黑"/>
                <a:cs typeface="微软雅黑"/>
              </a:rPr>
              <a:t>料是</a:t>
            </a:r>
            <a:r>
              <a:rPr sz="1400" spc="-5">
                <a:latin typeface="微软雅黑"/>
                <a:cs typeface="微软雅黑"/>
              </a:rPr>
              <a:t>TiO</a:t>
            </a:r>
            <a:r>
              <a:rPr sz="1000" spc="-15">
                <a:latin typeface="微软雅黑"/>
                <a:cs typeface="微软雅黑"/>
              </a:rPr>
              <a:t>2</a:t>
            </a:r>
            <a:r>
              <a:rPr sz="1000" spc="-5">
                <a:latin typeface="微软雅黑"/>
                <a:cs typeface="微软雅黑"/>
              </a:rPr>
              <a:t>。</a:t>
            </a:r>
            <a:r>
              <a:rPr sz="1400" b="1" spc="-5">
                <a:latin typeface="微软雅黑"/>
                <a:cs typeface="微软雅黑"/>
              </a:rPr>
              <a:t>3</a:t>
            </a:r>
            <a:r>
              <a:rPr sz="1400" b="1">
                <a:latin typeface="微软雅黑"/>
                <a:cs typeface="微软雅黑"/>
              </a:rPr>
              <a:t>）钙钛矿</a:t>
            </a:r>
            <a:r>
              <a:rPr sz="1400" b="1" spc="-15">
                <a:latin typeface="微软雅黑"/>
                <a:cs typeface="微软雅黑"/>
              </a:rPr>
              <a:t>吸</a:t>
            </a:r>
            <a:r>
              <a:rPr sz="1400" b="1">
                <a:latin typeface="微软雅黑"/>
                <a:cs typeface="微软雅黑"/>
              </a:rPr>
              <a:t>收</a:t>
            </a:r>
            <a:r>
              <a:rPr sz="1400" b="1" spc="-15">
                <a:latin typeface="微软雅黑"/>
                <a:cs typeface="微软雅黑"/>
              </a:rPr>
              <a:t>层</a:t>
            </a:r>
            <a:r>
              <a:rPr sz="1400" b="1">
                <a:latin typeface="微软雅黑"/>
                <a:cs typeface="微软雅黑"/>
              </a:rPr>
              <a:t>：</a:t>
            </a:r>
            <a:r>
              <a:rPr sz="1400">
                <a:latin typeface="微软雅黑"/>
                <a:cs typeface="微软雅黑"/>
              </a:rPr>
              <a:t>受到</a:t>
            </a:r>
            <a:r>
              <a:rPr sz="1400" spc="-15">
                <a:latin typeface="微软雅黑"/>
                <a:cs typeface="微软雅黑"/>
              </a:rPr>
              <a:t>光</a:t>
            </a:r>
            <a:r>
              <a:rPr sz="1400">
                <a:latin typeface="微软雅黑"/>
                <a:cs typeface="微软雅黑"/>
              </a:rPr>
              <a:t>子激</a:t>
            </a:r>
            <a:r>
              <a:rPr sz="1400" spc="-15">
                <a:latin typeface="微软雅黑"/>
                <a:cs typeface="微软雅黑"/>
              </a:rPr>
              <a:t>发，</a:t>
            </a:r>
            <a:r>
              <a:rPr sz="1400">
                <a:latin typeface="微软雅黑"/>
                <a:cs typeface="微软雅黑"/>
              </a:rPr>
              <a:t>形成电</a:t>
            </a:r>
            <a:r>
              <a:rPr sz="1400" spc="-10">
                <a:latin typeface="微软雅黑"/>
                <a:cs typeface="微软雅黑"/>
              </a:rPr>
              <a:t>子-</a:t>
            </a:r>
            <a:r>
              <a:rPr sz="1400">
                <a:latin typeface="微软雅黑"/>
                <a:cs typeface="微软雅黑"/>
              </a:rPr>
              <a:t>空穴</a:t>
            </a:r>
            <a:r>
              <a:rPr sz="1400" spc="-15">
                <a:latin typeface="微软雅黑"/>
                <a:cs typeface="微软雅黑"/>
              </a:rPr>
              <a:t>对</a:t>
            </a:r>
            <a:r>
              <a:rPr sz="1400">
                <a:latin typeface="微软雅黑"/>
                <a:cs typeface="微软雅黑"/>
              </a:rPr>
              <a:t>，</a:t>
            </a:r>
            <a:r>
              <a:rPr sz="1400" u="sng">
                <a:latin typeface="微软雅黑"/>
                <a:cs typeface="微软雅黑"/>
              </a:rPr>
              <a:t>产生光电效</a:t>
            </a:r>
            <a:r>
              <a:rPr sz="1400" u="sng" spc="-5">
                <a:latin typeface="微软雅黑"/>
                <a:cs typeface="微软雅黑"/>
              </a:rPr>
              <a:t>应</a:t>
            </a:r>
            <a:r>
              <a:rPr sz="1400">
                <a:latin typeface="微软雅黑"/>
                <a:cs typeface="微软雅黑"/>
              </a:rPr>
              <a:t>。</a:t>
            </a:r>
            <a:r>
              <a:rPr sz="1400" b="1" spc="-5">
                <a:latin typeface="微软雅黑"/>
                <a:cs typeface="微软雅黑"/>
              </a:rPr>
              <a:t>4</a:t>
            </a:r>
            <a:r>
              <a:rPr sz="1400" b="1">
                <a:latin typeface="微软雅黑"/>
                <a:cs typeface="微软雅黑"/>
              </a:rPr>
              <a:t>）空穴</a:t>
            </a:r>
            <a:r>
              <a:rPr sz="1400" b="1" spc="-15">
                <a:latin typeface="微软雅黑"/>
                <a:cs typeface="微软雅黑"/>
              </a:rPr>
              <a:t>传</a:t>
            </a:r>
            <a:r>
              <a:rPr sz="1400" b="1">
                <a:latin typeface="微软雅黑"/>
                <a:cs typeface="微软雅黑"/>
              </a:rPr>
              <a:t>输层</a:t>
            </a:r>
            <a:r>
              <a:rPr sz="1400" b="1" spc="-10">
                <a:latin typeface="微软雅黑"/>
                <a:cs typeface="微软雅黑"/>
              </a:rPr>
              <a:t>：</a:t>
            </a:r>
            <a:r>
              <a:rPr sz="1400">
                <a:latin typeface="微软雅黑"/>
                <a:cs typeface="微软雅黑"/>
              </a:rPr>
              <a:t>传输</a:t>
            </a:r>
            <a:r>
              <a:rPr sz="1400" spc="-15">
                <a:latin typeface="微软雅黑"/>
                <a:cs typeface="微软雅黑"/>
              </a:rPr>
              <a:t>空</a:t>
            </a:r>
            <a:r>
              <a:rPr sz="1400">
                <a:latin typeface="微软雅黑"/>
                <a:cs typeface="微软雅黑"/>
              </a:rPr>
              <a:t>穴，</a:t>
            </a:r>
            <a:r>
              <a:rPr sz="1400" spc="-15">
                <a:latin typeface="微软雅黑"/>
                <a:cs typeface="微软雅黑"/>
              </a:rPr>
              <a:t>阻</a:t>
            </a:r>
            <a:r>
              <a:rPr sz="1400">
                <a:latin typeface="微软雅黑"/>
                <a:cs typeface="微软雅黑"/>
              </a:rPr>
              <a:t>止电</a:t>
            </a:r>
            <a:r>
              <a:rPr sz="1400" spc="-15">
                <a:latin typeface="微软雅黑"/>
                <a:cs typeface="微软雅黑"/>
              </a:rPr>
              <a:t>子</a:t>
            </a:r>
            <a:r>
              <a:rPr sz="1400">
                <a:latin typeface="微软雅黑"/>
                <a:cs typeface="微软雅黑"/>
              </a:rPr>
              <a:t>传输</a:t>
            </a:r>
            <a:r>
              <a:rPr sz="1400" spc="-15">
                <a:latin typeface="微软雅黑"/>
                <a:cs typeface="微软雅黑"/>
              </a:rPr>
              <a:t>；</a:t>
            </a:r>
            <a:r>
              <a:rPr sz="1400">
                <a:latin typeface="微软雅黑"/>
                <a:cs typeface="微软雅黑"/>
              </a:rPr>
              <a:t>主要</a:t>
            </a:r>
            <a:r>
              <a:rPr sz="1400" spc="-15">
                <a:latin typeface="微软雅黑"/>
                <a:cs typeface="微软雅黑"/>
              </a:rPr>
              <a:t>材</a:t>
            </a:r>
            <a:r>
              <a:rPr sz="1400">
                <a:latin typeface="微软雅黑"/>
                <a:cs typeface="微软雅黑"/>
              </a:rPr>
              <a:t>料</a:t>
            </a:r>
            <a:r>
              <a:rPr sz="1400" spc="5">
                <a:latin typeface="微软雅黑"/>
                <a:cs typeface="微软雅黑"/>
              </a:rPr>
              <a:t>是</a:t>
            </a:r>
            <a:r>
              <a:rPr sz="1400" u="sng" spc="-15">
                <a:latin typeface="微软雅黑"/>
                <a:cs typeface="微软雅黑"/>
              </a:rPr>
              <a:t>有</a:t>
            </a:r>
            <a:r>
              <a:rPr sz="1400" u="sng">
                <a:latin typeface="微软雅黑"/>
                <a:cs typeface="微软雅黑"/>
              </a:rPr>
              <a:t>机物</a:t>
            </a:r>
            <a:r>
              <a:rPr sz="1400" u="sng" spc="-10">
                <a:latin typeface="微软雅黑"/>
                <a:cs typeface="微软雅黑"/>
              </a:rPr>
              <a:t>S</a:t>
            </a:r>
            <a:r>
              <a:rPr sz="1400" u="sng">
                <a:latin typeface="微软雅黑"/>
                <a:cs typeface="微软雅黑"/>
              </a:rPr>
              <a:t>pir</a:t>
            </a:r>
            <a:r>
              <a:rPr sz="1400" u="sng" spc="-5">
                <a:latin typeface="微软雅黑"/>
                <a:cs typeface="微软雅黑"/>
              </a:rPr>
              <a:t>o</a:t>
            </a:r>
            <a:r>
              <a:rPr sz="1400" u="sng" spc="-10">
                <a:latin typeface="微软雅黑"/>
                <a:cs typeface="微软雅黑"/>
              </a:rPr>
              <a:t>-</a:t>
            </a:r>
            <a:r>
              <a:rPr sz="1400" u="sng" spc="-5">
                <a:latin typeface="微软雅黑"/>
                <a:cs typeface="微软雅黑"/>
              </a:rPr>
              <a:t>O</a:t>
            </a:r>
            <a:r>
              <a:rPr sz="1400" u="sng">
                <a:latin typeface="微软雅黑"/>
                <a:cs typeface="微软雅黑"/>
              </a:rPr>
              <a:t>M</a:t>
            </a:r>
            <a:r>
              <a:rPr sz="1400" u="sng" spc="-10">
                <a:latin typeface="微软雅黑"/>
                <a:cs typeface="微软雅黑"/>
              </a:rPr>
              <a:t>e</a:t>
            </a:r>
            <a:r>
              <a:rPr sz="1400" u="sng" spc="-5">
                <a:latin typeface="微软雅黑"/>
                <a:cs typeface="微软雅黑"/>
              </a:rPr>
              <a:t>TA</a:t>
            </a:r>
            <a:r>
              <a:rPr sz="1400" u="sng">
                <a:latin typeface="微软雅黑"/>
                <a:cs typeface="微软雅黑"/>
              </a:rPr>
              <a:t>D</a:t>
            </a:r>
            <a:r>
              <a:rPr sz="1400" spc="-15">
                <a:latin typeface="微软雅黑"/>
                <a:cs typeface="微软雅黑"/>
              </a:rPr>
              <a:t>。</a:t>
            </a:r>
            <a:r>
              <a:rPr sz="1400" b="1" spc="-5">
                <a:latin typeface="微软雅黑"/>
                <a:cs typeface="微软雅黑"/>
              </a:rPr>
              <a:t>5</a:t>
            </a:r>
            <a:r>
              <a:rPr sz="1400" b="1">
                <a:latin typeface="微软雅黑"/>
                <a:cs typeface="微软雅黑"/>
              </a:rPr>
              <a:t>）金</a:t>
            </a:r>
            <a:r>
              <a:rPr sz="1400" b="1" spc="-15">
                <a:latin typeface="微软雅黑"/>
                <a:cs typeface="微软雅黑"/>
              </a:rPr>
              <a:t>属</a:t>
            </a:r>
            <a:r>
              <a:rPr sz="1400" b="1">
                <a:latin typeface="微软雅黑"/>
                <a:cs typeface="微软雅黑"/>
              </a:rPr>
              <a:t>电极：</a:t>
            </a:r>
            <a:r>
              <a:rPr sz="1400">
                <a:latin typeface="微软雅黑"/>
                <a:cs typeface="微软雅黑"/>
              </a:rPr>
              <a:t>传输电子，主要材</a:t>
            </a:r>
            <a:r>
              <a:rPr sz="1400" spc="-10">
                <a:latin typeface="微软雅黑"/>
                <a:cs typeface="微软雅黑"/>
              </a:rPr>
              <a:t>料</a:t>
            </a:r>
            <a:r>
              <a:rPr sz="1400">
                <a:latin typeface="微软雅黑"/>
                <a:cs typeface="微软雅黑"/>
              </a:rPr>
              <a:t>是银。</a:t>
            </a:r>
            <a:endParaRPr sz="1400">
              <a:latin typeface="微软雅黑"/>
              <a:cs typeface="微软雅黑"/>
            </a:endParaRPr>
          </a:p>
          <a:p>
            <a:pPr marL="299085" marR="146685" indent="-286385" algn="just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介孔能够作为骨架支撑</a:t>
            </a:r>
            <a:r>
              <a:rPr sz="1400" b="1" spc="-15">
                <a:latin typeface="微软雅黑"/>
                <a:cs typeface="微软雅黑"/>
              </a:rPr>
              <a:t>钙</a:t>
            </a:r>
            <a:r>
              <a:rPr sz="1400" b="1">
                <a:latin typeface="微软雅黑"/>
                <a:cs typeface="微软雅黑"/>
              </a:rPr>
              <a:t>钛矿</a:t>
            </a:r>
            <a:r>
              <a:rPr sz="1400" b="1" spc="-15">
                <a:latin typeface="微软雅黑"/>
                <a:cs typeface="微软雅黑"/>
              </a:rPr>
              <a:t>，</a:t>
            </a:r>
            <a:r>
              <a:rPr sz="1400" b="1">
                <a:latin typeface="微软雅黑"/>
                <a:cs typeface="微软雅黑"/>
              </a:rPr>
              <a:t>但是</a:t>
            </a:r>
            <a:r>
              <a:rPr sz="1400" b="1" spc="-15">
                <a:latin typeface="微软雅黑"/>
                <a:cs typeface="微软雅黑"/>
              </a:rPr>
              <a:t>高</a:t>
            </a:r>
            <a:r>
              <a:rPr sz="1400" b="1">
                <a:latin typeface="微软雅黑"/>
                <a:cs typeface="微软雅黑"/>
              </a:rPr>
              <a:t>温制</a:t>
            </a:r>
            <a:r>
              <a:rPr sz="1400" b="1" spc="-15">
                <a:latin typeface="微软雅黑"/>
                <a:cs typeface="微软雅黑"/>
              </a:rPr>
              <a:t>备</a:t>
            </a:r>
            <a:r>
              <a:rPr sz="1400" b="1">
                <a:latin typeface="微软雅黑"/>
                <a:cs typeface="微软雅黑"/>
              </a:rPr>
              <a:t>，工</a:t>
            </a:r>
            <a:r>
              <a:rPr sz="1400" b="1" spc="-15">
                <a:latin typeface="微软雅黑"/>
                <a:cs typeface="微软雅黑"/>
              </a:rPr>
              <a:t>艺</a:t>
            </a:r>
            <a:r>
              <a:rPr sz="1400" b="1">
                <a:latin typeface="微软雅黑"/>
                <a:cs typeface="微软雅黑"/>
              </a:rPr>
              <a:t>难度</a:t>
            </a:r>
            <a:r>
              <a:rPr sz="1400" b="1" spc="-15">
                <a:latin typeface="微软雅黑"/>
                <a:cs typeface="微软雅黑"/>
              </a:rPr>
              <a:t>大</a:t>
            </a:r>
            <a:r>
              <a:rPr sz="1400" b="1" spc="5">
                <a:latin typeface="微软雅黑"/>
                <a:cs typeface="微软雅黑"/>
              </a:rPr>
              <a:t>。</a:t>
            </a:r>
            <a:r>
              <a:rPr sz="1400">
                <a:latin typeface="微软雅黑"/>
                <a:cs typeface="微软雅黑"/>
              </a:rPr>
              <a:t>介</a:t>
            </a:r>
            <a:r>
              <a:rPr sz="1400" spc="-15">
                <a:latin typeface="微软雅黑"/>
                <a:cs typeface="微软雅黑"/>
              </a:rPr>
              <a:t>孔</a:t>
            </a:r>
            <a:r>
              <a:rPr sz="1400">
                <a:latin typeface="微软雅黑"/>
                <a:cs typeface="微软雅黑"/>
              </a:rPr>
              <a:t>有钙</a:t>
            </a:r>
            <a:r>
              <a:rPr sz="1400" spc="-15">
                <a:latin typeface="微软雅黑"/>
                <a:cs typeface="微软雅黑"/>
              </a:rPr>
              <a:t>钛</a:t>
            </a:r>
            <a:r>
              <a:rPr sz="1400">
                <a:latin typeface="微软雅黑"/>
                <a:cs typeface="微软雅黑"/>
              </a:rPr>
              <a:t>矿支</a:t>
            </a:r>
            <a:r>
              <a:rPr sz="1400" spc="-15">
                <a:latin typeface="微软雅黑"/>
                <a:cs typeface="微软雅黑"/>
              </a:rPr>
              <a:t>撑</a:t>
            </a:r>
            <a:r>
              <a:rPr sz="1400">
                <a:latin typeface="微软雅黑"/>
                <a:cs typeface="微软雅黑"/>
              </a:rPr>
              <a:t>骨架</a:t>
            </a:r>
            <a:r>
              <a:rPr sz="1400" spc="-15">
                <a:latin typeface="微软雅黑"/>
                <a:cs typeface="微软雅黑"/>
              </a:rPr>
              <a:t>作</a:t>
            </a:r>
            <a:r>
              <a:rPr sz="1400">
                <a:latin typeface="微软雅黑"/>
                <a:cs typeface="微软雅黑"/>
              </a:rPr>
              <a:t>用</a:t>
            </a:r>
            <a:r>
              <a:rPr sz="1400" spc="5">
                <a:latin typeface="微软雅黑"/>
                <a:cs typeface="微软雅黑"/>
              </a:rPr>
              <a:t>，</a:t>
            </a:r>
            <a:r>
              <a:rPr sz="1400" u="sng" spc="-10">
                <a:latin typeface="微软雅黑"/>
                <a:cs typeface="微软雅黑"/>
              </a:rPr>
              <a:t>增</a:t>
            </a:r>
            <a:r>
              <a:rPr sz="1400" u="sng">
                <a:latin typeface="微软雅黑"/>
                <a:cs typeface="微软雅黑"/>
              </a:rPr>
              <a:t>大钙</a:t>
            </a:r>
            <a:r>
              <a:rPr sz="1400" u="sng" spc="-10">
                <a:latin typeface="微软雅黑"/>
                <a:cs typeface="微软雅黑"/>
              </a:rPr>
              <a:t>钛</a:t>
            </a:r>
            <a:r>
              <a:rPr sz="1400" u="sng">
                <a:latin typeface="微软雅黑"/>
                <a:cs typeface="微软雅黑"/>
              </a:rPr>
              <a:t>矿吸</a:t>
            </a:r>
            <a:r>
              <a:rPr sz="1400" u="sng" spc="-10">
                <a:latin typeface="微软雅黑"/>
                <a:cs typeface="微软雅黑"/>
              </a:rPr>
              <a:t>收</a:t>
            </a:r>
            <a:r>
              <a:rPr sz="1400" u="sng">
                <a:latin typeface="微软雅黑"/>
                <a:cs typeface="微软雅黑"/>
              </a:rPr>
              <a:t>层与电子传输层的接触面</a:t>
            </a:r>
            <a:r>
              <a:rPr sz="1400" u="sng" spc="-10">
                <a:latin typeface="微软雅黑"/>
                <a:cs typeface="微软雅黑"/>
              </a:rPr>
              <a:t>积</a:t>
            </a:r>
            <a:r>
              <a:rPr sz="1400">
                <a:latin typeface="微软雅黑"/>
                <a:cs typeface="微软雅黑"/>
              </a:rPr>
              <a:t>，有</a:t>
            </a:r>
            <a:r>
              <a:rPr sz="1400" spc="-15">
                <a:latin typeface="微软雅黑"/>
                <a:cs typeface="微软雅黑"/>
              </a:rPr>
              <a:t>效</a:t>
            </a:r>
            <a:r>
              <a:rPr sz="1400">
                <a:latin typeface="微软雅黑"/>
                <a:cs typeface="微软雅黑"/>
              </a:rPr>
              <a:t>提高</a:t>
            </a:r>
            <a:r>
              <a:rPr sz="1400" spc="-15">
                <a:latin typeface="微软雅黑"/>
                <a:cs typeface="微软雅黑"/>
              </a:rPr>
              <a:t>电</a:t>
            </a:r>
            <a:r>
              <a:rPr sz="1400">
                <a:latin typeface="微软雅黑"/>
                <a:cs typeface="微软雅黑"/>
              </a:rPr>
              <a:t>子传</a:t>
            </a:r>
            <a:r>
              <a:rPr sz="1400" spc="-15">
                <a:latin typeface="微软雅黑"/>
                <a:cs typeface="微软雅黑"/>
              </a:rPr>
              <a:t>输</a:t>
            </a:r>
            <a:r>
              <a:rPr sz="1400">
                <a:latin typeface="微软雅黑"/>
                <a:cs typeface="微软雅黑"/>
              </a:rPr>
              <a:t>效率</a:t>
            </a:r>
            <a:r>
              <a:rPr sz="1400" spc="-15">
                <a:latin typeface="微软雅黑"/>
                <a:cs typeface="微软雅黑"/>
              </a:rPr>
              <a:t>；</a:t>
            </a:r>
            <a:r>
              <a:rPr sz="1400">
                <a:latin typeface="微软雅黑"/>
                <a:cs typeface="微软雅黑"/>
              </a:rPr>
              <a:t>介孔</a:t>
            </a:r>
            <a:r>
              <a:rPr sz="1400" spc="-15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的制</a:t>
            </a:r>
            <a:r>
              <a:rPr sz="1400" spc="-15">
                <a:latin typeface="微软雅黑"/>
                <a:cs typeface="微软雅黑"/>
              </a:rPr>
              <a:t>备</a:t>
            </a:r>
            <a:r>
              <a:rPr sz="1400">
                <a:latin typeface="微软雅黑"/>
                <a:cs typeface="微软雅黑"/>
              </a:rPr>
              <a:t>通常</a:t>
            </a:r>
            <a:r>
              <a:rPr sz="1400" spc="-15">
                <a:latin typeface="微软雅黑"/>
                <a:cs typeface="微软雅黑"/>
              </a:rPr>
              <a:t>需</a:t>
            </a:r>
            <a:r>
              <a:rPr sz="1400" spc="5">
                <a:latin typeface="微软雅黑"/>
                <a:cs typeface="微软雅黑"/>
              </a:rPr>
              <a:t>要</a:t>
            </a:r>
            <a:r>
              <a:rPr sz="1400" u="sng">
                <a:latin typeface="微软雅黑"/>
                <a:cs typeface="微软雅黑"/>
              </a:rPr>
              <a:t>40</a:t>
            </a:r>
            <a:r>
              <a:rPr sz="1400" u="sng" spc="-10">
                <a:latin typeface="微软雅黑"/>
                <a:cs typeface="微软雅黑"/>
              </a:rPr>
              <a:t>0-</a:t>
            </a:r>
            <a:r>
              <a:rPr sz="1400" u="sng">
                <a:latin typeface="微软雅黑"/>
                <a:cs typeface="微软雅黑"/>
              </a:rPr>
              <a:t>500</a:t>
            </a:r>
            <a:r>
              <a:rPr sz="1400" u="sng" spc="-15">
                <a:latin typeface="微软雅黑"/>
                <a:cs typeface="微软雅黑"/>
              </a:rPr>
              <a:t>℃</a:t>
            </a:r>
            <a:r>
              <a:rPr sz="1400" u="sng">
                <a:latin typeface="微软雅黑"/>
                <a:cs typeface="微软雅黑"/>
              </a:rPr>
              <a:t>的高</a:t>
            </a:r>
            <a:r>
              <a:rPr sz="1400" u="sng" spc="-15">
                <a:latin typeface="微软雅黑"/>
                <a:cs typeface="微软雅黑"/>
              </a:rPr>
              <a:t>温</a:t>
            </a:r>
            <a:r>
              <a:rPr sz="1400" u="sng">
                <a:latin typeface="微软雅黑"/>
                <a:cs typeface="微软雅黑"/>
              </a:rPr>
              <a:t>退火</a:t>
            </a:r>
            <a:r>
              <a:rPr sz="1400" u="sng" spc="-15">
                <a:latin typeface="微软雅黑"/>
                <a:cs typeface="微软雅黑"/>
              </a:rPr>
              <a:t>处</a:t>
            </a:r>
            <a:r>
              <a:rPr sz="1400" u="sng">
                <a:latin typeface="微软雅黑"/>
                <a:cs typeface="微软雅黑"/>
              </a:rPr>
              <a:t>理</a:t>
            </a:r>
            <a:r>
              <a:rPr sz="1400">
                <a:latin typeface="微软雅黑"/>
                <a:cs typeface="微软雅黑"/>
              </a:rPr>
              <a:t>，</a:t>
            </a:r>
            <a:r>
              <a:rPr sz="1400" spc="-15">
                <a:latin typeface="微软雅黑"/>
                <a:cs typeface="微软雅黑"/>
              </a:rPr>
              <a:t>增</a:t>
            </a:r>
            <a:r>
              <a:rPr sz="1400">
                <a:latin typeface="微软雅黑"/>
                <a:cs typeface="微软雅黑"/>
              </a:rPr>
              <a:t>加了工艺难度。</a:t>
            </a:r>
            <a:endParaRPr sz="1400">
              <a:latin typeface="微软雅黑"/>
              <a:cs typeface="微软雅黑"/>
            </a:endParaRPr>
          </a:p>
          <a:p>
            <a:pPr marL="2929255">
              <a:lnSpc>
                <a:spcPct val="100000"/>
              </a:lnSpc>
              <a:spcBef>
                <a:spcPts val="1575"/>
              </a:spcBef>
            </a:pPr>
            <a:r>
              <a:rPr sz="1300" b="1" spc="-5">
                <a:latin typeface="微软雅黑"/>
                <a:cs typeface="微软雅黑"/>
              </a:rPr>
              <a:t>图：介孔结构</a:t>
            </a:r>
            <a:endParaRPr sz="13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884932" y="3992879"/>
            <a:ext cx="2912364" cy="25328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3139185" y="5560872"/>
            <a:ext cx="996950" cy="167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000" spc="-5">
                <a:latin typeface="Arial"/>
                <a:cs typeface="Arial"/>
              </a:rPr>
              <a:t>mesoscopic</a:t>
            </a:r>
            <a:r>
              <a:rPr sz="1000" spc="-95">
                <a:latin typeface="Arial"/>
                <a:cs typeface="Arial"/>
              </a:rPr>
              <a:t> </a:t>
            </a:r>
            <a:r>
              <a:rPr sz="1000" spc="-10">
                <a:latin typeface="Arial"/>
                <a:cs typeface="Arial"/>
              </a:rPr>
              <a:t>layer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51459" y="204215"/>
            <a:ext cx="6985000" cy="603885"/>
          </a:xfrm>
          <a:custGeom>
            <a:rect l="l" t="t" r="r" b="b"/>
            <a:pathLst>
              <a:path w="6985000" h="603885">
                <a:moveTo>
                  <a:pt x="0" y="603503"/>
                </a:moveTo>
                <a:lnTo>
                  <a:pt x="6984492" y="603503"/>
                </a:lnTo>
                <a:lnTo>
                  <a:pt x="6984492" y="0"/>
                </a:lnTo>
                <a:lnTo>
                  <a:pt x="0" y="0"/>
                </a:lnTo>
                <a:lnTo>
                  <a:pt x="0" y="603503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1459" y="310896"/>
            <a:ext cx="6985000" cy="5124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0805">
              <a:lnSpc>
                <a:spcPct val="100000"/>
              </a:lnSpc>
            </a:pPr>
            <a:r>
              <a:rPr sz="2400" spc="-5"/>
              <a:t>钙钛矿电池结构—平面结构</a:t>
            </a:r>
            <a:endParaRPr sz="2400"/>
          </a:p>
        </p:txBody>
      </p:sp>
      <p:sp>
        <p:nvSpPr>
          <p:cNvPr id="4" name="object 4"/>
          <p:cNvSpPr txBox="1"/>
          <p:nvPr/>
        </p:nvSpPr>
        <p:spPr>
          <a:xfrm>
            <a:off x="450291" y="6145276"/>
            <a:ext cx="1095375" cy="2374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>
                <a:latin typeface="微软雅黑"/>
                <a:cs typeface="微软雅黑"/>
              </a:rPr>
              <a:t>平面正式结构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818257" y="6145276"/>
            <a:ext cx="1095375" cy="2374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>
                <a:latin typeface="微软雅黑"/>
                <a:cs typeface="微软雅黑"/>
              </a:rPr>
              <a:t>平面反式结构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81355" y="4148328"/>
            <a:ext cx="4896612" cy="185470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5114544" y="3995928"/>
            <a:ext cx="3854196" cy="249478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46736" y="1004189"/>
            <a:ext cx="8867140" cy="29737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indent="-286385">
              <a:lnSpc>
                <a:spcPct val="100000"/>
              </a:lnSpc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 spc="-5">
                <a:latin typeface="微软雅黑"/>
                <a:cs typeface="微软雅黑"/>
              </a:rPr>
              <a:t>平面结构相对于介孔结构少了介孔层，可低温制备。</a:t>
            </a:r>
            <a:r>
              <a:rPr sz="1400" spc="-5">
                <a:latin typeface="微软雅黑"/>
                <a:cs typeface="微软雅黑"/>
              </a:rPr>
              <a:t>平面结构直接在致密TiO</a:t>
            </a:r>
            <a:r>
              <a:rPr sz="1000" spc="-5">
                <a:latin typeface="微软雅黑"/>
                <a:cs typeface="微软雅黑"/>
              </a:rPr>
              <a:t>2</a:t>
            </a:r>
            <a:r>
              <a:rPr sz="1400" spc="-5">
                <a:latin typeface="微软雅黑"/>
                <a:cs typeface="微软雅黑"/>
              </a:rPr>
              <a:t>电子传输层上旋涂钙钛矿，结构</a:t>
            </a:r>
            <a:endParaRPr sz="1400">
              <a:latin typeface="微软雅黑"/>
              <a:cs typeface="微软雅黑"/>
            </a:endParaRPr>
          </a:p>
          <a:p>
            <a:pPr marL="299085">
              <a:lnSpc>
                <a:spcPct val="100000"/>
              </a:lnSpc>
              <a:spcBef>
                <a:spcPts val="340"/>
              </a:spcBef>
            </a:pPr>
            <a:r>
              <a:rPr sz="1400">
                <a:latin typeface="微软雅黑"/>
                <a:cs typeface="微软雅黑"/>
              </a:rPr>
              <a:t>相对介孔结构简单，能够用</a:t>
            </a:r>
            <a:r>
              <a:rPr sz="1400" u="sng">
                <a:latin typeface="微软雅黑"/>
                <a:cs typeface="微软雅黑"/>
              </a:rPr>
              <a:t>低温溶液法制备</a:t>
            </a:r>
            <a:r>
              <a:rPr sz="1400">
                <a:latin typeface="微软雅黑"/>
                <a:cs typeface="微软雅黑"/>
              </a:rPr>
              <a:t>，更利于柔性电池、叠层电池和大面积电池的发展。</a:t>
            </a:r>
            <a:endParaRPr sz="1400">
              <a:latin typeface="微软雅黑"/>
              <a:cs typeface="微软雅黑"/>
            </a:endParaRPr>
          </a:p>
          <a:p>
            <a:pPr marL="299085" marR="19685" indent="-286385" algn="just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正式结构和反式结构主</a:t>
            </a:r>
            <a:r>
              <a:rPr sz="1400" b="1" spc="-15">
                <a:latin typeface="微软雅黑"/>
                <a:cs typeface="微软雅黑"/>
              </a:rPr>
              <a:t>要</a:t>
            </a:r>
            <a:r>
              <a:rPr sz="1400" b="1">
                <a:latin typeface="微软雅黑"/>
                <a:cs typeface="微软雅黑"/>
              </a:rPr>
              <a:t>区别</a:t>
            </a:r>
            <a:r>
              <a:rPr sz="1400" b="1" spc="-15">
                <a:latin typeface="微软雅黑"/>
                <a:cs typeface="微软雅黑"/>
              </a:rPr>
              <a:t>是</a:t>
            </a:r>
            <a:r>
              <a:rPr sz="1400" b="1">
                <a:latin typeface="微软雅黑"/>
                <a:cs typeface="微软雅黑"/>
              </a:rPr>
              <a:t>，光</a:t>
            </a:r>
            <a:r>
              <a:rPr sz="1400" b="1" spc="-15">
                <a:latin typeface="微软雅黑"/>
                <a:cs typeface="微软雅黑"/>
              </a:rPr>
              <a:t>先</a:t>
            </a:r>
            <a:r>
              <a:rPr sz="1400" b="1">
                <a:latin typeface="微软雅黑"/>
                <a:cs typeface="微软雅黑"/>
              </a:rPr>
              <a:t>透过</a:t>
            </a:r>
            <a:r>
              <a:rPr sz="1400" b="1" spc="-15">
                <a:latin typeface="微软雅黑"/>
                <a:cs typeface="微软雅黑"/>
              </a:rPr>
              <a:t>电</a:t>
            </a:r>
            <a:r>
              <a:rPr sz="1400" b="1">
                <a:latin typeface="微软雅黑"/>
                <a:cs typeface="微软雅黑"/>
              </a:rPr>
              <a:t>子传</a:t>
            </a:r>
            <a:r>
              <a:rPr sz="1400" b="1" spc="-15">
                <a:latin typeface="微软雅黑"/>
                <a:cs typeface="微软雅黑"/>
              </a:rPr>
              <a:t>输</a:t>
            </a:r>
            <a:r>
              <a:rPr sz="1400" b="1">
                <a:latin typeface="微软雅黑"/>
                <a:cs typeface="微软雅黑"/>
              </a:rPr>
              <a:t>层还</a:t>
            </a:r>
            <a:r>
              <a:rPr sz="1400" b="1" spc="-15">
                <a:latin typeface="微软雅黑"/>
                <a:cs typeface="微软雅黑"/>
              </a:rPr>
              <a:t>是</a:t>
            </a:r>
            <a:r>
              <a:rPr sz="1400" b="1">
                <a:latin typeface="微软雅黑"/>
                <a:cs typeface="微软雅黑"/>
              </a:rPr>
              <a:t>空穴</a:t>
            </a:r>
            <a:r>
              <a:rPr sz="1400" b="1" spc="-15">
                <a:latin typeface="微软雅黑"/>
                <a:cs typeface="微软雅黑"/>
              </a:rPr>
              <a:t>传</a:t>
            </a:r>
            <a:r>
              <a:rPr sz="1400" b="1">
                <a:latin typeface="微软雅黑"/>
                <a:cs typeface="微软雅黑"/>
              </a:rPr>
              <a:t>输层。</a:t>
            </a:r>
            <a:r>
              <a:rPr sz="1400">
                <a:latin typeface="微软雅黑"/>
                <a:cs typeface="微软雅黑"/>
              </a:rPr>
              <a:t>对正</a:t>
            </a:r>
            <a:r>
              <a:rPr sz="1400" spc="-15">
                <a:latin typeface="微软雅黑"/>
                <a:cs typeface="微软雅黑"/>
              </a:rPr>
              <a:t>式</a:t>
            </a:r>
            <a:r>
              <a:rPr sz="1400">
                <a:latin typeface="微软雅黑"/>
                <a:cs typeface="微软雅黑"/>
              </a:rPr>
              <a:t>结构</a:t>
            </a:r>
            <a:r>
              <a:rPr sz="1400" spc="-15">
                <a:latin typeface="微软雅黑"/>
                <a:cs typeface="微软雅黑"/>
              </a:rPr>
              <a:t>而</a:t>
            </a:r>
            <a:r>
              <a:rPr sz="1400">
                <a:latin typeface="微软雅黑"/>
                <a:cs typeface="微软雅黑"/>
              </a:rPr>
              <a:t>言，</a:t>
            </a:r>
            <a:r>
              <a:rPr sz="1400" spc="-15">
                <a:latin typeface="微软雅黑"/>
                <a:cs typeface="微软雅黑"/>
              </a:rPr>
              <a:t>透</a:t>
            </a:r>
            <a:r>
              <a:rPr sz="1400">
                <a:latin typeface="微软雅黑"/>
                <a:cs typeface="微软雅黑"/>
              </a:rPr>
              <a:t>明电</a:t>
            </a:r>
            <a:r>
              <a:rPr sz="1400" spc="-15">
                <a:latin typeface="微软雅黑"/>
                <a:cs typeface="微软雅黑"/>
              </a:rPr>
              <a:t>极</a:t>
            </a:r>
            <a:r>
              <a:rPr sz="1400">
                <a:latin typeface="微软雅黑"/>
                <a:cs typeface="微软雅黑"/>
              </a:rPr>
              <a:t>上为</a:t>
            </a:r>
            <a:r>
              <a:rPr sz="1400" spc="-15">
                <a:latin typeface="微软雅黑"/>
                <a:cs typeface="微软雅黑"/>
              </a:rPr>
              <a:t>电</a:t>
            </a:r>
            <a:r>
              <a:rPr sz="1400">
                <a:latin typeface="微软雅黑"/>
                <a:cs typeface="微软雅黑"/>
              </a:rPr>
              <a:t>子传输层，太阳光穿过透</a:t>
            </a:r>
            <a:r>
              <a:rPr sz="1400" spc="-15">
                <a:latin typeface="微软雅黑"/>
                <a:cs typeface="微软雅黑"/>
              </a:rPr>
              <a:t>明</a:t>
            </a:r>
            <a:r>
              <a:rPr sz="1400">
                <a:latin typeface="微软雅黑"/>
                <a:cs typeface="微软雅黑"/>
              </a:rPr>
              <a:t>电极</a:t>
            </a:r>
            <a:r>
              <a:rPr sz="1400" spc="-15">
                <a:latin typeface="微软雅黑"/>
                <a:cs typeface="微软雅黑"/>
              </a:rPr>
              <a:t>后</a:t>
            </a:r>
            <a:r>
              <a:rPr sz="1400">
                <a:latin typeface="微软雅黑"/>
                <a:cs typeface="微软雅黑"/>
              </a:rPr>
              <a:t>，</a:t>
            </a:r>
            <a:r>
              <a:rPr sz="1400" u="sng">
                <a:latin typeface="微软雅黑"/>
                <a:cs typeface="微软雅黑"/>
              </a:rPr>
              <a:t>透</a:t>
            </a:r>
            <a:r>
              <a:rPr sz="1400" u="sng" spc="-15">
                <a:latin typeface="微软雅黑"/>
                <a:cs typeface="微软雅黑"/>
              </a:rPr>
              <a:t>过</a:t>
            </a:r>
            <a:r>
              <a:rPr sz="1400" u="sng">
                <a:latin typeface="微软雅黑"/>
                <a:cs typeface="微软雅黑"/>
              </a:rPr>
              <a:t>电子</a:t>
            </a:r>
            <a:r>
              <a:rPr sz="1400" u="sng" spc="-15">
                <a:latin typeface="微软雅黑"/>
                <a:cs typeface="微软雅黑"/>
              </a:rPr>
              <a:t>传</a:t>
            </a:r>
            <a:r>
              <a:rPr sz="1400" u="sng">
                <a:latin typeface="微软雅黑"/>
                <a:cs typeface="微软雅黑"/>
              </a:rPr>
              <a:t>输层</a:t>
            </a:r>
            <a:r>
              <a:rPr sz="1400" u="sng" spc="-15">
                <a:latin typeface="微软雅黑"/>
                <a:cs typeface="微软雅黑"/>
              </a:rPr>
              <a:t>再</a:t>
            </a:r>
            <a:r>
              <a:rPr sz="1400" u="sng">
                <a:latin typeface="微软雅黑"/>
                <a:cs typeface="微软雅黑"/>
              </a:rPr>
              <a:t>到吸</a:t>
            </a:r>
            <a:r>
              <a:rPr sz="1400" u="sng" spc="-15">
                <a:latin typeface="微软雅黑"/>
                <a:cs typeface="微软雅黑"/>
              </a:rPr>
              <a:t>光</a:t>
            </a:r>
            <a:r>
              <a:rPr sz="1400" u="sng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；</a:t>
            </a:r>
            <a:r>
              <a:rPr sz="1400" spc="-15">
                <a:latin typeface="微软雅黑"/>
                <a:cs typeface="微软雅黑"/>
              </a:rPr>
              <a:t>对</a:t>
            </a:r>
            <a:r>
              <a:rPr sz="1400">
                <a:latin typeface="微软雅黑"/>
                <a:cs typeface="微软雅黑"/>
              </a:rPr>
              <a:t>反式</a:t>
            </a:r>
            <a:r>
              <a:rPr sz="1400" spc="-15">
                <a:latin typeface="微软雅黑"/>
                <a:cs typeface="微软雅黑"/>
              </a:rPr>
              <a:t>结</a:t>
            </a:r>
            <a:r>
              <a:rPr sz="1400">
                <a:latin typeface="微软雅黑"/>
                <a:cs typeface="微软雅黑"/>
              </a:rPr>
              <a:t>构而</a:t>
            </a:r>
            <a:r>
              <a:rPr sz="1400" spc="-15">
                <a:latin typeface="微软雅黑"/>
                <a:cs typeface="微软雅黑"/>
              </a:rPr>
              <a:t>言</a:t>
            </a:r>
            <a:r>
              <a:rPr sz="1400">
                <a:latin typeface="微软雅黑"/>
                <a:cs typeface="微软雅黑"/>
              </a:rPr>
              <a:t>，透</a:t>
            </a:r>
            <a:r>
              <a:rPr sz="1400" spc="-15">
                <a:latin typeface="微软雅黑"/>
                <a:cs typeface="微软雅黑"/>
              </a:rPr>
              <a:t>明</a:t>
            </a:r>
            <a:r>
              <a:rPr sz="1400">
                <a:latin typeface="微软雅黑"/>
                <a:cs typeface="微软雅黑"/>
              </a:rPr>
              <a:t>电极</a:t>
            </a:r>
            <a:r>
              <a:rPr sz="1400" spc="-15">
                <a:latin typeface="微软雅黑"/>
                <a:cs typeface="微软雅黑"/>
              </a:rPr>
              <a:t>上</a:t>
            </a:r>
            <a:r>
              <a:rPr sz="1400">
                <a:latin typeface="微软雅黑"/>
                <a:cs typeface="微软雅黑"/>
              </a:rPr>
              <a:t>为空</a:t>
            </a:r>
            <a:r>
              <a:rPr sz="1400" spc="-15">
                <a:latin typeface="微软雅黑"/>
                <a:cs typeface="微软雅黑"/>
              </a:rPr>
              <a:t>穴</a:t>
            </a:r>
            <a:r>
              <a:rPr sz="1400">
                <a:latin typeface="微软雅黑"/>
                <a:cs typeface="微软雅黑"/>
              </a:rPr>
              <a:t>传输</a:t>
            </a:r>
            <a:r>
              <a:rPr sz="1400" spc="-15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，太阳光穿过透明电极后</a:t>
            </a:r>
            <a:r>
              <a:rPr sz="1400" spc="-10">
                <a:latin typeface="微软雅黑"/>
                <a:cs typeface="微软雅黑"/>
              </a:rPr>
              <a:t>，</a:t>
            </a:r>
            <a:r>
              <a:rPr sz="1400" u="sng">
                <a:latin typeface="微软雅黑"/>
                <a:cs typeface="微软雅黑"/>
              </a:rPr>
              <a:t>透过</a:t>
            </a:r>
            <a:r>
              <a:rPr sz="1400" u="sng" spc="-15">
                <a:latin typeface="微软雅黑"/>
                <a:cs typeface="微软雅黑"/>
              </a:rPr>
              <a:t>空</a:t>
            </a:r>
            <a:r>
              <a:rPr sz="1400" u="sng">
                <a:latin typeface="微软雅黑"/>
                <a:cs typeface="微软雅黑"/>
              </a:rPr>
              <a:t>穴传</a:t>
            </a:r>
            <a:r>
              <a:rPr sz="1400" u="sng" spc="-15">
                <a:latin typeface="微软雅黑"/>
                <a:cs typeface="微软雅黑"/>
              </a:rPr>
              <a:t>输</a:t>
            </a:r>
            <a:r>
              <a:rPr sz="1400" u="sng">
                <a:latin typeface="微软雅黑"/>
                <a:cs typeface="微软雅黑"/>
              </a:rPr>
              <a:t>层再</a:t>
            </a:r>
            <a:r>
              <a:rPr sz="1400" u="sng" spc="-15">
                <a:latin typeface="微软雅黑"/>
                <a:cs typeface="微软雅黑"/>
              </a:rPr>
              <a:t>到</a:t>
            </a:r>
            <a:r>
              <a:rPr sz="1400" u="sng">
                <a:latin typeface="微软雅黑"/>
                <a:cs typeface="微软雅黑"/>
              </a:rPr>
              <a:t>吸光</a:t>
            </a:r>
            <a:r>
              <a:rPr sz="1400" u="sng" spc="-10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 marL="299085" indent="-286385">
              <a:lnSpc>
                <a:spcPct val="100000"/>
              </a:lnSpc>
              <a:spcBef>
                <a:spcPts val="635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反式结构尽管效率不及正式结构，但迟滞较小、填充率较高、稳定性更好，适合量产。</a:t>
            </a:r>
            <a:r>
              <a:rPr sz="1400">
                <a:latin typeface="微软雅黑"/>
                <a:cs typeface="微软雅黑"/>
              </a:rPr>
              <a:t>目前钙钛矿最高效率</a:t>
            </a:r>
            <a:endParaRPr sz="1400">
              <a:latin typeface="微软雅黑"/>
              <a:cs typeface="微软雅黑"/>
            </a:endParaRPr>
          </a:p>
          <a:p>
            <a:pPr marL="299085" marR="20320">
              <a:lnSpc>
                <a:spcPct val="120000"/>
              </a:lnSpc>
            </a:pPr>
            <a:r>
              <a:rPr sz="1400">
                <a:latin typeface="微软雅黑"/>
                <a:cs typeface="微软雅黑"/>
              </a:rPr>
              <a:t>25.7%是正式结构，反式结</a:t>
            </a:r>
            <a:r>
              <a:rPr sz="1400" spc="-15">
                <a:latin typeface="微软雅黑"/>
                <a:cs typeface="微软雅黑"/>
              </a:rPr>
              <a:t>构</a:t>
            </a:r>
            <a:r>
              <a:rPr sz="1400">
                <a:latin typeface="微软雅黑"/>
                <a:cs typeface="微软雅黑"/>
              </a:rPr>
              <a:t>经过</a:t>
            </a:r>
            <a:r>
              <a:rPr sz="1400" spc="-15">
                <a:latin typeface="微软雅黑"/>
                <a:cs typeface="微软雅黑"/>
              </a:rPr>
              <a:t>多</a:t>
            </a:r>
            <a:r>
              <a:rPr sz="1400">
                <a:latin typeface="微软雅黑"/>
                <a:cs typeface="微软雅黑"/>
              </a:rPr>
              <a:t>年发</a:t>
            </a:r>
            <a:r>
              <a:rPr sz="1400" spc="-15">
                <a:latin typeface="微软雅黑"/>
                <a:cs typeface="微软雅黑"/>
              </a:rPr>
              <a:t>展</a:t>
            </a:r>
            <a:r>
              <a:rPr sz="1400" spc="5">
                <a:latin typeface="微软雅黑"/>
                <a:cs typeface="微软雅黑"/>
              </a:rPr>
              <a:t>也</a:t>
            </a:r>
            <a:r>
              <a:rPr sz="1400" u="sng">
                <a:latin typeface="微软雅黑"/>
                <a:cs typeface="微软雅黑"/>
              </a:rPr>
              <a:t>达</a:t>
            </a:r>
            <a:r>
              <a:rPr sz="1400" u="sng" spc="-15">
                <a:latin typeface="微软雅黑"/>
                <a:cs typeface="微软雅黑"/>
              </a:rPr>
              <a:t>到</a:t>
            </a:r>
            <a:r>
              <a:rPr sz="1400" u="sng">
                <a:latin typeface="微软雅黑"/>
                <a:cs typeface="微软雅黑"/>
              </a:rPr>
              <a:t>了2</a:t>
            </a:r>
            <a:r>
              <a:rPr sz="1400" u="sng" spc="-10">
                <a:latin typeface="微软雅黑"/>
                <a:cs typeface="微软雅黑"/>
              </a:rPr>
              <a:t>4</a:t>
            </a:r>
            <a:r>
              <a:rPr sz="1400" u="sng">
                <a:latin typeface="微软雅黑"/>
                <a:cs typeface="微软雅黑"/>
              </a:rPr>
              <a:t>.3%的效</a:t>
            </a:r>
            <a:r>
              <a:rPr sz="1400" u="sng" spc="-15">
                <a:latin typeface="微软雅黑"/>
                <a:cs typeface="微软雅黑"/>
              </a:rPr>
              <a:t>率</a:t>
            </a:r>
            <a:r>
              <a:rPr sz="1400" u="sng">
                <a:latin typeface="微软雅黑"/>
                <a:cs typeface="微软雅黑"/>
              </a:rPr>
              <a:t>，与</a:t>
            </a:r>
            <a:r>
              <a:rPr sz="1400" u="sng" spc="-15">
                <a:latin typeface="微软雅黑"/>
                <a:cs typeface="微软雅黑"/>
              </a:rPr>
              <a:t>正</a:t>
            </a:r>
            <a:r>
              <a:rPr sz="1400" u="sng">
                <a:latin typeface="微软雅黑"/>
                <a:cs typeface="微软雅黑"/>
              </a:rPr>
              <a:t>式结</a:t>
            </a:r>
            <a:r>
              <a:rPr sz="1400" u="sng" spc="-15">
                <a:latin typeface="微软雅黑"/>
                <a:cs typeface="微软雅黑"/>
              </a:rPr>
              <a:t>构</a:t>
            </a:r>
            <a:r>
              <a:rPr sz="1400" u="sng">
                <a:latin typeface="微软雅黑"/>
                <a:cs typeface="微软雅黑"/>
              </a:rPr>
              <a:t>差距</a:t>
            </a:r>
            <a:r>
              <a:rPr sz="1400" u="sng" spc="-15">
                <a:latin typeface="微软雅黑"/>
                <a:cs typeface="微软雅黑"/>
              </a:rPr>
              <a:t>减</a:t>
            </a:r>
            <a:r>
              <a:rPr sz="1400" u="sng">
                <a:latin typeface="微软雅黑"/>
                <a:cs typeface="微软雅黑"/>
              </a:rPr>
              <a:t>小</a:t>
            </a:r>
            <a:r>
              <a:rPr sz="1400" u="sng" spc="5">
                <a:latin typeface="微软雅黑"/>
                <a:cs typeface="微软雅黑"/>
              </a:rPr>
              <a:t>。</a:t>
            </a:r>
            <a:r>
              <a:rPr sz="1400" spc="-15">
                <a:latin typeface="微软雅黑"/>
                <a:cs typeface="微软雅黑"/>
              </a:rPr>
              <a:t>反</a:t>
            </a:r>
            <a:r>
              <a:rPr sz="1400">
                <a:latin typeface="微软雅黑"/>
                <a:cs typeface="微软雅黑"/>
              </a:rPr>
              <a:t>式结</a:t>
            </a:r>
            <a:r>
              <a:rPr sz="1400" spc="-15">
                <a:latin typeface="微软雅黑"/>
                <a:cs typeface="微软雅黑"/>
              </a:rPr>
              <a:t>构</a:t>
            </a:r>
            <a:r>
              <a:rPr sz="1400">
                <a:latin typeface="微软雅黑"/>
                <a:cs typeface="微软雅黑"/>
              </a:rPr>
              <a:t>的主</a:t>
            </a:r>
            <a:r>
              <a:rPr sz="1400" spc="-15">
                <a:latin typeface="微软雅黑"/>
                <a:cs typeface="微软雅黑"/>
              </a:rPr>
              <a:t>要</a:t>
            </a:r>
            <a:r>
              <a:rPr sz="1400">
                <a:latin typeface="微软雅黑"/>
                <a:cs typeface="微软雅黑"/>
              </a:rPr>
              <a:t>优势在于，光先透过空穴</a:t>
            </a:r>
            <a:r>
              <a:rPr sz="1400" spc="-15">
                <a:latin typeface="微软雅黑"/>
                <a:cs typeface="微软雅黑"/>
              </a:rPr>
              <a:t>传</a:t>
            </a:r>
            <a:r>
              <a:rPr sz="1400">
                <a:latin typeface="微软雅黑"/>
                <a:cs typeface="微软雅黑"/>
              </a:rPr>
              <a:t>输层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可以</a:t>
            </a:r>
            <a:r>
              <a:rPr sz="1400" spc="-15">
                <a:latin typeface="微软雅黑"/>
                <a:cs typeface="微软雅黑"/>
              </a:rPr>
              <a:t>使</a:t>
            </a:r>
            <a:r>
              <a:rPr sz="1400">
                <a:latin typeface="微软雅黑"/>
                <a:cs typeface="微软雅黑"/>
              </a:rPr>
              <a:t>电池</a:t>
            </a:r>
            <a:r>
              <a:rPr sz="1400" spc="-15">
                <a:latin typeface="微软雅黑"/>
                <a:cs typeface="微软雅黑"/>
              </a:rPr>
              <a:t>迟</a:t>
            </a:r>
            <a:r>
              <a:rPr sz="1400">
                <a:latin typeface="微软雅黑"/>
                <a:cs typeface="微软雅黑"/>
              </a:rPr>
              <a:t>滞性</a:t>
            </a:r>
            <a:r>
              <a:rPr sz="1400" spc="-15">
                <a:latin typeface="微软雅黑"/>
                <a:cs typeface="微软雅黑"/>
              </a:rPr>
              <a:t>较</a:t>
            </a:r>
            <a:r>
              <a:rPr sz="1400">
                <a:latin typeface="微软雅黑"/>
                <a:cs typeface="微软雅黑"/>
              </a:rPr>
              <a:t>小，</a:t>
            </a:r>
            <a:r>
              <a:rPr sz="1400" spc="-15">
                <a:latin typeface="微软雅黑"/>
                <a:cs typeface="微软雅黑"/>
              </a:rPr>
              <a:t>填</a:t>
            </a:r>
            <a:r>
              <a:rPr sz="1400">
                <a:latin typeface="微软雅黑"/>
                <a:cs typeface="微软雅黑"/>
              </a:rPr>
              <a:t>充率</a:t>
            </a:r>
            <a:r>
              <a:rPr sz="1400" spc="-15">
                <a:latin typeface="微软雅黑"/>
                <a:cs typeface="微软雅黑"/>
              </a:rPr>
              <a:t>较</a:t>
            </a:r>
            <a:r>
              <a:rPr sz="1400">
                <a:latin typeface="微软雅黑"/>
                <a:cs typeface="微软雅黑"/>
              </a:rPr>
              <a:t>高。</a:t>
            </a:r>
            <a:r>
              <a:rPr sz="1400" spc="-15">
                <a:latin typeface="微软雅黑"/>
                <a:cs typeface="微软雅黑"/>
              </a:rPr>
              <a:t>另</a:t>
            </a:r>
            <a:r>
              <a:rPr sz="1400">
                <a:latin typeface="微软雅黑"/>
                <a:cs typeface="微软雅黑"/>
              </a:rPr>
              <a:t>外，</a:t>
            </a:r>
            <a:r>
              <a:rPr sz="1400" spc="-15">
                <a:latin typeface="微软雅黑"/>
                <a:cs typeface="微软雅黑"/>
              </a:rPr>
              <a:t>正</a:t>
            </a:r>
            <a:r>
              <a:rPr sz="1400">
                <a:latin typeface="微软雅黑"/>
                <a:cs typeface="微软雅黑"/>
              </a:rPr>
              <a:t>式结</a:t>
            </a:r>
            <a:r>
              <a:rPr sz="1400" spc="-15">
                <a:latin typeface="微软雅黑"/>
                <a:cs typeface="微软雅黑"/>
              </a:rPr>
              <a:t>构</a:t>
            </a:r>
            <a:r>
              <a:rPr sz="1400">
                <a:latin typeface="微软雅黑"/>
                <a:cs typeface="微软雅黑"/>
              </a:rPr>
              <a:t>空穴</a:t>
            </a:r>
            <a:r>
              <a:rPr sz="1400" spc="-15">
                <a:latin typeface="微软雅黑"/>
                <a:cs typeface="微软雅黑"/>
              </a:rPr>
              <a:t>传</a:t>
            </a:r>
            <a:r>
              <a:rPr sz="1400">
                <a:latin typeface="微软雅黑"/>
                <a:cs typeface="微软雅黑"/>
              </a:rPr>
              <a:t>输材</a:t>
            </a:r>
            <a:r>
              <a:rPr sz="1400" spc="-15">
                <a:latin typeface="微软雅黑"/>
                <a:cs typeface="微软雅黑"/>
              </a:rPr>
              <a:t>料</a:t>
            </a:r>
            <a:r>
              <a:rPr sz="1400">
                <a:latin typeface="微软雅黑"/>
                <a:cs typeface="微软雅黑"/>
              </a:rPr>
              <a:t>多</a:t>
            </a:r>
            <a:r>
              <a:rPr sz="1400" spc="15">
                <a:latin typeface="微软雅黑"/>
                <a:cs typeface="微软雅黑"/>
              </a:rPr>
              <a:t>为</a:t>
            </a:r>
            <a:r>
              <a:rPr sz="1400" u="sng" spc="-15">
                <a:latin typeface="微软雅黑"/>
                <a:cs typeface="微软雅黑"/>
              </a:rPr>
              <a:t>有机</a:t>
            </a:r>
            <a:r>
              <a:rPr sz="1400" u="sng">
                <a:latin typeface="微软雅黑"/>
                <a:cs typeface="微软雅黑"/>
              </a:rPr>
              <a:t>物Spir</a:t>
            </a:r>
            <a:r>
              <a:rPr sz="1400" u="sng" spc="-5">
                <a:latin typeface="微软雅黑"/>
                <a:cs typeface="微软雅黑"/>
              </a:rPr>
              <a:t>o</a:t>
            </a:r>
            <a:r>
              <a:rPr sz="1400" u="sng">
                <a:latin typeface="微软雅黑"/>
                <a:cs typeface="微软雅黑"/>
              </a:rPr>
              <a:t>-</a:t>
            </a:r>
            <a:r>
              <a:rPr sz="1400" u="sng" spc="-5">
                <a:latin typeface="微软雅黑"/>
                <a:cs typeface="微软雅黑"/>
              </a:rPr>
              <a:t>O</a:t>
            </a:r>
            <a:r>
              <a:rPr sz="1400" u="sng">
                <a:latin typeface="微软雅黑"/>
                <a:cs typeface="微软雅黑"/>
              </a:rPr>
              <a:t>M</a:t>
            </a:r>
            <a:r>
              <a:rPr sz="1400" u="sng" spc="-10">
                <a:latin typeface="微软雅黑"/>
                <a:cs typeface="微软雅黑"/>
              </a:rPr>
              <a:t>e</a:t>
            </a:r>
            <a:r>
              <a:rPr sz="1400" u="sng" spc="-5">
                <a:latin typeface="微软雅黑"/>
                <a:cs typeface="微软雅黑"/>
              </a:rPr>
              <a:t>TAD</a:t>
            </a:r>
            <a:r>
              <a:rPr sz="1400">
                <a:latin typeface="微软雅黑"/>
                <a:cs typeface="微软雅黑"/>
              </a:rPr>
              <a:t>，同时为</a:t>
            </a:r>
            <a:r>
              <a:rPr sz="1400" spc="-15">
                <a:latin typeface="微软雅黑"/>
                <a:cs typeface="微软雅黑"/>
              </a:rPr>
              <a:t>了</a:t>
            </a:r>
            <a:r>
              <a:rPr sz="1400">
                <a:latin typeface="微软雅黑"/>
                <a:cs typeface="微软雅黑"/>
              </a:rPr>
              <a:t>增加</a:t>
            </a:r>
            <a:r>
              <a:rPr sz="1400" spc="-15">
                <a:latin typeface="微软雅黑"/>
                <a:cs typeface="微软雅黑"/>
              </a:rPr>
              <a:t>导</a:t>
            </a:r>
            <a:r>
              <a:rPr sz="1400">
                <a:latin typeface="微软雅黑"/>
                <a:cs typeface="微软雅黑"/>
              </a:rPr>
              <a:t>电性</a:t>
            </a:r>
            <a:r>
              <a:rPr sz="1400" spc="-15">
                <a:latin typeface="微软雅黑"/>
                <a:cs typeface="微软雅黑"/>
              </a:rPr>
              <a:t>通</a:t>
            </a:r>
            <a:r>
              <a:rPr sz="1400">
                <a:latin typeface="微软雅黑"/>
                <a:cs typeface="微软雅黑"/>
              </a:rPr>
              <a:t>常需</a:t>
            </a:r>
            <a:r>
              <a:rPr sz="1400" spc="-15">
                <a:latin typeface="微软雅黑"/>
                <a:cs typeface="微软雅黑"/>
              </a:rPr>
              <a:t>要</a:t>
            </a:r>
            <a:r>
              <a:rPr sz="1400">
                <a:latin typeface="微软雅黑"/>
                <a:cs typeface="微软雅黑"/>
              </a:rPr>
              <a:t>添加</a:t>
            </a:r>
            <a:r>
              <a:rPr sz="1400" spc="-15">
                <a:latin typeface="微软雅黑"/>
                <a:cs typeface="微软雅黑"/>
              </a:rPr>
              <a:t>对</a:t>
            </a:r>
            <a:r>
              <a:rPr sz="1400">
                <a:latin typeface="微软雅黑"/>
                <a:cs typeface="微软雅黑"/>
              </a:rPr>
              <a:t>水氧</a:t>
            </a:r>
            <a:r>
              <a:rPr sz="1400" spc="-15">
                <a:latin typeface="微软雅黑"/>
                <a:cs typeface="微软雅黑"/>
              </a:rPr>
              <a:t>敏</a:t>
            </a:r>
            <a:r>
              <a:rPr sz="1400">
                <a:latin typeface="微软雅黑"/>
                <a:cs typeface="微软雅黑"/>
              </a:rPr>
              <a:t>感</a:t>
            </a:r>
            <a:r>
              <a:rPr sz="1400" spc="10">
                <a:latin typeface="微软雅黑"/>
                <a:cs typeface="微软雅黑"/>
              </a:rPr>
              <a:t>的</a:t>
            </a:r>
            <a:r>
              <a:rPr sz="1400" spc="-15">
                <a:latin typeface="微软雅黑"/>
                <a:cs typeface="微软雅黑"/>
              </a:rPr>
              <a:t>L</a:t>
            </a:r>
            <a:r>
              <a:rPr sz="1400" spc="-5">
                <a:latin typeface="微软雅黑"/>
                <a:cs typeface="微软雅黑"/>
              </a:rPr>
              <a:t>i</a:t>
            </a:r>
            <a:r>
              <a:rPr sz="1400">
                <a:latin typeface="微软雅黑"/>
                <a:cs typeface="微软雅黑"/>
              </a:rPr>
              <a:t>盐、</a:t>
            </a:r>
            <a:r>
              <a:rPr sz="1400" spc="-5">
                <a:latin typeface="微软雅黑"/>
                <a:cs typeface="微软雅黑"/>
              </a:rPr>
              <a:t>Co</a:t>
            </a:r>
            <a:r>
              <a:rPr sz="1400" spc="-15">
                <a:latin typeface="微软雅黑"/>
                <a:cs typeface="微软雅黑"/>
              </a:rPr>
              <a:t>盐</a:t>
            </a:r>
            <a:r>
              <a:rPr sz="1400">
                <a:latin typeface="微软雅黑"/>
                <a:cs typeface="微软雅黑"/>
              </a:rPr>
              <a:t>等，</a:t>
            </a:r>
            <a:r>
              <a:rPr sz="1400" u="sng" spc="-15">
                <a:latin typeface="微软雅黑"/>
                <a:cs typeface="微软雅黑"/>
              </a:rPr>
              <a:t>尽</a:t>
            </a:r>
            <a:r>
              <a:rPr sz="1400" u="sng">
                <a:latin typeface="微软雅黑"/>
                <a:cs typeface="微软雅黑"/>
              </a:rPr>
              <a:t>管获</a:t>
            </a:r>
            <a:r>
              <a:rPr sz="1400" u="sng" spc="-15">
                <a:latin typeface="微软雅黑"/>
                <a:cs typeface="微软雅黑"/>
              </a:rPr>
              <a:t>得</a:t>
            </a:r>
            <a:r>
              <a:rPr sz="1400" u="sng">
                <a:latin typeface="微软雅黑"/>
                <a:cs typeface="微软雅黑"/>
              </a:rPr>
              <a:t>了高</a:t>
            </a:r>
            <a:r>
              <a:rPr sz="1400" u="sng" spc="-15">
                <a:latin typeface="微软雅黑"/>
                <a:cs typeface="微软雅黑"/>
              </a:rPr>
              <a:t>效</a:t>
            </a:r>
            <a:r>
              <a:rPr sz="1400" u="sng">
                <a:latin typeface="微软雅黑"/>
                <a:cs typeface="微软雅黑"/>
              </a:rPr>
              <a:t>率但也牺牲了器件的稳定</a:t>
            </a:r>
            <a:r>
              <a:rPr sz="1400" u="sng" spc="-5">
                <a:latin typeface="微软雅黑"/>
                <a:cs typeface="微软雅黑"/>
              </a:rPr>
              <a:t>性</a:t>
            </a:r>
            <a:r>
              <a:rPr sz="1400">
                <a:latin typeface="微软雅黑"/>
                <a:cs typeface="微软雅黑"/>
              </a:rPr>
              <a:t>；</a:t>
            </a:r>
            <a:r>
              <a:rPr sz="1400" spc="-10">
                <a:latin typeface="微软雅黑"/>
                <a:cs typeface="微软雅黑"/>
              </a:rPr>
              <a:t>反</a:t>
            </a:r>
            <a:r>
              <a:rPr sz="1400">
                <a:latin typeface="微软雅黑"/>
                <a:cs typeface="微软雅黑"/>
              </a:rPr>
              <a:t>式结</a:t>
            </a:r>
            <a:r>
              <a:rPr sz="1400" spc="-10">
                <a:latin typeface="微软雅黑"/>
                <a:cs typeface="微软雅黑"/>
              </a:rPr>
              <a:t>构</a:t>
            </a:r>
            <a:r>
              <a:rPr sz="1400">
                <a:latin typeface="微软雅黑"/>
                <a:cs typeface="微软雅黑"/>
              </a:rPr>
              <a:t>空穴</a:t>
            </a:r>
            <a:r>
              <a:rPr sz="1400" spc="-10">
                <a:latin typeface="微软雅黑"/>
                <a:cs typeface="微软雅黑"/>
              </a:rPr>
              <a:t>传</a:t>
            </a:r>
            <a:r>
              <a:rPr sz="1400">
                <a:latin typeface="微软雅黑"/>
                <a:cs typeface="微软雅黑"/>
              </a:rPr>
              <a:t>输层</a:t>
            </a:r>
            <a:r>
              <a:rPr sz="1400" spc="-10">
                <a:latin typeface="微软雅黑"/>
                <a:cs typeface="微软雅黑"/>
              </a:rPr>
              <a:t>材</a:t>
            </a:r>
            <a:r>
              <a:rPr sz="1400">
                <a:latin typeface="微软雅黑"/>
                <a:cs typeface="微软雅黑"/>
              </a:rPr>
              <a:t>料多</a:t>
            </a:r>
            <a:r>
              <a:rPr sz="1400" spc="-30">
                <a:latin typeface="微软雅黑"/>
                <a:cs typeface="微软雅黑"/>
              </a:rPr>
              <a:t>为</a:t>
            </a:r>
            <a:r>
              <a:rPr sz="1400" u="sng">
                <a:latin typeface="微软雅黑"/>
                <a:cs typeface="微软雅黑"/>
              </a:rPr>
              <a:t>无机</a:t>
            </a:r>
            <a:r>
              <a:rPr sz="1400" u="sng" spc="-15">
                <a:latin typeface="微软雅黑"/>
                <a:cs typeface="微软雅黑"/>
              </a:rPr>
              <a:t>金</a:t>
            </a:r>
            <a:r>
              <a:rPr sz="1400" u="sng">
                <a:latin typeface="微软雅黑"/>
                <a:cs typeface="微软雅黑"/>
              </a:rPr>
              <a:t>属氧</a:t>
            </a:r>
            <a:r>
              <a:rPr sz="1400" u="sng" spc="-15">
                <a:latin typeface="微软雅黑"/>
                <a:cs typeface="微软雅黑"/>
              </a:rPr>
              <a:t>化</a:t>
            </a:r>
            <a:r>
              <a:rPr sz="1400" u="sng">
                <a:latin typeface="微软雅黑"/>
                <a:cs typeface="微软雅黑"/>
              </a:rPr>
              <a:t>物(</a:t>
            </a:r>
            <a:r>
              <a:rPr sz="1400" u="sng" spc="-15">
                <a:latin typeface="微软雅黑"/>
                <a:cs typeface="微软雅黑"/>
              </a:rPr>
              <a:t>如</a:t>
            </a:r>
            <a:r>
              <a:rPr sz="1400" u="sng" spc="-5">
                <a:latin typeface="微软雅黑"/>
                <a:cs typeface="微软雅黑"/>
              </a:rPr>
              <a:t>NiO</a:t>
            </a:r>
            <a:r>
              <a:rPr sz="1000" u="sng" spc="-10">
                <a:latin typeface="微软雅黑"/>
                <a:cs typeface="微软雅黑"/>
              </a:rPr>
              <a:t>x</a:t>
            </a:r>
            <a:r>
              <a:rPr sz="1400" u="sng">
                <a:latin typeface="微软雅黑"/>
                <a:cs typeface="微软雅黑"/>
              </a:rPr>
              <a:t>、Cu</a:t>
            </a:r>
            <a:r>
              <a:rPr sz="1400" u="sng" spc="-10">
                <a:latin typeface="微软雅黑"/>
                <a:cs typeface="微软雅黑"/>
              </a:rPr>
              <a:t>O</a:t>
            </a:r>
            <a:r>
              <a:rPr sz="1400" u="sng">
                <a:latin typeface="微软雅黑"/>
                <a:cs typeface="微软雅黑"/>
              </a:rPr>
              <a:t>等</a:t>
            </a:r>
            <a:r>
              <a:rPr sz="1400" u="sng" spc="-15">
                <a:latin typeface="微软雅黑"/>
                <a:cs typeface="微软雅黑"/>
              </a:rPr>
              <a:t>)</a:t>
            </a:r>
            <a:r>
              <a:rPr sz="1400">
                <a:latin typeface="微软雅黑"/>
                <a:cs typeface="微软雅黑"/>
              </a:rPr>
              <a:t>，器</a:t>
            </a:r>
            <a:r>
              <a:rPr sz="1400" spc="-15">
                <a:latin typeface="微软雅黑"/>
                <a:cs typeface="微软雅黑"/>
              </a:rPr>
              <a:t>件</a:t>
            </a:r>
            <a:r>
              <a:rPr sz="1400">
                <a:latin typeface="微软雅黑"/>
                <a:cs typeface="微软雅黑"/>
              </a:rPr>
              <a:t>稳定</a:t>
            </a:r>
            <a:r>
              <a:rPr sz="1400" spc="-15">
                <a:latin typeface="微软雅黑"/>
                <a:cs typeface="微软雅黑"/>
              </a:rPr>
              <a:t>性</a:t>
            </a:r>
            <a:r>
              <a:rPr sz="1400">
                <a:latin typeface="微软雅黑"/>
                <a:cs typeface="微软雅黑"/>
              </a:rPr>
              <a:t>好。</a:t>
            </a:r>
            <a:endParaRPr sz="1400">
              <a:latin typeface="微软雅黑"/>
              <a:cs typeface="微软雅黑"/>
            </a:endParaRPr>
          </a:p>
          <a:p>
            <a:pPr marL="302895">
              <a:lnSpc>
                <a:spcPct val="100000"/>
              </a:lnSpc>
              <a:spcBef>
                <a:spcPts val="1240"/>
              </a:spcBef>
              <a:tabLst>
                <a:tab pos="5473700"/>
              </a:tabLst>
            </a:pPr>
            <a:r>
              <a:rPr sz="1300" b="1" spc="-5">
                <a:latin typeface="微软雅黑"/>
                <a:cs typeface="微软雅黑"/>
              </a:rPr>
              <a:t>图：平面结构	</a:t>
            </a:r>
            <a:r>
              <a:rPr sz="1950" b="1" spc="-7" baseline="2136">
                <a:latin typeface="微软雅黑"/>
                <a:cs typeface="微软雅黑"/>
              </a:rPr>
              <a:t>图：反式结构效率</a:t>
            </a:r>
            <a:endParaRPr sz="1950" baseline="2136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1459" y="204215"/>
            <a:ext cx="6985000" cy="603885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10668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840"/>
              </a:spcBef>
            </a:pPr>
            <a:r>
              <a:rPr sz="2400" spc="-5"/>
              <a:t>钙钛矿电池结构—叠层</a:t>
            </a:r>
            <a:endParaRPr sz="2400"/>
          </a:p>
        </p:txBody>
      </p:sp>
      <p:sp>
        <p:nvSpPr>
          <p:cNvPr id="3" name="object 3"/>
          <p:cNvSpPr txBox="1"/>
          <p:nvPr/>
        </p:nvSpPr>
        <p:spPr>
          <a:xfrm>
            <a:off x="46736" y="961303"/>
            <a:ext cx="8871585" cy="24879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marR="5080" indent="-286385">
              <a:lnSpc>
                <a:spcPct val="120100"/>
              </a:lnSpc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叠层结构分为窄带隙底</a:t>
            </a:r>
            <a:r>
              <a:rPr sz="1400" b="1" spc="-10">
                <a:latin typeface="微软雅黑"/>
                <a:cs typeface="微软雅黑"/>
              </a:rPr>
              <a:t>电</a:t>
            </a:r>
            <a:r>
              <a:rPr sz="1400" b="1">
                <a:latin typeface="微软雅黑"/>
                <a:cs typeface="微软雅黑"/>
              </a:rPr>
              <a:t>池、</a:t>
            </a:r>
            <a:r>
              <a:rPr sz="1400" b="1" spc="-10">
                <a:latin typeface="微软雅黑"/>
                <a:cs typeface="微软雅黑"/>
              </a:rPr>
              <a:t>互</a:t>
            </a:r>
            <a:r>
              <a:rPr sz="1400" b="1">
                <a:latin typeface="微软雅黑"/>
                <a:cs typeface="微软雅黑"/>
              </a:rPr>
              <a:t>联</a:t>
            </a:r>
            <a:r>
              <a:rPr sz="1400" b="1" spc="5">
                <a:latin typeface="微软雅黑"/>
                <a:cs typeface="微软雅黑"/>
              </a:rPr>
              <a:t>结</a:t>
            </a:r>
            <a:r>
              <a:rPr sz="1400" b="1" spc="-5">
                <a:latin typeface="微软雅黑"/>
                <a:cs typeface="微软雅黑"/>
              </a:rPr>
              <a:t>/</a:t>
            </a:r>
            <a:r>
              <a:rPr sz="1400" b="1" spc="5">
                <a:latin typeface="微软雅黑"/>
                <a:cs typeface="微软雅黑"/>
              </a:rPr>
              <a:t>隧</a:t>
            </a:r>
            <a:r>
              <a:rPr sz="1400" b="1" spc="-15">
                <a:latin typeface="微软雅黑"/>
                <a:cs typeface="微软雅黑"/>
              </a:rPr>
              <a:t>穿</a:t>
            </a:r>
            <a:r>
              <a:rPr sz="1400" b="1" spc="5">
                <a:latin typeface="微软雅黑"/>
                <a:cs typeface="微软雅黑"/>
              </a:rPr>
              <a:t>结</a:t>
            </a:r>
            <a:r>
              <a:rPr sz="1400" b="1">
                <a:latin typeface="微软雅黑"/>
                <a:cs typeface="微软雅黑"/>
              </a:rPr>
              <a:t>、</a:t>
            </a:r>
            <a:r>
              <a:rPr sz="1400" b="1" spc="-10">
                <a:latin typeface="微软雅黑"/>
                <a:cs typeface="微软雅黑"/>
              </a:rPr>
              <a:t>宽</a:t>
            </a:r>
            <a:r>
              <a:rPr sz="1400" b="1" spc="5">
                <a:latin typeface="微软雅黑"/>
                <a:cs typeface="微软雅黑"/>
              </a:rPr>
              <a:t>带</a:t>
            </a:r>
            <a:r>
              <a:rPr sz="1400" b="1">
                <a:latin typeface="微软雅黑"/>
                <a:cs typeface="微软雅黑"/>
              </a:rPr>
              <a:t>隙</a:t>
            </a:r>
            <a:r>
              <a:rPr sz="1400" b="1" spc="-10">
                <a:latin typeface="微软雅黑"/>
                <a:cs typeface="微软雅黑"/>
              </a:rPr>
              <a:t>顶</a:t>
            </a:r>
            <a:r>
              <a:rPr sz="1400" b="1" spc="5">
                <a:latin typeface="微软雅黑"/>
                <a:cs typeface="微软雅黑"/>
              </a:rPr>
              <a:t>电</a:t>
            </a:r>
            <a:r>
              <a:rPr sz="1400" b="1">
                <a:latin typeface="微软雅黑"/>
                <a:cs typeface="微软雅黑"/>
              </a:rPr>
              <a:t>池</a:t>
            </a:r>
            <a:r>
              <a:rPr sz="1400" b="1" spc="-10">
                <a:latin typeface="微软雅黑"/>
                <a:cs typeface="微软雅黑"/>
              </a:rPr>
              <a:t>三</a:t>
            </a:r>
            <a:r>
              <a:rPr sz="1400" b="1" spc="5">
                <a:latin typeface="微软雅黑"/>
                <a:cs typeface="微软雅黑"/>
              </a:rPr>
              <a:t>部</a:t>
            </a:r>
            <a:r>
              <a:rPr sz="1400" b="1">
                <a:latin typeface="微软雅黑"/>
                <a:cs typeface="微软雅黑"/>
              </a:rPr>
              <a:t>分</a:t>
            </a:r>
            <a:r>
              <a:rPr sz="1400" b="1" spc="-10">
                <a:latin typeface="微软雅黑"/>
                <a:cs typeface="微软雅黑"/>
              </a:rPr>
              <a:t>。</a:t>
            </a:r>
            <a:r>
              <a:rPr sz="1400" spc="5">
                <a:latin typeface="微软雅黑"/>
                <a:cs typeface="微软雅黑"/>
              </a:rPr>
              <a:t>宽</a:t>
            </a:r>
            <a:r>
              <a:rPr sz="1400">
                <a:latin typeface="微软雅黑"/>
                <a:cs typeface="微软雅黑"/>
              </a:rPr>
              <a:t>带</a:t>
            </a:r>
            <a:r>
              <a:rPr sz="1400" spc="-10">
                <a:latin typeface="微软雅黑"/>
                <a:cs typeface="微软雅黑"/>
              </a:rPr>
              <a:t>隙</a:t>
            </a:r>
            <a:r>
              <a:rPr sz="1400" spc="5">
                <a:latin typeface="微软雅黑"/>
                <a:cs typeface="微软雅黑"/>
              </a:rPr>
              <a:t>电</a:t>
            </a:r>
            <a:r>
              <a:rPr sz="1400">
                <a:latin typeface="微软雅黑"/>
                <a:cs typeface="微软雅黑"/>
              </a:rPr>
              <a:t>池</a:t>
            </a:r>
            <a:r>
              <a:rPr sz="1400" spc="-10">
                <a:latin typeface="微软雅黑"/>
                <a:cs typeface="微软雅黑"/>
              </a:rPr>
              <a:t>作</a:t>
            </a:r>
            <a:r>
              <a:rPr sz="1400" spc="5">
                <a:latin typeface="微软雅黑"/>
                <a:cs typeface="微软雅黑"/>
              </a:rPr>
              <a:t>为</a:t>
            </a:r>
            <a:r>
              <a:rPr sz="1400">
                <a:latin typeface="微软雅黑"/>
                <a:cs typeface="微软雅黑"/>
              </a:rPr>
              <a:t>顶</a:t>
            </a:r>
            <a:r>
              <a:rPr sz="1400" spc="-10">
                <a:latin typeface="微软雅黑"/>
                <a:cs typeface="微软雅黑"/>
              </a:rPr>
              <a:t>电</a:t>
            </a:r>
            <a:r>
              <a:rPr sz="1400" spc="5">
                <a:latin typeface="微软雅黑"/>
                <a:cs typeface="微软雅黑"/>
              </a:rPr>
              <a:t>池</a:t>
            </a:r>
            <a:r>
              <a:rPr sz="1400">
                <a:latin typeface="微软雅黑"/>
                <a:cs typeface="微软雅黑"/>
              </a:rPr>
              <a:t>吸</a:t>
            </a:r>
            <a:r>
              <a:rPr sz="1400" spc="-10">
                <a:latin typeface="微软雅黑"/>
                <a:cs typeface="微软雅黑"/>
              </a:rPr>
              <a:t>收</a:t>
            </a:r>
            <a:r>
              <a:rPr sz="1400" spc="5">
                <a:latin typeface="微软雅黑"/>
                <a:cs typeface="微软雅黑"/>
              </a:rPr>
              <a:t>较</a:t>
            </a:r>
            <a:r>
              <a:rPr sz="1400">
                <a:latin typeface="微软雅黑"/>
                <a:cs typeface="微软雅黑"/>
              </a:rPr>
              <a:t>高</a:t>
            </a:r>
            <a:r>
              <a:rPr sz="1400" spc="-10">
                <a:latin typeface="微软雅黑"/>
                <a:cs typeface="微软雅黑"/>
              </a:rPr>
              <a:t>能</a:t>
            </a:r>
            <a:r>
              <a:rPr sz="1400" spc="5">
                <a:latin typeface="微软雅黑"/>
                <a:cs typeface="微软雅黑"/>
              </a:rPr>
              <a:t>量光</a:t>
            </a:r>
            <a:r>
              <a:rPr sz="1400">
                <a:latin typeface="微软雅黑"/>
                <a:cs typeface="微软雅黑"/>
              </a:rPr>
              <a:t>子，窄带隙电池作为底</a:t>
            </a:r>
            <a:r>
              <a:rPr sz="1400" spc="-15">
                <a:latin typeface="微软雅黑"/>
                <a:cs typeface="微软雅黑"/>
              </a:rPr>
              <a:t>电</a:t>
            </a:r>
            <a:r>
              <a:rPr sz="1400">
                <a:latin typeface="微软雅黑"/>
                <a:cs typeface="微软雅黑"/>
              </a:rPr>
              <a:t>池吸</a:t>
            </a:r>
            <a:r>
              <a:rPr sz="1400" spc="-15">
                <a:latin typeface="微软雅黑"/>
                <a:cs typeface="微软雅黑"/>
              </a:rPr>
              <a:t>收</a:t>
            </a:r>
            <a:r>
              <a:rPr sz="1400">
                <a:latin typeface="微软雅黑"/>
                <a:cs typeface="微软雅黑"/>
              </a:rPr>
              <a:t>较低</a:t>
            </a:r>
            <a:r>
              <a:rPr sz="1400" spc="-15">
                <a:latin typeface="微软雅黑"/>
                <a:cs typeface="微软雅黑"/>
              </a:rPr>
              <a:t>能</a:t>
            </a:r>
            <a:r>
              <a:rPr sz="1400">
                <a:latin typeface="微软雅黑"/>
                <a:cs typeface="微软雅黑"/>
              </a:rPr>
              <a:t>量光</a:t>
            </a:r>
            <a:r>
              <a:rPr sz="1400" spc="-15">
                <a:latin typeface="微软雅黑"/>
                <a:cs typeface="微软雅黑"/>
              </a:rPr>
              <a:t>子</a:t>
            </a:r>
            <a:r>
              <a:rPr sz="1400">
                <a:latin typeface="微软雅黑"/>
                <a:cs typeface="微软雅黑"/>
              </a:rPr>
              <a:t>，实</a:t>
            </a:r>
            <a:r>
              <a:rPr sz="1400" spc="-15">
                <a:latin typeface="微软雅黑"/>
                <a:cs typeface="微软雅黑"/>
              </a:rPr>
              <a:t>现</a:t>
            </a:r>
            <a:r>
              <a:rPr sz="1400">
                <a:latin typeface="微软雅黑"/>
                <a:cs typeface="微软雅黑"/>
              </a:rPr>
              <a:t>子电</a:t>
            </a:r>
            <a:r>
              <a:rPr sz="1400" spc="-15">
                <a:latin typeface="微软雅黑"/>
                <a:cs typeface="微软雅黑"/>
              </a:rPr>
              <a:t>池</a:t>
            </a:r>
            <a:r>
              <a:rPr sz="1400">
                <a:latin typeface="微软雅黑"/>
                <a:cs typeface="微软雅黑"/>
              </a:rPr>
              <a:t>对太</a:t>
            </a:r>
            <a:r>
              <a:rPr sz="1400" spc="-15">
                <a:latin typeface="微软雅黑"/>
                <a:cs typeface="微软雅黑"/>
              </a:rPr>
              <a:t>阳</a:t>
            </a:r>
            <a:r>
              <a:rPr sz="1400">
                <a:latin typeface="微软雅黑"/>
                <a:cs typeface="微软雅黑"/>
              </a:rPr>
              <a:t>光谱</a:t>
            </a:r>
            <a:r>
              <a:rPr sz="1400" spc="-15">
                <a:latin typeface="微软雅黑"/>
                <a:cs typeface="微软雅黑"/>
              </a:rPr>
              <a:t>分</a:t>
            </a:r>
            <a:r>
              <a:rPr sz="1400">
                <a:latin typeface="微软雅黑"/>
                <a:cs typeface="微软雅黑"/>
              </a:rPr>
              <a:t>段利</a:t>
            </a:r>
            <a:r>
              <a:rPr sz="1400" spc="-15">
                <a:latin typeface="微软雅黑"/>
                <a:cs typeface="微软雅黑"/>
              </a:rPr>
              <a:t>用</a:t>
            </a:r>
            <a:r>
              <a:rPr sz="1400">
                <a:latin typeface="微软雅黑"/>
                <a:cs typeface="微软雅黑"/>
              </a:rPr>
              <a:t>，从</a:t>
            </a:r>
            <a:r>
              <a:rPr sz="1400" spc="-15">
                <a:latin typeface="微软雅黑"/>
                <a:cs typeface="微软雅黑"/>
              </a:rPr>
              <a:t>而</a:t>
            </a:r>
            <a:r>
              <a:rPr sz="1400">
                <a:latin typeface="微软雅黑"/>
                <a:cs typeface="微软雅黑"/>
              </a:rPr>
              <a:t>避免</a:t>
            </a:r>
            <a:r>
              <a:rPr sz="1400" spc="-15">
                <a:latin typeface="微软雅黑"/>
                <a:cs typeface="微软雅黑"/>
              </a:rPr>
              <a:t>高</a:t>
            </a:r>
            <a:r>
              <a:rPr sz="1400">
                <a:latin typeface="微软雅黑"/>
                <a:cs typeface="微软雅黑"/>
              </a:rPr>
              <a:t>能光</a:t>
            </a:r>
            <a:r>
              <a:rPr sz="1400" spc="-15">
                <a:latin typeface="微软雅黑"/>
                <a:cs typeface="微软雅黑"/>
              </a:rPr>
              <a:t>子</a:t>
            </a:r>
            <a:r>
              <a:rPr sz="1400">
                <a:latin typeface="微软雅黑"/>
                <a:cs typeface="微软雅黑"/>
              </a:rPr>
              <a:t>的热</a:t>
            </a:r>
            <a:r>
              <a:rPr sz="1400" spc="-15">
                <a:latin typeface="微软雅黑"/>
                <a:cs typeface="微软雅黑"/>
              </a:rPr>
              <a:t>化</a:t>
            </a:r>
            <a:r>
              <a:rPr sz="1400">
                <a:latin typeface="微软雅黑"/>
                <a:cs typeface="微软雅黑"/>
              </a:rPr>
              <a:t>损失，提高太阳能利用率</a:t>
            </a:r>
            <a:r>
              <a:rPr sz="1400" spc="-15">
                <a:latin typeface="微软雅黑"/>
                <a:cs typeface="微软雅黑"/>
              </a:rPr>
              <a:t>和</a:t>
            </a:r>
            <a:r>
              <a:rPr sz="1400">
                <a:latin typeface="微软雅黑"/>
                <a:cs typeface="微软雅黑"/>
              </a:rPr>
              <a:t>电池</a:t>
            </a:r>
            <a:r>
              <a:rPr sz="1400" spc="-15">
                <a:latin typeface="微软雅黑"/>
                <a:cs typeface="微软雅黑"/>
              </a:rPr>
              <a:t>光</a:t>
            </a:r>
            <a:r>
              <a:rPr sz="1400">
                <a:latin typeface="微软雅黑"/>
                <a:cs typeface="微软雅黑"/>
              </a:rPr>
              <a:t>电转</a:t>
            </a:r>
            <a:r>
              <a:rPr sz="1400" spc="-15">
                <a:latin typeface="微软雅黑"/>
                <a:cs typeface="微软雅黑"/>
              </a:rPr>
              <a:t>换</a:t>
            </a:r>
            <a:r>
              <a:rPr sz="1400">
                <a:latin typeface="微软雅黑"/>
                <a:cs typeface="微软雅黑"/>
              </a:rPr>
              <a:t>效率</a:t>
            </a:r>
            <a:r>
              <a:rPr sz="1400" spc="-10">
                <a:latin typeface="微软雅黑"/>
                <a:cs typeface="微软雅黑"/>
              </a:rPr>
              <a:t>。</a:t>
            </a:r>
            <a:r>
              <a:rPr sz="1400" u="sng">
                <a:latin typeface="微软雅黑"/>
                <a:cs typeface="微软雅黑"/>
              </a:rPr>
              <a:t>钙钛</a:t>
            </a:r>
            <a:r>
              <a:rPr sz="1400" u="sng" spc="-15">
                <a:latin typeface="微软雅黑"/>
                <a:cs typeface="微软雅黑"/>
              </a:rPr>
              <a:t>矿</a:t>
            </a:r>
            <a:r>
              <a:rPr sz="1400" u="sng" spc="-5">
                <a:latin typeface="微软雅黑"/>
                <a:cs typeface="微软雅黑"/>
              </a:rPr>
              <a:t>AB</a:t>
            </a:r>
            <a:r>
              <a:rPr sz="1400" u="sng" spc="-10">
                <a:latin typeface="微软雅黑"/>
                <a:cs typeface="微软雅黑"/>
              </a:rPr>
              <a:t>X</a:t>
            </a:r>
            <a:r>
              <a:rPr sz="1000" u="sng" spc="-5">
                <a:latin typeface="微软雅黑"/>
                <a:cs typeface="微软雅黑"/>
              </a:rPr>
              <a:t>3</a:t>
            </a:r>
            <a:r>
              <a:rPr sz="1400" u="sng">
                <a:latin typeface="微软雅黑"/>
                <a:cs typeface="微软雅黑"/>
              </a:rPr>
              <a:t>通过改变</a:t>
            </a:r>
            <a:r>
              <a:rPr sz="1400" u="sng" spc="-45">
                <a:latin typeface="微软雅黑"/>
                <a:cs typeface="微软雅黑"/>
              </a:rPr>
              <a:t> </a:t>
            </a:r>
            <a:r>
              <a:rPr sz="1400" u="sng" spc="-5">
                <a:latin typeface="微软雅黑"/>
                <a:cs typeface="微软雅黑"/>
              </a:rPr>
              <a:t>A</a:t>
            </a:r>
            <a:r>
              <a:rPr sz="1400" u="sng">
                <a:latin typeface="微软雅黑"/>
                <a:cs typeface="微软雅黑"/>
              </a:rPr>
              <a:t>、</a:t>
            </a:r>
            <a:r>
              <a:rPr sz="1400" u="sng" spc="-5">
                <a:latin typeface="微软雅黑"/>
                <a:cs typeface="微软雅黑"/>
              </a:rPr>
              <a:t>B</a:t>
            </a:r>
            <a:r>
              <a:rPr sz="1400" u="sng">
                <a:latin typeface="微软雅黑"/>
                <a:cs typeface="微软雅黑"/>
              </a:rPr>
              <a:t>、</a:t>
            </a:r>
            <a:r>
              <a:rPr sz="1400" u="sng" spc="-10">
                <a:latin typeface="微软雅黑"/>
                <a:cs typeface="微软雅黑"/>
              </a:rPr>
              <a:t>X</a:t>
            </a:r>
            <a:r>
              <a:rPr sz="1400" u="sng">
                <a:latin typeface="微软雅黑"/>
                <a:cs typeface="微软雅黑"/>
              </a:rPr>
              <a:t>组分可实现带隙</a:t>
            </a:r>
            <a:r>
              <a:rPr sz="1400" u="sng" spc="-15">
                <a:latin typeface="微软雅黑"/>
                <a:cs typeface="微软雅黑"/>
              </a:rPr>
              <a:t>宽</a:t>
            </a:r>
            <a:r>
              <a:rPr sz="1400" u="sng">
                <a:latin typeface="微软雅黑"/>
                <a:cs typeface="微软雅黑"/>
              </a:rPr>
              <a:t>度从</a:t>
            </a:r>
            <a:r>
              <a:rPr sz="1400" u="sng" spc="-40">
                <a:latin typeface="微软雅黑"/>
                <a:cs typeface="微软雅黑"/>
              </a:rPr>
              <a:t> </a:t>
            </a:r>
            <a:r>
              <a:rPr sz="1400" u="sng">
                <a:latin typeface="微软雅黑"/>
                <a:cs typeface="微软雅黑"/>
              </a:rPr>
              <a:t>1.1</a:t>
            </a:r>
            <a:r>
              <a:rPr sz="1400" u="sng" spc="5">
                <a:latin typeface="微软雅黑"/>
                <a:cs typeface="微软雅黑"/>
              </a:rPr>
              <a:t>7</a:t>
            </a:r>
            <a:r>
              <a:rPr sz="1400" u="sng">
                <a:latin typeface="微软雅黑"/>
                <a:cs typeface="微软雅黑"/>
              </a:rPr>
              <a:t>~</a:t>
            </a:r>
            <a:r>
              <a:rPr sz="1400" u="sng" spc="5">
                <a:latin typeface="微软雅黑"/>
                <a:cs typeface="微软雅黑"/>
              </a:rPr>
              <a:t>2</a:t>
            </a:r>
            <a:r>
              <a:rPr sz="1400" u="sng">
                <a:latin typeface="微软雅黑"/>
                <a:cs typeface="微软雅黑"/>
              </a:rPr>
              <a:t>.8</a:t>
            </a:r>
            <a:endParaRPr sz="1400">
              <a:latin typeface="微软雅黑"/>
              <a:cs typeface="微软雅黑"/>
            </a:endParaRPr>
          </a:p>
          <a:p>
            <a:pPr marL="299085">
              <a:lnSpc>
                <a:spcPct val="100000"/>
              </a:lnSpc>
              <a:spcBef>
                <a:spcPts val="335"/>
              </a:spcBef>
            </a:pPr>
            <a:r>
              <a:rPr sz="1400" u="sng">
                <a:latin typeface="微软雅黑"/>
                <a:cs typeface="微软雅黑"/>
              </a:rPr>
              <a:t>eV</a:t>
            </a:r>
            <a:r>
              <a:rPr sz="1400" u="sng" spc="-60">
                <a:latin typeface="微软雅黑"/>
                <a:cs typeface="微软雅黑"/>
              </a:rPr>
              <a:t> </a:t>
            </a:r>
            <a:r>
              <a:rPr sz="1400" u="sng">
                <a:latin typeface="微软雅黑"/>
                <a:cs typeface="微软雅黑"/>
              </a:rPr>
              <a:t>调节，能够与其他中窄带隙底电池匹配。</a:t>
            </a:r>
            <a:endParaRPr sz="1400">
              <a:latin typeface="微软雅黑"/>
              <a:cs typeface="微软雅黑"/>
            </a:endParaRPr>
          </a:p>
          <a:p>
            <a:pPr marL="299085" marR="27305" indent="-286385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两结叠层电池为主要应</a:t>
            </a:r>
            <a:r>
              <a:rPr sz="1400" b="1" spc="-15">
                <a:latin typeface="微软雅黑"/>
                <a:cs typeface="微软雅黑"/>
              </a:rPr>
              <a:t>用</a:t>
            </a:r>
            <a:r>
              <a:rPr sz="1400" b="1">
                <a:latin typeface="微软雅黑"/>
                <a:cs typeface="微软雅黑"/>
              </a:rPr>
              <a:t>方向</a:t>
            </a:r>
            <a:r>
              <a:rPr sz="1400" b="1" spc="-15">
                <a:latin typeface="微软雅黑"/>
                <a:cs typeface="微软雅黑"/>
              </a:rPr>
              <a:t>，</a:t>
            </a:r>
            <a:r>
              <a:rPr sz="1400" b="1">
                <a:latin typeface="微软雅黑"/>
                <a:cs typeface="微软雅黑"/>
              </a:rPr>
              <a:t>钙钛</a:t>
            </a:r>
            <a:r>
              <a:rPr sz="1400" b="1" spc="-10">
                <a:latin typeface="微软雅黑"/>
                <a:cs typeface="微软雅黑"/>
              </a:rPr>
              <a:t>矿</a:t>
            </a:r>
            <a:r>
              <a:rPr sz="1400" b="1" spc="-5">
                <a:latin typeface="微软雅黑"/>
                <a:cs typeface="微软雅黑"/>
              </a:rPr>
              <a:t>/</a:t>
            </a:r>
            <a:r>
              <a:rPr sz="1400" b="1">
                <a:latin typeface="微软雅黑"/>
                <a:cs typeface="微软雅黑"/>
              </a:rPr>
              <a:t>晶硅叠</a:t>
            </a:r>
            <a:r>
              <a:rPr sz="1400" b="1" spc="-15">
                <a:latin typeface="微软雅黑"/>
                <a:cs typeface="微软雅黑"/>
              </a:rPr>
              <a:t>层</a:t>
            </a:r>
            <a:r>
              <a:rPr sz="1400" b="1">
                <a:latin typeface="微软雅黑"/>
                <a:cs typeface="微软雅黑"/>
              </a:rPr>
              <a:t>目前</a:t>
            </a:r>
            <a:r>
              <a:rPr sz="1400" b="1" spc="-15">
                <a:latin typeface="微软雅黑"/>
                <a:cs typeface="微软雅黑"/>
              </a:rPr>
              <a:t>效</a:t>
            </a:r>
            <a:r>
              <a:rPr sz="1400" b="1">
                <a:latin typeface="微软雅黑"/>
                <a:cs typeface="微软雅黑"/>
              </a:rPr>
              <a:t>率最</a:t>
            </a:r>
            <a:r>
              <a:rPr sz="1400" b="1" spc="-15">
                <a:latin typeface="微软雅黑"/>
                <a:cs typeface="微软雅黑"/>
              </a:rPr>
              <a:t>高</a:t>
            </a:r>
            <a:r>
              <a:rPr sz="1400" b="1">
                <a:latin typeface="微软雅黑"/>
                <a:cs typeface="微软雅黑"/>
              </a:rPr>
              <a:t>。</a:t>
            </a:r>
            <a:r>
              <a:rPr sz="1400">
                <a:latin typeface="微软雅黑"/>
                <a:cs typeface="微软雅黑"/>
              </a:rPr>
              <a:t>叠</a:t>
            </a:r>
            <a:r>
              <a:rPr sz="1400" spc="-15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的结</a:t>
            </a:r>
            <a:r>
              <a:rPr sz="1400" spc="-15">
                <a:latin typeface="微软雅黑"/>
                <a:cs typeface="微软雅黑"/>
              </a:rPr>
              <a:t>数</a:t>
            </a:r>
            <a:r>
              <a:rPr sz="1400">
                <a:latin typeface="微软雅黑"/>
                <a:cs typeface="微软雅黑"/>
              </a:rPr>
              <a:t>越多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理论</a:t>
            </a:r>
            <a:r>
              <a:rPr sz="1400" spc="-15">
                <a:latin typeface="微软雅黑"/>
                <a:cs typeface="微软雅黑"/>
              </a:rPr>
              <a:t>上</a:t>
            </a:r>
            <a:r>
              <a:rPr sz="1400">
                <a:latin typeface="微软雅黑"/>
                <a:cs typeface="微软雅黑"/>
              </a:rPr>
              <a:t>可以</a:t>
            </a:r>
            <a:r>
              <a:rPr sz="1400" spc="-15">
                <a:latin typeface="微软雅黑"/>
                <a:cs typeface="微软雅黑"/>
              </a:rPr>
              <a:t>获</a:t>
            </a:r>
            <a:r>
              <a:rPr sz="1400">
                <a:latin typeface="微软雅黑"/>
                <a:cs typeface="微软雅黑"/>
              </a:rPr>
              <a:t>得更</a:t>
            </a:r>
            <a:r>
              <a:rPr sz="1400" spc="-15">
                <a:latin typeface="微软雅黑"/>
                <a:cs typeface="微软雅黑"/>
              </a:rPr>
              <a:t>高</a:t>
            </a:r>
            <a:r>
              <a:rPr sz="1400">
                <a:latin typeface="微软雅黑"/>
                <a:cs typeface="微软雅黑"/>
              </a:rPr>
              <a:t>的效率，但是考虑到成本</a:t>
            </a:r>
            <a:r>
              <a:rPr sz="1400" spc="5">
                <a:latin typeface="微软雅黑"/>
                <a:cs typeface="微软雅黑"/>
              </a:rPr>
              <a:t>，</a:t>
            </a:r>
            <a:r>
              <a:rPr sz="1400" u="sng" spc="-10">
                <a:latin typeface="微软雅黑"/>
                <a:cs typeface="微软雅黑"/>
              </a:rPr>
              <a:t>目</a:t>
            </a:r>
            <a:r>
              <a:rPr sz="1400" u="sng" spc="5">
                <a:latin typeface="微软雅黑"/>
                <a:cs typeface="微软雅黑"/>
              </a:rPr>
              <a:t>前</a:t>
            </a:r>
            <a:r>
              <a:rPr sz="1400" u="sng">
                <a:latin typeface="微软雅黑"/>
                <a:cs typeface="微软雅黑"/>
              </a:rPr>
              <a:t>两</a:t>
            </a:r>
            <a:r>
              <a:rPr sz="1400" u="sng" spc="-10">
                <a:latin typeface="微软雅黑"/>
                <a:cs typeface="微软雅黑"/>
              </a:rPr>
              <a:t>结</a:t>
            </a:r>
            <a:r>
              <a:rPr sz="1400" u="sng" spc="5">
                <a:latin typeface="微软雅黑"/>
                <a:cs typeface="微软雅黑"/>
              </a:rPr>
              <a:t>叠</a:t>
            </a:r>
            <a:r>
              <a:rPr sz="1400" u="sng">
                <a:latin typeface="微软雅黑"/>
                <a:cs typeface="微软雅黑"/>
              </a:rPr>
              <a:t>层</a:t>
            </a:r>
            <a:r>
              <a:rPr sz="1400" u="sng" spc="-10">
                <a:latin typeface="微软雅黑"/>
                <a:cs typeface="微软雅黑"/>
              </a:rPr>
              <a:t>电</a:t>
            </a:r>
            <a:r>
              <a:rPr sz="1400" u="sng" spc="5">
                <a:latin typeface="微软雅黑"/>
                <a:cs typeface="微软雅黑"/>
              </a:rPr>
              <a:t>池</a:t>
            </a:r>
            <a:r>
              <a:rPr sz="1400" u="sng">
                <a:latin typeface="微软雅黑"/>
                <a:cs typeface="微软雅黑"/>
              </a:rPr>
              <a:t>为</a:t>
            </a:r>
            <a:r>
              <a:rPr sz="1400" u="sng" spc="-10">
                <a:latin typeface="微软雅黑"/>
                <a:cs typeface="微软雅黑"/>
              </a:rPr>
              <a:t>主</a:t>
            </a:r>
            <a:r>
              <a:rPr sz="1400" u="sng" spc="5">
                <a:latin typeface="微软雅黑"/>
                <a:cs typeface="微软雅黑"/>
              </a:rPr>
              <a:t>要</a:t>
            </a:r>
            <a:r>
              <a:rPr sz="1400" u="sng">
                <a:latin typeface="微软雅黑"/>
                <a:cs typeface="微软雅黑"/>
              </a:rPr>
              <a:t>应</a:t>
            </a:r>
            <a:r>
              <a:rPr sz="1400" u="sng" spc="-10">
                <a:latin typeface="微软雅黑"/>
                <a:cs typeface="微软雅黑"/>
              </a:rPr>
              <a:t>用</a:t>
            </a:r>
            <a:r>
              <a:rPr sz="1400" u="sng" spc="5">
                <a:latin typeface="微软雅黑"/>
                <a:cs typeface="微软雅黑"/>
              </a:rPr>
              <a:t>方</a:t>
            </a:r>
            <a:r>
              <a:rPr sz="1400" u="sng" spc="-5">
                <a:latin typeface="微软雅黑"/>
                <a:cs typeface="微软雅黑"/>
              </a:rPr>
              <a:t>向</a:t>
            </a:r>
            <a:r>
              <a:rPr sz="1400" spc="-10">
                <a:latin typeface="微软雅黑"/>
                <a:cs typeface="微软雅黑"/>
              </a:rPr>
              <a:t>；</a:t>
            </a:r>
            <a:r>
              <a:rPr sz="1400" spc="5">
                <a:latin typeface="微软雅黑"/>
                <a:cs typeface="微软雅黑"/>
              </a:rPr>
              <a:t>钙</a:t>
            </a:r>
            <a:r>
              <a:rPr sz="1400">
                <a:latin typeface="微软雅黑"/>
                <a:cs typeface="微软雅黑"/>
              </a:rPr>
              <a:t>钛</a:t>
            </a:r>
            <a:r>
              <a:rPr sz="1400" spc="-15">
                <a:latin typeface="微软雅黑"/>
                <a:cs typeface="微软雅黑"/>
              </a:rPr>
              <a:t>矿</a:t>
            </a:r>
            <a:r>
              <a:rPr sz="1400" spc="-5">
                <a:latin typeface="微软雅黑"/>
                <a:cs typeface="微软雅黑"/>
              </a:rPr>
              <a:t>/</a:t>
            </a:r>
            <a:r>
              <a:rPr sz="1400" spc="5">
                <a:latin typeface="微软雅黑"/>
                <a:cs typeface="微软雅黑"/>
              </a:rPr>
              <a:t>晶硅</a:t>
            </a:r>
            <a:r>
              <a:rPr sz="1400" spc="-10">
                <a:latin typeface="微软雅黑"/>
                <a:cs typeface="微软雅黑"/>
              </a:rPr>
              <a:t>叠</a:t>
            </a:r>
            <a:r>
              <a:rPr sz="1400" spc="5">
                <a:latin typeface="微软雅黑"/>
                <a:cs typeface="微软雅黑"/>
              </a:rPr>
              <a:t>层和</a:t>
            </a:r>
            <a:r>
              <a:rPr sz="1400" spc="-10">
                <a:latin typeface="微软雅黑"/>
                <a:cs typeface="微软雅黑"/>
              </a:rPr>
              <a:t>钙</a:t>
            </a:r>
            <a:r>
              <a:rPr sz="1400" spc="5">
                <a:latin typeface="微软雅黑"/>
                <a:cs typeface="微软雅黑"/>
              </a:rPr>
              <a:t>钛</a:t>
            </a:r>
            <a:r>
              <a:rPr sz="1400" spc="-10">
                <a:latin typeface="微软雅黑"/>
                <a:cs typeface="微软雅黑"/>
              </a:rPr>
              <a:t>矿</a:t>
            </a:r>
            <a:r>
              <a:rPr sz="1400" spc="-5">
                <a:latin typeface="微软雅黑"/>
                <a:cs typeface="微软雅黑"/>
              </a:rPr>
              <a:t>/</a:t>
            </a:r>
            <a:r>
              <a:rPr sz="1400" spc="-10">
                <a:latin typeface="微软雅黑"/>
                <a:cs typeface="微软雅黑"/>
              </a:rPr>
              <a:t>钙</a:t>
            </a:r>
            <a:r>
              <a:rPr sz="1400" spc="5">
                <a:latin typeface="微软雅黑"/>
                <a:cs typeface="微软雅黑"/>
              </a:rPr>
              <a:t>钛</a:t>
            </a:r>
            <a:r>
              <a:rPr sz="1400">
                <a:latin typeface="微软雅黑"/>
                <a:cs typeface="微软雅黑"/>
              </a:rPr>
              <a:t>矿</a:t>
            </a:r>
            <a:r>
              <a:rPr sz="1400" spc="-10">
                <a:latin typeface="微软雅黑"/>
                <a:cs typeface="微软雅黑"/>
              </a:rPr>
              <a:t>叠</a:t>
            </a:r>
            <a:r>
              <a:rPr sz="1400" spc="5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的</a:t>
            </a:r>
            <a:r>
              <a:rPr sz="1400" spc="-10">
                <a:latin typeface="微软雅黑"/>
                <a:cs typeface="微软雅黑"/>
              </a:rPr>
              <a:t>电</a:t>
            </a:r>
            <a:r>
              <a:rPr sz="1400" spc="5">
                <a:latin typeface="微软雅黑"/>
                <a:cs typeface="微软雅黑"/>
              </a:rPr>
              <a:t>池</a:t>
            </a:r>
            <a:r>
              <a:rPr sz="1400">
                <a:latin typeface="微软雅黑"/>
                <a:cs typeface="微软雅黑"/>
              </a:rPr>
              <a:t>效</a:t>
            </a:r>
            <a:r>
              <a:rPr sz="1400" spc="5">
                <a:latin typeface="微软雅黑"/>
                <a:cs typeface="微软雅黑"/>
              </a:rPr>
              <a:t>率</a:t>
            </a:r>
            <a:r>
              <a:rPr sz="1400">
                <a:latin typeface="微软雅黑"/>
                <a:cs typeface="微软雅黑"/>
              </a:rPr>
              <a:t>较高</a:t>
            </a:r>
            <a:r>
              <a:rPr sz="1400" b="1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分别</a:t>
            </a:r>
            <a:r>
              <a:rPr sz="1400" spc="-5">
                <a:latin typeface="微软雅黑"/>
                <a:cs typeface="微软雅黑"/>
              </a:rPr>
              <a:t>为</a:t>
            </a:r>
            <a:r>
              <a:rPr sz="1400">
                <a:latin typeface="微软雅黑"/>
                <a:cs typeface="微软雅黑"/>
              </a:rPr>
              <a:t>32.5%和28</a:t>
            </a:r>
            <a:r>
              <a:rPr sz="1400" spc="-5">
                <a:latin typeface="微软雅黑"/>
                <a:cs typeface="微软雅黑"/>
              </a:rPr>
              <a:t>%</a:t>
            </a:r>
            <a:r>
              <a:rPr sz="1400">
                <a:latin typeface="微软雅黑"/>
                <a:cs typeface="微软雅黑"/>
              </a:rPr>
              <a:t>，</a:t>
            </a:r>
            <a:r>
              <a:rPr sz="1400" spc="-15">
                <a:latin typeface="微软雅黑"/>
                <a:cs typeface="微软雅黑"/>
              </a:rPr>
              <a:t>成</a:t>
            </a:r>
            <a:r>
              <a:rPr sz="1400">
                <a:latin typeface="微软雅黑"/>
                <a:cs typeface="微软雅黑"/>
              </a:rPr>
              <a:t>为目</a:t>
            </a:r>
            <a:r>
              <a:rPr sz="1400" spc="-15">
                <a:latin typeface="微软雅黑"/>
                <a:cs typeface="微软雅黑"/>
              </a:rPr>
              <a:t>前</a:t>
            </a:r>
            <a:r>
              <a:rPr sz="1400">
                <a:latin typeface="微软雅黑"/>
                <a:cs typeface="微软雅黑"/>
              </a:rPr>
              <a:t>叠层</a:t>
            </a:r>
            <a:r>
              <a:rPr sz="1400" spc="-15">
                <a:latin typeface="微软雅黑"/>
                <a:cs typeface="微软雅黑"/>
              </a:rPr>
              <a:t>电</a:t>
            </a:r>
            <a:r>
              <a:rPr sz="1400">
                <a:latin typeface="微软雅黑"/>
                <a:cs typeface="微软雅黑"/>
              </a:rPr>
              <a:t>池研</a:t>
            </a:r>
            <a:r>
              <a:rPr sz="1400" spc="-15">
                <a:latin typeface="微软雅黑"/>
                <a:cs typeface="微软雅黑"/>
              </a:rPr>
              <a:t>究</a:t>
            </a:r>
            <a:r>
              <a:rPr sz="1400">
                <a:latin typeface="微软雅黑"/>
                <a:cs typeface="微软雅黑"/>
              </a:rPr>
              <a:t>领域</a:t>
            </a:r>
            <a:r>
              <a:rPr sz="1400" spc="-15">
                <a:latin typeface="微软雅黑"/>
                <a:cs typeface="微软雅黑"/>
              </a:rPr>
              <a:t>的</a:t>
            </a:r>
            <a:r>
              <a:rPr sz="1400">
                <a:latin typeface="微软雅黑"/>
                <a:cs typeface="微软雅黑"/>
              </a:rPr>
              <a:t>焦点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钙钛</a:t>
            </a:r>
            <a:r>
              <a:rPr sz="1400" spc="-5">
                <a:latin typeface="微软雅黑"/>
                <a:cs typeface="微软雅黑"/>
              </a:rPr>
              <a:t>矿/C</a:t>
            </a:r>
            <a:r>
              <a:rPr sz="1400" spc="-10">
                <a:latin typeface="微软雅黑"/>
                <a:cs typeface="微软雅黑"/>
              </a:rPr>
              <a:t>I</a:t>
            </a:r>
            <a:r>
              <a:rPr sz="1400">
                <a:latin typeface="微软雅黑"/>
                <a:cs typeface="微软雅黑"/>
              </a:rPr>
              <a:t>GS</a:t>
            </a:r>
            <a:r>
              <a:rPr sz="1400" spc="-40">
                <a:latin typeface="微软雅黑"/>
                <a:cs typeface="微软雅黑"/>
              </a:rPr>
              <a:t> </a:t>
            </a:r>
            <a:r>
              <a:rPr sz="1400">
                <a:latin typeface="微软雅黑"/>
                <a:cs typeface="微软雅黑"/>
              </a:rPr>
              <a:t>叠层电池效率也获得了很</a:t>
            </a:r>
            <a:r>
              <a:rPr sz="1400" spc="-15">
                <a:latin typeface="微软雅黑"/>
                <a:cs typeface="微软雅黑"/>
              </a:rPr>
              <a:t>大</a:t>
            </a:r>
            <a:r>
              <a:rPr sz="1400">
                <a:latin typeface="微软雅黑"/>
                <a:cs typeface="微软雅黑"/>
              </a:rPr>
              <a:t>提升，成为下一代光伏电</a:t>
            </a:r>
            <a:r>
              <a:rPr sz="1400" spc="-15">
                <a:latin typeface="微软雅黑"/>
                <a:cs typeface="微软雅黑"/>
              </a:rPr>
              <a:t>池</a:t>
            </a:r>
            <a:r>
              <a:rPr sz="1400">
                <a:latin typeface="微软雅黑"/>
                <a:cs typeface="微软雅黑"/>
              </a:rPr>
              <a:t>很有</a:t>
            </a:r>
            <a:r>
              <a:rPr sz="1400" spc="-15">
                <a:latin typeface="微软雅黑"/>
                <a:cs typeface="微软雅黑"/>
              </a:rPr>
              <a:t>潜</a:t>
            </a:r>
            <a:r>
              <a:rPr sz="1400">
                <a:latin typeface="微软雅黑"/>
                <a:cs typeface="微软雅黑"/>
              </a:rPr>
              <a:t>力的</a:t>
            </a:r>
            <a:r>
              <a:rPr sz="1400" spc="-15">
                <a:latin typeface="微软雅黑"/>
                <a:cs typeface="微软雅黑"/>
              </a:rPr>
              <a:t>竞</a:t>
            </a:r>
            <a:r>
              <a:rPr sz="1400">
                <a:latin typeface="微软雅黑"/>
                <a:cs typeface="微软雅黑"/>
              </a:rPr>
              <a:t>争者。</a:t>
            </a:r>
            <a:endParaRPr sz="1400">
              <a:latin typeface="微软雅黑"/>
              <a:cs typeface="微软雅黑"/>
            </a:endParaRPr>
          </a:p>
          <a:p>
            <a:pPr marL="606425">
              <a:lnSpc>
                <a:spcPct val="100000"/>
              </a:lnSpc>
              <a:spcBef>
                <a:spcPts val="1410"/>
              </a:spcBef>
              <a:tabLst>
                <a:tab pos="4617085"/>
              </a:tabLst>
            </a:pPr>
            <a:r>
              <a:rPr sz="1300" b="1" spc="-5">
                <a:latin typeface="微软雅黑"/>
                <a:cs typeface="微软雅黑"/>
              </a:rPr>
              <a:t>图：叠层电池结构（以钙钛矿/晶硅叠层为例）	</a:t>
            </a:r>
            <a:r>
              <a:rPr sz="1950" b="1" spc="-7" baseline="2136">
                <a:latin typeface="微软雅黑"/>
                <a:cs typeface="微软雅黑"/>
              </a:rPr>
              <a:t>图：钙钛矿叠层实验室发展历程</a:t>
            </a:r>
            <a:endParaRPr sz="1950" baseline="2136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572000" y="3627120"/>
            <a:ext cx="4392167" cy="280111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886455" y="4116323"/>
            <a:ext cx="1351788" cy="39776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875788" y="4113288"/>
            <a:ext cx="1363980" cy="45413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2933700" y="4143755"/>
            <a:ext cx="1261872" cy="307848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2933700" y="4143755"/>
            <a:ext cx="1262380" cy="307975"/>
          </a:xfrm>
          <a:prstGeom prst="rect">
            <a:avLst/>
          </a:prstGeom>
          <a:ln w="9525">
            <a:solidFill>
              <a:srgbClr val="00A0DE"/>
            </a:solidFill>
          </a:ln>
        </p:spPr>
        <p:txBody>
          <a:bodyPr vert="horz" wrap="square" lIns="0" tIns="34290" rIns="0" bIns="0" rtlCol="0">
            <a:spAutoFit/>
          </a:bodyPr>
          <a:lstStyle/>
          <a:p>
            <a:pPr marL="86995">
              <a:lnSpc>
                <a:spcPct val="100000"/>
              </a:lnSpc>
              <a:spcBef>
                <a:spcPts val="270"/>
              </a:spcBef>
            </a:pPr>
            <a:r>
              <a:rPr sz="1400">
                <a:latin typeface="微软雅黑"/>
                <a:cs typeface="微软雅黑"/>
              </a:rPr>
              <a:t>宽带隙顶电池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2886455" y="5210555"/>
            <a:ext cx="1351788" cy="39776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2875788" y="5207508"/>
            <a:ext cx="1363980" cy="45413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2933700" y="5237988"/>
            <a:ext cx="1261872" cy="307847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2933700" y="5237988"/>
            <a:ext cx="1262380" cy="307975"/>
          </a:xfrm>
          <a:prstGeom prst="rect">
            <a:avLst/>
          </a:prstGeom>
          <a:ln w="9524">
            <a:solidFill>
              <a:srgbClr val="00A0DE"/>
            </a:solidFill>
          </a:ln>
        </p:spPr>
        <p:txBody>
          <a:bodyPr vert="horz" wrap="square" lIns="0" tIns="34925" rIns="0" bIns="0" rtlCol="0">
            <a:spAutoFit/>
          </a:bodyPr>
          <a:lstStyle/>
          <a:p>
            <a:pPr marL="86995">
              <a:lnSpc>
                <a:spcPct val="100000"/>
              </a:lnSpc>
              <a:spcBef>
                <a:spcPts val="275"/>
              </a:spcBef>
            </a:pPr>
            <a:r>
              <a:rPr sz="1400">
                <a:latin typeface="微软雅黑"/>
                <a:cs typeface="微软雅黑"/>
              </a:rPr>
              <a:t>窄带隙底电池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2848355" y="4666488"/>
            <a:ext cx="1427988" cy="397763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2837688" y="4663452"/>
            <a:ext cx="1440180" cy="454139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2895600" y="4693920"/>
            <a:ext cx="1338072" cy="307848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2895600" y="4693920"/>
            <a:ext cx="1338580" cy="307975"/>
          </a:xfrm>
          <a:custGeom>
            <a:rect l="l" t="t" r="r" b="b"/>
            <a:pathLst>
              <a:path w="1338579" h="307975">
                <a:moveTo>
                  <a:pt x="0" y="307847"/>
                </a:moveTo>
                <a:lnTo>
                  <a:pt x="1338072" y="307847"/>
                </a:lnTo>
                <a:lnTo>
                  <a:pt x="1338072" y="0"/>
                </a:lnTo>
                <a:lnTo>
                  <a:pt x="0" y="0"/>
                </a:lnTo>
                <a:lnTo>
                  <a:pt x="0" y="307847"/>
                </a:lnTo>
                <a:close/>
              </a:path>
            </a:pathLst>
          </a:custGeom>
          <a:ln w="9525">
            <a:solidFill>
              <a:srgbClr val="00A0D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2974594" y="4733417"/>
            <a:ext cx="1172210" cy="2374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>
                <a:latin typeface="微软雅黑"/>
                <a:cs typeface="微软雅黑"/>
              </a:rPr>
              <a:t>互联层/隧穿结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62355" y="3704844"/>
            <a:ext cx="2392680" cy="2604516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51459" y="204215"/>
            <a:ext cx="6985000" cy="603885"/>
          </a:xfrm>
          <a:custGeom>
            <a:rect l="l" t="t" r="r" b="b"/>
            <a:pathLst>
              <a:path w="6985000" h="603885">
                <a:moveTo>
                  <a:pt x="0" y="603503"/>
                </a:moveTo>
                <a:lnTo>
                  <a:pt x="6984492" y="603503"/>
                </a:lnTo>
                <a:lnTo>
                  <a:pt x="6984492" y="0"/>
                </a:lnTo>
                <a:lnTo>
                  <a:pt x="0" y="0"/>
                </a:lnTo>
                <a:lnTo>
                  <a:pt x="0" y="603503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1459" y="310896"/>
            <a:ext cx="6985000" cy="5124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0805">
              <a:lnSpc>
                <a:spcPct val="100000"/>
              </a:lnSpc>
            </a:pPr>
            <a:r>
              <a:rPr sz="2400" spc="-5"/>
              <a:t>钙钛矿电池结构—钙钛矿/晶硅叠层</a:t>
            </a:r>
            <a:endParaRPr sz="2400"/>
          </a:p>
        </p:txBody>
      </p:sp>
      <p:sp>
        <p:nvSpPr>
          <p:cNvPr id="4" name="object 4"/>
          <p:cNvSpPr txBox="1"/>
          <p:nvPr/>
        </p:nvSpPr>
        <p:spPr>
          <a:xfrm>
            <a:off x="75387" y="1004189"/>
            <a:ext cx="9022715" cy="3978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indent="-286385">
              <a:lnSpc>
                <a:spcPct val="100000"/>
              </a:lnSpc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钙钛矿/晶硅叠层，是以晶硅作为底电池。</a:t>
            </a:r>
            <a:r>
              <a:rPr sz="1400">
                <a:latin typeface="微软雅黑"/>
                <a:cs typeface="微软雅黑"/>
              </a:rPr>
              <a:t>晶硅电池带隙较窄，只有</a:t>
            </a:r>
            <a:r>
              <a:rPr sz="1400" spc="-135">
                <a:latin typeface="微软雅黑"/>
                <a:cs typeface="微软雅黑"/>
              </a:rPr>
              <a:t> </a:t>
            </a:r>
            <a:r>
              <a:rPr sz="1400">
                <a:latin typeface="微软雅黑"/>
                <a:cs typeface="微软雅黑"/>
              </a:rPr>
              <a:t>1.12eV，作为叠层的底电池，宽带隙（</a:t>
            </a:r>
            <a:endParaRPr sz="1400">
              <a:latin typeface="微软雅黑"/>
              <a:cs typeface="微软雅黑"/>
            </a:endParaRPr>
          </a:p>
          <a:p>
            <a:pPr marL="299085">
              <a:lnSpc>
                <a:spcPct val="100000"/>
              </a:lnSpc>
              <a:spcBef>
                <a:spcPts val="340"/>
              </a:spcBef>
            </a:pPr>
            <a:r>
              <a:rPr sz="1400">
                <a:latin typeface="微软雅黑"/>
                <a:cs typeface="微软雅黑"/>
              </a:rPr>
              <a:t>1.67eV-1.75eV）的钙钛矿作为顶电池。</a:t>
            </a:r>
            <a:endParaRPr sz="1400">
              <a:latin typeface="微软雅黑"/>
              <a:cs typeface="微软雅黑"/>
            </a:endParaRPr>
          </a:p>
          <a:p>
            <a:pPr marL="299085" marR="168275" indent="-286385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晶硅电池作为底电池较</a:t>
            </a:r>
            <a:r>
              <a:rPr sz="1400" b="1" spc="-15">
                <a:latin typeface="微软雅黑"/>
                <a:cs typeface="微软雅黑"/>
              </a:rPr>
              <a:t>为</a:t>
            </a:r>
            <a:r>
              <a:rPr sz="1400" b="1">
                <a:latin typeface="微软雅黑"/>
                <a:cs typeface="微软雅黑"/>
              </a:rPr>
              <a:t>稳定，</a:t>
            </a:r>
            <a:r>
              <a:rPr sz="1400" b="1" spc="-45">
                <a:latin typeface="微软雅黑"/>
                <a:cs typeface="微软雅黑"/>
              </a:rPr>
              <a:t> </a:t>
            </a:r>
            <a:r>
              <a:rPr sz="1400" b="1" spc="-5">
                <a:latin typeface="微软雅黑"/>
                <a:cs typeface="微软雅黑"/>
              </a:rPr>
              <a:t>HJT</a:t>
            </a:r>
            <a:r>
              <a:rPr sz="1400" b="1">
                <a:latin typeface="微软雅黑"/>
                <a:cs typeface="微软雅黑"/>
              </a:rPr>
              <a:t>与钙钛矿叠层最为适</a:t>
            </a:r>
            <a:r>
              <a:rPr sz="1400" b="1" spc="-15">
                <a:latin typeface="微软雅黑"/>
                <a:cs typeface="微软雅黑"/>
              </a:rPr>
              <a:t>配</a:t>
            </a:r>
            <a:r>
              <a:rPr sz="1400" b="1">
                <a:latin typeface="微软雅黑"/>
                <a:cs typeface="微软雅黑"/>
              </a:rPr>
              <a:t>。</a:t>
            </a:r>
            <a:r>
              <a:rPr sz="1400">
                <a:latin typeface="微软雅黑"/>
                <a:cs typeface="微软雅黑"/>
              </a:rPr>
              <a:t>晶</a:t>
            </a:r>
            <a:r>
              <a:rPr sz="1400" spc="-15">
                <a:latin typeface="微软雅黑"/>
                <a:cs typeface="微软雅黑"/>
              </a:rPr>
              <a:t>硅</a:t>
            </a:r>
            <a:r>
              <a:rPr sz="1400">
                <a:latin typeface="微软雅黑"/>
                <a:cs typeface="微软雅黑"/>
              </a:rPr>
              <a:t>电池</a:t>
            </a:r>
            <a:r>
              <a:rPr sz="1400" spc="-15">
                <a:latin typeface="微软雅黑"/>
                <a:cs typeface="微软雅黑"/>
              </a:rPr>
              <a:t>工</a:t>
            </a:r>
            <a:r>
              <a:rPr sz="1400">
                <a:latin typeface="微软雅黑"/>
                <a:cs typeface="微软雅黑"/>
              </a:rPr>
              <a:t>艺成</a:t>
            </a:r>
            <a:r>
              <a:rPr sz="1400" spc="-15">
                <a:latin typeface="微软雅黑"/>
                <a:cs typeface="微软雅黑"/>
              </a:rPr>
              <a:t>熟</a:t>
            </a:r>
            <a:r>
              <a:rPr sz="1400">
                <a:latin typeface="微软雅黑"/>
                <a:cs typeface="微软雅黑"/>
              </a:rPr>
              <a:t>，作</a:t>
            </a:r>
            <a:r>
              <a:rPr sz="1400" spc="-15">
                <a:latin typeface="微软雅黑"/>
                <a:cs typeface="微软雅黑"/>
              </a:rPr>
              <a:t>为</a:t>
            </a:r>
            <a:r>
              <a:rPr sz="1400">
                <a:latin typeface="微软雅黑"/>
                <a:cs typeface="微软雅黑"/>
              </a:rPr>
              <a:t>底电</a:t>
            </a:r>
            <a:r>
              <a:rPr sz="1400" spc="-15">
                <a:latin typeface="微软雅黑"/>
                <a:cs typeface="微软雅黑"/>
              </a:rPr>
              <a:t>池</a:t>
            </a:r>
            <a:r>
              <a:rPr sz="1400">
                <a:latin typeface="微软雅黑"/>
                <a:cs typeface="微软雅黑"/>
              </a:rPr>
              <a:t>较为</a:t>
            </a:r>
            <a:r>
              <a:rPr sz="1400" spc="-15">
                <a:latin typeface="微软雅黑"/>
                <a:cs typeface="微软雅黑"/>
              </a:rPr>
              <a:t>稳</a:t>
            </a:r>
            <a:r>
              <a:rPr sz="1400">
                <a:latin typeface="微软雅黑"/>
                <a:cs typeface="微软雅黑"/>
              </a:rPr>
              <a:t>定，相比其他类型叠层具备潜</a:t>
            </a:r>
            <a:r>
              <a:rPr sz="1400" spc="-15">
                <a:latin typeface="微软雅黑"/>
                <a:cs typeface="微软雅黑"/>
              </a:rPr>
              <a:t>在</a:t>
            </a:r>
            <a:r>
              <a:rPr sz="1400">
                <a:latin typeface="微软雅黑"/>
                <a:cs typeface="微软雅黑"/>
              </a:rPr>
              <a:t>的低</a:t>
            </a:r>
            <a:r>
              <a:rPr sz="1400" spc="-15">
                <a:latin typeface="微软雅黑"/>
                <a:cs typeface="微软雅黑"/>
              </a:rPr>
              <a:t>制</a:t>
            </a:r>
            <a:r>
              <a:rPr sz="1400">
                <a:latin typeface="微软雅黑"/>
                <a:cs typeface="微软雅黑"/>
              </a:rPr>
              <a:t>造成</a:t>
            </a:r>
            <a:r>
              <a:rPr sz="1400" spc="-15">
                <a:latin typeface="微软雅黑"/>
                <a:cs typeface="微软雅黑"/>
              </a:rPr>
              <a:t>本</a:t>
            </a:r>
            <a:r>
              <a:rPr sz="1400">
                <a:latin typeface="微软雅黑"/>
                <a:cs typeface="微软雅黑"/>
              </a:rPr>
              <a:t>；</a:t>
            </a:r>
            <a:r>
              <a:rPr sz="1400" spc="-40">
                <a:latin typeface="微软雅黑"/>
                <a:cs typeface="微软雅黑"/>
              </a:rPr>
              <a:t> </a:t>
            </a:r>
            <a:r>
              <a:rPr sz="1400" u="sng" spc="-10">
                <a:latin typeface="微软雅黑"/>
                <a:cs typeface="微软雅黑"/>
              </a:rPr>
              <a:t>H</a:t>
            </a:r>
            <a:r>
              <a:rPr sz="1400" u="sng">
                <a:latin typeface="微软雅黑"/>
                <a:cs typeface="微软雅黑"/>
              </a:rPr>
              <a:t>J</a:t>
            </a:r>
            <a:r>
              <a:rPr sz="1400" u="sng" spc="-5">
                <a:latin typeface="微软雅黑"/>
                <a:cs typeface="微软雅黑"/>
              </a:rPr>
              <a:t>T</a:t>
            </a:r>
            <a:r>
              <a:rPr sz="1400" u="sng">
                <a:latin typeface="微软雅黑"/>
                <a:cs typeface="微软雅黑"/>
              </a:rPr>
              <a:t>由于具备良好的非晶硅钝化</a:t>
            </a:r>
            <a:r>
              <a:rPr sz="1400" u="sng" spc="-15">
                <a:latin typeface="微软雅黑"/>
                <a:cs typeface="微软雅黑"/>
              </a:rPr>
              <a:t>层</a:t>
            </a:r>
            <a:r>
              <a:rPr sz="1400" u="sng">
                <a:latin typeface="微软雅黑"/>
                <a:cs typeface="微软雅黑"/>
              </a:rPr>
              <a:t>、对</a:t>
            </a:r>
            <a:r>
              <a:rPr sz="1400" u="sng" spc="-15">
                <a:latin typeface="微软雅黑"/>
                <a:cs typeface="微软雅黑"/>
              </a:rPr>
              <a:t>称</a:t>
            </a:r>
            <a:r>
              <a:rPr sz="1400" u="sng">
                <a:latin typeface="微软雅黑"/>
                <a:cs typeface="微软雅黑"/>
              </a:rPr>
              <a:t>结构</a:t>
            </a:r>
            <a:r>
              <a:rPr sz="1400" u="sng" spc="-15">
                <a:latin typeface="微软雅黑"/>
                <a:cs typeface="微软雅黑"/>
              </a:rPr>
              <a:t>以</a:t>
            </a:r>
            <a:r>
              <a:rPr sz="1400" u="sng">
                <a:latin typeface="微软雅黑"/>
                <a:cs typeface="微软雅黑"/>
              </a:rPr>
              <a:t>及透</a:t>
            </a:r>
            <a:r>
              <a:rPr sz="1400" u="sng" spc="-15">
                <a:latin typeface="微软雅黑"/>
                <a:cs typeface="微软雅黑"/>
              </a:rPr>
              <a:t>明</a:t>
            </a:r>
            <a:r>
              <a:rPr sz="1400" u="sng">
                <a:latin typeface="微软雅黑"/>
                <a:cs typeface="微软雅黑"/>
              </a:rPr>
              <a:t>导电</a:t>
            </a:r>
            <a:r>
              <a:rPr sz="1400" u="sng" spc="-15">
                <a:latin typeface="微软雅黑"/>
                <a:cs typeface="微软雅黑"/>
              </a:rPr>
              <a:t>氧</a:t>
            </a:r>
            <a:r>
              <a:rPr sz="1400" u="sng">
                <a:latin typeface="微软雅黑"/>
                <a:cs typeface="微软雅黑"/>
              </a:rPr>
              <a:t>化物（</a:t>
            </a:r>
            <a:endParaRPr sz="1400">
              <a:latin typeface="微软雅黑"/>
              <a:cs typeface="微软雅黑"/>
            </a:endParaRPr>
          </a:p>
          <a:p>
            <a:pPr marL="299085">
              <a:lnSpc>
                <a:spcPct val="100000"/>
              </a:lnSpc>
              <a:spcBef>
                <a:spcPts val="335"/>
              </a:spcBef>
            </a:pPr>
            <a:r>
              <a:rPr sz="1400" u="sng">
                <a:latin typeface="微软雅黑"/>
                <a:cs typeface="微软雅黑"/>
              </a:rPr>
              <a:t>TCO），与钙钛矿层最为适配。</a:t>
            </a:r>
            <a:endParaRPr sz="1400">
              <a:latin typeface="微软雅黑"/>
              <a:cs typeface="微软雅黑"/>
            </a:endParaRPr>
          </a:p>
          <a:p>
            <a:pPr marL="299085" marR="167005" indent="-286385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互联层结构和材质都会</a:t>
            </a:r>
            <a:r>
              <a:rPr sz="1400" b="1" spc="-10">
                <a:latin typeface="微软雅黑"/>
                <a:cs typeface="微软雅黑"/>
              </a:rPr>
              <a:t>造</a:t>
            </a:r>
            <a:r>
              <a:rPr sz="1400" b="1">
                <a:latin typeface="微软雅黑"/>
                <a:cs typeface="微软雅黑"/>
              </a:rPr>
              <a:t>成光</a:t>
            </a:r>
            <a:r>
              <a:rPr sz="1400" b="1" spc="-10">
                <a:latin typeface="微软雅黑"/>
                <a:cs typeface="微软雅黑"/>
              </a:rPr>
              <a:t>电</a:t>
            </a:r>
            <a:r>
              <a:rPr sz="1400" b="1">
                <a:latin typeface="微软雅黑"/>
                <a:cs typeface="微软雅黑"/>
              </a:rPr>
              <a:t>损失</a:t>
            </a:r>
            <a:r>
              <a:rPr sz="1400" b="1" spc="-10">
                <a:latin typeface="微软雅黑"/>
                <a:cs typeface="微软雅黑"/>
              </a:rPr>
              <a:t>。</a:t>
            </a:r>
            <a:r>
              <a:rPr sz="1400">
                <a:latin typeface="微软雅黑"/>
                <a:cs typeface="微软雅黑"/>
              </a:rPr>
              <a:t>1）</a:t>
            </a:r>
            <a:r>
              <a:rPr sz="1400" u="sng" spc="-10">
                <a:latin typeface="微软雅黑"/>
                <a:cs typeface="微软雅黑"/>
              </a:rPr>
              <a:t>互</a:t>
            </a:r>
            <a:r>
              <a:rPr sz="1400" u="sng" spc="5">
                <a:latin typeface="微软雅黑"/>
                <a:cs typeface="微软雅黑"/>
              </a:rPr>
              <a:t>联</a:t>
            </a:r>
            <a:r>
              <a:rPr sz="1400" u="sng">
                <a:latin typeface="微软雅黑"/>
                <a:cs typeface="微软雅黑"/>
              </a:rPr>
              <a:t>层</a:t>
            </a:r>
            <a:r>
              <a:rPr sz="1400" u="sng" spc="-10">
                <a:latin typeface="微软雅黑"/>
                <a:cs typeface="微软雅黑"/>
              </a:rPr>
              <a:t>结</a:t>
            </a:r>
            <a:r>
              <a:rPr sz="1400" u="sng" spc="5">
                <a:latin typeface="微软雅黑"/>
                <a:cs typeface="微软雅黑"/>
              </a:rPr>
              <a:t>构</a:t>
            </a:r>
            <a:r>
              <a:rPr sz="1400" u="sng">
                <a:latin typeface="微软雅黑"/>
                <a:cs typeface="微软雅黑"/>
              </a:rPr>
              <a:t>方</a:t>
            </a:r>
            <a:r>
              <a:rPr sz="1400" u="sng" spc="-10">
                <a:latin typeface="微软雅黑"/>
                <a:cs typeface="微软雅黑"/>
              </a:rPr>
              <a:t>面</a:t>
            </a:r>
            <a:r>
              <a:rPr sz="1400" u="sng">
                <a:latin typeface="微软雅黑"/>
                <a:cs typeface="微软雅黑"/>
              </a:rPr>
              <a:t>，</a:t>
            </a:r>
            <a:r>
              <a:rPr sz="1400" spc="5">
                <a:latin typeface="微软雅黑"/>
                <a:cs typeface="微软雅黑"/>
              </a:rPr>
              <a:t>可</a:t>
            </a:r>
            <a:r>
              <a:rPr sz="1400" spc="-15">
                <a:latin typeface="微软雅黑"/>
                <a:cs typeface="微软雅黑"/>
              </a:rPr>
              <a:t>以</a:t>
            </a:r>
            <a:r>
              <a:rPr sz="1400" spc="5">
                <a:latin typeface="微软雅黑"/>
                <a:cs typeface="微软雅黑"/>
              </a:rPr>
              <a:t>分</a:t>
            </a:r>
            <a:r>
              <a:rPr sz="1400">
                <a:latin typeface="微软雅黑"/>
                <a:cs typeface="微软雅黑"/>
              </a:rPr>
              <a:t>为</a:t>
            </a:r>
            <a:r>
              <a:rPr sz="1400" spc="-10">
                <a:latin typeface="微软雅黑"/>
                <a:cs typeface="微软雅黑"/>
              </a:rPr>
              <a:t>平</a:t>
            </a:r>
            <a:r>
              <a:rPr sz="1400" spc="5">
                <a:latin typeface="微软雅黑"/>
                <a:cs typeface="微软雅黑"/>
              </a:rPr>
              <a:t>面</a:t>
            </a:r>
            <a:r>
              <a:rPr sz="1400">
                <a:latin typeface="微软雅黑"/>
                <a:cs typeface="微软雅黑"/>
              </a:rPr>
              <a:t>和</a:t>
            </a:r>
            <a:r>
              <a:rPr sz="1400" spc="-10">
                <a:latin typeface="微软雅黑"/>
                <a:cs typeface="微软雅黑"/>
              </a:rPr>
              <a:t>陷</a:t>
            </a:r>
            <a:r>
              <a:rPr sz="1400" spc="5">
                <a:latin typeface="微软雅黑"/>
                <a:cs typeface="微软雅黑"/>
              </a:rPr>
              <a:t>光</a:t>
            </a:r>
            <a:r>
              <a:rPr sz="1400">
                <a:latin typeface="微软雅黑"/>
                <a:cs typeface="微软雅黑"/>
              </a:rPr>
              <a:t>结</a:t>
            </a:r>
            <a:r>
              <a:rPr sz="1400" spc="-10">
                <a:latin typeface="微软雅黑"/>
                <a:cs typeface="微软雅黑"/>
              </a:rPr>
              <a:t>构</a:t>
            </a:r>
            <a:r>
              <a:rPr sz="1400">
                <a:latin typeface="微软雅黑"/>
                <a:cs typeface="微软雅黑"/>
              </a:rPr>
              <a:t>，</a:t>
            </a:r>
            <a:r>
              <a:rPr sz="1400" u="sng" spc="5">
                <a:latin typeface="微软雅黑"/>
                <a:cs typeface="微软雅黑"/>
              </a:rPr>
              <a:t>平</a:t>
            </a:r>
            <a:r>
              <a:rPr sz="1400" u="sng" spc="-10">
                <a:latin typeface="微软雅黑"/>
                <a:cs typeface="微软雅黑"/>
              </a:rPr>
              <a:t>面</a:t>
            </a:r>
            <a:r>
              <a:rPr sz="1400" u="sng" spc="5">
                <a:latin typeface="微软雅黑"/>
                <a:cs typeface="微软雅黑"/>
              </a:rPr>
              <a:t>结构</a:t>
            </a:r>
            <a:r>
              <a:rPr sz="1400" u="sng" spc="-10">
                <a:latin typeface="微软雅黑"/>
                <a:cs typeface="微软雅黑"/>
              </a:rPr>
              <a:t>光</a:t>
            </a:r>
            <a:r>
              <a:rPr sz="1400" u="sng" spc="5">
                <a:latin typeface="微软雅黑"/>
                <a:cs typeface="微软雅黑"/>
              </a:rPr>
              <a:t>发射</a:t>
            </a:r>
            <a:r>
              <a:rPr sz="1400" u="sng" spc="-10">
                <a:latin typeface="微软雅黑"/>
                <a:cs typeface="微软雅黑"/>
              </a:rPr>
              <a:t>强</a:t>
            </a:r>
            <a:r>
              <a:rPr sz="1400" u="sng" spc="5">
                <a:latin typeface="微软雅黑"/>
                <a:cs typeface="微软雅黑"/>
              </a:rPr>
              <a:t>，</a:t>
            </a:r>
            <a:r>
              <a:rPr sz="1400" u="sng">
                <a:latin typeface="微软雅黑"/>
                <a:cs typeface="微软雅黑"/>
              </a:rPr>
              <a:t>不利于透光</a:t>
            </a:r>
            <a:r>
              <a:rPr sz="1400">
                <a:latin typeface="微软雅黑"/>
                <a:cs typeface="微软雅黑"/>
              </a:rPr>
              <a:t>；陷光结构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光反</a:t>
            </a:r>
            <a:r>
              <a:rPr sz="1400" spc="-15">
                <a:latin typeface="微软雅黑"/>
                <a:cs typeface="微软雅黑"/>
              </a:rPr>
              <a:t>射</a:t>
            </a:r>
            <a:r>
              <a:rPr sz="1400">
                <a:latin typeface="微软雅黑"/>
                <a:cs typeface="微软雅黑"/>
              </a:rPr>
              <a:t>弱，</a:t>
            </a:r>
            <a:r>
              <a:rPr sz="1400" spc="-15">
                <a:latin typeface="微软雅黑"/>
                <a:cs typeface="微软雅黑"/>
              </a:rPr>
              <a:t>但</a:t>
            </a:r>
            <a:r>
              <a:rPr sz="1400">
                <a:latin typeface="微软雅黑"/>
                <a:cs typeface="微软雅黑"/>
              </a:rPr>
              <a:t>表面</a:t>
            </a:r>
            <a:r>
              <a:rPr sz="1400" spc="-15">
                <a:latin typeface="微软雅黑"/>
                <a:cs typeface="微软雅黑"/>
              </a:rPr>
              <a:t>凹</a:t>
            </a:r>
            <a:r>
              <a:rPr sz="1400">
                <a:latin typeface="微软雅黑"/>
                <a:cs typeface="微软雅黑"/>
              </a:rPr>
              <a:t>凸不</a:t>
            </a:r>
            <a:r>
              <a:rPr sz="1400" spc="-15">
                <a:latin typeface="微软雅黑"/>
                <a:cs typeface="微软雅黑"/>
              </a:rPr>
              <a:t>平</a:t>
            </a:r>
            <a:r>
              <a:rPr sz="1400" spc="5">
                <a:latin typeface="微软雅黑"/>
                <a:cs typeface="微软雅黑"/>
              </a:rPr>
              <a:t>，</a:t>
            </a:r>
            <a:r>
              <a:rPr sz="1400" u="sng">
                <a:latin typeface="微软雅黑"/>
                <a:cs typeface="微软雅黑"/>
              </a:rPr>
              <a:t>均</a:t>
            </a:r>
            <a:r>
              <a:rPr sz="1400" u="sng" spc="-15">
                <a:latin typeface="微软雅黑"/>
                <a:cs typeface="微软雅黑"/>
              </a:rPr>
              <a:t>匀</a:t>
            </a:r>
            <a:r>
              <a:rPr sz="1400" u="sng">
                <a:latin typeface="微软雅黑"/>
                <a:cs typeface="微软雅黑"/>
              </a:rPr>
              <a:t>涂抹</a:t>
            </a:r>
            <a:r>
              <a:rPr sz="1400" u="sng" spc="-15">
                <a:latin typeface="微软雅黑"/>
                <a:cs typeface="微软雅黑"/>
              </a:rPr>
              <a:t>钙</a:t>
            </a:r>
            <a:r>
              <a:rPr sz="1400" u="sng">
                <a:latin typeface="微软雅黑"/>
                <a:cs typeface="微软雅黑"/>
              </a:rPr>
              <a:t>钛矿</a:t>
            </a:r>
            <a:r>
              <a:rPr sz="1400" u="sng" spc="-15">
                <a:latin typeface="微软雅黑"/>
                <a:cs typeface="微软雅黑"/>
              </a:rPr>
              <a:t>是</a:t>
            </a:r>
            <a:r>
              <a:rPr sz="1400" u="sng">
                <a:latin typeface="微软雅黑"/>
                <a:cs typeface="微软雅黑"/>
              </a:rPr>
              <a:t>一大</a:t>
            </a:r>
            <a:r>
              <a:rPr sz="1400" u="sng" spc="-15">
                <a:latin typeface="微软雅黑"/>
                <a:cs typeface="微软雅黑"/>
              </a:rPr>
              <a:t>挑</a:t>
            </a:r>
            <a:r>
              <a:rPr sz="1400" u="sng" spc="5">
                <a:latin typeface="微软雅黑"/>
                <a:cs typeface="微软雅黑"/>
              </a:rPr>
              <a:t>战</a:t>
            </a:r>
            <a:r>
              <a:rPr sz="1400">
                <a:latin typeface="微软雅黑"/>
                <a:cs typeface="微软雅黑"/>
              </a:rPr>
              <a:t>。</a:t>
            </a:r>
            <a:r>
              <a:rPr sz="1400" spc="-10">
                <a:latin typeface="微软雅黑"/>
                <a:cs typeface="微软雅黑"/>
              </a:rPr>
              <a:t>2</a:t>
            </a:r>
            <a:r>
              <a:rPr sz="1400">
                <a:latin typeface="微软雅黑"/>
                <a:cs typeface="微软雅黑"/>
              </a:rPr>
              <a:t>）</a:t>
            </a:r>
            <a:r>
              <a:rPr sz="1400" u="sng">
                <a:latin typeface="微软雅黑"/>
                <a:cs typeface="微软雅黑"/>
              </a:rPr>
              <a:t>互</a:t>
            </a:r>
            <a:r>
              <a:rPr sz="1400" u="sng" spc="-10">
                <a:latin typeface="微软雅黑"/>
                <a:cs typeface="微软雅黑"/>
              </a:rPr>
              <a:t>联</a:t>
            </a:r>
            <a:r>
              <a:rPr sz="1400" u="sng">
                <a:latin typeface="微软雅黑"/>
                <a:cs typeface="微软雅黑"/>
              </a:rPr>
              <a:t>层材</a:t>
            </a:r>
            <a:r>
              <a:rPr sz="1400" u="sng" spc="-10">
                <a:latin typeface="微软雅黑"/>
                <a:cs typeface="微软雅黑"/>
              </a:rPr>
              <a:t>质</a:t>
            </a:r>
            <a:r>
              <a:rPr sz="1400" u="sng">
                <a:latin typeface="微软雅黑"/>
                <a:cs typeface="微软雅黑"/>
              </a:rPr>
              <a:t>方面</a:t>
            </a:r>
            <a:r>
              <a:rPr sz="1400" u="sng" spc="-2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多使用</a:t>
            </a:r>
            <a:r>
              <a:rPr sz="1400" spc="-5">
                <a:latin typeface="微软雅黑"/>
                <a:cs typeface="微软雅黑"/>
              </a:rPr>
              <a:t>TC</a:t>
            </a:r>
            <a:r>
              <a:rPr sz="1400" spc="-10">
                <a:latin typeface="微软雅黑"/>
                <a:cs typeface="微软雅黑"/>
              </a:rPr>
              <a:t>O</a:t>
            </a:r>
            <a:r>
              <a:rPr sz="1400">
                <a:latin typeface="微软雅黑"/>
                <a:cs typeface="微软雅黑"/>
              </a:rPr>
              <a:t>，其中最常见的</a:t>
            </a:r>
            <a:r>
              <a:rPr sz="1400" spc="-15">
                <a:latin typeface="微软雅黑"/>
                <a:cs typeface="微软雅黑"/>
              </a:rPr>
              <a:t>T</a:t>
            </a:r>
            <a:r>
              <a:rPr sz="1400">
                <a:latin typeface="微软雅黑"/>
                <a:cs typeface="微软雅黑"/>
              </a:rPr>
              <a:t>C</a:t>
            </a:r>
            <a:r>
              <a:rPr sz="1400" spc="-10">
                <a:latin typeface="微软雅黑"/>
                <a:cs typeface="微软雅黑"/>
              </a:rPr>
              <a:t>O</a:t>
            </a:r>
            <a:r>
              <a:rPr sz="1400">
                <a:latin typeface="微软雅黑"/>
                <a:cs typeface="微软雅黑"/>
              </a:rPr>
              <a:t>是铟</a:t>
            </a:r>
            <a:r>
              <a:rPr sz="1400" spc="-15">
                <a:latin typeface="微软雅黑"/>
                <a:cs typeface="微软雅黑"/>
              </a:rPr>
              <a:t>掺</a:t>
            </a:r>
            <a:r>
              <a:rPr sz="1400">
                <a:latin typeface="微软雅黑"/>
                <a:cs typeface="微软雅黑"/>
              </a:rPr>
              <a:t>杂氧</a:t>
            </a:r>
            <a:r>
              <a:rPr sz="1400" spc="-15">
                <a:latin typeface="微软雅黑"/>
                <a:cs typeface="微软雅黑"/>
              </a:rPr>
              <a:t>化</a:t>
            </a:r>
            <a:r>
              <a:rPr sz="1400">
                <a:latin typeface="微软雅黑"/>
                <a:cs typeface="微软雅黑"/>
              </a:rPr>
              <a:t>锡（</a:t>
            </a:r>
            <a:r>
              <a:rPr sz="1400" spc="-5">
                <a:latin typeface="微软雅黑"/>
                <a:cs typeface="微软雅黑"/>
              </a:rPr>
              <a:t>IT</a:t>
            </a:r>
            <a:r>
              <a:rPr sz="1400" spc="-20">
                <a:latin typeface="微软雅黑"/>
                <a:cs typeface="微软雅黑"/>
              </a:rPr>
              <a:t>O</a:t>
            </a:r>
            <a:r>
              <a:rPr sz="1400">
                <a:latin typeface="微软雅黑"/>
                <a:cs typeface="微软雅黑"/>
              </a:rPr>
              <a:t>），</a:t>
            </a:r>
            <a:r>
              <a:rPr sz="1400" spc="-15">
                <a:latin typeface="微软雅黑"/>
                <a:cs typeface="微软雅黑"/>
              </a:rPr>
              <a:t>具</a:t>
            </a:r>
            <a:r>
              <a:rPr sz="1400">
                <a:latin typeface="微软雅黑"/>
                <a:cs typeface="微软雅黑"/>
              </a:rPr>
              <a:t>有优</a:t>
            </a:r>
            <a:r>
              <a:rPr sz="1400" spc="-15">
                <a:latin typeface="微软雅黑"/>
                <a:cs typeface="微软雅黑"/>
              </a:rPr>
              <a:t>良</a:t>
            </a:r>
            <a:r>
              <a:rPr sz="1400">
                <a:latin typeface="微软雅黑"/>
                <a:cs typeface="微软雅黑"/>
              </a:rPr>
              <a:t>的电</a:t>
            </a:r>
            <a:r>
              <a:rPr sz="1400" spc="-15">
                <a:latin typeface="微软雅黑"/>
                <a:cs typeface="微软雅黑"/>
              </a:rPr>
              <a:t>导</a:t>
            </a:r>
            <a:r>
              <a:rPr sz="1400">
                <a:latin typeface="微软雅黑"/>
                <a:cs typeface="微软雅黑"/>
              </a:rPr>
              <a:t>率和</a:t>
            </a:r>
            <a:r>
              <a:rPr sz="1400" spc="-15">
                <a:latin typeface="微软雅黑"/>
                <a:cs typeface="微软雅黑"/>
              </a:rPr>
              <a:t>光</a:t>
            </a:r>
            <a:r>
              <a:rPr sz="1400">
                <a:latin typeface="微软雅黑"/>
                <a:cs typeface="微软雅黑"/>
              </a:rPr>
              <a:t>透射</a:t>
            </a:r>
            <a:r>
              <a:rPr sz="1400" spc="-15">
                <a:latin typeface="微软雅黑"/>
                <a:cs typeface="微软雅黑"/>
              </a:rPr>
              <a:t>率</a:t>
            </a:r>
            <a:r>
              <a:rPr sz="1400">
                <a:latin typeface="微软雅黑"/>
                <a:cs typeface="微软雅黑"/>
              </a:rPr>
              <a:t>，然而</a:t>
            </a:r>
            <a:r>
              <a:rPr sz="1400" spc="-35">
                <a:latin typeface="微软雅黑"/>
                <a:cs typeface="微软雅黑"/>
              </a:rPr>
              <a:t> </a:t>
            </a:r>
            <a:r>
              <a:rPr sz="1400" u="sng" spc="-5">
                <a:latin typeface="微软雅黑"/>
                <a:cs typeface="微软雅黑"/>
              </a:rPr>
              <a:t>IT</a:t>
            </a:r>
            <a:r>
              <a:rPr sz="1400" u="sng">
                <a:latin typeface="微软雅黑"/>
                <a:cs typeface="微软雅黑"/>
              </a:rPr>
              <a:t>O</a:t>
            </a:r>
            <a:r>
              <a:rPr sz="1400" u="sng" spc="-15">
                <a:latin typeface="微软雅黑"/>
                <a:cs typeface="微软雅黑"/>
              </a:rPr>
              <a:t> </a:t>
            </a:r>
            <a:r>
              <a:rPr sz="1400" u="sng">
                <a:latin typeface="微软雅黑"/>
                <a:cs typeface="微软雅黑"/>
              </a:rPr>
              <a:t>折射率与硅基底不匹配，造成800</a:t>
            </a:r>
            <a:r>
              <a:rPr sz="1400" u="sng" spc="-15">
                <a:latin typeface="微软雅黑"/>
                <a:cs typeface="微软雅黑"/>
              </a:rPr>
              <a:t>n</a:t>
            </a:r>
            <a:r>
              <a:rPr sz="1400" u="sng">
                <a:latin typeface="微软雅黑"/>
                <a:cs typeface="微软雅黑"/>
              </a:rPr>
              <a:t>m</a:t>
            </a:r>
            <a:r>
              <a:rPr sz="1400" u="sng" spc="-35">
                <a:latin typeface="微软雅黑"/>
                <a:cs typeface="微软雅黑"/>
              </a:rPr>
              <a:t> </a:t>
            </a:r>
            <a:r>
              <a:rPr sz="1400" u="sng">
                <a:latin typeface="微软雅黑"/>
                <a:cs typeface="微软雅黑"/>
              </a:rPr>
              <a:t>以上波段光反射损失。</a:t>
            </a:r>
            <a:endParaRPr sz="1400">
              <a:latin typeface="微软雅黑"/>
              <a:cs typeface="微软雅黑"/>
            </a:endParaRPr>
          </a:p>
          <a:p>
            <a:pPr marL="299085" marR="5080" indent="-286385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钙钛矿</a:t>
            </a:r>
            <a:r>
              <a:rPr sz="1400" b="1" spc="-5">
                <a:latin typeface="微软雅黑"/>
                <a:cs typeface="微软雅黑"/>
              </a:rPr>
              <a:t>/</a:t>
            </a:r>
            <a:r>
              <a:rPr sz="1400" b="1">
                <a:latin typeface="微软雅黑"/>
                <a:cs typeface="微软雅黑"/>
              </a:rPr>
              <a:t>晶硅叠层拥有叠层</a:t>
            </a:r>
            <a:r>
              <a:rPr sz="1400" b="1" spc="-15">
                <a:latin typeface="微软雅黑"/>
                <a:cs typeface="微软雅黑"/>
              </a:rPr>
              <a:t>结</a:t>
            </a:r>
            <a:r>
              <a:rPr sz="1400" b="1">
                <a:latin typeface="微软雅黑"/>
                <a:cs typeface="微软雅黑"/>
              </a:rPr>
              <a:t>构最</a:t>
            </a:r>
            <a:r>
              <a:rPr sz="1400" b="1" spc="-15">
                <a:latin typeface="微软雅黑"/>
                <a:cs typeface="微软雅黑"/>
              </a:rPr>
              <a:t>高</a:t>
            </a:r>
            <a:r>
              <a:rPr sz="1400" b="1">
                <a:latin typeface="微软雅黑"/>
                <a:cs typeface="微软雅黑"/>
              </a:rPr>
              <a:t>效率</a:t>
            </a:r>
            <a:r>
              <a:rPr sz="1400" b="1" spc="-15">
                <a:latin typeface="微软雅黑"/>
                <a:cs typeface="微软雅黑"/>
              </a:rPr>
              <a:t>3</a:t>
            </a:r>
            <a:r>
              <a:rPr sz="1400" b="1">
                <a:latin typeface="微软雅黑"/>
                <a:cs typeface="微软雅黑"/>
              </a:rPr>
              <a:t>2</a:t>
            </a:r>
            <a:r>
              <a:rPr sz="1400" b="1" spc="-10">
                <a:latin typeface="微软雅黑"/>
                <a:cs typeface="微软雅黑"/>
              </a:rPr>
              <a:t>.</a:t>
            </a:r>
            <a:r>
              <a:rPr sz="1400" b="1">
                <a:latin typeface="微软雅黑"/>
                <a:cs typeface="微软雅黑"/>
              </a:rPr>
              <a:t>5%</a:t>
            </a:r>
            <a:r>
              <a:rPr sz="1400" b="1" spc="-45">
                <a:latin typeface="微软雅黑"/>
                <a:cs typeface="微软雅黑"/>
              </a:rPr>
              <a:t> </a:t>
            </a:r>
            <a:r>
              <a:rPr sz="1400" b="1">
                <a:latin typeface="微软雅黑"/>
                <a:cs typeface="微软雅黑"/>
              </a:rPr>
              <a:t>，改善互联层材质和钙钛</a:t>
            </a:r>
            <a:r>
              <a:rPr sz="1400" b="1" spc="-15">
                <a:latin typeface="微软雅黑"/>
                <a:cs typeface="微软雅黑"/>
              </a:rPr>
              <a:t>矿</a:t>
            </a:r>
            <a:r>
              <a:rPr sz="1400" b="1">
                <a:latin typeface="微软雅黑"/>
                <a:cs typeface="微软雅黑"/>
              </a:rPr>
              <a:t>顶电</a:t>
            </a:r>
            <a:r>
              <a:rPr sz="1400" b="1" spc="-15">
                <a:latin typeface="微软雅黑"/>
                <a:cs typeface="微软雅黑"/>
              </a:rPr>
              <a:t>池</a:t>
            </a:r>
            <a:r>
              <a:rPr sz="1400" b="1">
                <a:latin typeface="微软雅黑"/>
                <a:cs typeface="微软雅黑"/>
              </a:rPr>
              <a:t>稳定</a:t>
            </a:r>
            <a:r>
              <a:rPr sz="1400" b="1" spc="-15">
                <a:latin typeface="微软雅黑"/>
                <a:cs typeface="微软雅黑"/>
              </a:rPr>
              <a:t>性</a:t>
            </a:r>
            <a:r>
              <a:rPr sz="1400" b="1">
                <a:latin typeface="微软雅黑"/>
                <a:cs typeface="微软雅黑"/>
              </a:rPr>
              <a:t>是突</a:t>
            </a:r>
            <a:r>
              <a:rPr sz="1400" b="1" spc="-15">
                <a:latin typeface="微软雅黑"/>
                <a:cs typeface="微软雅黑"/>
              </a:rPr>
              <a:t>破</a:t>
            </a:r>
            <a:r>
              <a:rPr sz="1400" b="1">
                <a:latin typeface="微软雅黑"/>
                <a:cs typeface="微软雅黑"/>
              </a:rPr>
              <a:t>口</a:t>
            </a:r>
            <a:r>
              <a:rPr sz="1400" b="1" spc="5">
                <a:latin typeface="微软雅黑"/>
                <a:cs typeface="微软雅黑"/>
              </a:rPr>
              <a:t>。</a:t>
            </a:r>
            <a:r>
              <a:rPr sz="1400" spc="-15">
                <a:latin typeface="微软雅黑"/>
                <a:cs typeface="微软雅黑"/>
              </a:rPr>
              <a:t>缘</a:t>
            </a:r>
            <a:r>
              <a:rPr sz="1400">
                <a:latin typeface="微软雅黑"/>
                <a:cs typeface="微软雅黑"/>
              </a:rPr>
              <a:t>于晶硅底电池的稳定性，钙钛</a:t>
            </a:r>
            <a:r>
              <a:rPr sz="1400" spc="-10">
                <a:latin typeface="微软雅黑"/>
                <a:cs typeface="微软雅黑"/>
              </a:rPr>
              <a:t>矿</a:t>
            </a:r>
            <a:r>
              <a:rPr sz="1400">
                <a:latin typeface="微软雅黑"/>
                <a:cs typeface="微软雅黑"/>
              </a:rPr>
              <a:t>/晶硅</a:t>
            </a:r>
            <a:r>
              <a:rPr sz="1400" spc="-15">
                <a:latin typeface="微软雅黑"/>
                <a:cs typeface="微软雅黑"/>
              </a:rPr>
              <a:t>整</a:t>
            </a:r>
            <a:r>
              <a:rPr sz="1400">
                <a:latin typeface="微软雅黑"/>
                <a:cs typeface="微软雅黑"/>
              </a:rPr>
              <a:t>体稳</a:t>
            </a:r>
            <a:r>
              <a:rPr sz="1400" spc="-15">
                <a:latin typeface="微软雅黑"/>
                <a:cs typeface="微软雅黑"/>
              </a:rPr>
              <a:t>定</a:t>
            </a:r>
            <a:r>
              <a:rPr sz="1400">
                <a:latin typeface="微软雅黑"/>
                <a:cs typeface="微软雅黑"/>
              </a:rPr>
              <a:t>性最</a:t>
            </a:r>
            <a:r>
              <a:rPr sz="1400" spc="-15">
                <a:latin typeface="微软雅黑"/>
                <a:cs typeface="微软雅黑"/>
              </a:rPr>
              <a:t>强</a:t>
            </a:r>
            <a:r>
              <a:rPr sz="1400">
                <a:latin typeface="微软雅黑"/>
                <a:cs typeface="微软雅黑"/>
              </a:rPr>
              <a:t>，研</a:t>
            </a:r>
            <a:r>
              <a:rPr sz="1400" spc="-15">
                <a:latin typeface="微软雅黑"/>
                <a:cs typeface="微软雅黑"/>
              </a:rPr>
              <a:t>究</a:t>
            </a:r>
            <a:r>
              <a:rPr sz="1400">
                <a:latin typeface="微软雅黑"/>
                <a:cs typeface="微软雅黑"/>
              </a:rPr>
              <a:t>进展</a:t>
            </a:r>
            <a:r>
              <a:rPr sz="1400" spc="-15">
                <a:latin typeface="微软雅黑"/>
                <a:cs typeface="微软雅黑"/>
              </a:rPr>
              <a:t>最</a:t>
            </a:r>
            <a:r>
              <a:rPr sz="1400">
                <a:latin typeface="微软雅黑"/>
                <a:cs typeface="微软雅黑"/>
              </a:rPr>
              <a:t>快，</a:t>
            </a:r>
            <a:r>
              <a:rPr sz="1400" spc="-15">
                <a:latin typeface="微软雅黑"/>
                <a:cs typeface="微软雅黑"/>
              </a:rPr>
              <a:t>实</a:t>
            </a:r>
            <a:r>
              <a:rPr sz="1400">
                <a:latin typeface="微软雅黑"/>
                <a:cs typeface="微软雅黑"/>
              </a:rPr>
              <a:t>验室</a:t>
            </a:r>
            <a:r>
              <a:rPr sz="1400" spc="-15">
                <a:latin typeface="微软雅黑"/>
                <a:cs typeface="微软雅黑"/>
              </a:rPr>
              <a:t>效</a:t>
            </a:r>
            <a:r>
              <a:rPr sz="1400">
                <a:latin typeface="微软雅黑"/>
                <a:cs typeface="微软雅黑"/>
              </a:rPr>
              <a:t>率最</a:t>
            </a:r>
            <a:r>
              <a:rPr sz="1400" spc="-15">
                <a:latin typeface="微软雅黑"/>
                <a:cs typeface="微软雅黑"/>
              </a:rPr>
              <a:t>高</a:t>
            </a:r>
            <a:r>
              <a:rPr sz="1400" spc="10">
                <a:latin typeface="微软雅黑"/>
                <a:cs typeface="微软雅黑"/>
              </a:rPr>
              <a:t>，</a:t>
            </a:r>
            <a:r>
              <a:rPr sz="1400" u="sng">
                <a:latin typeface="微软雅黑"/>
                <a:cs typeface="微软雅黑"/>
              </a:rPr>
              <a:t>德</a:t>
            </a:r>
            <a:r>
              <a:rPr sz="1400" u="sng" spc="-15">
                <a:latin typeface="微软雅黑"/>
                <a:cs typeface="微软雅黑"/>
              </a:rPr>
              <a:t>国</a:t>
            </a:r>
            <a:r>
              <a:rPr sz="1400" u="sng" spc="-10">
                <a:latin typeface="微软雅黑"/>
                <a:cs typeface="微软雅黑"/>
              </a:rPr>
              <a:t>H</a:t>
            </a:r>
            <a:r>
              <a:rPr sz="1400" u="sng">
                <a:latin typeface="微软雅黑"/>
                <a:cs typeface="微软雅黑"/>
              </a:rPr>
              <a:t>Z</a:t>
            </a:r>
            <a:r>
              <a:rPr sz="1400" u="sng" spc="-5">
                <a:latin typeface="微软雅黑"/>
                <a:cs typeface="微软雅黑"/>
              </a:rPr>
              <a:t>B</a:t>
            </a:r>
            <a:r>
              <a:rPr sz="1400" u="sng" spc="-15">
                <a:latin typeface="微软雅黑"/>
                <a:cs typeface="微软雅黑"/>
              </a:rPr>
              <a:t>研</a:t>
            </a:r>
            <a:r>
              <a:rPr sz="1400" u="sng">
                <a:latin typeface="微软雅黑"/>
                <a:cs typeface="微软雅黑"/>
              </a:rPr>
              <a:t>究中</a:t>
            </a:r>
            <a:r>
              <a:rPr sz="1400" u="sng" spc="-15">
                <a:latin typeface="微软雅黑"/>
                <a:cs typeface="微软雅黑"/>
              </a:rPr>
              <a:t>心</a:t>
            </a:r>
            <a:r>
              <a:rPr sz="1400" u="sng">
                <a:latin typeface="微软雅黑"/>
                <a:cs typeface="微软雅黑"/>
              </a:rPr>
              <a:t>22年</a:t>
            </a:r>
            <a:r>
              <a:rPr sz="1400" u="sng" spc="-10">
                <a:latin typeface="微软雅黑"/>
                <a:cs typeface="微软雅黑"/>
              </a:rPr>
              <a:t>12</a:t>
            </a:r>
            <a:r>
              <a:rPr sz="1400" u="sng">
                <a:latin typeface="微软雅黑"/>
                <a:cs typeface="微软雅黑"/>
              </a:rPr>
              <a:t>月认证最高效率32.5</a:t>
            </a:r>
            <a:r>
              <a:rPr sz="1400" u="sng" spc="5">
                <a:latin typeface="微软雅黑"/>
                <a:cs typeface="微软雅黑"/>
              </a:rPr>
              <a:t>%</a:t>
            </a:r>
            <a:r>
              <a:rPr sz="1400">
                <a:latin typeface="微软雅黑"/>
                <a:cs typeface="微软雅黑"/>
              </a:rPr>
              <a:t>；</a:t>
            </a:r>
            <a:r>
              <a:rPr sz="1400" u="sng" spc="-10">
                <a:latin typeface="微软雅黑"/>
                <a:cs typeface="微软雅黑"/>
              </a:rPr>
              <a:t>a-</a:t>
            </a:r>
            <a:r>
              <a:rPr sz="1400" u="sng">
                <a:latin typeface="微软雅黑"/>
                <a:cs typeface="微软雅黑"/>
              </a:rPr>
              <a:t>S</a:t>
            </a:r>
            <a:r>
              <a:rPr sz="1400" u="sng" spc="-5">
                <a:latin typeface="微软雅黑"/>
                <a:cs typeface="微软雅黑"/>
              </a:rPr>
              <a:t>i</a:t>
            </a:r>
            <a:r>
              <a:rPr sz="1400" u="sng">
                <a:latin typeface="微软雅黑"/>
                <a:cs typeface="微软雅黑"/>
              </a:rPr>
              <a:t>:H</a:t>
            </a:r>
            <a:r>
              <a:rPr sz="1400" u="sng" spc="-30">
                <a:latin typeface="微软雅黑"/>
                <a:cs typeface="微软雅黑"/>
              </a:rPr>
              <a:t> </a:t>
            </a:r>
            <a:r>
              <a:rPr sz="1400" u="sng">
                <a:latin typeface="微软雅黑"/>
                <a:cs typeface="微软雅黑"/>
              </a:rPr>
              <a:t>和</a:t>
            </a:r>
            <a:r>
              <a:rPr sz="1400" u="sng" spc="-10">
                <a:latin typeface="微软雅黑"/>
                <a:cs typeface="微软雅黑"/>
              </a:rPr>
              <a:t> </a:t>
            </a:r>
            <a:r>
              <a:rPr sz="1400" u="sng" spc="-5">
                <a:latin typeface="微软雅黑"/>
                <a:cs typeface="微软雅黑"/>
              </a:rPr>
              <a:t>n</a:t>
            </a:r>
            <a:r>
              <a:rPr sz="1400" u="sng">
                <a:latin typeface="微软雅黑"/>
                <a:cs typeface="微软雅黑"/>
              </a:rPr>
              <a:t>c-S</a:t>
            </a:r>
            <a:r>
              <a:rPr sz="1400" u="sng" spc="-5">
                <a:latin typeface="微软雅黑"/>
                <a:cs typeface="微软雅黑"/>
              </a:rPr>
              <a:t>i</a:t>
            </a:r>
            <a:r>
              <a:rPr sz="1400" u="sng">
                <a:latin typeface="微软雅黑"/>
                <a:cs typeface="微软雅黑"/>
              </a:rPr>
              <a:t>:H</a:t>
            </a:r>
            <a:r>
              <a:rPr sz="1400" u="sng" spc="-25">
                <a:latin typeface="微软雅黑"/>
                <a:cs typeface="微软雅黑"/>
              </a:rPr>
              <a:t> </a:t>
            </a:r>
            <a:r>
              <a:rPr sz="1400" u="sng">
                <a:latin typeface="微软雅黑"/>
                <a:cs typeface="微软雅黑"/>
              </a:rPr>
              <a:t>材料具有横向电导率、</a:t>
            </a:r>
            <a:r>
              <a:rPr sz="1400" u="sng" spc="-15">
                <a:latin typeface="微软雅黑"/>
                <a:cs typeface="微软雅黑"/>
              </a:rPr>
              <a:t>寄</a:t>
            </a:r>
            <a:r>
              <a:rPr sz="1400" u="sng">
                <a:latin typeface="微软雅黑"/>
                <a:cs typeface="微软雅黑"/>
              </a:rPr>
              <a:t>生损</a:t>
            </a:r>
            <a:r>
              <a:rPr sz="1400" u="sng" spc="-15">
                <a:latin typeface="微软雅黑"/>
                <a:cs typeface="微软雅黑"/>
              </a:rPr>
              <a:t>耗</a:t>
            </a:r>
            <a:r>
              <a:rPr sz="1400" u="sng">
                <a:latin typeface="微软雅黑"/>
                <a:cs typeface="微软雅黑"/>
              </a:rPr>
              <a:t>和反</a:t>
            </a:r>
            <a:r>
              <a:rPr sz="1400" u="sng" spc="-15">
                <a:latin typeface="微软雅黑"/>
                <a:cs typeface="微软雅黑"/>
              </a:rPr>
              <a:t>射</a:t>
            </a:r>
            <a:r>
              <a:rPr sz="1400" u="sng">
                <a:latin typeface="微软雅黑"/>
                <a:cs typeface="微软雅黑"/>
              </a:rPr>
              <a:t>损耗</a:t>
            </a:r>
            <a:r>
              <a:rPr sz="1400" u="sng" spc="-15">
                <a:latin typeface="微软雅黑"/>
                <a:cs typeface="微软雅黑"/>
              </a:rPr>
              <a:t>低</a:t>
            </a:r>
            <a:r>
              <a:rPr sz="1400" u="sng">
                <a:latin typeface="微软雅黑"/>
                <a:cs typeface="微软雅黑"/>
              </a:rPr>
              <a:t>的特</a:t>
            </a:r>
            <a:r>
              <a:rPr sz="1400" u="sng" spc="-5">
                <a:latin typeface="微软雅黑"/>
                <a:cs typeface="微软雅黑"/>
              </a:rPr>
              <a:t>点</a:t>
            </a:r>
            <a:r>
              <a:rPr sz="1400">
                <a:latin typeface="微软雅黑"/>
                <a:cs typeface="微软雅黑"/>
              </a:rPr>
              <a:t>，成</a:t>
            </a:r>
            <a:r>
              <a:rPr sz="1400" spc="-15">
                <a:latin typeface="微软雅黑"/>
                <a:cs typeface="微软雅黑"/>
              </a:rPr>
              <a:t>为</a:t>
            </a:r>
            <a:r>
              <a:rPr sz="1400">
                <a:latin typeface="微软雅黑"/>
                <a:cs typeface="微软雅黑"/>
              </a:rPr>
              <a:t>叠层电池中互</a:t>
            </a:r>
            <a:r>
              <a:rPr sz="1400" spc="-15">
                <a:latin typeface="微软雅黑"/>
                <a:cs typeface="微软雅黑"/>
              </a:rPr>
              <a:t>联</a:t>
            </a:r>
            <a:r>
              <a:rPr sz="1400">
                <a:latin typeface="微软雅黑"/>
                <a:cs typeface="微软雅黑"/>
              </a:rPr>
              <a:t>层的</a:t>
            </a:r>
            <a:r>
              <a:rPr sz="1400" spc="-15">
                <a:latin typeface="微软雅黑"/>
                <a:cs typeface="微软雅黑"/>
              </a:rPr>
              <a:t>理想</a:t>
            </a:r>
            <a:r>
              <a:rPr sz="1400">
                <a:latin typeface="微软雅黑"/>
                <a:cs typeface="微软雅黑"/>
              </a:rPr>
              <a:t>材料；</a:t>
            </a:r>
            <a:r>
              <a:rPr sz="1400" spc="-15">
                <a:latin typeface="微软雅黑"/>
                <a:cs typeface="微软雅黑"/>
              </a:rPr>
              <a:t>除</a:t>
            </a:r>
            <a:r>
              <a:rPr sz="1400">
                <a:latin typeface="微软雅黑"/>
                <a:cs typeface="微软雅黑"/>
              </a:rPr>
              <a:t>此之</a:t>
            </a:r>
            <a:r>
              <a:rPr sz="1400" spc="-15">
                <a:latin typeface="微软雅黑"/>
                <a:cs typeface="微软雅黑"/>
              </a:rPr>
              <a:t>外，</a:t>
            </a:r>
            <a:r>
              <a:rPr sz="1400">
                <a:latin typeface="微软雅黑"/>
                <a:cs typeface="微软雅黑"/>
              </a:rPr>
              <a:t>和单结</a:t>
            </a:r>
            <a:r>
              <a:rPr sz="1400" spc="-15">
                <a:latin typeface="微软雅黑"/>
                <a:cs typeface="微软雅黑"/>
              </a:rPr>
              <a:t>电</a:t>
            </a:r>
            <a:r>
              <a:rPr sz="1400">
                <a:latin typeface="微软雅黑"/>
                <a:cs typeface="微软雅黑"/>
              </a:rPr>
              <a:t>池一</a:t>
            </a:r>
            <a:r>
              <a:rPr sz="1400" spc="-15">
                <a:latin typeface="微软雅黑"/>
                <a:cs typeface="微软雅黑"/>
              </a:rPr>
              <a:t>样</a:t>
            </a:r>
            <a:r>
              <a:rPr sz="1400" spc="-5">
                <a:latin typeface="微软雅黑"/>
                <a:cs typeface="微软雅黑"/>
              </a:rPr>
              <a:t>，</a:t>
            </a:r>
            <a:r>
              <a:rPr sz="1400" u="sng">
                <a:latin typeface="微软雅黑"/>
                <a:cs typeface="微软雅黑"/>
              </a:rPr>
              <a:t>提升钙</a:t>
            </a:r>
            <a:r>
              <a:rPr sz="1400" u="sng" spc="-15">
                <a:latin typeface="微软雅黑"/>
                <a:cs typeface="微软雅黑"/>
              </a:rPr>
              <a:t>钛</a:t>
            </a:r>
            <a:r>
              <a:rPr sz="1400" u="sng">
                <a:latin typeface="微软雅黑"/>
                <a:cs typeface="微软雅黑"/>
              </a:rPr>
              <a:t>矿电</a:t>
            </a:r>
            <a:r>
              <a:rPr sz="1400" u="sng" spc="-15">
                <a:latin typeface="微软雅黑"/>
                <a:cs typeface="微软雅黑"/>
              </a:rPr>
              <a:t>池本</a:t>
            </a:r>
            <a:r>
              <a:rPr sz="1400" u="sng">
                <a:latin typeface="微软雅黑"/>
                <a:cs typeface="微软雅黑"/>
              </a:rPr>
              <a:t>身光电</a:t>
            </a:r>
            <a:r>
              <a:rPr sz="1400" u="sng" spc="-15">
                <a:latin typeface="微软雅黑"/>
                <a:cs typeface="微软雅黑"/>
              </a:rPr>
              <a:t>性</a:t>
            </a:r>
            <a:r>
              <a:rPr sz="1400" u="sng" spc="5">
                <a:latin typeface="微软雅黑"/>
                <a:cs typeface="微软雅黑"/>
              </a:rPr>
              <a:t>能</a:t>
            </a:r>
            <a:r>
              <a:rPr sz="1400">
                <a:latin typeface="微软雅黑"/>
                <a:cs typeface="微软雅黑"/>
              </a:rPr>
              <a:t>，</a:t>
            </a:r>
            <a:r>
              <a:rPr sz="1400" spc="-15">
                <a:latin typeface="微软雅黑"/>
                <a:cs typeface="微软雅黑"/>
              </a:rPr>
              <a:t>也是</a:t>
            </a:r>
            <a:r>
              <a:rPr sz="1400">
                <a:latin typeface="微软雅黑"/>
                <a:cs typeface="微软雅黑"/>
              </a:rPr>
              <a:t>叠层电</a:t>
            </a:r>
            <a:r>
              <a:rPr sz="1400" spc="-15">
                <a:latin typeface="微软雅黑"/>
                <a:cs typeface="微软雅黑"/>
              </a:rPr>
              <a:t>池</a:t>
            </a:r>
            <a:r>
              <a:rPr sz="1400">
                <a:latin typeface="微软雅黑"/>
                <a:cs typeface="微软雅黑"/>
              </a:rPr>
              <a:t>的核</a:t>
            </a:r>
            <a:r>
              <a:rPr sz="1400" spc="-15">
                <a:latin typeface="微软雅黑"/>
                <a:cs typeface="微软雅黑"/>
              </a:rPr>
              <a:t>心点</a:t>
            </a:r>
            <a:r>
              <a:rPr sz="1400">
                <a:latin typeface="微软雅黑"/>
                <a:cs typeface="微软雅黑"/>
              </a:rPr>
              <a:t>，比如通过添加剂工程，</a:t>
            </a:r>
            <a:r>
              <a:rPr sz="1400" spc="-15">
                <a:latin typeface="微软雅黑"/>
                <a:cs typeface="微软雅黑"/>
              </a:rPr>
              <a:t>降</a:t>
            </a:r>
            <a:r>
              <a:rPr sz="1400">
                <a:latin typeface="微软雅黑"/>
                <a:cs typeface="微软雅黑"/>
              </a:rPr>
              <a:t>低非</a:t>
            </a:r>
            <a:r>
              <a:rPr sz="1400" spc="-15">
                <a:latin typeface="微软雅黑"/>
                <a:cs typeface="微软雅黑"/>
              </a:rPr>
              <a:t>辐</a:t>
            </a:r>
            <a:r>
              <a:rPr sz="1400">
                <a:latin typeface="微软雅黑"/>
                <a:cs typeface="微软雅黑"/>
              </a:rPr>
              <a:t>射复</a:t>
            </a:r>
            <a:r>
              <a:rPr sz="1400" spc="-15">
                <a:latin typeface="微软雅黑"/>
                <a:cs typeface="微软雅黑"/>
              </a:rPr>
              <a:t>合</a:t>
            </a:r>
            <a:r>
              <a:rPr sz="140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 marL="2190750">
              <a:lnSpc>
                <a:spcPct val="100000"/>
              </a:lnSpc>
              <a:spcBef>
                <a:spcPts val="785"/>
              </a:spcBef>
            </a:pPr>
            <a:r>
              <a:rPr sz="1300" b="1" spc="-5">
                <a:latin typeface="微软雅黑"/>
                <a:cs typeface="微软雅黑"/>
              </a:rPr>
              <a:t>图：钙钛矿/HJT叠层结构图、截面SEM图</a:t>
            </a:r>
            <a:endParaRPr sz="13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715255" y="5012435"/>
            <a:ext cx="2817876" cy="162610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196083" y="5068823"/>
            <a:ext cx="2375916" cy="158496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51459" y="204215"/>
            <a:ext cx="6985000" cy="603885"/>
          </a:xfrm>
          <a:custGeom>
            <a:rect l="l" t="t" r="r" b="b"/>
            <a:pathLst>
              <a:path w="6985000" h="603885">
                <a:moveTo>
                  <a:pt x="0" y="603503"/>
                </a:moveTo>
                <a:lnTo>
                  <a:pt x="6984492" y="603503"/>
                </a:lnTo>
                <a:lnTo>
                  <a:pt x="6984492" y="0"/>
                </a:lnTo>
                <a:lnTo>
                  <a:pt x="0" y="0"/>
                </a:lnTo>
                <a:lnTo>
                  <a:pt x="0" y="603503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1459" y="310896"/>
            <a:ext cx="6985000" cy="5124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0805">
              <a:lnSpc>
                <a:spcPct val="100000"/>
              </a:lnSpc>
            </a:pPr>
            <a:r>
              <a:rPr sz="2400" spc="-5"/>
              <a:t>钙钛矿电池结构—钙钛矿/钙钛矿叠层</a:t>
            </a:r>
            <a:endParaRPr sz="2400"/>
          </a:p>
        </p:txBody>
      </p:sp>
      <p:sp>
        <p:nvSpPr>
          <p:cNvPr id="4" name="object 4"/>
          <p:cNvSpPr/>
          <p:nvPr/>
        </p:nvSpPr>
        <p:spPr>
          <a:xfrm>
            <a:off x="1200911" y="4017264"/>
            <a:ext cx="2235708" cy="231800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46736" y="1004189"/>
            <a:ext cx="8850630" cy="29813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indent="-286385">
              <a:lnSpc>
                <a:spcPct val="100000"/>
              </a:lnSpc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钙钛矿/钙钛矿叠层，是通过人工分别合成宽带隙和窄带隙钙钛矿。</a:t>
            </a:r>
            <a:r>
              <a:rPr sz="1400">
                <a:latin typeface="微软雅黑"/>
                <a:cs typeface="微软雅黑"/>
              </a:rPr>
              <a:t>由于钙钛矿带隙可调节，将窄带隙（</a:t>
            </a:r>
            <a:endParaRPr sz="1400">
              <a:latin typeface="微软雅黑"/>
              <a:cs typeface="微软雅黑"/>
            </a:endParaRPr>
          </a:p>
          <a:p>
            <a:pPr marL="299085">
              <a:lnSpc>
                <a:spcPct val="100000"/>
              </a:lnSpc>
              <a:spcBef>
                <a:spcPts val="340"/>
              </a:spcBef>
            </a:pPr>
            <a:r>
              <a:rPr sz="1400">
                <a:latin typeface="微软雅黑"/>
                <a:cs typeface="微软雅黑"/>
              </a:rPr>
              <a:t>1.25eV左右）钙钛矿作为底电池，宽带隙（1.75eV左右）钙钛矿作为顶电池。</a:t>
            </a:r>
            <a:endParaRPr sz="1400">
              <a:latin typeface="微软雅黑"/>
              <a:cs typeface="微软雅黑"/>
            </a:endParaRPr>
          </a:p>
          <a:p>
            <a:pPr marL="299085" marR="80010" indent="-286385" algn="just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钙钛矿</a:t>
            </a:r>
            <a:r>
              <a:rPr sz="1400" b="1" spc="-5">
                <a:latin typeface="微软雅黑"/>
                <a:cs typeface="微软雅黑"/>
              </a:rPr>
              <a:t>/</a:t>
            </a:r>
            <a:r>
              <a:rPr sz="1400" b="1">
                <a:latin typeface="微软雅黑"/>
                <a:cs typeface="微软雅黑"/>
              </a:rPr>
              <a:t>钙钛矿叠</a:t>
            </a:r>
            <a:r>
              <a:rPr sz="1400" b="1" spc="-5">
                <a:latin typeface="微软雅黑"/>
                <a:cs typeface="微软雅黑"/>
              </a:rPr>
              <a:t>层</a:t>
            </a:r>
            <a:r>
              <a:rPr sz="1400" b="1">
                <a:latin typeface="微软雅黑"/>
                <a:cs typeface="微软雅黑"/>
              </a:rPr>
              <a:t>目前效</a:t>
            </a:r>
            <a:r>
              <a:rPr sz="1400" b="1" spc="-10">
                <a:latin typeface="微软雅黑"/>
                <a:cs typeface="微软雅黑"/>
              </a:rPr>
              <a:t>率</a:t>
            </a:r>
            <a:r>
              <a:rPr sz="1400" b="1">
                <a:latin typeface="微软雅黑"/>
                <a:cs typeface="微软雅黑"/>
              </a:rPr>
              <a:t>逐渐</a:t>
            </a:r>
            <a:r>
              <a:rPr sz="1400" b="1" spc="-10">
                <a:latin typeface="微软雅黑"/>
                <a:cs typeface="微软雅黑"/>
              </a:rPr>
              <a:t>赶</a:t>
            </a:r>
            <a:r>
              <a:rPr sz="1400" b="1">
                <a:latin typeface="微软雅黑"/>
                <a:cs typeface="微软雅黑"/>
              </a:rPr>
              <a:t>上钙</a:t>
            </a:r>
            <a:r>
              <a:rPr sz="1400" b="1" spc="-10">
                <a:latin typeface="微软雅黑"/>
                <a:cs typeface="微软雅黑"/>
              </a:rPr>
              <a:t>钛</a:t>
            </a:r>
            <a:r>
              <a:rPr sz="1400" b="1" spc="-15">
                <a:latin typeface="微软雅黑"/>
                <a:cs typeface="微软雅黑"/>
              </a:rPr>
              <a:t>矿</a:t>
            </a:r>
            <a:r>
              <a:rPr sz="1400" b="1" spc="-5">
                <a:latin typeface="微软雅黑"/>
                <a:cs typeface="微软雅黑"/>
              </a:rPr>
              <a:t>/</a:t>
            </a:r>
            <a:r>
              <a:rPr sz="1400" b="1">
                <a:latin typeface="微软雅黑"/>
                <a:cs typeface="微软雅黑"/>
              </a:rPr>
              <a:t>晶</a:t>
            </a:r>
            <a:r>
              <a:rPr sz="1400" b="1" spc="-15">
                <a:latin typeface="微软雅黑"/>
                <a:cs typeface="微软雅黑"/>
              </a:rPr>
              <a:t>硅</a:t>
            </a:r>
            <a:r>
              <a:rPr sz="1400" b="1">
                <a:latin typeface="微软雅黑"/>
                <a:cs typeface="微软雅黑"/>
              </a:rPr>
              <a:t>叠层</a:t>
            </a:r>
            <a:r>
              <a:rPr sz="1400" b="1" spc="-15">
                <a:latin typeface="微软雅黑"/>
                <a:cs typeface="微软雅黑"/>
              </a:rPr>
              <a:t>，</a:t>
            </a:r>
            <a:r>
              <a:rPr sz="1400" b="1">
                <a:latin typeface="微软雅黑"/>
                <a:cs typeface="微软雅黑"/>
              </a:rPr>
              <a:t>度电</a:t>
            </a:r>
            <a:r>
              <a:rPr sz="1400" b="1" spc="-15">
                <a:latin typeface="微软雅黑"/>
                <a:cs typeface="微软雅黑"/>
              </a:rPr>
              <a:t>成</a:t>
            </a:r>
            <a:r>
              <a:rPr sz="1400" b="1">
                <a:latin typeface="微软雅黑"/>
                <a:cs typeface="微软雅黑"/>
              </a:rPr>
              <a:t>本更</a:t>
            </a:r>
            <a:r>
              <a:rPr sz="1400" b="1" spc="-15">
                <a:latin typeface="微软雅黑"/>
                <a:cs typeface="微软雅黑"/>
              </a:rPr>
              <a:t>低</a:t>
            </a:r>
            <a:r>
              <a:rPr sz="1400" b="1">
                <a:latin typeface="微软雅黑"/>
                <a:cs typeface="微软雅黑"/>
              </a:rPr>
              <a:t>，工</a:t>
            </a:r>
            <a:r>
              <a:rPr sz="1400" b="1" spc="-15">
                <a:latin typeface="微软雅黑"/>
                <a:cs typeface="微软雅黑"/>
              </a:rPr>
              <a:t>艺</a:t>
            </a:r>
            <a:r>
              <a:rPr sz="1400" b="1">
                <a:latin typeface="微软雅黑"/>
                <a:cs typeface="微软雅黑"/>
              </a:rPr>
              <a:t>更简</a:t>
            </a:r>
            <a:r>
              <a:rPr sz="1400" b="1" spc="-15">
                <a:latin typeface="微软雅黑"/>
                <a:cs typeface="微软雅黑"/>
              </a:rPr>
              <a:t>单</a:t>
            </a:r>
            <a:r>
              <a:rPr sz="1400" b="1" spc="5">
                <a:latin typeface="微软雅黑"/>
                <a:cs typeface="微软雅黑"/>
              </a:rPr>
              <a:t>。</a:t>
            </a:r>
            <a:r>
              <a:rPr sz="1400">
                <a:latin typeface="微软雅黑"/>
                <a:cs typeface="微软雅黑"/>
              </a:rPr>
              <a:t>钙</a:t>
            </a:r>
            <a:r>
              <a:rPr sz="1400" spc="-15">
                <a:latin typeface="微软雅黑"/>
                <a:cs typeface="微软雅黑"/>
              </a:rPr>
              <a:t>钛</a:t>
            </a:r>
            <a:r>
              <a:rPr sz="1400">
                <a:latin typeface="微软雅黑"/>
                <a:cs typeface="微软雅黑"/>
              </a:rPr>
              <a:t>矿/钙</a:t>
            </a:r>
            <a:r>
              <a:rPr sz="1400" spc="-15">
                <a:latin typeface="微软雅黑"/>
                <a:cs typeface="微软雅黑"/>
              </a:rPr>
              <a:t>钛</a:t>
            </a:r>
            <a:r>
              <a:rPr sz="1400">
                <a:latin typeface="微软雅黑"/>
                <a:cs typeface="微软雅黑"/>
              </a:rPr>
              <a:t>矿叠</a:t>
            </a:r>
            <a:r>
              <a:rPr sz="1400" spc="-15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，两个子电池带隙均可以</a:t>
            </a:r>
            <a:r>
              <a:rPr sz="1400" spc="-15">
                <a:latin typeface="微软雅黑"/>
                <a:cs typeface="微软雅黑"/>
              </a:rPr>
              <a:t>灵</a:t>
            </a:r>
            <a:r>
              <a:rPr sz="1400">
                <a:latin typeface="微软雅黑"/>
                <a:cs typeface="微软雅黑"/>
              </a:rPr>
              <a:t>活调</a:t>
            </a:r>
            <a:r>
              <a:rPr sz="1400" spc="-15">
                <a:latin typeface="微软雅黑"/>
                <a:cs typeface="微软雅黑"/>
              </a:rPr>
              <a:t>节</a:t>
            </a:r>
            <a:r>
              <a:rPr sz="1400">
                <a:latin typeface="微软雅黑"/>
                <a:cs typeface="微软雅黑"/>
              </a:rPr>
              <a:t>，能</a:t>
            </a:r>
            <a:r>
              <a:rPr sz="1400" spc="-15">
                <a:latin typeface="微软雅黑"/>
                <a:cs typeface="微软雅黑"/>
              </a:rPr>
              <a:t>够</a:t>
            </a:r>
            <a:r>
              <a:rPr sz="1400">
                <a:latin typeface="微软雅黑"/>
                <a:cs typeface="微软雅黑"/>
              </a:rPr>
              <a:t>最大</a:t>
            </a:r>
            <a:r>
              <a:rPr sz="1400" spc="-15">
                <a:latin typeface="微软雅黑"/>
                <a:cs typeface="微软雅黑"/>
              </a:rPr>
              <a:t>程</a:t>
            </a:r>
            <a:r>
              <a:rPr sz="1400">
                <a:latin typeface="微软雅黑"/>
                <a:cs typeface="微软雅黑"/>
              </a:rPr>
              <a:t>度上</a:t>
            </a:r>
            <a:r>
              <a:rPr sz="1400" spc="-15">
                <a:latin typeface="微软雅黑"/>
                <a:cs typeface="微软雅黑"/>
              </a:rPr>
              <a:t>实</a:t>
            </a:r>
            <a:r>
              <a:rPr sz="1400">
                <a:latin typeface="微软雅黑"/>
                <a:cs typeface="微软雅黑"/>
              </a:rPr>
              <a:t>现太</a:t>
            </a:r>
            <a:r>
              <a:rPr sz="1400" spc="-15">
                <a:latin typeface="微软雅黑"/>
                <a:cs typeface="微软雅黑"/>
              </a:rPr>
              <a:t>阳</a:t>
            </a:r>
            <a:r>
              <a:rPr sz="1400">
                <a:latin typeface="微软雅黑"/>
                <a:cs typeface="微软雅黑"/>
              </a:rPr>
              <a:t>光谱</a:t>
            </a:r>
            <a:r>
              <a:rPr sz="1400" spc="-15">
                <a:latin typeface="微软雅黑"/>
                <a:cs typeface="微软雅黑"/>
              </a:rPr>
              <a:t>高</a:t>
            </a:r>
            <a:r>
              <a:rPr sz="1400">
                <a:latin typeface="微软雅黑"/>
                <a:cs typeface="微软雅黑"/>
              </a:rPr>
              <a:t>效利</a:t>
            </a:r>
            <a:r>
              <a:rPr sz="1400" spc="-15">
                <a:latin typeface="微软雅黑"/>
                <a:cs typeface="微软雅黑"/>
              </a:rPr>
              <a:t>用</a:t>
            </a:r>
            <a:r>
              <a:rPr sz="1400">
                <a:latin typeface="微软雅黑"/>
                <a:cs typeface="微软雅黑"/>
              </a:rPr>
              <a:t>，使</a:t>
            </a:r>
            <a:r>
              <a:rPr sz="1400" spc="-15">
                <a:latin typeface="微软雅黑"/>
                <a:cs typeface="微软雅黑"/>
              </a:rPr>
              <a:t>得</a:t>
            </a:r>
            <a:r>
              <a:rPr sz="1400">
                <a:latin typeface="微软雅黑"/>
                <a:cs typeface="微软雅黑"/>
              </a:rPr>
              <a:t>开路</a:t>
            </a:r>
            <a:r>
              <a:rPr sz="1400" spc="-15">
                <a:latin typeface="微软雅黑"/>
                <a:cs typeface="微软雅黑"/>
              </a:rPr>
              <a:t>电</a:t>
            </a:r>
            <a:r>
              <a:rPr sz="1400">
                <a:latin typeface="微软雅黑"/>
                <a:cs typeface="微软雅黑"/>
              </a:rPr>
              <a:t>压超</a:t>
            </a:r>
            <a:r>
              <a:rPr sz="1400" spc="-15">
                <a:latin typeface="微软雅黑"/>
                <a:cs typeface="微软雅黑"/>
              </a:rPr>
              <a:t>过</a:t>
            </a:r>
            <a:r>
              <a:rPr sz="1400">
                <a:latin typeface="微软雅黑"/>
                <a:cs typeface="微软雅黑"/>
              </a:rPr>
              <a:t>了钙</a:t>
            </a:r>
            <a:r>
              <a:rPr sz="1400" spc="-15">
                <a:latin typeface="微软雅黑"/>
                <a:cs typeface="微软雅黑"/>
              </a:rPr>
              <a:t>钛</a:t>
            </a:r>
            <a:r>
              <a:rPr sz="1400" spc="15">
                <a:latin typeface="微软雅黑"/>
                <a:cs typeface="微软雅黑"/>
              </a:rPr>
              <a:t>矿</a:t>
            </a:r>
            <a:r>
              <a:rPr sz="1400">
                <a:latin typeface="微软雅黑"/>
                <a:cs typeface="微软雅黑"/>
              </a:rPr>
              <a:t>/晶硅叠层电池，目</a:t>
            </a:r>
            <a:r>
              <a:rPr sz="1400" spc="-5">
                <a:latin typeface="微软雅黑"/>
                <a:cs typeface="微软雅黑"/>
              </a:rPr>
              <a:t>前</a:t>
            </a:r>
            <a:r>
              <a:rPr sz="1400" u="sng">
                <a:latin typeface="微软雅黑"/>
                <a:cs typeface="微软雅黑"/>
              </a:rPr>
              <a:t>钙钛矿/</a:t>
            </a:r>
            <a:r>
              <a:rPr sz="1400" u="sng" spc="-15">
                <a:latin typeface="微软雅黑"/>
                <a:cs typeface="微软雅黑"/>
              </a:rPr>
              <a:t>钙</a:t>
            </a:r>
            <a:r>
              <a:rPr sz="1400" u="sng">
                <a:latin typeface="微软雅黑"/>
                <a:cs typeface="微软雅黑"/>
              </a:rPr>
              <a:t>钛矿</a:t>
            </a:r>
            <a:r>
              <a:rPr sz="1400" u="sng" spc="-15">
                <a:latin typeface="微软雅黑"/>
                <a:cs typeface="微软雅黑"/>
              </a:rPr>
              <a:t>叠</a:t>
            </a:r>
            <a:r>
              <a:rPr sz="1400" u="sng">
                <a:latin typeface="微软雅黑"/>
                <a:cs typeface="微软雅黑"/>
              </a:rPr>
              <a:t>层最</a:t>
            </a:r>
            <a:r>
              <a:rPr sz="1400" u="sng" spc="-15">
                <a:latin typeface="微软雅黑"/>
                <a:cs typeface="微软雅黑"/>
              </a:rPr>
              <a:t>高</a:t>
            </a:r>
            <a:r>
              <a:rPr sz="1400" u="sng">
                <a:latin typeface="微软雅黑"/>
                <a:cs typeface="微软雅黑"/>
              </a:rPr>
              <a:t>实验</a:t>
            </a:r>
            <a:r>
              <a:rPr sz="1400" u="sng" spc="-15">
                <a:latin typeface="微软雅黑"/>
                <a:cs typeface="微软雅黑"/>
              </a:rPr>
              <a:t>室</a:t>
            </a:r>
            <a:r>
              <a:rPr sz="1400" u="sng">
                <a:latin typeface="微软雅黑"/>
                <a:cs typeface="微软雅黑"/>
              </a:rPr>
              <a:t>效率为</a:t>
            </a:r>
            <a:r>
              <a:rPr sz="1400" u="sng" spc="-40">
                <a:latin typeface="微软雅黑"/>
                <a:cs typeface="微软雅黑"/>
              </a:rPr>
              <a:t> </a:t>
            </a:r>
            <a:r>
              <a:rPr sz="1400" u="sng">
                <a:latin typeface="微软雅黑"/>
                <a:cs typeface="微软雅黑"/>
              </a:rPr>
              <a:t>29</a:t>
            </a:r>
            <a:r>
              <a:rPr sz="1400" u="sng" spc="-5">
                <a:latin typeface="微软雅黑"/>
                <a:cs typeface="微软雅黑"/>
              </a:rPr>
              <a:t>%</a:t>
            </a:r>
            <a:r>
              <a:rPr sz="1400">
                <a:latin typeface="微软雅黑"/>
                <a:cs typeface="微软雅黑"/>
              </a:rPr>
              <a:t>（南京大学谭海仁</a:t>
            </a:r>
            <a:r>
              <a:rPr sz="1400" spc="-15">
                <a:latin typeface="微软雅黑"/>
                <a:cs typeface="微软雅黑"/>
              </a:rPr>
              <a:t>团</a:t>
            </a:r>
            <a:r>
              <a:rPr sz="1400">
                <a:latin typeface="微软雅黑"/>
                <a:cs typeface="微软雅黑"/>
              </a:rPr>
              <a:t>队）</a:t>
            </a:r>
            <a:r>
              <a:rPr sz="1400" spc="-15">
                <a:latin typeface="微软雅黑"/>
                <a:cs typeface="微软雅黑"/>
              </a:rPr>
              <a:t>。</a:t>
            </a:r>
            <a:r>
              <a:rPr sz="1400">
                <a:latin typeface="微软雅黑"/>
                <a:cs typeface="微软雅黑"/>
              </a:rPr>
              <a:t>钙钛</a:t>
            </a:r>
            <a:r>
              <a:rPr sz="1400" spc="-10">
                <a:latin typeface="微软雅黑"/>
                <a:cs typeface="微软雅黑"/>
              </a:rPr>
              <a:t>矿</a:t>
            </a:r>
            <a:r>
              <a:rPr sz="1400">
                <a:latin typeface="微软雅黑"/>
                <a:cs typeface="微软雅黑"/>
              </a:rPr>
              <a:t>/晶硅</a:t>
            </a:r>
            <a:r>
              <a:rPr sz="1400" spc="-15">
                <a:latin typeface="微软雅黑"/>
                <a:cs typeface="微软雅黑"/>
              </a:rPr>
              <a:t>叠</a:t>
            </a:r>
            <a:r>
              <a:rPr sz="1400">
                <a:latin typeface="微软雅黑"/>
                <a:cs typeface="微软雅黑"/>
              </a:rPr>
              <a:t>层度电</a:t>
            </a:r>
            <a:r>
              <a:rPr sz="1400" spc="-5">
                <a:latin typeface="微软雅黑"/>
                <a:cs typeface="微软雅黑"/>
              </a:rPr>
              <a:t>成本为5.</a:t>
            </a:r>
            <a:r>
              <a:rPr sz="1400">
                <a:latin typeface="微软雅黑"/>
                <a:cs typeface="微软雅黑"/>
              </a:rPr>
              <a:t>2</a:t>
            </a:r>
            <a:r>
              <a:rPr sz="1400" spc="5">
                <a:latin typeface="微软雅黑"/>
                <a:cs typeface="微软雅黑"/>
              </a:rPr>
              <a:t>2</a:t>
            </a:r>
            <a:r>
              <a:rPr sz="1400">
                <a:latin typeface="微软雅黑"/>
                <a:cs typeface="微软雅黑"/>
              </a:rPr>
              <a:t>美分/</a:t>
            </a:r>
            <a:r>
              <a:rPr sz="1400" spc="-10">
                <a:latin typeface="微软雅黑"/>
                <a:cs typeface="微软雅黑"/>
              </a:rPr>
              <a:t>K</a:t>
            </a:r>
            <a:r>
              <a:rPr sz="1400" spc="5">
                <a:latin typeface="微软雅黑"/>
                <a:cs typeface="微软雅黑"/>
              </a:rPr>
              <a:t>W</a:t>
            </a:r>
            <a:r>
              <a:rPr sz="1400">
                <a:latin typeface="微软雅黑"/>
                <a:cs typeface="微软雅黑"/>
              </a:rPr>
              <a:t>h，</a:t>
            </a:r>
            <a:r>
              <a:rPr sz="1400" spc="5">
                <a:latin typeface="微软雅黑"/>
                <a:cs typeface="微软雅黑"/>
              </a:rPr>
              <a:t>钙</a:t>
            </a:r>
            <a:r>
              <a:rPr sz="1400" spc="-15">
                <a:latin typeface="微软雅黑"/>
                <a:cs typeface="微软雅黑"/>
              </a:rPr>
              <a:t>钛</a:t>
            </a:r>
            <a:r>
              <a:rPr sz="1400" spc="-5">
                <a:latin typeface="微软雅黑"/>
                <a:cs typeface="微软雅黑"/>
              </a:rPr>
              <a:t>矿/</a:t>
            </a:r>
            <a:r>
              <a:rPr sz="1400" spc="5">
                <a:latin typeface="微软雅黑"/>
                <a:cs typeface="微软雅黑"/>
              </a:rPr>
              <a:t>钙</a:t>
            </a:r>
            <a:r>
              <a:rPr sz="1400" spc="-15">
                <a:latin typeface="微软雅黑"/>
                <a:cs typeface="微软雅黑"/>
              </a:rPr>
              <a:t>钛</a:t>
            </a:r>
            <a:r>
              <a:rPr sz="1400" spc="5">
                <a:latin typeface="微软雅黑"/>
                <a:cs typeface="微软雅黑"/>
              </a:rPr>
              <a:t>矿</a:t>
            </a:r>
            <a:r>
              <a:rPr sz="1400">
                <a:latin typeface="微软雅黑"/>
                <a:cs typeface="微软雅黑"/>
              </a:rPr>
              <a:t>叠</a:t>
            </a:r>
            <a:r>
              <a:rPr sz="1400" spc="-10">
                <a:latin typeface="微软雅黑"/>
                <a:cs typeface="微软雅黑"/>
              </a:rPr>
              <a:t>层</a:t>
            </a:r>
            <a:r>
              <a:rPr sz="1400" u="sng" spc="5">
                <a:latin typeface="微软雅黑"/>
                <a:cs typeface="微软雅黑"/>
              </a:rPr>
              <a:t>度电</a:t>
            </a:r>
            <a:r>
              <a:rPr sz="1400" u="sng" spc="-10">
                <a:latin typeface="微软雅黑"/>
                <a:cs typeface="微软雅黑"/>
              </a:rPr>
              <a:t>成</a:t>
            </a:r>
            <a:r>
              <a:rPr sz="1400" u="sng" spc="5">
                <a:latin typeface="微软雅黑"/>
                <a:cs typeface="微软雅黑"/>
              </a:rPr>
              <a:t>本</a:t>
            </a:r>
            <a:r>
              <a:rPr sz="1400" u="sng" spc="-5">
                <a:latin typeface="微软雅黑"/>
                <a:cs typeface="微软雅黑"/>
              </a:rPr>
              <a:t>为4</a:t>
            </a:r>
            <a:r>
              <a:rPr sz="1400" u="sng">
                <a:latin typeface="微软雅黑"/>
                <a:cs typeface="微软雅黑"/>
              </a:rPr>
              <a:t>.22美</a:t>
            </a:r>
            <a:r>
              <a:rPr sz="1400" u="sng" spc="-10">
                <a:latin typeface="微软雅黑"/>
                <a:cs typeface="微软雅黑"/>
              </a:rPr>
              <a:t>分</a:t>
            </a:r>
            <a:r>
              <a:rPr sz="1400" u="sng" spc="-5">
                <a:latin typeface="微软雅黑"/>
                <a:cs typeface="微软雅黑"/>
              </a:rPr>
              <a:t>/</a:t>
            </a:r>
            <a:r>
              <a:rPr sz="1400" u="sng" spc="-10">
                <a:latin typeface="微软雅黑"/>
                <a:cs typeface="微软雅黑"/>
              </a:rPr>
              <a:t>K</a:t>
            </a:r>
            <a:r>
              <a:rPr sz="1400" u="sng" spc="5">
                <a:latin typeface="微软雅黑"/>
                <a:cs typeface="微软雅黑"/>
              </a:rPr>
              <a:t>Wh</a:t>
            </a:r>
            <a:r>
              <a:rPr sz="1400" u="sng" spc="-45">
                <a:latin typeface="微软雅黑"/>
                <a:cs typeface="微软雅黑"/>
              </a:rPr>
              <a:t> </a:t>
            </a:r>
            <a:r>
              <a:rPr sz="1400" u="sng">
                <a:latin typeface="微软雅黑"/>
                <a:cs typeface="微软雅黑"/>
              </a:rPr>
              <a:t>，低于晶硅叠层</a:t>
            </a:r>
            <a:r>
              <a:rPr sz="1400">
                <a:latin typeface="微软雅黑"/>
                <a:cs typeface="微软雅黑"/>
              </a:rPr>
              <a:t>。钙钛矿/</a:t>
            </a:r>
            <a:r>
              <a:rPr sz="1400" spc="-10">
                <a:latin typeface="微软雅黑"/>
                <a:cs typeface="微软雅黑"/>
              </a:rPr>
              <a:t>钙</a:t>
            </a:r>
            <a:r>
              <a:rPr sz="1400" spc="5">
                <a:latin typeface="微软雅黑"/>
                <a:cs typeface="微软雅黑"/>
              </a:rPr>
              <a:t>钛</a:t>
            </a:r>
            <a:r>
              <a:rPr sz="1400">
                <a:latin typeface="微软雅黑"/>
                <a:cs typeface="微软雅黑"/>
              </a:rPr>
              <a:t>矿</a:t>
            </a:r>
            <a:r>
              <a:rPr sz="1400" spc="-10">
                <a:latin typeface="微软雅黑"/>
                <a:cs typeface="微软雅黑"/>
              </a:rPr>
              <a:t>叠</a:t>
            </a:r>
            <a:r>
              <a:rPr sz="1400" spc="5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是在玻璃上涂抹顶电池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相比</a:t>
            </a:r>
            <a:r>
              <a:rPr sz="1400" spc="-15">
                <a:latin typeface="微软雅黑"/>
                <a:cs typeface="微软雅黑"/>
              </a:rPr>
              <a:t>钙</a:t>
            </a:r>
            <a:r>
              <a:rPr sz="1400">
                <a:latin typeface="微软雅黑"/>
                <a:cs typeface="微软雅黑"/>
              </a:rPr>
              <a:t>钛矿/</a:t>
            </a:r>
            <a:r>
              <a:rPr sz="1400" spc="-15">
                <a:latin typeface="微软雅黑"/>
                <a:cs typeface="微软雅黑"/>
              </a:rPr>
              <a:t>晶</a:t>
            </a:r>
            <a:r>
              <a:rPr sz="1400">
                <a:latin typeface="微软雅黑"/>
                <a:cs typeface="微软雅黑"/>
              </a:rPr>
              <a:t>硅叠</a:t>
            </a:r>
            <a:r>
              <a:rPr sz="1400" spc="-15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在晶</a:t>
            </a:r>
            <a:r>
              <a:rPr sz="1400" spc="-15">
                <a:latin typeface="微软雅黑"/>
                <a:cs typeface="微软雅黑"/>
              </a:rPr>
              <a:t>硅</a:t>
            </a:r>
            <a:r>
              <a:rPr sz="1400">
                <a:latin typeface="微软雅黑"/>
                <a:cs typeface="微软雅黑"/>
              </a:rPr>
              <a:t>绒面</a:t>
            </a:r>
            <a:r>
              <a:rPr sz="1400" spc="-15">
                <a:latin typeface="微软雅黑"/>
                <a:cs typeface="微软雅黑"/>
              </a:rPr>
              <a:t>上</a:t>
            </a:r>
            <a:r>
              <a:rPr sz="1400">
                <a:latin typeface="微软雅黑"/>
                <a:cs typeface="微软雅黑"/>
              </a:rPr>
              <a:t>涂抹</a:t>
            </a:r>
            <a:r>
              <a:rPr sz="1400" spc="-15">
                <a:latin typeface="微软雅黑"/>
                <a:cs typeface="微软雅黑"/>
              </a:rPr>
              <a:t>钙</a:t>
            </a:r>
            <a:r>
              <a:rPr sz="1400">
                <a:latin typeface="微软雅黑"/>
                <a:cs typeface="微软雅黑"/>
              </a:rPr>
              <a:t>钛矿</a:t>
            </a:r>
            <a:r>
              <a:rPr sz="1400" spc="-15">
                <a:latin typeface="微软雅黑"/>
                <a:cs typeface="微软雅黑"/>
              </a:rPr>
              <a:t>工</a:t>
            </a:r>
            <a:r>
              <a:rPr sz="1400">
                <a:latin typeface="微软雅黑"/>
                <a:cs typeface="微软雅黑"/>
              </a:rPr>
              <a:t>艺简</a:t>
            </a:r>
            <a:r>
              <a:rPr sz="1400" spc="-15">
                <a:latin typeface="微软雅黑"/>
                <a:cs typeface="微软雅黑"/>
              </a:rPr>
              <a:t>单</a:t>
            </a:r>
            <a:r>
              <a:rPr sz="140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 marL="299085" marR="5080" indent="-286385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相比钙钛矿</a:t>
            </a:r>
            <a:r>
              <a:rPr sz="1400" b="1" spc="-5">
                <a:latin typeface="微软雅黑"/>
                <a:cs typeface="微软雅黑"/>
              </a:rPr>
              <a:t>/</a:t>
            </a:r>
            <a:r>
              <a:rPr sz="1400" b="1">
                <a:latin typeface="微软雅黑"/>
                <a:cs typeface="微软雅黑"/>
              </a:rPr>
              <a:t>晶硅叠层，全</a:t>
            </a:r>
            <a:r>
              <a:rPr sz="1400" b="1" spc="-15">
                <a:latin typeface="微软雅黑"/>
                <a:cs typeface="微软雅黑"/>
              </a:rPr>
              <a:t>钙</a:t>
            </a:r>
            <a:r>
              <a:rPr sz="1400" b="1">
                <a:latin typeface="微软雅黑"/>
                <a:cs typeface="微软雅黑"/>
              </a:rPr>
              <a:t>钛矿</a:t>
            </a:r>
            <a:r>
              <a:rPr sz="1400" b="1" spc="-15">
                <a:latin typeface="微软雅黑"/>
                <a:cs typeface="微软雅黑"/>
              </a:rPr>
              <a:t>叠</a:t>
            </a:r>
            <a:r>
              <a:rPr sz="1400" b="1">
                <a:latin typeface="微软雅黑"/>
                <a:cs typeface="微软雅黑"/>
              </a:rPr>
              <a:t>层除</a:t>
            </a:r>
            <a:r>
              <a:rPr sz="1400" b="1" spc="-15">
                <a:latin typeface="微软雅黑"/>
                <a:cs typeface="微软雅黑"/>
              </a:rPr>
              <a:t>了</a:t>
            </a:r>
            <a:r>
              <a:rPr sz="1400" b="1">
                <a:latin typeface="微软雅黑"/>
                <a:cs typeface="微软雅黑"/>
              </a:rPr>
              <a:t>需提</a:t>
            </a:r>
            <a:r>
              <a:rPr sz="1400" b="1" spc="-15">
                <a:latin typeface="微软雅黑"/>
                <a:cs typeface="微软雅黑"/>
              </a:rPr>
              <a:t>升</a:t>
            </a:r>
            <a:r>
              <a:rPr sz="1400" b="1">
                <a:latin typeface="微软雅黑"/>
                <a:cs typeface="微软雅黑"/>
              </a:rPr>
              <a:t>宽带</a:t>
            </a:r>
            <a:r>
              <a:rPr sz="1400" b="1" spc="-15">
                <a:latin typeface="微软雅黑"/>
                <a:cs typeface="微软雅黑"/>
              </a:rPr>
              <a:t>隙</a:t>
            </a:r>
            <a:r>
              <a:rPr sz="1400" b="1">
                <a:latin typeface="微软雅黑"/>
                <a:cs typeface="微软雅黑"/>
              </a:rPr>
              <a:t>钙钛</a:t>
            </a:r>
            <a:r>
              <a:rPr sz="1400" b="1" spc="-15">
                <a:latin typeface="微软雅黑"/>
                <a:cs typeface="微软雅黑"/>
              </a:rPr>
              <a:t>矿</a:t>
            </a:r>
            <a:r>
              <a:rPr sz="1400" b="1">
                <a:latin typeface="微软雅黑"/>
                <a:cs typeface="微软雅黑"/>
              </a:rPr>
              <a:t>和互</a:t>
            </a:r>
            <a:r>
              <a:rPr sz="1400" b="1" spc="-15">
                <a:latin typeface="微软雅黑"/>
                <a:cs typeface="微软雅黑"/>
              </a:rPr>
              <a:t>联</a:t>
            </a:r>
            <a:r>
              <a:rPr sz="1400" b="1">
                <a:latin typeface="微软雅黑"/>
                <a:cs typeface="微软雅黑"/>
              </a:rPr>
              <a:t>层性</a:t>
            </a:r>
            <a:r>
              <a:rPr sz="1400" b="1" spc="-15">
                <a:latin typeface="微软雅黑"/>
                <a:cs typeface="微软雅黑"/>
              </a:rPr>
              <a:t>能</a:t>
            </a:r>
            <a:r>
              <a:rPr sz="1400" b="1">
                <a:latin typeface="微软雅黑"/>
                <a:cs typeface="微软雅黑"/>
              </a:rPr>
              <a:t>，还</a:t>
            </a:r>
            <a:r>
              <a:rPr sz="1400" b="1" spc="-15">
                <a:latin typeface="微软雅黑"/>
                <a:cs typeface="微软雅黑"/>
              </a:rPr>
              <a:t>需</a:t>
            </a:r>
            <a:r>
              <a:rPr sz="1400" b="1">
                <a:latin typeface="微软雅黑"/>
                <a:cs typeface="微软雅黑"/>
              </a:rPr>
              <a:t>解决</a:t>
            </a:r>
            <a:r>
              <a:rPr sz="1400" b="1" spc="-15">
                <a:latin typeface="微软雅黑"/>
                <a:cs typeface="微软雅黑"/>
              </a:rPr>
              <a:t>窄</a:t>
            </a:r>
            <a:r>
              <a:rPr sz="1400" b="1">
                <a:latin typeface="微软雅黑"/>
                <a:cs typeface="微软雅黑"/>
              </a:rPr>
              <a:t>带隙</a:t>
            </a:r>
            <a:r>
              <a:rPr sz="1400" b="1" spc="-15">
                <a:latin typeface="微软雅黑"/>
                <a:cs typeface="微软雅黑"/>
              </a:rPr>
              <a:t>钙</a:t>
            </a:r>
            <a:r>
              <a:rPr sz="1400" b="1">
                <a:latin typeface="微软雅黑"/>
                <a:cs typeface="微软雅黑"/>
              </a:rPr>
              <a:t>钛矿</a:t>
            </a:r>
            <a:r>
              <a:rPr sz="1400" b="1" spc="-15">
                <a:latin typeface="微软雅黑"/>
                <a:cs typeface="微软雅黑"/>
              </a:rPr>
              <a:t>不</a:t>
            </a:r>
            <a:r>
              <a:rPr sz="1400" b="1">
                <a:latin typeface="微软雅黑"/>
                <a:cs typeface="微软雅黑"/>
              </a:rPr>
              <a:t>稳定问题。</a:t>
            </a:r>
            <a:r>
              <a:rPr sz="1400">
                <a:latin typeface="微软雅黑"/>
                <a:cs typeface="微软雅黑"/>
              </a:rPr>
              <a:t>窄带隙钙钛矿主</a:t>
            </a:r>
            <a:r>
              <a:rPr sz="1400" spc="-15">
                <a:latin typeface="微软雅黑"/>
                <a:cs typeface="微软雅黑"/>
              </a:rPr>
              <a:t>要</a:t>
            </a:r>
            <a:r>
              <a:rPr sz="1400">
                <a:latin typeface="微软雅黑"/>
                <a:cs typeface="微软雅黑"/>
              </a:rPr>
              <a:t>含锡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锡离</a:t>
            </a:r>
            <a:r>
              <a:rPr sz="1400" spc="-15">
                <a:latin typeface="微软雅黑"/>
                <a:cs typeface="微软雅黑"/>
              </a:rPr>
              <a:t>子</a:t>
            </a:r>
            <a:r>
              <a:rPr sz="1400">
                <a:latin typeface="微软雅黑"/>
                <a:cs typeface="微软雅黑"/>
              </a:rPr>
              <a:t>易氧</a:t>
            </a:r>
            <a:r>
              <a:rPr sz="1400" spc="-15">
                <a:latin typeface="微软雅黑"/>
                <a:cs typeface="微软雅黑"/>
              </a:rPr>
              <a:t>化</a:t>
            </a:r>
            <a:r>
              <a:rPr sz="1400">
                <a:latin typeface="微软雅黑"/>
                <a:cs typeface="微软雅黑"/>
              </a:rPr>
              <a:t>导致</a:t>
            </a:r>
            <a:r>
              <a:rPr sz="1400" spc="-15">
                <a:latin typeface="微软雅黑"/>
                <a:cs typeface="微软雅黑"/>
              </a:rPr>
              <a:t>钙</a:t>
            </a:r>
            <a:r>
              <a:rPr sz="1400">
                <a:latin typeface="微软雅黑"/>
                <a:cs typeface="微软雅黑"/>
              </a:rPr>
              <a:t>钛矿</a:t>
            </a:r>
            <a:r>
              <a:rPr sz="1400" spc="-15">
                <a:latin typeface="微软雅黑"/>
                <a:cs typeface="微软雅黑"/>
              </a:rPr>
              <a:t>不</a:t>
            </a:r>
            <a:r>
              <a:rPr sz="1400">
                <a:latin typeface="微软雅黑"/>
                <a:cs typeface="微软雅黑"/>
              </a:rPr>
              <a:t>稳定</a:t>
            </a:r>
            <a:r>
              <a:rPr sz="1400" spc="-15">
                <a:latin typeface="微软雅黑"/>
                <a:cs typeface="微软雅黑"/>
              </a:rPr>
              <a:t>；</a:t>
            </a:r>
            <a:r>
              <a:rPr sz="1400">
                <a:latin typeface="微软雅黑"/>
                <a:cs typeface="微软雅黑"/>
              </a:rPr>
              <a:t>窄带</a:t>
            </a:r>
            <a:r>
              <a:rPr sz="1400" spc="-15">
                <a:latin typeface="微软雅黑"/>
                <a:cs typeface="微软雅黑"/>
              </a:rPr>
              <a:t>隙</a:t>
            </a:r>
            <a:r>
              <a:rPr sz="1400">
                <a:latin typeface="微软雅黑"/>
                <a:cs typeface="微软雅黑"/>
              </a:rPr>
              <a:t>电池</a:t>
            </a:r>
            <a:r>
              <a:rPr sz="1400" spc="-15">
                <a:latin typeface="微软雅黑"/>
                <a:cs typeface="微软雅黑"/>
              </a:rPr>
              <a:t>沉</a:t>
            </a:r>
            <a:r>
              <a:rPr sz="1400">
                <a:latin typeface="微软雅黑"/>
                <a:cs typeface="微软雅黑"/>
              </a:rPr>
              <a:t>积过</a:t>
            </a:r>
            <a:r>
              <a:rPr sz="1400" spc="-15">
                <a:latin typeface="微软雅黑"/>
                <a:cs typeface="微软雅黑"/>
              </a:rPr>
              <a:t>程</a:t>
            </a:r>
            <a:r>
              <a:rPr sz="1400">
                <a:latin typeface="微软雅黑"/>
                <a:cs typeface="微软雅黑"/>
              </a:rPr>
              <a:t>中存</a:t>
            </a:r>
            <a:r>
              <a:rPr sz="1400" spc="-15">
                <a:latin typeface="微软雅黑"/>
                <a:cs typeface="微软雅黑"/>
              </a:rPr>
              <a:t>在</a:t>
            </a:r>
            <a:r>
              <a:rPr sz="1400">
                <a:latin typeface="微软雅黑"/>
                <a:cs typeface="微软雅黑"/>
              </a:rPr>
              <a:t>溶剂</a:t>
            </a:r>
            <a:r>
              <a:rPr sz="1400" spc="-15">
                <a:latin typeface="微软雅黑"/>
                <a:cs typeface="微软雅黑"/>
              </a:rPr>
              <a:t>对</a:t>
            </a:r>
            <a:r>
              <a:rPr sz="1400">
                <a:latin typeface="微软雅黑"/>
                <a:cs typeface="微软雅黑"/>
              </a:rPr>
              <a:t>宽带</a:t>
            </a:r>
            <a:r>
              <a:rPr sz="1400" spc="-15">
                <a:latin typeface="微软雅黑"/>
                <a:cs typeface="微软雅黑"/>
              </a:rPr>
              <a:t>隙</a:t>
            </a:r>
            <a:r>
              <a:rPr sz="1400">
                <a:latin typeface="微软雅黑"/>
                <a:cs typeface="微软雅黑"/>
              </a:rPr>
              <a:t>钙钛矿电池降解的风险。</a:t>
            </a:r>
            <a:r>
              <a:rPr sz="1400" spc="-15">
                <a:latin typeface="微软雅黑"/>
                <a:cs typeface="微软雅黑"/>
              </a:rPr>
              <a:t>目</a:t>
            </a:r>
            <a:r>
              <a:rPr sz="1400">
                <a:latin typeface="微软雅黑"/>
                <a:cs typeface="微软雅黑"/>
              </a:rPr>
              <a:t>前对</a:t>
            </a:r>
            <a:r>
              <a:rPr sz="1400" spc="-15">
                <a:latin typeface="微软雅黑"/>
                <a:cs typeface="微软雅黑"/>
              </a:rPr>
              <a:t>窄</a:t>
            </a:r>
            <a:r>
              <a:rPr sz="1400">
                <a:latin typeface="微软雅黑"/>
                <a:cs typeface="微软雅黑"/>
              </a:rPr>
              <a:t>带隙</a:t>
            </a:r>
            <a:r>
              <a:rPr sz="1400" spc="-15">
                <a:latin typeface="微软雅黑"/>
                <a:cs typeface="微软雅黑"/>
              </a:rPr>
              <a:t>钙</a:t>
            </a:r>
            <a:r>
              <a:rPr sz="1400">
                <a:latin typeface="微软雅黑"/>
                <a:cs typeface="微软雅黑"/>
              </a:rPr>
              <a:t>钛矿</a:t>
            </a:r>
            <a:r>
              <a:rPr sz="1400" spc="-15">
                <a:latin typeface="微软雅黑"/>
                <a:cs typeface="微软雅黑"/>
              </a:rPr>
              <a:t>稳</a:t>
            </a:r>
            <a:r>
              <a:rPr sz="1400">
                <a:latin typeface="微软雅黑"/>
                <a:cs typeface="微软雅黑"/>
              </a:rPr>
              <a:t>定性</a:t>
            </a:r>
            <a:r>
              <a:rPr sz="1400" spc="-15">
                <a:latin typeface="微软雅黑"/>
                <a:cs typeface="微软雅黑"/>
              </a:rPr>
              <a:t>的</a:t>
            </a:r>
            <a:r>
              <a:rPr sz="1400">
                <a:latin typeface="微软雅黑"/>
                <a:cs typeface="微软雅黑"/>
              </a:rPr>
              <a:t>提升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主要</a:t>
            </a:r>
            <a:r>
              <a:rPr sz="1400" spc="-15">
                <a:latin typeface="微软雅黑"/>
                <a:cs typeface="微软雅黑"/>
              </a:rPr>
              <a:t>采</a:t>
            </a:r>
            <a:r>
              <a:rPr sz="1400">
                <a:latin typeface="微软雅黑"/>
                <a:cs typeface="微软雅黑"/>
              </a:rPr>
              <a:t>用和</a:t>
            </a:r>
            <a:r>
              <a:rPr sz="1400" spc="-15">
                <a:latin typeface="微软雅黑"/>
                <a:cs typeface="微软雅黑"/>
              </a:rPr>
              <a:t>宽</a:t>
            </a:r>
            <a:r>
              <a:rPr sz="1400">
                <a:latin typeface="微软雅黑"/>
                <a:cs typeface="微软雅黑"/>
              </a:rPr>
              <a:t>带隙</a:t>
            </a:r>
            <a:r>
              <a:rPr sz="1400" spc="-15">
                <a:latin typeface="微软雅黑"/>
                <a:cs typeface="微软雅黑"/>
              </a:rPr>
              <a:t>钙</a:t>
            </a:r>
            <a:r>
              <a:rPr sz="1400">
                <a:latin typeface="微软雅黑"/>
                <a:cs typeface="微软雅黑"/>
              </a:rPr>
              <a:t>钛矿</a:t>
            </a:r>
            <a:r>
              <a:rPr sz="1400" spc="-15">
                <a:latin typeface="微软雅黑"/>
                <a:cs typeface="微软雅黑"/>
              </a:rPr>
              <a:t>相</a:t>
            </a:r>
            <a:r>
              <a:rPr sz="1400">
                <a:latin typeface="微软雅黑"/>
                <a:cs typeface="微软雅黑"/>
              </a:rPr>
              <a:t>似的</a:t>
            </a:r>
            <a:r>
              <a:rPr sz="1400" spc="-15">
                <a:latin typeface="微软雅黑"/>
                <a:cs typeface="微软雅黑"/>
              </a:rPr>
              <a:t>添</a:t>
            </a:r>
            <a:r>
              <a:rPr sz="1400">
                <a:latin typeface="微软雅黑"/>
                <a:cs typeface="微软雅黑"/>
              </a:rPr>
              <a:t>加剂</a:t>
            </a:r>
            <a:r>
              <a:rPr sz="1400" spc="-15">
                <a:latin typeface="微软雅黑"/>
                <a:cs typeface="微软雅黑"/>
              </a:rPr>
              <a:t>工</a:t>
            </a:r>
            <a:r>
              <a:rPr sz="1400">
                <a:latin typeface="微软雅黑"/>
                <a:cs typeface="微软雅黑"/>
              </a:rPr>
              <a:t>程。</a:t>
            </a:r>
            <a:endParaRPr sz="1400">
              <a:latin typeface="微软雅黑"/>
              <a:cs typeface="微软雅黑"/>
            </a:endParaRPr>
          </a:p>
          <a:p>
            <a:pPr marL="1245235">
              <a:lnSpc>
                <a:spcPct val="100000"/>
              </a:lnSpc>
              <a:spcBef>
                <a:spcPts val="1305"/>
              </a:spcBef>
              <a:tabLst>
                <a:tab pos="4617085"/>
              </a:tabLst>
            </a:pPr>
            <a:r>
              <a:rPr sz="1300" b="1" spc="-10">
                <a:latin typeface="微软雅黑"/>
                <a:cs typeface="微软雅黑"/>
              </a:rPr>
              <a:t>图：钙钛矿/钙钛矿叠层结构图	图：度电成本对比</a:t>
            </a:r>
            <a:endParaRPr sz="13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587240" y="4017264"/>
            <a:ext cx="2808732" cy="242163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51459" y="204215"/>
            <a:ext cx="6985000" cy="603885"/>
          </a:xfrm>
          <a:custGeom>
            <a:rect l="l" t="t" r="r" b="b"/>
            <a:pathLst>
              <a:path w="6985000" h="603885">
                <a:moveTo>
                  <a:pt x="0" y="603503"/>
                </a:moveTo>
                <a:lnTo>
                  <a:pt x="6984492" y="603503"/>
                </a:lnTo>
                <a:lnTo>
                  <a:pt x="6984492" y="0"/>
                </a:lnTo>
                <a:lnTo>
                  <a:pt x="0" y="0"/>
                </a:lnTo>
                <a:lnTo>
                  <a:pt x="0" y="603503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1459" y="310896"/>
            <a:ext cx="6985000" cy="5124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0805">
              <a:lnSpc>
                <a:spcPct val="100000"/>
              </a:lnSpc>
            </a:pPr>
            <a:r>
              <a:rPr sz="2400" spc="-5"/>
              <a:t>钙钛矿电池结构—钙钛矿/CIGS叠层</a:t>
            </a:r>
            <a:endParaRPr sz="2400"/>
          </a:p>
        </p:txBody>
      </p:sp>
      <p:sp>
        <p:nvSpPr>
          <p:cNvPr id="4" name="object 4"/>
          <p:cNvSpPr txBox="1"/>
          <p:nvPr/>
        </p:nvSpPr>
        <p:spPr>
          <a:xfrm>
            <a:off x="46736" y="1004189"/>
            <a:ext cx="8883015" cy="23895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indent="-286385">
              <a:lnSpc>
                <a:spcPct val="100000"/>
              </a:lnSpc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 spc="-5">
                <a:latin typeface="微软雅黑"/>
                <a:cs typeface="微软雅黑"/>
              </a:rPr>
              <a:t>CIGS窄带隙宽度可调，具有较高光吸收系数。</a:t>
            </a:r>
            <a:r>
              <a:rPr sz="1400" spc="-5">
                <a:latin typeface="微软雅黑"/>
                <a:cs typeface="微软雅黑"/>
              </a:rPr>
              <a:t>将窄带隙CIGS作为底电池，宽带隙钙钛矿作为顶电池，因为</a:t>
            </a:r>
            <a:endParaRPr sz="1400">
              <a:latin typeface="微软雅黑"/>
              <a:cs typeface="微软雅黑"/>
            </a:endParaRPr>
          </a:p>
          <a:p>
            <a:pPr marL="299085">
              <a:lnSpc>
                <a:spcPct val="100000"/>
              </a:lnSpc>
              <a:spcBef>
                <a:spcPts val="340"/>
              </a:spcBef>
            </a:pPr>
            <a:r>
              <a:rPr sz="1400">
                <a:latin typeface="微软雅黑"/>
                <a:cs typeface="微软雅黑"/>
              </a:rPr>
              <a:t>CIGS窄带隙宽度可调且具备高的光吸收系数，理论上可以获得比钙钛矿/晶硅叠层结构更高的光电性能。</a:t>
            </a:r>
            <a:endParaRPr sz="1400">
              <a:latin typeface="微软雅黑"/>
              <a:cs typeface="微软雅黑"/>
            </a:endParaRPr>
          </a:p>
          <a:p>
            <a:pPr marL="299085" marR="5080" indent="-286385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钙钛矿/</a:t>
            </a:r>
            <a:r>
              <a:rPr sz="1400" b="1" spc="-15">
                <a:latin typeface="微软雅黑"/>
                <a:cs typeface="微软雅黑"/>
              </a:rPr>
              <a:t> </a:t>
            </a:r>
            <a:r>
              <a:rPr sz="1400" b="1" spc="-5">
                <a:latin typeface="微软雅黑"/>
                <a:cs typeface="微软雅黑"/>
              </a:rPr>
              <a:t>CI</a:t>
            </a:r>
            <a:r>
              <a:rPr sz="1400" b="1" spc="5">
                <a:latin typeface="微软雅黑"/>
                <a:cs typeface="微软雅黑"/>
              </a:rPr>
              <a:t>G</a:t>
            </a:r>
            <a:r>
              <a:rPr sz="1400" b="1">
                <a:latin typeface="微软雅黑"/>
                <a:cs typeface="微软雅黑"/>
              </a:rPr>
              <a:t>S</a:t>
            </a:r>
            <a:r>
              <a:rPr sz="1400" b="1" spc="-30">
                <a:latin typeface="微软雅黑"/>
                <a:cs typeface="微软雅黑"/>
              </a:rPr>
              <a:t> </a:t>
            </a:r>
            <a:r>
              <a:rPr sz="1400" b="1">
                <a:latin typeface="微软雅黑"/>
                <a:cs typeface="微软雅黑"/>
              </a:rPr>
              <a:t>叠层工艺环节存在分流</a:t>
            </a:r>
            <a:r>
              <a:rPr sz="1400" b="1" spc="-15">
                <a:latin typeface="微软雅黑"/>
                <a:cs typeface="微软雅黑"/>
              </a:rPr>
              <a:t>效</a:t>
            </a:r>
            <a:r>
              <a:rPr sz="1400" b="1">
                <a:latin typeface="微软雅黑"/>
                <a:cs typeface="微软雅黑"/>
              </a:rPr>
              <a:t>应，</a:t>
            </a:r>
            <a:r>
              <a:rPr sz="1400" b="1" spc="-15">
                <a:latin typeface="微软雅黑"/>
                <a:cs typeface="微软雅黑"/>
              </a:rPr>
              <a:t>影</a:t>
            </a:r>
            <a:r>
              <a:rPr sz="1400" b="1">
                <a:latin typeface="微软雅黑"/>
                <a:cs typeface="微软雅黑"/>
              </a:rPr>
              <a:t>响电</a:t>
            </a:r>
            <a:r>
              <a:rPr sz="1400" b="1" spc="-15">
                <a:latin typeface="微软雅黑"/>
                <a:cs typeface="微软雅黑"/>
              </a:rPr>
              <a:t>池</a:t>
            </a:r>
            <a:r>
              <a:rPr sz="1400" b="1">
                <a:latin typeface="微软雅黑"/>
                <a:cs typeface="微软雅黑"/>
              </a:rPr>
              <a:t>效率</a:t>
            </a:r>
            <a:r>
              <a:rPr sz="1400" b="1" spc="-5">
                <a:latin typeface="微软雅黑"/>
                <a:cs typeface="微软雅黑"/>
              </a:rPr>
              <a:t>。</a:t>
            </a:r>
            <a:r>
              <a:rPr sz="1400">
                <a:latin typeface="微软雅黑"/>
                <a:cs typeface="微软雅黑"/>
              </a:rPr>
              <a:t>C</a:t>
            </a:r>
            <a:r>
              <a:rPr sz="1400" spc="-10">
                <a:latin typeface="微软雅黑"/>
                <a:cs typeface="微软雅黑"/>
              </a:rPr>
              <a:t>I</a:t>
            </a:r>
            <a:r>
              <a:rPr sz="1400">
                <a:latin typeface="微软雅黑"/>
                <a:cs typeface="微软雅黑"/>
              </a:rPr>
              <a:t>GS</a:t>
            </a:r>
            <a:r>
              <a:rPr sz="1400" spc="-40">
                <a:latin typeface="微软雅黑"/>
                <a:cs typeface="微软雅黑"/>
              </a:rPr>
              <a:t> </a:t>
            </a:r>
            <a:r>
              <a:rPr sz="1400">
                <a:latin typeface="微软雅黑"/>
                <a:cs typeface="微软雅黑"/>
              </a:rPr>
              <a:t>电池结构限制了顶部钙钛</a:t>
            </a:r>
            <a:r>
              <a:rPr sz="1400" spc="-15">
                <a:latin typeface="微软雅黑"/>
                <a:cs typeface="微软雅黑"/>
              </a:rPr>
              <a:t>矿</a:t>
            </a:r>
            <a:r>
              <a:rPr sz="1400">
                <a:latin typeface="微软雅黑"/>
                <a:cs typeface="微软雅黑"/>
              </a:rPr>
              <a:t>只能是</a:t>
            </a:r>
            <a:r>
              <a:rPr sz="1400" spc="-40">
                <a:latin typeface="微软雅黑"/>
                <a:cs typeface="微软雅黑"/>
              </a:rPr>
              <a:t> </a:t>
            </a:r>
            <a:r>
              <a:rPr sz="1400" u="sng">
                <a:latin typeface="微软雅黑"/>
                <a:cs typeface="微软雅黑"/>
              </a:rPr>
              <a:t>p-</a:t>
            </a:r>
            <a:r>
              <a:rPr sz="1400" u="sng" spc="-5">
                <a:latin typeface="微软雅黑"/>
                <a:cs typeface="微软雅黑"/>
              </a:rPr>
              <a:t>i</a:t>
            </a:r>
            <a:r>
              <a:rPr sz="1400" u="sng">
                <a:latin typeface="微软雅黑"/>
                <a:cs typeface="微软雅黑"/>
              </a:rPr>
              <a:t>-</a:t>
            </a:r>
            <a:r>
              <a:rPr sz="1400" u="sng" spc="-5">
                <a:latin typeface="微软雅黑"/>
                <a:cs typeface="微软雅黑"/>
              </a:rPr>
              <a:t>n</a:t>
            </a:r>
            <a:r>
              <a:rPr sz="1400" u="sng">
                <a:latin typeface="微软雅黑"/>
                <a:cs typeface="微软雅黑"/>
              </a:rPr>
              <a:t>（反式）结构</a:t>
            </a:r>
            <a:r>
              <a:rPr sz="1400">
                <a:latin typeface="微软雅黑"/>
                <a:cs typeface="微软雅黑"/>
              </a:rPr>
              <a:t>； </a:t>
            </a:r>
            <a:r>
              <a:rPr sz="1400" spc="-25">
                <a:latin typeface="微软雅黑"/>
                <a:cs typeface="微软雅黑"/>
              </a:rPr>
              <a:t> </a:t>
            </a:r>
            <a:r>
              <a:rPr sz="1400">
                <a:latin typeface="微软雅黑"/>
                <a:cs typeface="微软雅黑"/>
              </a:rPr>
              <a:t>C</a:t>
            </a:r>
            <a:r>
              <a:rPr sz="1400" spc="-10">
                <a:latin typeface="微软雅黑"/>
                <a:cs typeface="微软雅黑"/>
              </a:rPr>
              <a:t>I</a:t>
            </a:r>
            <a:r>
              <a:rPr sz="1400">
                <a:latin typeface="微软雅黑"/>
                <a:cs typeface="微软雅黑"/>
              </a:rPr>
              <a:t>GS 电池结构通常通过真</a:t>
            </a:r>
            <a:r>
              <a:rPr sz="1400" spc="-15">
                <a:latin typeface="微软雅黑"/>
                <a:cs typeface="微软雅黑"/>
              </a:rPr>
              <a:t>空</a:t>
            </a:r>
            <a:r>
              <a:rPr sz="1400">
                <a:latin typeface="微软雅黑"/>
                <a:cs typeface="微软雅黑"/>
              </a:rPr>
              <a:t>方法</a:t>
            </a:r>
            <a:r>
              <a:rPr sz="1400" spc="-15">
                <a:latin typeface="微软雅黑"/>
                <a:cs typeface="微软雅黑"/>
              </a:rPr>
              <a:t>沉</a:t>
            </a:r>
            <a:r>
              <a:rPr sz="1400">
                <a:latin typeface="微软雅黑"/>
                <a:cs typeface="微软雅黑"/>
              </a:rPr>
              <a:t>积，</a:t>
            </a:r>
            <a:r>
              <a:rPr sz="1400" spc="-15">
                <a:latin typeface="微软雅黑"/>
                <a:cs typeface="微软雅黑"/>
              </a:rPr>
              <a:t>如</a:t>
            </a:r>
            <a:r>
              <a:rPr sz="1400">
                <a:latin typeface="微软雅黑"/>
                <a:cs typeface="微软雅黑"/>
              </a:rPr>
              <a:t>溅射</a:t>
            </a:r>
            <a:r>
              <a:rPr sz="1400" spc="-15">
                <a:latin typeface="微软雅黑"/>
                <a:cs typeface="微软雅黑"/>
              </a:rPr>
              <a:t>或</a:t>
            </a:r>
            <a:r>
              <a:rPr sz="1400">
                <a:latin typeface="微软雅黑"/>
                <a:cs typeface="微软雅黑"/>
              </a:rPr>
              <a:t>共蒸</a:t>
            </a:r>
            <a:r>
              <a:rPr sz="1400" spc="-15">
                <a:latin typeface="微软雅黑"/>
                <a:cs typeface="微软雅黑"/>
              </a:rPr>
              <a:t>发</a:t>
            </a:r>
            <a:r>
              <a:rPr sz="1400">
                <a:latin typeface="微软雅黑"/>
                <a:cs typeface="微软雅黑"/>
              </a:rPr>
              <a:t>，往</a:t>
            </a:r>
            <a:r>
              <a:rPr sz="1400" spc="-15">
                <a:latin typeface="微软雅黑"/>
                <a:cs typeface="微软雅黑"/>
              </a:rPr>
              <a:t>往</a:t>
            </a:r>
            <a:r>
              <a:rPr sz="1400">
                <a:latin typeface="微软雅黑"/>
                <a:cs typeface="微软雅黑"/>
              </a:rPr>
              <a:t>导</a:t>
            </a:r>
            <a:r>
              <a:rPr sz="1400" spc="5">
                <a:latin typeface="微软雅黑"/>
                <a:cs typeface="微软雅黑"/>
              </a:rPr>
              <a:t>致</a:t>
            </a:r>
            <a:r>
              <a:rPr sz="1400" u="sng" spc="-15">
                <a:latin typeface="微软雅黑"/>
                <a:cs typeface="微软雅黑"/>
              </a:rPr>
              <a:t>表</a:t>
            </a:r>
            <a:r>
              <a:rPr sz="1400" u="sng">
                <a:latin typeface="微软雅黑"/>
                <a:cs typeface="微软雅黑"/>
              </a:rPr>
              <a:t>面粗</a:t>
            </a:r>
            <a:r>
              <a:rPr sz="1400" u="sng" spc="-15">
                <a:latin typeface="微软雅黑"/>
                <a:cs typeface="微软雅黑"/>
              </a:rPr>
              <a:t>糙</a:t>
            </a:r>
            <a:r>
              <a:rPr sz="1400" u="sng">
                <a:latin typeface="微软雅黑"/>
                <a:cs typeface="微软雅黑"/>
              </a:rPr>
              <a:t>度较</a:t>
            </a:r>
            <a:r>
              <a:rPr sz="1400" u="sng" spc="-10">
                <a:latin typeface="微软雅黑"/>
                <a:cs typeface="微软雅黑"/>
              </a:rPr>
              <a:t>大</a:t>
            </a:r>
            <a:r>
              <a:rPr sz="1400">
                <a:latin typeface="微软雅黑"/>
                <a:cs typeface="微软雅黑"/>
              </a:rPr>
              <a:t>，一</a:t>
            </a:r>
            <a:r>
              <a:rPr sz="1400" spc="-15">
                <a:latin typeface="微软雅黑"/>
                <a:cs typeface="微软雅黑"/>
              </a:rPr>
              <a:t>般</a:t>
            </a:r>
            <a:r>
              <a:rPr sz="1400">
                <a:latin typeface="微软雅黑"/>
                <a:cs typeface="微软雅黑"/>
              </a:rPr>
              <a:t>表面高度方均根最高可以达到</a:t>
            </a:r>
            <a:r>
              <a:rPr sz="1400" spc="-40">
                <a:latin typeface="微软雅黑"/>
                <a:cs typeface="微软雅黑"/>
              </a:rPr>
              <a:t> </a:t>
            </a:r>
            <a:r>
              <a:rPr sz="1400">
                <a:latin typeface="微软雅黑"/>
                <a:cs typeface="微软雅黑"/>
              </a:rPr>
              <a:t>200</a:t>
            </a:r>
            <a:r>
              <a:rPr sz="1400" spc="-15">
                <a:latin typeface="微软雅黑"/>
                <a:cs typeface="微软雅黑"/>
              </a:rPr>
              <a:t> </a:t>
            </a:r>
            <a:r>
              <a:rPr sz="1400" spc="-5">
                <a:latin typeface="微软雅黑"/>
                <a:cs typeface="微软雅黑"/>
              </a:rPr>
              <a:t>n</a:t>
            </a:r>
            <a:r>
              <a:rPr sz="1400" spc="5">
                <a:latin typeface="微软雅黑"/>
                <a:cs typeface="微软雅黑"/>
              </a:rPr>
              <a:t>m</a:t>
            </a:r>
            <a:r>
              <a:rPr sz="1400">
                <a:latin typeface="微软雅黑"/>
                <a:cs typeface="微软雅黑"/>
              </a:rPr>
              <a:t>，尽管钙钛矿吸收层</a:t>
            </a:r>
            <a:r>
              <a:rPr sz="1400" spc="-15">
                <a:latin typeface="微软雅黑"/>
                <a:cs typeface="微软雅黑"/>
              </a:rPr>
              <a:t>的</a:t>
            </a:r>
            <a:r>
              <a:rPr sz="1400">
                <a:latin typeface="微软雅黑"/>
                <a:cs typeface="微软雅黑"/>
              </a:rPr>
              <a:t>厚度</a:t>
            </a:r>
            <a:r>
              <a:rPr sz="1400" spc="-10">
                <a:latin typeface="微软雅黑"/>
                <a:cs typeface="微软雅黑"/>
              </a:rPr>
              <a:t>在</a:t>
            </a:r>
            <a:r>
              <a:rPr sz="1400">
                <a:latin typeface="微软雅黑"/>
                <a:cs typeface="微软雅黑"/>
              </a:rPr>
              <a:t>500</a:t>
            </a:r>
            <a:r>
              <a:rPr sz="1400" spc="-5">
                <a:latin typeface="微软雅黑"/>
                <a:cs typeface="微软雅黑"/>
              </a:rPr>
              <a:t>-</a:t>
            </a:r>
            <a:r>
              <a:rPr sz="1400" spc="-10">
                <a:latin typeface="微软雅黑"/>
                <a:cs typeface="微软雅黑"/>
              </a:rPr>
              <a:t>1</a:t>
            </a:r>
            <a:r>
              <a:rPr sz="1400">
                <a:latin typeface="微软雅黑"/>
                <a:cs typeface="微软雅黑"/>
              </a:rPr>
              <a:t>000</a:t>
            </a:r>
            <a:r>
              <a:rPr sz="1400" spc="-40">
                <a:latin typeface="微软雅黑"/>
                <a:cs typeface="微软雅黑"/>
              </a:rPr>
              <a:t> </a:t>
            </a:r>
            <a:r>
              <a:rPr sz="1400" spc="-5">
                <a:latin typeface="微软雅黑"/>
                <a:cs typeface="微软雅黑"/>
              </a:rPr>
              <a:t>n</a:t>
            </a:r>
            <a:r>
              <a:rPr sz="1400">
                <a:latin typeface="微软雅黑"/>
                <a:cs typeface="微软雅黑"/>
              </a:rPr>
              <a:t>m 范围，但是空穴传输</a:t>
            </a:r>
            <a:r>
              <a:rPr sz="1400" spc="-15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厚度不超过1</a:t>
            </a:r>
            <a:r>
              <a:rPr sz="1400" spc="5">
                <a:latin typeface="微软雅黑"/>
                <a:cs typeface="微软雅黑"/>
              </a:rPr>
              <a:t>0</a:t>
            </a:r>
            <a:r>
              <a:rPr sz="1400">
                <a:latin typeface="微软雅黑"/>
                <a:cs typeface="微软雅黑"/>
              </a:rPr>
              <a:t>0</a:t>
            </a:r>
            <a:r>
              <a:rPr sz="1400" spc="-20">
                <a:latin typeface="微软雅黑"/>
                <a:cs typeface="微软雅黑"/>
              </a:rPr>
              <a:t> </a:t>
            </a:r>
            <a:r>
              <a:rPr sz="1400" spc="-5">
                <a:latin typeface="微软雅黑"/>
                <a:cs typeface="微软雅黑"/>
              </a:rPr>
              <a:t>n</a:t>
            </a:r>
            <a:r>
              <a:rPr sz="1400" spc="5">
                <a:latin typeface="微软雅黑"/>
                <a:cs typeface="微软雅黑"/>
              </a:rPr>
              <a:t>m</a:t>
            </a:r>
            <a:r>
              <a:rPr sz="1400">
                <a:latin typeface="微软雅黑"/>
                <a:cs typeface="微软雅黑"/>
              </a:rPr>
              <a:t>，不足以完全覆盖</a:t>
            </a:r>
            <a:r>
              <a:rPr sz="1400" spc="-10">
                <a:latin typeface="微软雅黑"/>
                <a:cs typeface="微软雅黑"/>
              </a:rPr>
              <a:t>纳</a:t>
            </a:r>
            <a:r>
              <a:rPr sz="1400">
                <a:latin typeface="微软雅黑"/>
                <a:cs typeface="微软雅黑"/>
              </a:rPr>
              <a:t>米粗</a:t>
            </a:r>
            <a:r>
              <a:rPr sz="1400" spc="-10">
                <a:latin typeface="微软雅黑"/>
                <a:cs typeface="微软雅黑"/>
              </a:rPr>
              <a:t>糙</a:t>
            </a:r>
            <a:r>
              <a:rPr sz="1400">
                <a:latin typeface="微软雅黑"/>
                <a:cs typeface="微软雅黑"/>
              </a:rPr>
              <a:t>表面</a:t>
            </a:r>
            <a:r>
              <a:rPr sz="1400" spc="-10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导致</a:t>
            </a:r>
            <a:r>
              <a:rPr sz="1400" spc="-10">
                <a:latin typeface="微软雅黑"/>
                <a:cs typeface="微软雅黑"/>
              </a:rPr>
              <a:t>潜</a:t>
            </a:r>
            <a:r>
              <a:rPr sz="1400">
                <a:latin typeface="微软雅黑"/>
                <a:cs typeface="微软雅黑"/>
              </a:rPr>
              <a:t>在的</a:t>
            </a:r>
            <a:r>
              <a:rPr sz="1400" spc="-10">
                <a:latin typeface="微软雅黑"/>
                <a:cs typeface="微软雅黑"/>
              </a:rPr>
              <a:t>分</a:t>
            </a:r>
            <a:r>
              <a:rPr sz="1400">
                <a:latin typeface="微软雅黑"/>
                <a:cs typeface="微软雅黑"/>
              </a:rPr>
              <a:t>流效</a:t>
            </a:r>
            <a:r>
              <a:rPr sz="1400" spc="-10">
                <a:latin typeface="微软雅黑"/>
                <a:cs typeface="微软雅黑"/>
              </a:rPr>
              <a:t>应</a:t>
            </a:r>
            <a:r>
              <a:rPr sz="1400" spc="5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 marL="299085" indent="-286385">
              <a:lnSpc>
                <a:spcPct val="100000"/>
              </a:lnSpc>
              <a:spcBef>
                <a:spcPts val="635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钙钛矿/ CIGS 叠层目前最高实验室效率为</a:t>
            </a:r>
            <a:r>
              <a:rPr sz="1400" b="1" spc="-135">
                <a:latin typeface="微软雅黑"/>
                <a:cs typeface="微软雅黑"/>
              </a:rPr>
              <a:t> </a:t>
            </a:r>
            <a:r>
              <a:rPr sz="1400" b="1">
                <a:latin typeface="微软雅黑"/>
                <a:cs typeface="微软雅黑"/>
              </a:rPr>
              <a:t>24.2%</a:t>
            </a:r>
            <a:r>
              <a:rPr sz="1400">
                <a:latin typeface="微软雅黑"/>
                <a:cs typeface="微软雅黑"/>
              </a:rPr>
              <a:t>（德国HZB研究中心），在三种叠层技术中较为落后。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300">
              <a:latin typeface="Times New Roman"/>
              <a:cs typeface="Times New Roman"/>
            </a:endParaRPr>
          </a:p>
          <a:p>
            <a:pPr marL="880744">
              <a:lnSpc>
                <a:spcPct val="100000"/>
              </a:lnSpc>
              <a:spcBef>
                <a:spcPts val="5"/>
              </a:spcBef>
            </a:pPr>
            <a:r>
              <a:rPr sz="1300" b="1" spc="-5">
                <a:latin typeface="微软雅黑"/>
                <a:cs typeface="微软雅黑"/>
              </a:rPr>
              <a:t>图：钙钛矿/CIGS叠层结构图、截面SEM图</a:t>
            </a:r>
            <a:endParaRPr sz="13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043939" y="3357371"/>
            <a:ext cx="6624828" cy="309676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140708" y="4221479"/>
            <a:ext cx="3671316" cy="240792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411224" y="4440935"/>
            <a:ext cx="2801112" cy="21336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51459" y="204215"/>
            <a:ext cx="6985000" cy="603885"/>
          </a:xfrm>
          <a:custGeom>
            <a:rect l="l" t="t" r="r" b="b"/>
            <a:pathLst>
              <a:path w="6985000" h="603885">
                <a:moveTo>
                  <a:pt x="0" y="603503"/>
                </a:moveTo>
                <a:lnTo>
                  <a:pt x="6984492" y="603503"/>
                </a:lnTo>
                <a:lnTo>
                  <a:pt x="6984492" y="0"/>
                </a:lnTo>
                <a:lnTo>
                  <a:pt x="0" y="0"/>
                </a:lnTo>
                <a:lnTo>
                  <a:pt x="0" y="603503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51459" y="310896"/>
            <a:ext cx="6985000" cy="5124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0805">
              <a:lnSpc>
                <a:spcPct val="100000"/>
              </a:lnSpc>
            </a:pPr>
            <a:r>
              <a:rPr sz="2400" spc="-5"/>
              <a:t>钙钛矿电池结构—四端叠层&amp;两端叠层</a:t>
            </a:r>
            <a:endParaRPr sz="2400"/>
          </a:p>
        </p:txBody>
      </p:sp>
      <p:sp>
        <p:nvSpPr>
          <p:cNvPr id="6" name="object 6"/>
          <p:cNvSpPr txBox="1"/>
          <p:nvPr/>
        </p:nvSpPr>
        <p:spPr>
          <a:xfrm>
            <a:off x="46736" y="961303"/>
            <a:ext cx="9022080" cy="34086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marR="160020" indent="-286385" algn="just">
              <a:lnSpc>
                <a:spcPct val="120100"/>
              </a:lnSpc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四端叠层和两端叠层主</a:t>
            </a:r>
            <a:r>
              <a:rPr sz="1400" b="1" spc="-10">
                <a:latin typeface="微软雅黑"/>
                <a:cs typeface="微软雅黑"/>
              </a:rPr>
              <a:t>要</a:t>
            </a:r>
            <a:r>
              <a:rPr sz="1400" b="1">
                <a:latin typeface="微软雅黑"/>
                <a:cs typeface="微软雅黑"/>
              </a:rPr>
              <a:t>差</a:t>
            </a:r>
            <a:r>
              <a:rPr sz="1400" b="1" spc="5">
                <a:latin typeface="微软雅黑"/>
                <a:cs typeface="微软雅黑"/>
              </a:rPr>
              <a:t>异</a:t>
            </a:r>
            <a:r>
              <a:rPr sz="1400" b="1" spc="-5">
                <a:latin typeface="微软雅黑"/>
                <a:cs typeface="微软雅黑"/>
              </a:rPr>
              <a:t>——</a:t>
            </a:r>
            <a:r>
              <a:rPr sz="1400" b="1" spc="-10">
                <a:latin typeface="微软雅黑"/>
                <a:cs typeface="微软雅黑"/>
              </a:rPr>
              <a:t>双</a:t>
            </a:r>
            <a:r>
              <a:rPr sz="1400" b="1" spc="5">
                <a:latin typeface="微软雅黑"/>
                <a:cs typeface="微软雅黑"/>
              </a:rPr>
              <a:t>电</a:t>
            </a:r>
            <a:r>
              <a:rPr sz="1400" b="1" spc="-5">
                <a:latin typeface="微软雅黑"/>
                <a:cs typeface="微软雅黑"/>
              </a:rPr>
              <a:t>路&amp;</a:t>
            </a:r>
            <a:r>
              <a:rPr sz="1400" b="1" spc="5">
                <a:latin typeface="微软雅黑"/>
                <a:cs typeface="微软雅黑"/>
              </a:rPr>
              <a:t>单</a:t>
            </a:r>
            <a:r>
              <a:rPr sz="1400" b="1" spc="-10">
                <a:latin typeface="微软雅黑"/>
                <a:cs typeface="微软雅黑"/>
              </a:rPr>
              <a:t>电</a:t>
            </a:r>
            <a:r>
              <a:rPr sz="1400" b="1" spc="5">
                <a:latin typeface="微软雅黑"/>
                <a:cs typeface="微软雅黑"/>
              </a:rPr>
              <a:t>路</a:t>
            </a:r>
            <a:r>
              <a:rPr sz="1400" b="1" spc="-5">
                <a:latin typeface="微软雅黑"/>
                <a:cs typeface="微软雅黑"/>
              </a:rPr>
              <a:t>：</a:t>
            </a:r>
            <a:r>
              <a:rPr sz="1400" spc="-10">
                <a:latin typeface="微软雅黑"/>
                <a:cs typeface="微软雅黑"/>
              </a:rPr>
              <a:t>四</a:t>
            </a:r>
            <a:r>
              <a:rPr sz="1400" spc="5">
                <a:latin typeface="微软雅黑"/>
                <a:cs typeface="微软雅黑"/>
              </a:rPr>
              <a:t>端</a:t>
            </a:r>
            <a:r>
              <a:rPr sz="1400">
                <a:latin typeface="微软雅黑"/>
                <a:cs typeface="微软雅黑"/>
              </a:rPr>
              <a:t>叠</a:t>
            </a:r>
            <a:r>
              <a:rPr sz="1400" spc="-10">
                <a:latin typeface="微软雅黑"/>
                <a:cs typeface="微软雅黑"/>
              </a:rPr>
              <a:t>层</a:t>
            </a:r>
            <a:r>
              <a:rPr sz="1400" spc="5">
                <a:latin typeface="微软雅黑"/>
                <a:cs typeface="微软雅黑"/>
              </a:rPr>
              <a:t>两</a:t>
            </a:r>
            <a:r>
              <a:rPr sz="1400">
                <a:latin typeface="微软雅黑"/>
                <a:cs typeface="微软雅黑"/>
              </a:rPr>
              <a:t>个</a:t>
            </a:r>
            <a:r>
              <a:rPr sz="1400" spc="-10">
                <a:latin typeface="微软雅黑"/>
                <a:cs typeface="微软雅黑"/>
              </a:rPr>
              <a:t>子</a:t>
            </a:r>
            <a:r>
              <a:rPr sz="1400" spc="5">
                <a:latin typeface="微软雅黑"/>
                <a:cs typeface="微软雅黑"/>
              </a:rPr>
              <a:t>电</a:t>
            </a:r>
            <a:r>
              <a:rPr sz="1400">
                <a:latin typeface="微软雅黑"/>
                <a:cs typeface="微软雅黑"/>
              </a:rPr>
              <a:t>池</a:t>
            </a:r>
            <a:r>
              <a:rPr sz="1400" spc="-10">
                <a:latin typeface="微软雅黑"/>
                <a:cs typeface="微软雅黑"/>
              </a:rPr>
              <a:t>独</a:t>
            </a:r>
            <a:r>
              <a:rPr sz="1400" spc="5">
                <a:latin typeface="微软雅黑"/>
                <a:cs typeface="微软雅黑"/>
              </a:rPr>
              <a:t>立</a:t>
            </a:r>
            <a:r>
              <a:rPr sz="1400">
                <a:latin typeface="微软雅黑"/>
                <a:cs typeface="微软雅黑"/>
              </a:rPr>
              <a:t>制</a:t>
            </a:r>
            <a:r>
              <a:rPr sz="1400" spc="-10">
                <a:latin typeface="微软雅黑"/>
                <a:cs typeface="微软雅黑"/>
              </a:rPr>
              <a:t>作</a:t>
            </a:r>
            <a:r>
              <a:rPr sz="1400" spc="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并</a:t>
            </a:r>
            <a:r>
              <a:rPr sz="1400" spc="-10">
                <a:latin typeface="微软雅黑"/>
                <a:cs typeface="微软雅黑"/>
              </a:rPr>
              <a:t>且</a:t>
            </a:r>
            <a:r>
              <a:rPr sz="1400" spc="5">
                <a:latin typeface="微软雅黑"/>
                <a:cs typeface="微软雅黑"/>
              </a:rPr>
              <a:t>两</a:t>
            </a:r>
            <a:r>
              <a:rPr sz="1400">
                <a:latin typeface="微软雅黑"/>
                <a:cs typeface="微软雅黑"/>
              </a:rPr>
              <a:t>子</a:t>
            </a:r>
            <a:r>
              <a:rPr sz="1400" spc="-10">
                <a:latin typeface="微软雅黑"/>
                <a:cs typeface="微软雅黑"/>
              </a:rPr>
              <a:t>电</a:t>
            </a:r>
            <a:r>
              <a:rPr sz="1400" spc="5">
                <a:latin typeface="微软雅黑"/>
                <a:cs typeface="微软雅黑"/>
              </a:rPr>
              <a:t>池</a:t>
            </a:r>
            <a:r>
              <a:rPr sz="1400">
                <a:latin typeface="微软雅黑"/>
                <a:cs typeface="微软雅黑"/>
              </a:rPr>
              <a:t>仅</a:t>
            </a:r>
            <a:r>
              <a:rPr sz="1400" spc="-10">
                <a:latin typeface="微软雅黑"/>
                <a:cs typeface="微软雅黑"/>
              </a:rPr>
              <a:t>在</a:t>
            </a:r>
            <a:r>
              <a:rPr sz="1400" spc="5">
                <a:latin typeface="微软雅黑"/>
                <a:cs typeface="微软雅黑"/>
              </a:rPr>
              <a:t>光</a:t>
            </a:r>
            <a:r>
              <a:rPr sz="1400">
                <a:latin typeface="微软雅黑"/>
                <a:cs typeface="微软雅黑"/>
              </a:rPr>
              <a:t>学</a:t>
            </a:r>
            <a:r>
              <a:rPr sz="1400" spc="5">
                <a:latin typeface="微软雅黑"/>
                <a:cs typeface="微软雅黑"/>
              </a:rPr>
              <a:t>上</a:t>
            </a:r>
            <a:r>
              <a:rPr sz="1400">
                <a:latin typeface="微软雅黑"/>
                <a:cs typeface="微软雅黑"/>
              </a:rPr>
              <a:t>存在联系，</a:t>
            </a:r>
            <a:r>
              <a:rPr sz="1400" u="sng">
                <a:latin typeface="微软雅黑"/>
                <a:cs typeface="微软雅黑"/>
              </a:rPr>
              <a:t>电路相互独</a:t>
            </a:r>
            <a:r>
              <a:rPr sz="1400" u="sng" spc="-10">
                <a:latin typeface="微软雅黑"/>
                <a:cs typeface="微软雅黑"/>
              </a:rPr>
              <a:t>立</a:t>
            </a:r>
            <a:r>
              <a:rPr sz="1400">
                <a:latin typeface="微软雅黑"/>
                <a:cs typeface="微软雅黑"/>
              </a:rPr>
              <a:t>。两</a:t>
            </a:r>
            <a:r>
              <a:rPr sz="1400" spc="-15">
                <a:latin typeface="微软雅黑"/>
                <a:cs typeface="微软雅黑"/>
              </a:rPr>
              <a:t>端</a:t>
            </a:r>
            <a:r>
              <a:rPr sz="1400">
                <a:latin typeface="微软雅黑"/>
                <a:cs typeface="微软雅黑"/>
              </a:rPr>
              <a:t>叠层</a:t>
            </a:r>
            <a:r>
              <a:rPr sz="1400" spc="-15">
                <a:latin typeface="微软雅黑"/>
                <a:cs typeface="微软雅黑"/>
              </a:rPr>
              <a:t>在</a:t>
            </a:r>
            <a:r>
              <a:rPr sz="1400">
                <a:latin typeface="微软雅黑"/>
                <a:cs typeface="微软雅黑"/>
              </a:rPr>
              <a:t>底层</a:t>
            </a:r>
            <a:r>
              <a:rPr sz="1400" spc="-15">
                <a:latin typeface="微软雅黑"/>
                <a:cs typeface="微软雅黑"/>
              </a:rPr>
              <a:t>电</a:t>
            </a:r>
            <a:r>
              <a:rPr sz="1400">
                <a:latin typeface="微软雅黑"/>
                <a:cs typeface="微软雅黑"/>
              </a:rPr>
              <a:t>池上</a:t>
            </a:r>
            <a:r>
              <a:rPr sz="1400" spc="-15">
                <a:latin typeface="微软雅黑"/>
                <a:cs typeface="微软雅黑"/>
              </a:rPr>
              <a:t>直</a:t>
            </a:r>
            <a:r>
              <a:rPr sz="1400">
                <a:latin typeface="微软雅黑"/>
                <a:cs typeface="微软雅黑"/>
              </a:rPr>
              <a:t>接沉</a:t>
            </a:r>
            <a:r>
              <a:rPr sz="1400" spc="-15">
                <a:latin typeface="微软雅黑"/>
                <a:cs typeface="微软雅黑"/>
              </a:rPr>
              <a:t>积</a:t>
            </a:r>
            <a:r>
              <a:rPr sz="1400">
                <a:latin typeface="微软雅黑"/>
                <a:cs typeface="微软雅黑"/>
              </a:rPr>
              <a:t>钙钛</a:t>
            </a:r>
            <a:r>
              <a:rPr sz="1400" spc="-15">
                <a:latin typeface="微软雅黑"/>
                <a:cs typeface="微软雅黑"/>
              </a:rPr>
              <a:t>矿</a:t>
            </a:r>
            <a:r>
              <a:rPr sz="1400">
                <a:latin typeface="微软雅黑"/>
                <a:cs typeface="微软雅黑"/>
              </a:rPr>
              <a:t>电池</a:t>
            </a:r>
            <a:r>
              <a:rPr sz="1400" spc="-15">
                <a:latin typeface="微软雅黑"/>
                <a:cs typeface="微软雅黑"/>
              </a:rPr>
              <a:t>制</a:t>
            </a:r>
            <a:r>
              <a:rPr sz="1400">
                <a:latin typeface="微软雅黑"/>
                <a:cs typeface="微软雅黑"/>
              </a:rPr>
              <a:t>成，</a:t>
            </a:r>
            <a:r>
              <a:rPr sz="1400" spc="-15">
                <a:latin typeface="微软雅黑"/>
                <a:cs typeface="微软雅黑"/>
              </a:rPr>
              <a:t>通</a:t>
            </a:r>
            <a:r>
              <a:rPr sz="1400" spc="10">
                <a:latin typeface="微软雅黑"/>
                <a:cs typeface="微软雅黑"/>
              </a:rPr>
              <a:t>过</a:t>
            </a:r>
            <a:r>
              <a:rPr sz="1400" u="sng">
                <a:latin typeface="微软雅黑"/>
                <a:cs typeface="微软雅黑"/>
              </a:rPr>
              <a:t>互</a:t>
            </a:r>
            <a:r>
              <a:rPr sz="1400" u="sng" spc="-15">
                <a:latin typeface="微软雅黑"/>
                <a:cs typeface="微软雅黑"/>
              </a:rPr>
              <a:t>联</a:t>
            </a:r>
            <a:r>
              <a:rPr sz="1400" u="sng">
                <a:latin typeface="微软雅黑"/>
                <a:cs typeface="微软雅黑"/>
              </a:rPr>
              <a:t>层或</a:t>
            </a:r>
            <a:r>
              <a:rPr sz="1400" u="sng" spc="-15">
                <a:latin typeface="微软雅黑"/>
                <a:cs typeface="微软雅黑"/>
              </a:rPr>
              <a:t>隧</a:t>
            </a:r>
            <a:r>
              <a:rPr sz="1400" u="sng">
                <a:latin typeface="微软雅黑"/>
                <a:cs typeface="微软雅黑"/>
              </a:rPr>
              <a:t>道结</a:t>
            </a:r>
            <a:r>
              <a:rPr sz="1400" spc="-15">
                <a:latin typeface="微软雅黑"/>
                <a:cs typeface="微软雅黑"/>
              </a:rPr>
              <a:t>将</a:t>
            </a:r>
            <a:r>
              <a:rPr sz="1400">
                <a:latin typeface="微软雅黑"/>
                <a:cs typeface="微软雅黑"/>
              </a:rPr>
              <a:t>两个</a:t>
            </a:r>
            <a:r>
              <a:rPr sz="1400" spc="-15">
                <a:latin typeface="微软雅黑"/>
                <a:cs typeface="微软雅黑"/>
              </a:rPr>
              <a:t>子</a:t>
            </a:r>
            <a:r>
              <a:rPr sz="1400">
                <a:latin typeface="微软雅黑"/>
                <a:cs typeface="微软雅黑"/>
              </a:rPr>
              <a:t>电池串联连接。</a:t>
            </a:r>
            <a:endParaRPr sz="1400">
              <a:latin typeface="微软雅黑"/>
              <a:cs typeface="微软雅黑"/>
            </a:endParaRPr>
          </a:p>
          <a:p>
            <a:pPr marL="299085" marR="175260" indent="-286385" algn="just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四端叠层子电池可以最</a:t>
            </a:r>
            <a:r>
              <a:rPr sz="1400" b="1" spc="-15">
                <a:latin typeface="微软雅黑"/>
                <a:cs typeface="微软雅黑"/>
              </a:rPr>
              <a:t>大</a:t>
            </a:r>
            <a:r>
              <a:rPr sz="1400" b="1">
                <a:latin typeface="微软雅黑"/>
                <a:cs typeface="微软雅黑"/>
              </a:rPr>
              <a:t>功率</a:t>
            </a:r>
            <a:r>
              <a:rPr sz="1400" b="1" spc="-15">
                <a:latin typeface="微软雅黑"/>
                <a:cs typeface="微软雅黑"/>
              </a:rPr>
              <a:t>运</a:t>
            </a:r>
            <a:r>
              <a:rPr sz="1400" b="1">
                <a:latin typeface="微软雅黑"/>
                <a:cs typeface="微软雅黑"/>
              </a:rPr>
              <a:t>行，</a:t>
            </a:r>
            <a:r>
              <a:rPr sz="1400" b="1" spc="-15">
                <a:latin typeface="微软雅黑"/>
                <a:cs typeface="微软雅黑"/>
              </a:rPr>
              <a:t>但</a:t>
            </a:r>
            <a:r>
              <a:rPr sz="1400" b="1">
                <a:latin typeface="微软雅黑"/>
                <a:cs typeface="微软雅黑"/>
              </a:rPr>
              <a:t>是总</a:t>
            </a:r>
            <a:r>
              <a:rPr sz="1400" b="1" spc="-15">
                <a:latin typeface="微软雅黑"/>
                <a:cs typeface="微软雅黑"/>
              </a:rPr>
              <a:t>成</a:t>
            </a:r>
            <a:r>
              <a:rPr sz="1400" b="1">
                <a:latin typeface="微软雅黑"/>
                <a:cs typeface="微软雅黑"/>
              </a:rPr>
              <a:t>本高</a:t>
            </a:r>
            <a:r>
              <a:rPr sz="1400" b="1" spc="-5">
                <a:latin typeface="微软雅黑"/>
                <a:cs typeface="微软雅黑"/>
              </a:rPr>
              <a:t>。</a:t>
            </a:r>
            <a:r>
              <a:rPr sz="1400">
                <a:latin typeface="微软雅黑"/>
                <a:cs typeface="微软雅黑"/>
              </a:rPr>
              <a:t>四端</a:t>
            </a:r>
            <a:r>
              <a:rPr sz="1400" spc="-15">
                <a:latin typeface="微软雅黑"/>
                <a:cs typeface="微软雅黑"/>
              </a:rPr>
              <a:t>叠</a:t>
            </a:r>
            <a:r>
              <a:rPr sz="1400">
                <a:latin typeface="微软雅黑"/>
                <a:cs typeface="微软雅黑"/>
              </a:rPr>
              <a:t>层可</a:t>
            </a:r>
            <a:r>
              <a:rPr sz="1400" spc="-15">
                <a:latin typeface="微软雅黑"/>
                <a:cs typeface="微软雅黑"/>
              </a:rPr>
              <a:t>以</a:t>
            </a:r>
            <a:r>
              <a:rPr sz="1400">
                <a:latin typeface="微软雅黑"/>
                <a:cs typeface="微软雅黑"/>
              </a:rPr>
              <a:t>分别</a:t>
            </a:r>
            <a:r>
              <a:rPr sz="1400" spc="-15">
                <a:latin typeface="微软雅黑"/>
                <a:cs typeface="微软雅黑"/>
              </a:rPr>
              <a:t>设</a:t>
            </a:r>
            <a:r>
              <a:rPr sz="1400">
                <a:latin typeface="微软雅黑"/>
                <a:cs typeface="微软雅黑"/>
              </a:rPr>
              <a:t>计两</a:t>
            </a:r>
            <a:r>
              <a:rPr sz="1400" spc="-15">
                <a:latin typeface="微软雅黑"/>
                <a:cs typeface="微软雅黑"/>
              </a:rPr>
              <a:t>个</a:t>
            </a:r>
            <a:r>
              <a:rPr sz="1400">
                <a:latin typeface="微软雅黑"/>
                <a:cs typeface="微软雅黑"/>
              </a:rPr>
              <a:t>子电</a:t>
            </a:r>
            <a:r>
              <a:rPr sz="1400" spc="-15">
                <a:latin typeface="微软雅黑"/>
                <a:cs typeface="微软雅黑"/>
              </a:rPr>
              <a:t>池</a:t>
            </a:r>
            <a:r>
              <a:rPr sz="1400">
                <a:latin typeface="微软雅黑"/>
                <a:cs typeface="微软雅黑"/>
              </a:rPr>
              <a:t>的最</a:t>
            </a:r>
            <a:r>
              <a:rPr sz="1400" spc="-15">
                <a:latin typeface="微软雅黑"/>
                <a:cs typeface="微软雅黑"/>
              </a:rPr>
              <a:t>佳</a:t>
            </a:r>
            <a:r>
              <a:rPr sz="1400">
                <a:latin typeface="微软雅黑"/>
                <a:cs typeface="微软雅黑"/>
              </a:rPr>
              <a:t>制造</a:t>
            </a:r>
            <a:r>
              <a:rPr sz="1400" spc="-15">
                <a:latin typeface="微软雅黑"/>
                <a:cs typeface="微软雅黑"/>
              </a:rPr>
              <a:t>条</a:t>
            </a:r>
            <a:r>
              <a:rPr sz="1400">
                <a:latin typeface="微软雅黑"/>
                <a:cs typeface="微软雅黑"/>
              </a:rPr>
              <a:t>件，</a:t>
            </a:r>
            <a:r>
              <a:rPr sz="1400" spc="-15">
                <a:latin typeface="微软雅黑"/>
                <a:cs typeface="微软雅黑"/>
              </a:rPr>
              <a:t>且</a:t>
            </a:r>
            <a:r>
              <a:rPr sz="1400">
                <a:latin typeface="微软雅黑"/>
                <a:cs typeface="微软雅黑"/>
              </a:rPr>
              <a:t>两个子电池可以相互独立</a:t>
            </a:r>
            <a:r>
              <a:rPr sz="1400" spc="-10">
                <a:latin typeface="微软雅黑"/>
                <a:cs typeface="微软雅黑"/>
              </a:rPr>
              <a:t>的</a:t>
            </a:r>
            <a:r>
              <a:rPr sz="1400" u="sng">
                <a:latin typeface="微软雅黑"/>
                <a:cs typeface="微软雅黑"/>
              </a:rPr>
              <a:t>运行</a:t>
            </a:r>
            <a:r>
              <a:rPr sz="1400" u="sng" spc="-15">
                <a:latin typeface="微软雅黑"/>
                <a:cs typeface="微软雅黑"/>
              </a:rPr>
              <a:t>在</a:t>
            </a:r>
            <a:r>
              <a:rPr sz="1400" u="sng">
                <a:latin typeface="微软雅黑"/>
                <a:cs typeface="微软雅黑"/>
              </a:rPr>
              <a:t>它们</a:t>
            </a:r>
            <a:r>
              <a:rPr sz="1400" u="sng" spc="-15">
                <a:latin typeface="微软雅黑"/>
                <a:cs typeface="微软雅黑"/>
              </a:rPr>
              <a:t>的</a:t>
            </a:r>
            <a:r>
              <a:rPr sz="1400" u="sng">
                <a:latin typeface="微软雅黑"/>
                <a:cs typeface="微软雅黑"/>
              </a:rPr>
              <a:t>最大</a:t>
            </a:r>
            <a:r>
              <a:rPr sz="1400" u="sng" spc="-15">
                <a:latin typeface="微软雅黑"/>
                <a:cs typeface="微软雅黑"/>
              </a:rPr>
              <a:t>功</a:t>
            </a:r>
            <a:r>
              <a:rPr sz="1400" u="sng">
                <a:latin typeface="微软雅黑"/>
                <a:cs typeface="微软雅黑"/>
              </a:rPr>
              <a:t>率点</a:t>
            </a:r>
            <a:r>
              <a:rPr sz="1400" u="sng" spc="-10">
                <a:latin typeface="微软雅黑"/>
                <a:cs typeface="微软雅黑"/>
              </a:rPr>
              <a:t>上</a:t>
            </a:r>
            <a:r>
              <a:rPr sz="1400">
                <a:latin typeface="微软雅黑"/>
                <a:cs typeface="微软雅黑"/>
              </a:rPr>
              <a:t>；但</a:t>
            </a:r>
            <a:r>
              <a:rPr sz="1400" spc="-15">
                <a:latin typeface="微软雅黑"/>
                <a:cs typeface="微软雅黑"/>
              </a:rPr>
              <a:t>是</a:t>
            </a:r>
            <a:r>
              <a:rPr sz="1400">
                <a:latin typeface="微软雅黑"/>
                <a:cs typeface="微软雅黑"/>
              </a:rPr>
              <a:t>需要</a:t>
            </a:r>
            <a:r>
              <a:rPr sz="1400" spc="-15">
                <a:latin typeface="微软雅黑"/>
                <a:cs typeface="微软雅黑"/>
              </a:rPr>
              <a:t>三</a:t>
            </a:r>
            <a:r>
              <a:rPr sz="1400">
                <a:latin typeface="微软雅黑"/>
                <a:cs typeface="微软雅黑"/>
              </a:rPr>
              <a:t>个电</a:t>
            </a:r>
            <a:r>
              <a:rPr sz="1400" spc="-15">
                <a:latin typeface="微软雅黑"/>
                <a:cs typeface="微软雅黑"/>
              </a:rPr>
              <a:t>极</a:t>
            </a:r>
            <a:r>
              <a:rPr sz="1400">
                <a:latin typeface="微软雅黑"/>
                <a:cs typeface="微软雅黑"/>
              </a:rPr>
              <a:t>使用</a:t>
            </a:r>
            <a:r>
              <a:rPr sz="1400" spc="-15">
                <a:latin typeface="微软雅黑"/>
                <a:cs typeface="微软雅黑"/>
              </a:rPr>
              <a:t>透</a:t>
            </a:r>
            <a:r>
              <a:rPr sz="1400">
                <a:latin typeface="微软雅黑"/>
                <a:cs typeface="微软雅黑"/>
              </a:rPr>
              <a:t>明电</a:t>
            </a:r>
            <a:r>
              <a:rPr sz="1400" spc="-15">
                <a:latin typeface="微软雅黑"/>
                <a:cs typeface="微软雅黑"/>
              </a:rPr>
              <a:t>极</a:t>
            </a:r>
            <a:r>
              <a:rPr sz="1400">
                <a:latin typeface="微软雅黑"/>
                <a:cs typeface="微软雅黑"/>
              </a:rPr>
              <a:t>，以</a:t>
            </a:r>
            <a:r>
              <a:rPr sz="1400" spc="-15">
                <a:latin typeface="微软雅黑"/>
                <a:cs typeface="微软雅黑"/>
              </a:rPr>
              <a:t>减</a:t>
            </a:r>
            <a:r>
              <a:rPr sz="1400">
                <a:latin typeface="微软雅黑"/>
                <a:cs typeface="微软雅黑"/>
              </a:rPr>
              <a:t>小寄</a:t>
            </a:r>
            <a:r>
              <a:rPr sz="1400" spc="-15">
                <a:latin typeface="微软雅黑"/>
                <a:cs typeface="微软雅黑"/>
              </a:rPr>
              <a:t>生</a:t>
            </a:r>
            <a:r>
              <a:rPr sz="1400">
                <a:latin typeface="微软雅黑"/>
                <a:cs typeface="微软雅黑"/>
              </a:rPr>
              <a:t>吸收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同时电池输出电路的复杂</a:t>
            </a:r>
            <a:r>
              <a:rPr sz="1400" spc="-10">
                <a:latin typeface="微软雅黑"/>
                <a:cs typeface="微软雅黑"/>
              </a:rPr>
              <a:t>度</a:t>
            </a:r>
            <a:r>
              <a:rPr sz="1400">
                <a:latin typeface="微软雅黑"/>
                <a:cs typeface="微软雅黑"/>
              </a:rPr>
              <a:t>加倍</a:t>
            </a:r>
            <a:r>
              <a:rPr sz="1400" spc="-10">
                <a:latin typeface="微软雅黑"/>
                <a:cs typeface="微软雅黑"/>
              </a:rPr>
              <a:t>，</a:t>
            </a:r>
            <a:r>
              <a:rPr sz="1400" u="sng" spc="5">
                <a:latin typeface="微软雅黑"/>
                <a:cs typeface="微软雅黑"/>
              </a:rPr>
              <a:t>总</a:t>
            </a:r>
            <a:r>
              <a:rPr sz="1400" u="sng">
                <a:latin typeface="微软雅黑"/>
                <a:cs typeface="微软雅黑"/>
              </a:rPr>
              <a:t>体</a:t>
            </a:r>
            <a:r>
              <a:rPr sz="1400" u="sng" spc="-10">
                <a:latin typeface="微软雅黑"/>
                <a:cs typeface="微软雅黑"/>
              </a:rPr>
              <a:t>成</a:t>
            </a:r>
            <a:r>
              <a:rPr sz="1400" u="sng" spc="5">
                <a:latin typeface="微软雅黑"/>
                <a:cs typeface="微软雅黑"/>
              </a:rPr>
              <a:t>本</a:t>
            </a:r>
            <a:r>
              <a:rPr sz="1400" u="sng">
                <a:latin typeface="微软雅黑"/>
                <a:cs typeface="微软雅黑"/>
              </a:rPr>
              <a:t>较</a:t>
            </a:r>
            <a:r>
              <a:rPr sz="1400" u="sng" spc="-10">
                <a:latin typeface="微软雅黑"/>
                <a:cs typeface="微软雅黑"/>
              </a:rPr>
              <a:t>高</a:t>
            </a:r>
            <a:r>
              <a:rPr sz="1400" spc="5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 marL="299085" marR="5080" indent="-286385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两端叠</a:t>
            </a:r>
            <a:r>
              <a:rPr sz="1400" b="1" spc="-15">
                <a:latin typeface="微软雅黑"/>
                <a:cs typeface="微软雅黑"/>
              </a:rPr>
              <a:t>层</a:t>
            </a:r>
            <a:r>
              <a:rPr sz="1400" b="1">
                <a:latin typeface="微软雅黑"/>
                <a:cs typeface="微软雅黑"/>
              </a:rPr>
              <a:t>成本</a:t>
            </a:r>
            <a:r>
              <a:rPr sz="1400" b="1" spc="-15">
                <a:latin typeface="微软雅黑"/>
                <a:cs typeface="微软雅黑"/>
              </a:rPr>
              <a:t>低、</a:t>
            </a:r>
            <a:r>
              <a:rPr sz="1400" b="1">
                <a:latin typeface="微软雅黑"/>
                <a:cs typeface="微软雅黑"/>
              </a:rPr>
              <a:t>寄生吸</a:t>
            </a:r>
            <a:r>
              <a:rPr sz="1400" b="1" spc="-15">
                <a:latin typeface="微软雅黑"/>
                <a:cs typeface="微软雅黑"/>
              </a:rPr>
              <a:t>收</a:t>
            </a:r>
            <a:r>
              <a:rPr sz="1400" b="1">
                <a:latin typeface="微软雅黑"/>
                <a:cs typeface="微软雅黑"/>
              </a:rPr>
              <a:t>少，</a:t>
            </a:r>
            <a:r>
              <a:rPr sz="1400" b="1" spc="-15">
                <a:latin typeface="微软雅黑"/>
                <a:cs typeface="微软雅黑"/>
              </a:rPr>
              <a:t>但两</a:t>
            </a:r>
            <a:r>
              <a:rPr sz="1400" b="1">
                <a:latin typeface="微软雅黑"/>
                <a:cs typeface="微软雅黑"/>
              </a:rPr>
              <a:t>个电池</a:t>
            </a:r>
            <a:r>
              <a:rPr sz="1400" b="1" spc="-15">
                <a:latin typeface="微软雅黑"/>
                <a:cs typeface="微软雅黑"/>
              </a:rPr>
              <a:t>电</a:t>
            </a:r>
            <a:r>
              <a:rPr sz="1400" b="1">
                <a:latin typeface="微软雅黑"/>
                <a:cs typeface="微软雅黑"/>
              </a:rPr>
              <a:t>流需</a:t>
            </a:r>
            <a:r>
              <a:rPr sz="1400" b="1" spc="-15">
                <a:latin typeface="微软雅黑"/>
                <a:cs typeface="微软雅黑"/>
              </a:rPr>
              <a:t>严格</a:t>
            </a:r>
            <a:r>
              <a:rPr sz="1400" b="1">
                <a:latin typeface="微软雅黑"/>
                <a:cs typeface="微软雅黑"/>
              </a:rPr>
              <a:t>匹配</a:t>
            </a:r>
            <a:r>
              <a:rPr sz="1400" b="1" spc="10">
                <a:latin typeface="微软雅黑"/>
                <a:cs typeface="微软雅黑"/>
              </a:rPr>
              <a:t>。</a:t>
            </a:r>
            <a:r>
              <a:rPr sz="1400" spc="-15">
                <a:latin typeface="微软雅黑"/>
                <a:cs typeface="微软雅黑"/>
              </a:rPr>
              <a:t>两</a:t>
            </a:r>
            <a:r>
              <a:rPr sz="1400">
                <a:latin typeface="微软雅黑"/>
                <a:cs typeface="微软雅黑"/>
              </a:rPr>
              <a:t>端叠</a:t>
            </a:r>
            <a:r>
              <a:rPr sz="1400" spc="-15">
                <a:latin typeface="微软雅黑"/>
                <a:cs typeface="微软雅黑"/>
              </a:rPr>
              <a:t>层只</a:t>
            </a:r>
            <a:r>
              <a:rPr sz="1400">
                <a:latin typeface="微软雅黑"/>
                <a:cs typeface="微软雅黑"/>
              </a:rPr>
              <a:t>需要一</a:t>
            </a:r>
            <a:r>
              <a:rPr sz="1400" spc="-15">
                <a:latin typeface="微软雅黑"/>
                <a:cs typeface="微软雅黑"/>
              </a:rPr>
              <a:t>个</a:t>
            </a:r>
            <a:r>
              <a:rPr sz="1400">
                <a:latin typeface="微软雅黑"/>
                <a:cs typeface="微软雅黑"/>
              </a:rPr>
              <a:t>透明</a:t>
            </a:r>
            <a:r>
              <a:rPr sz="1400" spc="-15">
                <a:latin typeface="微软雅黑"/>
                <a:cs typeface="微软雅黑"/>
              </a:rPr>
              <a:t>电极</a:t>
            </a:r>
            <a:r>
              <a:rPr sz="1400">
                <a:latin typeface="微软雅黑"/>
                <a:cs typeface="微软雅黑"/>
              </a:rPr>
              <a:t>，更少</a:t>
            </a:r>
            <a:r>
              <a:rPr sz="1400" spc="-15">
                <a:latin typeface="微软雅黑"/>
                <a:cs typeface="微软雅黑"/>
              </a:rPr>
              <a:t>的</a:t>
            </a:r>
            <a:r>
              <a:rPr sz="1400">
                <a:latin typeface="微软雅黑"/>
                <a:cs typeface="微软雅黑"/>
              </a:rPr>
              <a:t>沉积</a:t>
            </a:r>
            <a:r>
              <a:rPr sz="1400" spc="-15">
                <a:latin typeface="微软雅黑"/>
                <a:cs typeface="微软雅黑"/>
              </a:rPr>
              <a:t>步骤</a:t>
            </a:r>
            <a:r>
              <a:rPr sz="1400">
                <a:latin typeface="微软雅黑"/>
                <a:cs typeface="微软雅黑"/>
              </a:rPr>
              <a:t>，</a:t>
            </a:r>
            <a:r>
              <a:rPr sz="1400" u="sng">
                <a:latin typeface="微软雅黑"/>
                <a:cs typeface="微软雅黑"/>
              </a:rPr>
              <a:t>制造成本极大地降</a:t>
            </a:r>
            <a:r>
              <a:rPr sz="1400" u="sng" spc="-5">
                <a:latin typeface="微软雅黑"/>
                <a:cs typeface="微软雅黑"/>
              </a:rPr>
              <a:t>低</a:t>
            </a:r>
            <a:r>
              <a:rPr sz="1400" b="1">
                <a:latin typeface="微软雅黑"/>
                <a:cs typeface="微软雅黑"/>
              </a:rPr>
              <a:t>；</a:t>
            </a:r>
            <a:r>
              <a:rPr sz="1400" spc="-15">
                <a:latin typeface="微软雅黑"/>
                <a:cs typeface="微软雅黑"/>
              </a:rPr>
              <a:t>电</a:t>
            </a:r>
            <a:r>
              <a:rPr sz="1400">
                <a:latin typeface="微软雅黑"/>
                <a:cs typeface="微软雅黑"/>
              </a:rPr>
              <a:t>极的</a:t>
            </a:r>
            <a:r>
              <a:rPr sz="1400" spc="-15">
                <a:latin typeface="微软雅黑"/>
                <a:cs typeface="微软雅黑"/>
              </a:rPr>
              <a:t>减</a:t>
            </a:r>
            <a:r>
              <a:rPr sz="1400">
                <a:latin typeface="微软雅黑"/>
                <a:cs typeface="微软雅黑"/>
              </a:rPr>
              <a:t>少使</a:t>
            </a:r>
            <a:r>
              <a:rPr sz="1400" spc="-15">
                <a:latin typeface="微软雅黑"/>
                <a:cs typeface="微软雅黑"/>
              </a:rPr>
              <a:t>得</a:t>
            </a:r>
            <a:r>
              <a:rPr sz="1400">
                <a:latin typeface="微软雅黑"/>
                <a:cs typeface="微软雅黑"/>
              </a:rPr>
              <a:t>非吸</a:t>
            </a:r>
            <a:r>
              <a:rPr sz="1400" spc="-15">
                <a:latin typeface="微软雅黑"/>
                <a:cs typeface="微软雅黑"/>
              </a:rPr>
              <a:t>收</a:t>
            </a:r>
            <a:r>
              <a:rPr sz="1400">
                <a:latin typeface="微软雅黑"/>
                <a:cs typeface="微软雅黑"/>
              </a:rPr>
              <a:t>层的</a:t>
            </a:r>
            <a:r>
              <a:rPr sz="1400" spc="-15">
                <a:latin typeface="微软雅黑"/>
                <a:cs typeface="微软雅黑"/>
              </a:rPr>
              <a:t>寄</a:t>
            </a:r>
            <a:r>
              <a:rPr sz="1400">
                <a:latin typeface="微软雅黑"/>
                <a:cs typeface="微软雅黑"/>
              </a:rPr>
              <a:t>生吸</a:t>
            </a:r>
            <a:r>
              <a:rPr sz="1400" spc="-15">
                <a:latin typeface="微软雅黑"/>
                <a:cs typeface="微软雅黑"/>
              </a:rPr>
              <a:t>收</a:t>
            </a:r>
            <a:r>
              <a:rPr sz="1400">
                <a:latin typeface="微软雅黑"/>
                <a:cs typeface="微软雅黑"/>
              </a:rPr>
              <a:t>减少</a:t>
            </a:r>
            <a:r>
              <a:rPr sz="1400" spc="-10">
                <a:latin typeface="微软雅黑"/>
                <a:cs typeface="微软雅黑"/>
              </a:rPr>
              <a:t>，</a:t>
            </a:r>
            <a:r>
              <a:rPr sz="1400" u="sng">
                <a:latin typeface="微软雅黑"/>
                <a:cs typeface="微软雅黑"/>
              </a:rPr>
              <a:t>可以</a:t>
            </a:r>
            <a:r>
              <a:rPr sz="1400" u="sng" spc="-15">
                <a:latin typeface="微软雅黑"/>
                <a:cs typeface="微软雅黑"/>
              </a:rPr>
              <a:t>期</a:t>
            </a:r>
            <a:r>
              <a:rPr sz="1400" u="sng">
                <a:latin typeface="微软雅黑"/>
                <a:cs typeface="微软雅黑"/>
              </a:rPr>
              <a:t>望获</a:t>
            </a:r>
            <a:r>
              <a:rPr sz="1400" u="sng" spc="-15">
                <a:latin typeface="微软雅黑"/>
                <a:cs typeface="微软雅黑"/>
              </a:rPr>
              <a:t>得</a:t>
            </a:r>
            <a:r>
              <a:rPr sz="1400" u="sng">
                <a:latin typeface="微软雅黑"/>
                <a:cs typeface="微软雅黑"/>
              </a:rPr>
              <a:t>更高</a:t>
            </a:r>
            <a:r>
              <a:rPr sz="1400" u="sng" spc="-15">
                <a:latin typeface="微软雅黑"/>
                <a:cs typeface="微软雅黑"/>
              </a:rPr>
              <a:t>的</a:t>
            </a:r>
            <a:r>
              <a:rPr sz="1400" u="sng">
                <a:latin typeface="微软雅黑"/>
                <a:cs typeface="微软雅黑"/>
              </a:rPr>
              <a:t>光电</a:t>
            </a:r>
            <a:r>
              <a:rPr sz="1400" u="sng" spc="-5">
                <a:latin typeface="微软雅黑"/>
                <a:cs typeface="微软雅黑"/>
              </a:rPr>
              <a:t>流</a:t>
            </a:r>
            <a:r>
              <a:rPr sz="1400">
                <a:latin typeface="微软雅黑"/>
                <a:cs typeface="微软雅黑"/>
              </a:rPr>
              <a:t>。因</a:t>
            </a:r>
            <a:r>
              <a:rPr sz="1400" spc="-15">
                <a:latin typeface="微软雅黑"/>
                <a:cs typeface="微软雅黑"/>
              </a:rPr>
              <a:t>其</a:t>
            </a:r>
            <a:r>
              <a:rPr sz="1400">
                <a:latin typeface="微软雅黑"/>
                <a:cs typeface="微软雅黑"/>
              </a:rPr>
              <a:t>子电</a:t>
            </a:r>
            <a:r>
              <a:rPr sz="1400" spc="-15">
                <a:latin typeface="微软雅黑"/>
                <a:cs typeface="微软雅黑"/>
              </a:rPr>
              <a:t>池</a:t>
            </a:r>
            <a:r>
              <a:rPr sz="1400">
                <a:latin typeface="微软雅黑"/>
                <a:cs typeface="微软雅黑"/>
              </a:rPr>
              <a:t>串联的特性工作时两子电</a:t>
            </a:r>
            <a:r>
              <a:rPr sz="1400" spc="-15">
                <a:latin typeface="微软雅黑"/>
                <a:cs typeface="微软雅黑"/>
              </a:rPr>
              <a:t>池</a:t>
            </a:r>
            <a:r>
              <a:rPr sz="1400">
                <a:latin typeface="微软雅黑"/>
                <a:cs typeface="微软雅黑"/>
              </a:rPr>
              <a:t>电流</a:t>
            </a:r>
            <a:r>
              <a:rPr sz="1400" spc="-15">
                <a:latin typeface="微软雅黑"/>
                <a:cs typeface="微软雅黑"/>
              </a:rPr>
              <a:t>必</a:t>
            </a:r>
            <a:r>
              <a:rPr sz="1400">
                <a:latin typeface="微软雅黑"/>
                <a:cs typeface="微软雅黑"/>
              </a:rPr>
              <a:t>须严</a:t>
            </a:r>
            <a:r>
              <a:rPr sz="1400" spc="-15">
                <a:latin typeface="微软雅黑"/>
                <a:cs typeface="微软雅黑"/>
              </a:rPr>
              <a:t>格</a:t>
            </a:r>
            <a:r>
              <a:rPr sz="1400">
                <a:latin typeface="微软雅黑"/>
                <a:cs typeface="微软雅黑"/>
              </a:rPr>
              <a:t>匹配</a:t>
            </a:r>
            <a:r>
              <a:rPr sz="1400" spc="-10">
                <a:latin typeface="微软雅黑"/>
                <a:cs typeface="微软雅黑"/>
              </a:rPr>
              <a:t>，</a:t>
            </a:r>
            <a:r>
              <a:rPr sz="1400" u="sng">
                <a:latin typeface="微软雅黑"/>
                <a:cs typeface="微软雅黑"/>
              </a:rPr>
              <a:t>光线</a:t>
            </a:r>
            <a:r>
              <a:rPr sz="1400" u="sng" spc="-15">
                <a:latin typeface="微软雅黑"/>
                <a:cs typeface="微软雅黑"/>
              </a:rPr>
              <a:t>入</a:t>
            </a:r>
            <a:r>
              <a:rPr sz="1400" u="sng">
                <a:latin typeface="微软雅黑"/>
                <a:cs typeface="微软雅黑"/>
              </a:rPr>
              <a:t>射角</a:t>
            </a:r>
            <a:r>
              <a:rPr sz="1400" u="sng" spc="-15">
                <a:latin typeface="微软雅黑"/>
                <a:cs typeface="微软雅黑"/>
              </a:rPr>
              <a:t>度</a:t>
            </a:r>
            <a:r>
              <a:rPr sz="1400" u="sng">
                <a:latin typeface="微软雅黑"/>
                <a:cs typeface="微软雅黑"/>
              </a:rPr>
              <a:t>的变</a:t>
            </a:r>
            <a:r>
              <a:rPr sz="1400" u="sng" spc="-15">
                <a:latin typeface="微软雅黑"/>
                <a:cs typeface="微软雅黑"/>
              </a:rPr>
              <a:t>化</a:t>
            </a:r>
            <a:r>
              <a:rPr sz="1400" u="sng">
                <a:latin typeface="微软雅黑"/>
                <a:cs typeface="微软雅黑"/>
              </a:rPr>
              <a:t>容易</a:t>
            </a:r>
            <a:r>
              <a:rPr sz="1400" u="sng" spc="-15">
                <a:latin typeface="微软雅黑"/>
                <a:cs typeface="微软雅黑"/>
              </a:rPr>
              <a:t>造</a:t>
            </a:r>
            <a:r>
              <a:rPr sz="1400" u="sng">
                <a:latin typeface="微软雅黑"/>
                <a:cs typeface="微软雅黑"/>
              </a:rPr>
              <a:t>成电</a:t>
            </a:r>
            <a:r>
              <a:rPr sz="1400" u="sng" spc="-15">
                <a:latin typeface="微软雅黑"/>
                <a:cs typeface="微软雅黑"/>
              </a:rPr>
              <a:t>流</a:t>
            </a:r>
            <a:r>
              <a:rPr sz="1400" u="sng">
                <a:latin typeface="微软雅黑"/>
                <a:cs typeface="微软雅黑"/>
              </a:rPr>
              <a:t>失配</a:t>
            </a:r>
            <a:r>
              <a:rPr sz="1400" u="sng" spc="-15">
                <a:latin typeface="微软雅黑"/>
                <a:cs typeface="微软雅黑"/>
              </a:rPr>
              <a:t>，</a:t>
            </a:r>
            <a:r>
              <a:rPr sz="1400" u="sng">
                <a:latin typeface="微软雅黑"/>
                <a:cs typeface="微软雅黑"/>
              </a:rPr>
              <a:t>需要</a:t>
            </a:r>
            <a:r>
              <a:rPr sz="1400" u="sng" spc="-15">
                <a:latin typeface="微软雅黑"/>
                <a:cs typeface="微软雅黑"/>
              </a:rPr>
              <a:t>精</a:t>
            </a:r>
            <a:r>
              <a:rPr sz="1400" u="sng">
                <a:latin typeface="微软雅黑"/>
                <a:cs typeface="微软雅黑"/>
              </a:rPr>
              <a:t>巧的</a:t>
            </a:r>
            <a:r>
              <a:rPr sz="1400" u="sng" spc="-15">
                <a:latin typeface="微软雅黑"/>
                <a:cs typeface="微软雅黑"/>
              </a:rPr>
              <a:t>设</a:t>
            </a:r>
            <a:r>
              <a:rPr sz="1400" u="sng">
                <a:latin typeface="微软雅黑"/>
                <a:cs typeface="微软雅黑"/>
              </a:rPr>
              <a:t>计才</a:t>
            </a:r>
            <a:r>
              <a:rPr sz="1400" u="sng" spc="-15">
                <a:latin typeface="微软雅黑"/>
                <a:cs typeface="微软雅黑"/>
              </a:rPr>
              <a:t>能</a:t>
            </a:r>
            <a:r>
              <a:rPr sz="1400" u="sng">
                <a:latin typeface="微软雅黑"/>
                <a:cs typeface="微软雅黑"/>
              </a:rPr>
              <a:t>获得高效率</a:t>
            </a:r>
            <a:r>
              <a:rPr sz="140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 marL="299085" indent="-286385">
              <a:lnSpc>
                <a:spcPct val="100000"/>
              </a:lnSpc>
              <a:spcBef>
                <a:spcPts val="635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>
                <a:latin typeface="微软雅黑"/>
                <a:cs typeface="微软雅黑"/>
              </a:rPr>
              <a:t>从产业化角度，</a:t>
            </a:r>
            <a:r>
              <a:rPr sz="1400" b="1">
                <a:latin typeface="微软雅黑"/>
                <a:cs typeface="微软雅黑"/>
              </a:rPr>
              <a:t>两端叠层更有前景</a:t>
            </a:r>
            <a:r>
              <a:rPr sz="140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1750">
              <a:latin typeface="Times New Roman"/>
              <a:cs typeface="Times New Roman"/>
            </a:endParaRPr>
          </a:p>
          <a:p>
            <a:pPr marL="1376680">
              <a:lnSpc>
                <a:spcPct val="100000"/>
              </a:lnSpc>
            </a:pPr>
            <a:r>
              <a:rPr sz="1300" b="1" spc="-5">
                <a:latin typeface="微软雅黑"/>
                <a:cs typeface="微软雅黑"/>
              </a:rPr>
              <a:t>图：四端叠层和两端端叠层结构</a:t>
            </a:r>
            <a:endParaRPr sz="13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110797" y="3313810"/>
          <a:ext cx="8926195" cy="337057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29637"/>
                <a:gridCol w="1944192"/>
                <a:gridCol w="1872234"/>
                <a:gridCol w="1944242"/>
                <a:gridCol w="2225802"/>
              </a:tblGrid>
              <a:tr h="156844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1000" b="1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比较内容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2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006F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1000" b="1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单结电池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2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006F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1000" b="1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叠层（双结）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2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006F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1000" b="1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钙钛矿/晶硅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2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006F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1000" b="1" spc="-1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钙钛矿/钙钛矿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2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006FC0"/>
                    </a:solidFill>
                  </a:tcPr>
                </a:tc>
              </a:tr>
              <a:tr h="15684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1000" b="1">
                          <a:latin typeface="微软雅黑"/>
                          <a:cs typeface="微软雅黑"/>
                        </a:rPr>
                        <a:t>带隙宽</a:t>
                      </a:r>
                      <a:r>
                        <a:rPr sz="1000" b="1" spc="10">
                          <a:latin typeface="微软雅黑"/>
                          <a:cs typeface="微软雅黑"/>
                        </a:rPr>
                        <a:t>度</a:t>
                      </a:r>
                      <a:r>
                        <a:rPr sz="1000" b="1" spc="15">
                          <a:latin typeface="微软雅黑"/>
                          <a:cs typeface="微软雅黑"/>
                        </a:rPr>
                        <a:t>（</a:t>
                      </a:r>
                      <a:r>
                        <a:rPr sz="1000" b="1" spc="-5">
                          <a:latin typeface="微软雅黑"/>
                          <a:cs typeface="微软雅黑"/>
                        </a:rPr>
                        <a:t>eV</a:t>
                      </a:r>
                      <a:r>
                        <a:rPr sz="1000" b="1">
                          <a:latin typeface="微软雅黑"/>
                          <a:cs typeface="微软雅黑"/>
                        </a:rPr>
                        <a:t>）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9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-5">
                          <a:latin typeface="微软雅黑"/>
                          <a:cs typeface="微软雅黑"/>
                        </a:rPr>
                        <a:t>宽带隙1.55-1.7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82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A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-5">
                          <a:latin typeface="微软雅黑"/>
                          <a:cs typeface="微软雅黑"/>
                        </a:rPr>
                        <a:t>宽带隙1.67-1.75，窄带隙1.12-1.25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82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A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-5">
                          <a:latin typeface="微软雅黑"/>
                          <a:cs typeface="微软雅黑"/>
                        </a:rPr>
                        <a:t>宽带隙1.67-1.75，窄带隙1.12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82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0ED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-5">
                          <a:latin typeface="微软雅黑"/>
                          <a:cs typeface="微软雅黑"/>
                        </a:rPr>
                        <a:t>宽带隙1.75，窄带隙1.25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82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0EDEB"/>
                    </a:solidFill>
                  </a:tcPr>
                </a:tc>
              </a:tr>
              <a:tr h="156844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1000" b="1" spc="-10">
                          <a:latin typeface="微软雅黑"/>
                          <a:cs typeface="微软雅黑"/>
                        </a:rPr>
                        <a:t>理论效率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2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-5">
                          <a:latin typeface="微软雅黑"/>
                          <a:cs typeface="微软雅黑"/>
                        </a:rPr>
                        <a:t>Shockley-Queisser极限33%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82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A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-5">
                          <a:latin typeface="微软雅黑"/>
                          <a:cs typeface="微软雅黑"/>
                        </a:rPr>
                        <a:t>突破43%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82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A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-5">
                          <a:latin typeface="微软雅黑"/>
                          <a:cs typeface="微软雅黑"/>
                        </a:rPr>
                        <a:t>突破43%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82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0ED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-5">
                          <a:latin typeface="微软雅黑"/>
                          <a:cs typeface="微软雅黑"/>
                        </a:rPr>
                        <a:t>比钙钛矿/晶硅叠层高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82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0EDEB"/>
                    </a:solidFill>
                  </a:tcPr>
                </a:tc>
              </a:tr>
              <a:tr h="15684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1000" b="1" spc="-5">
                          <a:latin typeface="微软雅黑"/>
                          <a:cs typeface="微软雅黑"/>
                        </a:rPr>
                        <a:t>实验室最高效率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2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-5">
                          <a:latin typeface="微软雅黑"/>
                          <a:cs typeface="微软雅黑"/>
                        </a:rPr>
                        <a:t>25.7%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82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A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-5">
                          <a:latin typeface="微软雅黑"/>
                          <a:cs typeface="微软雅黑"/>
                        </a:rPr>
                        <a:t>32.5%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82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A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-5">
                          <a:latin typeface="微软雅黑"/>
                          <a:cs typeface="微软雅黑"/>
                        </a:rPr>
                        <a:t>32.5%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82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0ED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-5">
                          <a:latin typeface="微软雅黑"/>
                          <a:cs typeface="微软雅黑"/>
                        </a:rPr>
                        <a:t>29.0%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82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0EDEB"/>
                    </a:solidFill>
                  </a:tcPr>
                </a:tc>
              </a:tr>
              <a:tr h="278891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95"/>
                        </a:spcBef>
                      </a:pPr>
                      <a:r>
                        <a:rPr sz="1000" b="1" spc="-5">
                          <a:latin typeface="微软雅黑"/>
                          <a:cs typeface="微软雅黑"/>
                        </a:rPr>
                        <a:t>结构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6286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>
                          <a:latin typeface="微软雅黑"/>
                          <a:cs typeface="微软雅黑"/>
                        </a:rPr>
                        <a:t>类似三明治5层结构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A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19150" marR="44450" indent="-76835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900">
                          <a:latin typeface="微软雅黑"/>
                          <a:cs typeface="微软雅黑"/>
                        </a:rPr>
                        <a:t>宽带隙</a:t>
                      </a:r>
                      <a:r>
                        <a:rPr sz="900" spc="-5">
                          <a:latin typeface="微软雅黑"/>
                          <a:cs typeface="微软雅黑"/>
                        </a:rPr>
                        <a:t>/</a:t>
                      </a:r>
                      <a:r>
                        <a:rPr sz="900">
                          <a:latin typeface="微软雅黑"/>
                          <a:cs typeface="微软雅黑"/>
                        </a:rPr>
                        <a:t>窄带隙电池堆叠，存在互联界面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6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A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1860" marR="20955" indent="-88138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900">
                          <a:latin typeface="微软雅黑"/>
                          <a:cs typeface="微软雅黑"/>
                        </a:rPr>
                        <a:t>宽带隙</a:t>
                      </a:r>
                      <a:r>
                        <a:rPr sz="900" spc="-5">
                          <a:latin typeface="微软雅黑"/>
                          <a:cs typeface="微软雅黑"/>
                        </a:rPr>
                        <a:t>/</a:t>
                      </a:r>
                      <a:r>
                        <a:rPr sz="900">
                          <a:latin typeface="微软雅黑"/>
                          <a:cs typeface="微软雅黑"/>
                        </a:rPr>
                        <a:t>窄带隙电池堆叠，存在互联界面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6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0ED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 spc="-5">
                          <a:latin typeface="微软雅黑"/>
                          <a:cs typeface="微软雅黑"/>
                        </a:rPr>
                        <a:t>宽带隙/窄带隙电池堆叠，存在互联界面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0EDEB"/>
                    </a:solidFill>
                  </a:tcPr>
                </a:tc>
              </a:tr>
              <a:tr h="27876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95"/>
                        </a:spcBef>
                      </a:pPr>
                      <a:r>
                        <a:rPr sz="1000" b="1" spc="-5">
                          <a:latin typeface="微软雅黑"/>
                          <a:cs typeface="微软雅黑"/>
                        </a:rPr>
                        <a:t>光电损失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6286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>
                          <a:latin typeface="微软雅黑"/>
                          <a:cs typeface="微软雅黑"/>
                        </a:rPr>
                        <a:t>钙钛矿电池非辐射复合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A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60730" marR="10160" indent="-74231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900">
                          <a:latin typeface="微软雅黑"/>
                          <a:cs typeface="微软雅黑"/>
                        </a:rPr>
                        <a:t>钙钛矿电池非辐射复合、互联层光反射损失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6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A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26745" marR="45720" indent="-57150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900">
                          <a:latin typeface="微软雅黑"/>
                          <a:cs typeface="微软雅黑"/>
                        </a:rPr>
                        <a:t>宽带隙钙钛矿电池非辐射复合、互联层光反射损失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6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0ED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09930" marR="15875" indent="-68643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900">
                          <a:latin typeface="微软雅黑"/>
                          <a:cs typeface="微软雅黑"/>
                        </a:rPr>
                        <a:t>宽带隙和窄带隙钙钛矿电池非辐射复合、互联层光反射损失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6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0EDEB"/>
                    </a:solidFill>
                  </a:tcPr>
                </a:tc>
              </a:tr>
              <a:tr h="278764"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495"/>
                        </a:spcBef>
                      </a:pPr>
                      <a:r>
                        <a:rPr sz="1000" b="1" spc="-5">
                          <a:latin typeface="微软雅黑"/>
                          <a:cs typeface="微软雅黑"/>
                        </a:rPr>
                        <a:t>稳定性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6286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>
                          <a:latin typeface="微软雅黑"/>
                          <a:cs typeface="微软雅黑"/>
                        </a:rPr>
                        <a:t>钙钛矿本身结构缺陷导致不稳定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A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>
                          <a:latin typeface="微软雅黑"/>
                          <a:cs typeface="微软雅黑"/>
                        </a:rPr>
                        <a:t>钙钛矿本身结构缺陷导致不稳定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A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>
                          <a:latin typeface="微软雅黑"/>
                          <a:cs typeface="微软雅黑"/>
                        </a:rPr>
                        <a:t>宽带隙钙钛矿结构缺陷导致不稳定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0ED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24815" marR="15875" indent="-40132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900">
                          <a:latin typeface="微软雅黑"/>
                          <a:cs typeface="微软雅黑"/>
                        </a:rPr>
                        <a:t>宽带隙钙钛矿结构缺陷导致不稳定、窄带隙钙钛矿相比宽带隙更不稳定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6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0EDEB"/>
                    </a:solidFill>
                  </a:tcPr>
                </a:tc>
              </a:tr>
              <a:tr h="309244">
                <a:tc>
                  <a:txBody>
                    <a:bodyPr vert="horz" wrap="square"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1000" b="1" spc="-10">
                          <a:latin typeface="微软雅黑"/>
                          <a:cs typeface="微软雅黑"/>
                        </a:rPr>
                        <a:t>成本（LCOE，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  <a:p>
                      <a:pPr marL="88265">
                        <a:lnSpc>
                          <a:spcPct val="100000"/>
                        </a:lnSpc>
                      </a:pPr>
                      <a:r>
                        <a:rPr sz="1000" b="1" spc="-5">
                          <a:latin typeface="微软雅黑"/>
                          <a:cs typeface="微软雅黑"/>
                        </a:rPr>
                        <a:t>美分/KWh）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9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900" spc="-5">
                          <a:latin typeface="微软雅黑"/>
                          <a:cs typeface="微软雅黑"/>
                        </a:rPr>
                        <a:t>4,34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844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A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900" spc="-5">
                          <a:latin typeface="微软雅黑"/>
                          <a:cs typeface="微软雅黑"/>
                        </a:rPr>
                        <a:t>4.22-5.22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844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A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900" spc="-5">
                          <a:latin typeface="微软雅黑"/>
                          <a:cs typeface="微软雅黑"/>
                        </a:rPr>
                        <a:t>5.22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844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0ED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900" spc="-5">
                          <a:latin typeface="微软雅黑"/>
                          <a:cs typeface="微软雅黑"/>
                        </a:rPr>
                        <a:t>4.22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844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0EDEB"/>
                    </a:solidFill>
                  </a:tcPr>
                </a:tc>
              </a:tr>
              <a:tr h="553046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000" b="1" spc="-5">
                          <a:latin typeface="微软雅黑"/>
                          <a:cs typeface="微软雅黑"/>
                        </a:rPr>
                        <a:t>优势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254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54610" marR="46355" algn="just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>
                          <a:latin typeface="微软雅黑"/>
                          <a:cs typeface="微软雅黑"/>
                        </a:rPr>
                        <a:t>只需解决宽带隙钙钛矿问题，技术难</a:t>
                      </a:r>
                      <a:r>
                        <a:rPr sz="900" spc="-5">
                          <a:latin typeface="微软雅黑"/>
                          <a:cs typeface="微软雅黑"/>
                        </a:rPr>
                        <a:t>度稍小，而且做叠层也需先解决单结</a:t>
                      </a:r>
                      <a:r>
                        <a:rPr sz="900">
                          <a:latin typeface="微软雅黑"/>
                          <a:cs typeface="微软雅黑"/>
                        </a:rPr>
                        <a:t>钙钛矿电池存在的问题；度电成本低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A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900" spc="-5">
                          <a:latin typeface="微软雅黑"/>
                          <a:cs typeface="微软雅黑"/>
                        </a:rPr>
                        <a:t>效率上限高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19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A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5244" marR="45720"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>
                          <a:latin typeface="微软雅黑"/>
                          <a:cs typeface="微软雅黑"/>
                        </a:rPr>
                        <a:t>效率上限高；底电池工艺成熟，稳定</a:t>
                      </a:r>
                      <a:r>
                        <a:rPr sz="900" spc="-5">
                          <a:latin typeface="微软雅黑"/>
                          <a:cs typeface="微软雅黑"/>
                        </a:rPr>
                        <a:t>性好；充分发挥与晶硅产业链协同作</a:t>
                      </a:r>
                      <a:r>
                        <a:rPr sz="900">
                          <a:latin typeface="微软雅黑"/>
                          <a:cs typeface="微软雅黑"/>
                        </a:rPr>
                        <a:t>用；目前科研进展最快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0ED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3495" marR="1587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900">
                          <a:latin typeface="微软雅黑"/>
                          <a:cs typeface="微软雅黑"/>
                        </a:rPr>
                        <a:t>效率上限高；度电成本最低；互联层技术难度相对钙钛矿</a:t>
                      </a:r>
                      <a:r>
                        <a:rPr sz="900" spc="-5">
                          <a:latin typeface="微软雅黑"/>
                          <a:cs typeface="微软雅黑"/>
                        </a:rPr>
                        <a:t>/</a:t>
                      </a:r>
                      <a:r>
                        <a:rPr sz="900">
                          <a:latin typeface="微软雅黑"/>
                          <a:cs typeface="微软雅黑"/>
                        </a:rPr>
                        <a:t>晶硅叠层小；上下电池寿命一致；钙钛矿底电池工艺整体比晶硅电池简单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6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0EDEB"/>
                    </a:solidFill>
                  </a:tcPr>
                </a:tc>
              </a:tr>
              <a:tr h="41593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035"/>
                        </a:spcBef>
                      </a:pPr>
                      <a:r>
                        <a:rPr sz="1000" b="1" spc="-5">
                          <a:latin typeface="微软雅黑"/>
                          <a:cs typeface="微软雅黑"/>
                        </a:rPr>
                        <a:t>劣势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1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900" spc="-5">
                          <a:latin typeface="微软雅黑"/>
                          <a:cs typeface="微软雅黑"/>
                        </a:rPr>
                        <a:t>效率上限低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6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A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>
                          <a:latin typeface="微软雅黑"/>
                          <a:cs typeface="微软雅黑"/>
                        </a:rPr>
                        <a:t>需要解决钙钛矿电池和互联层两方面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900" spc="-5">
                          <a:latin typeface="微软雅黑"/>
                          <a:cs typeface="微软雅黑"/>
                        </a:rPr>
                        <a:t>问题，技术难度大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A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5244" marR="45720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900">
                          <a:latin typeface="微软雅黑"/>
                          <a:cs typeface="微软雅黑"/>
                        </a:rPr>
                        <a:t>互联层技术难度大；度电成本高；晶</a:t>
                      </a:r>
                      <a:r>
                        <a:rPr sz="900" spc="-5">
                          <a:latin typeface="微软雅黑"/>
                          <a:cs typeface="微软雅黑"/>
                        </a:rPr>
                        <a:t>硅和钙钛矿电池寿命不一致；晶硅电</a:t>
                      </a:r>
                      <a:r>
                        <a:rPr sz="900">
                          <a:latin typeface="微软雅黑"/>
                          <a:cs typeface="微软雅黑"/>
                        </a:rPr>
                        <a:t>池工艺整体比钙钛矿底电池难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6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0ED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900">
                          <a:latin typeface="微软雅黑"/>
                          <a:cs typeface="微软雅黑"/>
                        </a:rPr>
                        <a:t>额外需要解决窄带隙钙钛矿不稳定的问题，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900" spc="-5">
                          <a:latin typeface="微软雅黑"/>
                          <a:cs typeface="微软雅黑"/>
                        </a:rPr>
                        <a:t>需要精细控制钙钛矿配方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692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0EDEB"/>
                    </a:solidFill>
                  </a:tcPr>
                </a:tc>
              </a:tr>
              <a:tr h="309244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1000" b="1" spc="-5">
                          <a:latin typeface="微软雅黑"/>
                          <a:cs typeface="微软雅黑"/>
                        </a:rPr>
                        <a:t>主要企业（量产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000" b="1" spc="-5">
                          <a:latin typeface="微软雅黑"/>
                          <a:cs typeface="微软雅黑"/>
                        </a:rPr>
                        <a:t>/中试线）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9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900">
                          <a:latin typeface="微软雅黑"/>
                          <a:cs typeface="微软雅黑"/>
                        </a:rPr>
                        <a:t>协鑫光电、纤纳光电、极电光能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850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solidFill>
                      <a:srgbClr val="E9EA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04850" marR="10160" indent="-685800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900">
                          <a:latin typeface="微软雅黑"/>
                          <a:cs typeface="微软雅黑"/>
                        </a:rPr>
                        <a:t>牛津光伏、杭萧钢构、华晟新能源、仁烁光能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165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solidFill>
                      <a:srgbClr val="E9EA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900">
                          <a:latin typeface="微软雅黑"/>
                          <a:cs typeface="微软雅黑"/>
                        </a:rPr>
                        <a:t>牛津光伏、杭萧钢构、华晟新能源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850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solidFill>
                      <a:srgbClr val="F0ED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900">
                          <a:latin typeface="微软雅黑"/>
                          <a:cs typeface="微软雅黑"/>
                        </a:rPr>
                        <a:t>仁烁光能</a:t>
                      </a:r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850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solidFill>
                      <a:srgbClr val="F0EDEB"/>
                    </a:solidFill>
                  </a:tcPr>
                </a:tc>
              </a:tr>
              <a:tr h="312432">
                <a:tc vMerge="1">
                  <a:txBody>
                    <a:bodyPr vert="horz" wrap="square"/>
                    <a:lstStyle/>
                    <a:p/>
                  </a:txBody>
                  <a:tcPr marL="0" marR="0" marT="19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endParaRPr sz="9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</a:tcPr>
                </a:tc>
              </a:tr>
            </a:tbl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1459" y="205740"/>
            <a:ext cx="6985000" cy="603885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10668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840"/>
              </a:spcBef>
            </a:pPr>
            <a:r>
              <a:rPr sz="2400" spc="-5"/>
              <a:t>量产路线选择：单结or叠层？钙/晶or钙/钙？</a:t>
            </a:r>
            <a:endParaRPr sz="2400"/>
          </a:p>
        </p:txBody>
      </p:sp>
      <p:sp>
        <p:nvSpPr>
          <p:cNvPr id="4" name="object 4"/>
          <p:cNvSpPr txBox="1"/>
          <p:nvPr/>
        </p:nvSpPr>
        <p:spPr>
          <a:xfrm>
            <a:off x="130860" y="961303"/>
            <a:ext cx="9036685" cy="23577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marR="168910" indent="-286385" algn="just">
              <a:lnSpc>
                <a:spcPct val="120100"/>
              </a:lnSpc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单结or叠层、钙钛</a:t>
            </a:r>
            <a:r>
              <a:rPr sz="1400" b="1" spc="-10">
                <a:latin typeface="微软雅黑"/>
                <a:cs typeface="微软雅黑"/>
              </a:rPr>
              <a:t>矿</a:t>
            </a:r>
            <a:r>
              <a:rPr sz="1400" b="1">
                <a:latin typeface="微软雅黑"/>
                <a:cs typeface="微软雅黑"/>
              </a:rPr>
              <a:t>/晶硅o</a:t>
            </a:r>
            <a:r>
              <a:rPr sz="1400" b="1" spc="-10">
                <a:latin typeface="微软雅黑"/>
                <a:cs typeface="微软雅黑"/>
              </a:rPr>
              <a:t>r</a:t>
            </a:r>
            <a:r>
              <a:rPr sz="1400" b="1" spc="5">
                <a:latin typeface="微软雅黑"/>
                <a:cs typeface="微软雅黑"/>
              </a:rPr>
              <a:t>钙</a:t>
            </a:r>
            <a:r>
              <a:rPr sz="1400" b="1" spc="-15">
                <a:latin typeface="微软雅黑"/>
                <a:cs typeface="微软雅黑"/>
              </a:rPr>
              <a:t>钛</a:t>
            </a:r>
            <a:r>
              <a:rPr sz="1400" b="1" spc="-5">
                <a:latin typeface="微软雅黑"/>
                <a:cs typeface="微软雅黑"/>
              </a:rPr>
              <a:t>矿/</a:t>
            </a:r>
            <a:r>
              <a:rPr sz="1400" b="1" spc="5">
                <a:latin typeface="微软雅黑"/>
                <a:cs typeface="微软雅黑"/>
              </a:rPr>
              <a:t>钙</a:t>
            </a:r>
            <a:r>
              <a:rPr sz="1400" b="1">
                <a:latin typeface="微软雅黑"/>
                <a:cs typeface="微软雅黑"/>
              </a:rPr>
              <a:t>钛</a:t>
            </a:r>
            <a:r>
              <a:rPr sz="1400" b="1" spc="-10">
                <a:latin typeface="微软雅黑"/>
                <a:cs typeface="微软雅黑"/>
              </a:rPr>
              <a:t>矿</a:t>
            </a:r>
            <a:r>
              <a:rPr sz="1400" b="1" spc="5">
                <a:latin typeface="微软雅黑"/>
                <a:cs typeface="微软雅黑"/>
              </a:rPr>
              <a:t>叠</a:t>
            </a:r>
            <a:r>
              <a:rPr sz="1400" b="1">
                <a:latin typeface="微软雅黑"/>
                <a:cs typeface="微软雅黑"/>
              </a:rPr>
              <a:t>层</a:t>
            </a:r>
            <a:r>
              <a:rPr sz="1400" b="1" spc="-10">
                <a:latin typeface="微软雅黑"/>
                <a:cs typeface="微软雅黑"/>
              </a:rPr>
              <a:t>，</a:t>
            </a:r>
            <a:r>
              <a:rPr sz="1400" b="1" spc="5">
                <a:latin typeface="微软雅黑"/>
                <a:cs typeface="微软雅黑"/>
              </a:rPr>
              <a:t>是</a:t>
            </a:r>
            <a:r>
              <a:rPr sz="1400" b="1">
                <a:latin typeface="微软雅黑"/>
                <a:cs typeface="微软雅黑"/>
              </a:rPr>
              <a:t>当</a:t>
            </a:r>
            <a:r>
              <a:rPr sz="1400" b="1" spc="-10">
                <a:latin typeface="微软雅黑"/>
                <a:cs typeface="微软雅黑"/>
              </a:rPr>
              <a:t>前</a:t>
            </a:r>
            <a:r>
              <a:rPr sz="1400" b="1" spc="5">
                <a:latin typeface="微软雅黑"/>
                <a:cs typeface="微软雅黑"/>
              </a:rPr>
              <a:t>量</a:t>
            </a:r>
            <a:r>
              <a:rPr sz="1400" b="1">
                <a:latin typeface="微软雅黑"/>
                <a:cs typeface="微软雅黑"/>
              </a:rPr>
              <a:t>产</a:t>
            </a:r>
            <a:r>
              <a:rPr sz="1400" b="1" spc="-10">
                <a:latin typeface="微软雅黑"/>
                <a:cs typeface="微软雅黑"/>
              </a:rPr>
              <a:t>技</a:t>
            </a:r>
            <a:r>
              <a:rPr sz="1400" b="1" spc="5">
                <a:latin typeface="微软雅黑"/>
                <a:cs typeface="微软雅黑"/>
              </a:rPr>
              <a:t>术</a:t>
            </a:r>
            <a:r>
              <a:rPr sz="1400" b="1">
                <a:latin typeface="微软雅黑"/>
                <a:cs typeface="微软雅黑"/>
              </a:rPr>
              <a:t>路</a:t>
            </a:r>
            <a:r>
              <a:rPr sz="1400" b="1" spc="-10">
                <a:latin typeface="微软雅黑"/>
                <a:cs typeface="微软雅黑"/>
              </a:rPr>
              <a:t>线</a:t>
            </a:r>
            <a:r>
              <a:rPr sz="1400" b="1" spc="5">
                <a:latin typeface="微软雅黑"/>
                <a:cs typeface="微软雅黑"/>
              </a:rPr>
              <a:t>主</a:t>
            </a:r>
            <a:r>
              <a:rPr sz="1400" b="1">
                <a:latin typeface="微软雅黑"/>
                <a:cs typeface="微软雅黑"/>
              </a:rPr>
              <a:t>要</a:t>
            </a:r>
            <a:r>
              <a:rPr sz="1400" b="1" spc="-10">
                <a:latin typeface="微软雅黑"/>
                <a:cs typeface="微软雅黑"/>
              </a:rPr>
              <a:t>区</a:t>
            </a:r>
            <a:r>
              <a:rPr sz="1400" b="1" spc="5">
                <a:latin typeface="微软雅黑"/>
                <a:cs typeface="微软雅黑"/>
              </a:rPr>
              <a:t>别</a:t>
            </a:r>
            <a:r>
              <a:rPr sz="1400" b="1" spc="-5">
                <a:latin typeface="微软雅黑"/>
                <a:cs typeface="微软雅黑"/>
              </a:rPr>
              <a:t>。</a:t>
            </a:r>
            <a:r>
              <a:rPr sz="1400" spc="-10">
                <a:latin typeface="微软雅黑"/>
                <a:cs typeface="微软雅黑"/>
              </a:rPr>
              <a:t>目</a:t>
            </a:r>
            <a:r>
              <a:rPr sz="1400" spc="5">
                <a:latin typeface="微软雅黑"/>
                <a:cs typeface="微软雅黑"/>
              </a:rPr>
              <a:t>前</a:t>
            </a:r>
            <a:r>
              <a:rPr sz="1400">
                <a:latin typeface="微软雅黑"/>
                <a:cs typeface="微软雅黑"/>
              </a:rPr>
              <a:t>工</a:t>
            </a:r>
            <a:r>
              <a:rPr sz="1400" spc="-10">
                <a:latin typeface="微软雅黑"/>
                <a:cs typeface="微软雅黑"/>
              </a:rPr>
              <a:t>业</a:t>
            </a:r>
            <a:r>
              <a:rPr sz="1400" spc="5">
                <a:latin typeface="微软雅黑"/>
                <a:cs typeface="微软雅黑"/>
              </a:rPr>
              <a:t>界</a:t>
            </a:r>
            <a:r>
              <a:rPr sz="1400">
                <a:latin typeface="微软雅黑"/>
                <a:cs typeface="微软雅黑"/>
              </a:rPr>
              <a:t>出</a:t>
            </a:r>
            <a:r>
              <a:rPr sz="1400" spc="-10">
                <a:latin typeface="微软雅黑"/>
                <a:cs typeface="微软雅黑"/>
              </a:rPr>
              <a:t>于</a:t>
            </a:r>
            <a:r>
              <a:rPr sz="1400" spc="5">
                <a:latin typeface="微软雅黑"/>
                <a:cs typeface="微软雅黑"/>
              </a:rPr>
              <a:t>稳</a:t>
            </a:r>
            <a:r>
              <a:rPr sz="1400">
                <a:latin typeface="微软雅黑"/>
                <a:cs typeface="微软雅黑"/>
              </a:rPr>
              <a:t>定</a:t>
            </a:r>
            <a:r>
              <a:rPr sz="1400" spc="-10">
                <a:latin typeface="微软雅黑"/>
                <a:cs typeface="微软雅黑"/>
              </a:rPr>
              <a:t>性</a:t>
            </a:r>
            <a:r>
              <a:rPr sz="1400" spc="5">
                <a:latin typeface="微软雅黑"/>
                <a:cs typeface="微软雅黑"/>
              </a:rPr>
              <a:t>、效</a:t>
            </a:r>
            <a:r>
              <a:rPr sz="1400">
                <a:latin typeface="微软雅黑"/>
                <a:cs typeface="微软雅黑"/>
              </a:rPr>
              <a:t>率、成本的统一考虑，</a:t>
            </a:r>
            <a:r>
              <a:rPr sz="1400" spc="-15">
                <a:latin typeface="微软雅黑"/>
                <a:cs typeface="微软雅黑"/>
              </a:rPr>
              <a:t>基</a:t>
            </a:r>
            <a:r>
              <a:rPr sz="1400">
                <a:latin typeface="微软雅黑"/>
                <a:cs typeface="微软雅黑"/>
              </a:rPr>
              <a:t>本比</a:t>
            </a:r>
            <a:r>
              <a:rPr sz="1400" spc="-15">
                <a:latin typeface="微软雅黑"/>
                <a:cs typeface="微软雅黑"/>
              </a:rPr>
              <a:t>较</a:t>
            </a:r>
            <a:r>
              <a:rPr sz="1400">
                <a:latin typeface="微软雅黑"/>
                <a:cs typeface="微软雅黑"/>
              </a:rPr>
              <a:t>认同</a:t>
            </a:r>
            <a:r>
              <a:rPr sz="1400" spc="-10">
                <a:latin typeface="微软雅黑"/>
                <a:cs typeface="微软雅黑"/>
              </a:rPr>
              <a:t>：</a:t>
            </a:r>
            <a:r>
              <a:rPr sz="1400" u="sng">
                <a:latin typeface="微软雅黑"/>
                <a:cs typeface="微软雅黑"/>
              </a:rPr>
              <a:t>单结</a:t>
            </a:r>
            <a:r>
              <a:rPr sz="1400" u="sng" spc="-15">
                <a:latin typeface="微软雅黑"/>
                <a:cs typeface="微软雅黑"/>
              </a:rPr>
              <a:t>结</a:t>
            </a:r>
            <a:r>
              <a:rPr sz="1400" u="sng">
                <a:latin typeface="微软雅黑"/>
                <a:cs typeface="微软雅黑"/>
              </a:rPr>
              <a:t>构方</a:t>
            </a:r>
            <a:r>
              <a:rPr sz="1400" u="sng" spc="-15">
                <a:latin typeface="微软雅黑"/>
                <a:cs typeface="微软雅黑"/>
              </a:rPr>
              <a:t>面</a:t>
            </a:r>
            <a:r>
              <a:rPr sz="1400" u="sng">
                <a:latin typeface="微软雅黑"/>
                <a:cs typeface="微软雅黑"/>
              </a:rPr>
              <a:t>采用</a:t>
            </a:r>
            <a:r>
              <a:rPr sz="1400" u="sng" spc="-15">
                <a:latin typeface="微软雅黑"/>
                <a:cs typeface="微软雅黑"/>
              </a:rPr>
              <a:t>平</a:t>
            </a:r>
            <a:r>
              <a:rPr sz="1400" u="sng">
                <a:latin typeface="微软雅黑"/>
                <a:cs typeface="微软雅黑"/>
              </a:rPr>
              <a:t>面反</a:t>
            </a:r>
            <a:r>
              <a:rPr sz="1400" u="sng" spc="-15">
                <a:latin typeface="微软雅黑"/>
                <a:cs typeface="微软雅黑"/>
              </a:rPr>
              <a:t>式</a:t>
            </a:r>
            <a:r>
              <a:rPr sz="1400" u="sng">
                <a:latin typeface="微软雅黑"/>
                <a:cs typeface="微软雅黑"/>
              </a:rPr>
              <a:t>结构</a:t>
            </a:r>
            <a:r>
              <a:rPr sz="1400" u="sng" spc="-15">
                <a:latin typeface="微软雅黑"/>
                <a:cs typeface="微软雅黑"/>
              </a:rPr>
              <a:t>，</a:t>
            </a:r>
            <a:r>
              <a:rPr sz="1400" u="sng">
                <a:latin typeface="微软雅黑"/>
                <a:cs typeface="微软雅黑"/>
              </a:rPr>
              <a:t>叠层</a:t>
            </a:r>
            <a:r>
              <a:rPr sz="1400" u="sng" spc="-15">
                <a:latin typeface="微软雅黑"/>
                <a:cs typeface="微软雅黑"/>
              </a:rPr>
              <a:t>方</a:t>
            </a:r>
            <a:r>
              <a:rPr sz="1400" u="sng">
                <a:latin typeface="微软雅黑"/>
                <a:cs typeface="微软雅黑"/>
              </a:rPr>
              <a:t>式上</a:t>
            </a:r>
            <a:r>
              <a:rPr sz="1400" u="sng" spc="-15">
                <a:latin typeface="微软雅黑"/>
                <a:cs typeface="微软雅黑"/>
              </a:rPr>
              <a:t>采</a:t>
            </a:r>
            <a:r>
              <a:rPr sz="1400" u="sng">
                <a:latin typeface="微软雅黑"/>
                <a:cs typeface="微软雅黑"/>
              </a:rPr>
              <a:t>用两</a:t>
            </a:r>
            <a:r>
              <a:rPr sz="1400" u="sng" spc="-15">
                <a:latin typeface="微软雅黑"/>
                <a:cs typeface="微软雅黑"/>
              </a:rPr>
              <a:t>端</a:t>
            </a:r>
            <a:r>
              <a:rPr sz="1400" u="sng">
                <a:latin typeface="微软雅黑"/>
                <a:cs typeface="微软雅黑"/>
              </a:rPr>
              <a:t>叠</a:t>
            </a:r>
            <a:r>
              <a:rPr sz="1400" u="sng" spc="10">
                <a:latin typeface="微软雅黑"/>
                <a:cs typeface="微软雅黑"/>
              </a:rPr>
              <a:t>层</a:t>
            </a:r>
            <a:r>
              <a:rPr sz="1400" spc="-15">
                <a:latin typeface="微软雅黑"/>
                <a:cs typeface="微软雅黑"/>
              </a:rPr>
              <a:t>。</a:t>
            </a:r>
            <a:r>
              <a:rPr sz="1400">
                <a:latin typeface="微软雅黑"/>
                <a:cs typeface="微软雅黑"/>
              </a:rPr>
              <a:t>在技</a:t>
            </a:r>
            <a:r>
              <a:rPr sz="1400" spc="-15">
                <a:latin typeface="微软雅黑"/>
                <a:cs typeface="微软雅黑"/>
              </a:rPr>
              <a:t>术</a:t>
            </a:r>
            <a:r>
              <a:rPr sz="1400">
                <a:latin typeface="微软雅黑"/>
                <a:cs typeface="微软雅黑"/>
              </a:rPr>
              <a:t>路线上的差异主要表现在</a:t>
            </a:r>
            <a:r>
              <a:rPr sz="1400" spc="-15">
                <a:latin typeface="微软雅黑"/>
                <a:cs typeface="微软雅黑"/>
              </a:rPr>
              <a:t>做</a:t>
            </a:r>
            <a:r>
              <a:rPr sz="1400">
                <a:latin typeface="微软雅黑"/>
                <a:cs typeface="微软雅黑"/>
              </a:rPr>
              <a:t>单结</a:t>
            </a:r>
            <a:r>
              <a:rPr sz="1400" spc="-15">
                <a:latin typeface="微软雅黑"/>
                <a:cs typeface="微软雅黑"/>
              </a:rPr>
              <a:t>还</a:t>
            </a:r>
            <a:r>
              <a:rPr sz="1400">
                <a:latin typeface="微软雅黑"/>
                <a:cs typeface="微软雅黑"/>
              </a:rPr>
              <a:t>是叠</a:t>
            </a:r>
            <a:r>
              <a:rPr sz="1400" spc="-15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电池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如果</a:t>
            </a:r>
            <a:r>
              <a:rPr sz="1400" spc="-15">
                <a:latin typeface="微软雅黑"/>
                <a:cs typeface="微软雅黑"/>
              </a:rPr>
              <a:t>做</a:t>
            </a:r>
            <a:r>
              <a:rPr sz="1400">
                <a:latin typeface="微软雅黑"/>
                <a:cs typeface="微软雅黑"/>
              </a:rPr>
              <a:t>叠层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是做</a:t>
            </a:r>
            <a:r>
              <a:rPr sz="1400" spc="-15">
                <a:latin typeface="微软雅黑"/>
                <a:cs typeface="微软雅黑"/>
              </a:rPr>
              <a:t>钙</a:t>
            </a:r>
            <a:r>
              <a:rPr sz="1400">
                <a:latin typeface="微软雅黑"/>
                <a:cs typeface="微软雅黑"/>
              </a:rPr>
              <a:t>钛</a:t>
            </a:r>
            <a:r>
              <a:rPr sz="1400" spc="10">
                <a:latin typeface="微软雅黑"/>
                <a:cs typeface="微软雅黑"/>
              </a:rPr>
              <a:t>矿</a:t>
            </a:r>
            <a:r>
              <a:rPr sz="1400">
                <a:latin typeface="微软雅黑"/>
                <a:cs typeface="微软雅黑"/>
              </a:rPr>
              <a:t>/</a:t>
            </a:r>
            <a:r>
              <a:rPr sz="1400" spc="-15">
                <a:latin typeface="微软雅黑"/>
                <a:cs typeface="微软雅黑"/>
              </a:rPr>
              <a:t>晶</a:t>
            </a:r>
            <a:r>
              <a:rPr sz="1400">
                <a:latin typeface="微软雅黑"/>
                <a:cs typeface="微软雅黑"/>
              </a:rPr>
              <a:t>硅叠</a:t>
            </a:r>
            <a:r>
              <a:rPr sz="1400" spc="-15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，还</a:t>
            </a:r>
            <a:r>
              <a:rPr sz="1400" spc="-15">
                <a:latin typeface="微软雅黑"/>
                <a:cs typeface="微软雅黑"/>
              </a:rPr>
              <a:t>是</a:t>
            </a:r>
            <a:r>
              <a:rPr sz="1400">
                <a:latin typeface="微软雅黑"/>
                <a:cs typeface="微软雅黑"/>
              </a:rPr>
              <a:t>全钙</a:t>
            </a:r>
            <a:r>
              <a:rPr sz="1400" spc="-15">
                <a:latin typeface="微软雅黑"/>
                <a:cs typeface="微软雅黑"/>
              </a:rPr>
              <a:t>钛</a:t>
            </a:r>
            <a:r>
              <a:rPr sz="1400">
                <a:latin typeface="微软雅黑"/>
                <a:cs typeface="微软雅黑"/>
              </a:rPr>
              <a:t>矿叠</a:t>
            </a:r>
            <a:r>
              <a:rPr sz="1400" spc="-15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 marL="299085" marR="5080" indent="-286385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不同技</a:t>
            </a:r>
            <a:r>
              <a:rPr sz="1400" b="1" spc="-15">
                <a:latin typeface="微软雅黑"/>
                <a:cs typeface="微软雅黑"/>
              </a:rPr>
              <a:t>术</a:t>
            </a:r>
            <a:r>
              <a:rPr sz="1400" b="1">
                <a:latin typeface="微软雅黑"/>
                <a:cs typeface="微软雅黑"/>
              </a:rPr>
              <a:t>路线</a:t>
            </a:r>
            <a:r>
              <a:rPr sz="1400" b="1" spc="-15">
                <a:latin typeface="微软雅黑"/>
                <a:cs typeface="微软雅黑"/>
              </a:rPr>
              <a:t>各有</a:t>
            </a:r>
            <a:r>
              <a:rPr sz="1400" b="1">
                <a:latin typeface="微软雅黑"/>
                <a:cs typeface="微软雅黑"/>
              </a:rPr>
              <a:t>优劣，</a:t>
            </a:r>
            <a:r>
              <a:rPr sz="1400" b="1" spc="-15">
                <a:latin typeface="微软雅黑"/>
                <a:cs typeface="微软雅黑"/>
              </a:rPr>
              <a:t>目</a:t>
            </a:r>
            <a:r>
              <a:rPr sz="1400" b="1">
                <a:latin typeface="微软雅黑"/>
                <a:cs typeface="微软雅黑"/>
              </a:rPr>
              <a:t>前晶</a:t>
            </a:r>
            <a:r>
              <a:rPr sz="1400" b="1" spc="-15">
                <a:latin typeface="微软雅黑"/>
                <a:cs typeface="微软雅黑"/>
              </a:rPr>
              <a:t>硅大</a:t>
            </a:r>
            <a:r>
              <a:rPr sz="1400" b="1">
                <a:latin typeface="微软雅黑"/>
                <a:cs typeface="微软雅黑"/>
              </a:rPr>
              <a:t>厂倾向</a:t>
            </a:r>
            <a:r>
              <a:rPr sz="1400" b="1" spc="-15">
                <a:latin typeface="微软雅黑"/>
                <a:cs typeface="微软雅黑"/>
              </a:rPr>
              <a:t>选</a:t>
            </a:r>
            <a:r>
              <a:rPr sz="1400" b="1">
                <a:latin typeface="微软雅黑"/>
                <a:cs typeface="微软雅黑"/>
              </a:rPr>
              <a:t>择钙</a:t>
            </a:r>
            <a:r>
              <a:rPr sz="1400" b="1" spc="-15">
                <a:latin typeface="微软雅黑"/>
                <a:cs typeface="微软雅黑"/>
              </a:rPr>
              <a:t>钛</a:t>
            </a:r>
            <a:r>
              <a:rPr sz="1400" b="1" spc="5">
                <a:latin typeface="微软雅黑"/>
                <a:cs typeface="微软雅黑"/>
              </a:rPr>
              <a:t>矿</a:t>
            </a:r>
            <a:r>
              <a:rPr sz="1400" b="1" spc="-5">
                <a:latin typeface="微软雅黑"/>
                <a:cs typeface="微软雅黑"/>
              </a:rPr>
              <a:t>/</a:t>
            </a:r>
            <a:r>
              <a:rPr sz="1400" b="1">
                <a:latin typeface="微软雅黑"/>
                <a:cs typeface="微软雅黑"/>
              </a:rPr>
              <a:t>晶硅叠</a:t>
            </a:r>
            <a:r>
              <a:rPr sz="1400" b="1" spc="-15">
                <a:latin typeface="微软雅黑"/>
                <a:cs typeface="微软雅黑"/>
              </a:rPr>
              <a:t>层</a:t>
            </a:r>
            <a:r>
              <a:rPr sz="1400" b="1">
                <a:latin typeface="微软雅黑"/>
                <a:cs typeface="微软雅黑"/>
              </a:rPr>
              <a:t>的路</a:t>
            </a:r>
            <a:r>
              <a:rPr sz="1400" b="1" spc="-15">
                <a:latin typeface="微软雅黑"/>
                <a:cs typeface="微软雅黑"/>
              </a:rPr>
              <a:t>线，</a:t>
            </a:r>
            <a:r>
              <a:rPr sz="1400" b="1">
                <a:latin typeface="微软雅黑"/>
                <a:cs typeface="微软雅黑"/>
              </a:rPr>
              <a:t>全钙钛</a:t>
            </a:r>
            <a:r>
              <a:rPr sz="1400" b="1" spc="-15">
                <a:latin typeface="微软雅黑"/>
                <a:cs typeface="微软雅黑"/>
              </a:rPr>
              <a:t>矿</a:t>
            </a:r>
            <a:r>
              <a:rPr sz="1400" b="1">
                <a:latin typeface="微软雅黑"/>
                <a:cs typeface="微软雅黑"/>
              </a:rPr>
              <a:t>路线</a:t>
            </a:r>
            <a:r>
              <a:rPr sz="1400" b="1" spc="-15">
                <a:latin typeface="微软雅黑"/>
                <a:cs typeface="微软雅黑"/>
              </a:rPr>
              <a:t>比较</a:t>
            </a:r>
            <a:r>
              <a:rPr sz="1400" b="1">
                <a:latin typeface="微软雅黑"/>
                <a:cs typeface="微软雅黑"/>
              </a:rPr>
              <a:t>适合初</a:t>
            </a:r>
            <a:r>
              <a:rPr sz="1400" b="1" spc="-15">
                <a:latin typeface="微软雅黑"/>
                <a:cs typeface="微软雅黑"/>
              </a:rPr>
              <a:t>创</a:t>
            </a:r>
            <a:r>
              <a:rPr sz="1400" b="1">
                <a:latin typeface="微软雅黑"/>
                <a:cs typeface="微软雅黑"/>
              </a:rPr>
              <a:t>企业</a:t>
            </a:r>
            <a:r>
              <a:rPr sz="1400" b="1" spc="-5">
                <a:latin typeface="微软雅黑"/>
                <a:cs typeface="微软雅黑"/>
              </a:rPr>
              <a:t>。</a:t>
            </a:r>
            <a:r>
              <a:rPr sz="1400" u="sng">
                <a:latin typeface="微软雅黑"/>
                <a:cs typeface="微软雅黑"/>
              </a:rPr>
              <a:t>1）效率上</a:t>
            </a:r>
            <a:r>
              <a:rPr sz="1400">
                <a:latin typeface="微软雅黑"/>
                <a:cs typeface="微软雅黑"/>
              </a:rPr>
              <a:t>，钙钛矿/晶硅叠</a:t>
            </a:r>
            <a:r>
              <a:rPr sz="1400" spc="-15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发展</a:t>
            </a:r>
            <a:r>
              <a:rPr sz="1400" spc="-15">
                <a:latin typeface="微软雅黑"/>
                <a:cs typeface="微软雅黑"/>
              </a:rPr>
              <a:t>最</a:t>
            </a:r>
            <a:r>
              <a:rPr sz="1400">
                <a:latin typeface="微软雅黑"/>
                <a:cs typeface="微软雅黑"/>
              </a:rPr>
              <a:t>快，</a:t>
            </a:r>
            <a:r>
              <a:rPr sz="1400" spc="-15">
                <a:latin typeface="微软雅黑"/>
                <a:cs typeface="微软雅黑"/>
              </a:rPr>
              <a:t>效</a:t>
            </a:r>
            <a:r>
              <a:rPr sz="1400">
                <a:latin typeface="微软雅黑"/>
                <a:cs typeface="微软雅黑"/>
              </a:rPr>
              <a:t>率最</a:t>
            </a:r>
            <a:r>
              <a:rPr sz="1400" spc="-15">
                <a:latin typeface="微软雅黑"/>
                <a:cs typeface="微软雅黑"/>
              </a:rPr>
              <a:t>高</a:t>
            </a:r>
            <a:r>
              <a:rPr sz="1400">
                <a:latin typeface="微软雅黑"/>
                <a:cs typeface="微软雅黑"/>
              </a:rPr>
              <a:t>；</a:t>
            </a:r>
            <a:r>
              <a:rPr sz="1400" u="sng">
                <a:latin typeface="微软雅黑"/>
                <a:cs typeface="微软雅黑"/>
              </a:rPr>
              <a:t>2</a:t>
            </a:r>
            <a:r>
              <a:rPr sz="1400" u="sng" spc="-15">
                <a:latin typeface="微软雅黑"/>
                <a:cs typeface="微软雅黑"/>
              </a:rPr>
              <a:t>）</a:t>
            </a:r>
            <a:r>
              <a:rPr sz="1400" u="sng">
                <a:latin typeface="微软雅黑"/>
                <a:cs typeface="微软雅黑"/>
              </a:rPr>
              <a:t>光电</a:t>
            </a:r>
            <a:r>
              <a:rPr sz="1400" u="sng" spc="-15">
                <a:latin typeface="微软雅黑"/>
                <a:cs typeface="微软雅黑"/>
              </a:rPr>
              <a:t>损</a:t>
            </a:r>
            <a:r>
              <a:rPr sz="1400" u="sng">
                <a:latin typeface="微软雅黑"/>
                <a:cs typeface="微软雅黑"/>
              </a:rPr>
              <a:t>失上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单结</a:t>
            </a:r>
            <a:r>
              <a:rPr sz="1400" spc="-15">
                <a:latin typeface="微软雅黑"/>
                <a:cs typeface="微软雅黑"/>
              </a:rPr>
              <a:t>电</a:t>
            </a:r>
            <a:r>
              <a:rPr sz="1400">
                <a:latin typeface="微软雅黑"/>
                <a:cs typeface="微软雅黑"/>
              </a:rPr>
              <a:t>池损</a:t>
            </a:r>
            <a:r>
              <a:rPr sz="1400" spc="-15">
                <a:latin typeface="微软雅黑"/>
                <a:cs typeface="微软雅黑"/>
              </a:rPr>
              <a:t>失</a:t>
            </a:r>
            <a:r>
              <a:rPr sz="1400">
                <a:latin typeface="微软雅黑"/>
                <a:cs typeface="微软雅黑"/>
              </a:rPr>
              <a:t>最小</a:t>
            </a:r>
            <a:r>
              <a:rPr sz="1400" spc="-10">
                <a:latin typeface="微软雅黑"/>
                <a:cs typeface="微软雅黑"/>
              </a:rPr>
              <a:t>；</a:t>
            </a:r>
            <a:r>
              <a:rPr sz="1400" u="sng">
                <a:latin typeface="微软雅黑"/>
                <a:cs typeface="微软雅黑"/>
              </a:rPr>
              <a:t>3）稳</a:t>
            </a:r>
            <a:r>
              <a:rPr sz="1400" u="sng" spc="-15">
                <a:latin typeface="微软雅黑"/>
                <a:cs typeface="微软雅黑"/>
              </a:rPr>
              <a:t>定</a:t>
            </a:r>
            <a:r>
              <a:rPr sz="1400" u="sng">
                <a:latin typeface="微软雅黑"/>
                <a:cs typeface="微软雅黑"/>
              </a:rPr>
              <a:t>性上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全钙钛</a:t>
            </a:r>
            <a:endParaRPr sz="1400">
              <a:latin typeface="微软雅黑"/>
              <a:cs typeface="微软雅黑"/>
            </a:endParaRPr>
          </a:p>
          <a:p>
            <a:pPr marL="299085" marR="156845" algn="just">
              <a:lnSpc>
                <a:spcPts val="2020"/>
              </a:lnSpc>
              <a:spcBef>
                <a:spcPts val="120"/>
              </a:spcBef>
            </a:pPr>
            <a:r>
              <a:rPr sz="1400">
                <a:latin typeface="微软雅黑"/>
                <a:cs typeface="微软雅黑"/>
              </a:rPr>
              <a:t>矿电池稳定性最差</a:t>
            </a:r>
            <a:r>
              <a:rPr sz="1400" spc="5">
                <a:latin typeface="微软雅黑"/>
                <a:cs typeface="微软雅黑"/>
              </a:rPr>
              <a:t>；</a:t>
            </a:r>
            <a:r>
              <a:rPr sz="1400" u="sng">
                <a:latin typeface="微软雅黑"/>
                <a:cs typeface="微软雅黑"/>
              </a:rPr>
              <a:t>4</a:t>
            </a:r>
            <a:r>
              <a:rPr sz="1400" u="sng" spc="-10">
                <a:latin typeface="微软雅黑"/>
                <a:cs typeface="微软雅黑"/>
              </a:rPr>
              <a:t>）</a:t>
            </a:r>
            <a:r>
              <a:rPr sz="1400" u="sng" spc="5">
                <a:latin typeface="微软雅黑"/>
                <a:cs typeface="微软雅黑"/>
              </a:rPr>
              <a:t>成</a:t>
            </a:r>
            <a:r>
              <a:rPr sz="1400" u="sng">
                <a:latin typeface="微软雅黑"/>
                <a:cs typeface="微软雅黑"/>
              </a:rPr>
              <a:t>本</a:t>
            </a:r>
            <a:r>
              <a:rPr sz="1400" u="sng" spc="-15">
                <a:latin typeface="微软雅黑"/>
                <a:cs typeface="微软雅黑"/>
              </a:rPr>
              <a:t>上</a:t>
            </a:r>
            <a:r>
              <a:rPr sz="1400" spc="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全</a:t>
            </a:r>
            <a:r>
              <a:rPr sz="1400" spc="-10">
                <a:latin typeface="微软雅黑"/>
                <a:cs typeface="微软雅黑"/>
              </a:rPr>
              <a:t>钙</a:t>
            </a:r>
            <a:r>
              <a:rPr sz="1400" spc="5">
                <a:latin typeface="微软雅黑"/>
                <a:cs typeface="微软雅黑"/>
              </a:rPr>
              <a:t>钛</a:t>
            </a:r>
            <a:r>
              <a:rPr sz="1400">
                <a:latin typeface="微软雅黑"/>
                <a:cs typeface="微软雅黑"/>
              </a:rPr>
              <a:t>矿</a:t>
            </a:r>
            <a:r>
              <a:rPr sz="1400" spc="-10">
                <a:latin typeface="微软雅黑"/>
                <a:cs typeface="微软雅黑"/>
              </a:rPr>
              <a:t>电</a:t>
            </a:r>
            <a:r>
              <a:rPr sz="1400" spc="5">
                <a:latin typeface="微软雅黑"/>
                <a:cs typeface="微软雅黑"/>
              </a:rPr>
              <a:t>池</a:t>
            </a:r>
            <a:r>
              <a:rPr sz="1400">
                <a:latin typeface="微软雅黑"/>
                <a:cs typeface="微软雅黑"/>
              </a:rPr>
              <a:t>成</a:t>
            </a:r>
            <a:r>
              <a:rPr sz="1400" spc="-10">
                <a:latin typeface="微软雅黑"/>
                <a:cs typeface="微软雅黑"/>
              </a:rPr>
              <a:t>本</a:t>
            </a:r>
            <a:r>
              <a:rPr sz="1400" spc="5">
                <a:latin typeface="微软雅黑"/>
                <a:cs typeface="微软雅黑"/>
              </a:rPr>
              <a:t>度</a:t>
            </a:r>
            <a:r>
              <a:rPr sz="1400">
                <a:latin typeface="微软雅黑"/>
                <a:cs typeface="微软雅黑"/>
              </a:rPr>
              <a:t>电</a:t>
            </a:r>
            <a:r>
              <a:rPr sz="1400" spc="-10">
                <a:latin typeface="微软雅黑"/>
                <a:cs typeface="微软雅黑"/>
              </a:rPr>
              <a:t>最</a:t>
            </a:r>
            <a:r>
              <a:rPr sz="1400" spc="5">
                <a:latin typeface="微软雅黑"/>
                <a:cs typeface="微软雅黑"/>
              </a:rPr>
              <a:t>低</a:t>
            </a:r>
            <a:r>
              <a:rPr sz="1400">
                <a:latin typeface="微软雅黑"/>
                <a:cs typeface="微软雅黑"/>
              </a:rPr>
              <a:t>；</a:t>
            </a:r>
            <a:r>
              <a:rPr sz="1400" u="sng">
                <a:latin typeface="微软雅黑"/>
                <a:cs typeface="微软雅黑"/>
              </a:rPr>
              <a:t>5</a:t>
            </a:r>
            <a:r>
              <a:rPr sz="1400" u="sng" spc="-10">
                <a:latin typeface="微软雅黑"/>
                <a:cs typeface="微软雅黑"/>
              </a:rPr>
              <a:t>）</a:t>
            </a:r>
            <a:r>
              <a:rPr sz="1400" u="sng" spc="5">
                <a:latin typeface="微软雅黑"/>
                <a:cs typeface="微软雅黑"/>
              </a:rPr>
              <a:t>主</a:t>
            </a:r>
            <a:r>
              <a:rPr sz="1400" u="sng">
                <a:latin typeface="微软雅黑"/>
                <a:cs typeface="微软雅黑"/>
              </a:rPr>
              <a:t>流</a:t>
            </a:r>
            <a:r>
              <a:rPr sz="1400" u="sng" spc="-10">
                <a:latin typeface="微软雅黑"/>
                <a:cs typeface="微软雅黑"/>
              </a:rPr>
              <a:t>厂</a:t>
            </a:r>
            <a:r>
              <a:rPr sz="1400" u="sng" spc="5">
                <a:latin typeface="微软雅黑"/>
                <a:cs typeface="微软雅黑"/>
              </a:rPr>
              <a:t>商</a:t>
            </a:r>
            <a:r>
              <a:rPr sz="1400" u="sng">
                <a:latin typeface="微软雅黑"/>
                <a:cs typeface="微软雅黑"/>
              </a:rPr>
              <a:t>选</a:t>
            </a:r>
            <a:r>
              <a:rPr sz="1400" u="sng" spc="-10">
                <a:latin typeface="微软雅黑"/>
                <a:cs typeface="微软雅黑"/>
              </a:rPr>
              <a:t>择</a:t>
            </a:r>
            <a:r>
              <a:rPr sz="1400" u="sng" spc="5">
                <a:latin typeface="微软雅黑"/>
                <a:cs typeface="微软雅黑"/>
              </a:rPr>
              <a:t>路</a:t>
            </a:r>
            <a:r>
              <a:rPr sz="1400" u="sng" spc="-5">
                <a:latin typeface="微软雅黑"/>
                <a:cs typeface="微软雅黑"/>
              </a:rPr>
              <a:t>线</a:t>
            </a:r>
            <a:r>
              <a:rPr sz="1400" spc="-10">
                <a:latin typeface="微软雅黑"/>
                <a:cs typeface="微软雅黑"/>
              </a:rPr>
              <a:t>：</a:t>
            </a:r>
            <a:r>
              <a:rPr sz="1400" spc="5">
                <a:latin typeface="微软雅黑"/>
                <a:cs typeface="微软雅黑"/>
              </a:rPr>
              <a:t>量</a:t>
            </a:r>
            <a:r>
              <a:rPr sz="1400">
                <a:latin typeface="微软雅黑"/>
                <a:cs typeface="微软雅黑"/>
              </a:rPr>
              <a:t>产</a:t>
            </a:r>
            <a:r>
              <a:rPr sz="1400" spc="-10">
                <a:latin typeface="微软雅黑"/>
                <a:cs typeface="微软雅黑"/>
              </a:rPr>
              <a:t>阶</a:t>
            </a:r>
            <a:r>
              <a:rPr sz="1400" spc="5">
                <a:latin typeface="微软雅黑"/>
                <a:cs typeface="微软雅黑"/>
              </a:rPr>
              <a:t>段</a:t>
            </a:r>
            <a:r>
              <a:rPr sz="1400">
                <a:latin typeface="微软雅黑"/>
                <a:cs typeface="微软雅黑"/>
              </a:rPr>
              <a:t>，</a:t>
            </a:r>
            <a:r>
              <a:rPr sz="1400" spc="-10">
                <a:latin typeface="微软雅黑"/>
                <a:cs typeface="微软雅黑"/>
              </a:rPr>
              <a:t>单</a:t>
            </a:r>
            <a:r>
              <a:rPr sz="1400" spc="5">
                <a:latin typeface="微软雅黑"/>
                <a:cs typeface="微软雅黑"/>
              </a:rPr>
              <a:t>结</a:t>
            </a:r>
            <a:r>
              <a:rPr sz="1400">
                <a:latin typeface="微软雅黑"/>
                <a:cs typeface="微软雅黑"/>
              </a:rPr>
              <a:t>和</a:t>
            </a:r>
            <a:r>
              <a:rPr sz="1400" spc="-10">
                <a:latin typeface="微软雅黑"/>
                <a:cs typeface="微软雅黑"/>
              </a:rPr>
              <a:t>叠</a:t>
            </a:r>
            <a:r>
              <a:rPr sz="1400" spc="5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电池厂商数量相近，战</a:t>
            </a:r>
            <a:r>
              <a:rPr sz="1400" spc="-15">
                <a:latin typeface="微软雅黑"/>
                <a:cs typeface="微软雅黑"/>
              </a:rPr>
              <a:t>略</a:t>
            </a:r>
            <a:r>
              <a:rPr sz="1400">
                <a:latin typeface="微软雅黑"/>
                <a:cs typeface="微软雅黑"/>
              </a:rPr>
              <a:t>规划</a:t>
            </a:r>
            <a:r>
              <a:rPr sz="1400" spc="-15">
                <a:latin typeface="微软雅黑"/>
                <a:cs typeface="微软雅黑"/>
              </a:rPr>
              <a:t>阶</a:t>
            </a:r>
            <a:r>
              <a:rPr sz="1400">
                <a:latin typeface="微软雅黑"/>
                <a:cs typeface="微软雅黑"/>
              </a:rPr>
              <a:t>段，</a:t>
            </a:r>
            <a:r>
              <a:rPr sz="1400" spc="-15">
                <a:latin typeface="微软雅黑"/>
                <a:cs typeface="微软雅黑"/>
              </a:rPr>
              <a:t>大</a:t>
            </a:r>
            <a:r>
              <a:rPr sz="1400">
                <a:latin typeface="微软雅黑"/>
                <a:cs typeface="微软雅黑"/>
              </a:rPr>
              <a:t>部分</a:t>
            </a:r>
            <a:r>
              <a:rPr sz="1400" spc="-15">
                <a:latin typeface="微软雅黑"/>
                <a:cs typeface="微软雅黑"/>
              </a:rPr>
              <a:t>厂</a:t>
            </a:r>
            <a:r>
              <a:rPr sz="1400">
                <a:latin typeface="微软雅黑"/>
                <a:cs typeface="微软雅黑"/>
              </a:rPr>
              <a:t>商选</a:t>
            </a:r>
            <a:r>
              <a:rPr sz="1400" spc="-15">
                <a:latin typeface="微软雅黑"/>
                <a:cs typeface="微软雅黑"/>
              </a:rPr>
              <a:t>择</a:t>
            </a:r>
            <a:r>
              <a:rPr sz="1400">
                <a:latin typeface="微软雅黑"/>
                <a:cs typeface="微软雅黑"/>
              </a:rPr>
              <a:t>叠层</a:t>
            </a:r>
            <a:r>
              <a:rPr sz="1400" spc="-15">
                <a:latin typeface="微软雅黑"/>
                <a:cs typeface="微软雅黑"/>
              </a:rPr>
              <a:t>电</a:t>
            </a:r>
            <a:r>
              <a:rPr sz="1400">
                <a:latin typeface="微软雅黑"/>
                <a:cs typeface="微软雅黑"/>
              </a:rPr>
              <a:t>池，</a:t>
            </a:r>
            <a:r>
              <a:rPr sz="1400" spc="-15">
                <a:latin typeface="微软雅黑"/>
                <a:cs typeface="微软雅黑"/>
              </a:rPr>
              <a:t>在</a:t>
            </a:r>
            <a:r>
              <a:rPr sz="1400">
                <a:latin typeface="微软雅黑"/>
                <a:cs typeface="微软雅黑"/>
              </a:rPr>
              <a:t>叠层</a:t>
            </a:r>
            <a:r>
              <a:rPr sz="1400" spc="-15">
                <a:latin typeface="微软雅黑"/>
                <a:cs typeface="微软雅黑"/>
              </a:rPr>
              <a:t>电</a:t>
            </a:r>
            <a:r>
              <a:rPr sz="1400">
                <a:latin typeface="微软雅黑"/>
                <a:cs typeface="微软雅黑"/>
              </a:rPr>
              <a:t>池中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晶硅</a:t>
            </a:r>
            <a:r>
              <a:rPr sz="1400" spc="-15">
                <a:latin typeface="微软雅黑"/>
                <a:cs typeface="微软雅黑"/>
              </a:rPr>
              <a:t>大</a:t>
            </a:r>
            <a:r>
              <a:rPr sz="1400">
                <a:latin typeface="微软雅黑"/>
                <a:cs typeface="微软雅黑"/>
              </a:rPr>
              <a:t>厂为</a:t>
            </a:r>
            <a:r>
              <a:rPr sz="1400" spc="-15">
                <a:latin typeface="微软雅黑"/>
                <a:cs typeface="微软雅黑"/>
              </a:rPr>
              <a:t>发</a:t>
            </a:r>
            <a:r>
              <a:rPr sz="1400">
                <a:latin typeface="微软雅黑"/>
                <a:cs typeface="微软雅黑"/>
              </a:rPr>
              <a:t>挥技</a:t>
            </a:r>
            <a:r>
              <a:rPr sz="1400" spc="-15">
                <a:latin typeface="微软雅黑"/>
                <a:cs typeface="微软雅黑"/>
              </a:rPr>
              <a:t>术</a:t>
            </a:r>
            <a:r>
              <a:rPr sz="1400">
                <a:latin typeface="微软雅黑"/>
                <a:cs typeface="微软雅黑"/>
              </a:rPr>
              <a:t>优势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首选钙钛矿/晶硅叠层。仁</a:t>
            </a:r>
            <a:r>
              <a:rPr sz="1400" spc="-15">
                <a:latin typeface="微软雅黑"/>
                <a:cs typeface="微软雅黑"/>
              </a:rPr>
              <a:t>烁</a:t>
            </a:r>
            <a:r>
              <a:rPr sz="1400">
                <a:latin typeface="微软雅黑"/>
                <a:cs typeface="微软雅黑"/>
              </a:rPr>
              <a:t>光能</a:t>
            </a:r>
            <a:r>
              <a:rPr sz="1400" spc="-15">
                <a:latin typeface="微软雅黑"/>
                <a:cs typeface="微软雅黑"/>
              </a:rPr>
              <a:t>独</a:t>
            </a:r>
            <a:r>
              <a:rPr sz="1400">
                <a:latin typeface="微软雅黑"/>
                <a:cs typeface="微软雅黑"/>
              </a:rPr>
              <a:t>树一</a:t>
            </a:r>
            <a:r>
              <a:rPr sz="1400" spc="-15">
                <a:latin typeface="微软雅黑"/>
                <a:cs typeface="微软雅黑"/>
              </a:rPr>
              <a:t>帜</a:t>
            </a:r>
            <a:r>
              <a:rPr sz="1400">
                <a:latin typeface="微软雅黑"/>
                <a:cs typeface="微软雅黑"/>
              </a:rPr>
              <a:t>选择</a:t>
            </a:r>
            <a:r>
              <a:rPr sz="1400" spc="-15">
                <a:latin typeface="微软雅黑"/>
                <a:cs typeface="微软雅黑"/>
              </a:rPr>
              <a:t>全</a:t>
            </a:r>
            <a:r>
              <a:rPr sz="1400">
                <a:latin typeface="微软雅黑"/>
                <a:cs typeface="微软雅黑"/>
              </a:rPr>
              <a:t>钙钛</a:t>
            </a:r>
            <a:r>
              <a:rPr sz="1400" spc="-15">
                <a:latin typeface="微软雅黑"/>
                <a:cs typeface="微软雅黑"/>
              </a:rPr>
              <a:t>矿</a:t>
            </a:r>
            <a:r>
              <a:rPr sz="1400">
                <a:latin typeface="微软雅黑"/>
                <a:cs typeface="微软雅黑"/>
              </a:rPr>
              <a:t>叠层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为初</a:t>
            </a:r>
            <a:r>
              <a:rPr sz="1400" spc="-15">
                <a:latin typeface="微软雅黑"/>
                <a:cs typeface="微软雅黑"/>
              </a:rPr>
              <a:t>创</a:t>
            </a:r>
            <a:r>
              <a:rPr sz="1400">
                <a:latin typeface="微软雅黑"/>
                <a:cs typeface="微软雅黑"/>
              </a:rPr>
              <a:t>企业</a:t>
            </a:r>
            <a:r>
              <a:rPr sz="1400" spc="-15">
                <a:latin typeface="微软雅黑"/>
                <a:cs typeface="微软雅黑"/>
              </a:rPr>
              <a:t>技</a:t>
            </a:r>
            <a:r>
              <a:rPr sz="1400">
                <a:latin typeface="微软雅黑"/>
                <a:cs typeface="微软雅黑"/>
              </a:rPr>
              <a:t>术路</a:t>
            </a:r>
            <a:r>
              <a:rPr sz="1400" spc="-15">
                <a:latin typeface="微软雅黑"/>
                <a:cs typeface="微软雅黑"/>
              </a:rPr>
              <a:t>线</a:t>
            </a:r>
            <a:r>
              <a:rPr sz="1400">
                <a:latin typeface="微软雅黑"/>
                <a:cs typeface="微软雅黑"/>
              </a:rPr>
              <a:t>选择</a:t>
            </a:r>
            <a:r>
              <a:rPr sz="1400" spc="-15">
                <a:latin typeface="微软雅黑"/>
                <a:cs typeface="微软雅黑"/>
              </a:rPr>
              <a:t>提</a:t>
            </a:r>
            <a:r>
              <a:rPr sz="1400">
                <a:latin typeface="微软雅黑"/>
                <a:cs typeface="微软雅黑"/>
              </a:rPr>
              <a:t>供参</a:t>
            </a:r>
            <a:r>
              <a:rPr sz="1400" spc="-15">
                <a:latin typeface="微软雅黑"/>
                <a:cs typeface="微软雅黑"/>
              </a:rPr>
              <a:t>考</a:t>
            </a:r>
            <a:r>
              <a:rPr sz="140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 marL="17780">
              <a:lnSpc>
                <a:spcPct val="100000"/>
              </a:lnSpc>
              <a:spcBef>
                <a:spcPts val="265"/>
              </a:spcBef>
            </a:pPr>
            <a:r>
              <a:rPr sz="1300" b="1" spc="-5">
                <a:latin typeface="微软雅黑"/>
                <a:cs typeface="微软雅黑"/>
              </a:rPr>
              <a:t>表：不同技术路线优劣势对比</a:t>
            </a:r>
            <a:endParaRPr sz="13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079753" y="2710433"/>
            <a:ext cx="6986270" cy="596265"/>
          </a:xfrm>
          <a:custGeom>
            <a:rect l="l" t="t" r="r" b="b"/>
            <a:pathLst>
              <a:path w="6986270" h="596264">
                <a:moveTo>
                  <a:pt x="0" y="595884"/>
                </a:moveTo>
                <a:lnTo>
                  <a:pt x="6986016" y="595884"/>
                </a:lnTo>
                <a:lnTo>
                  <a:pt x="6986016" y="0"/>
                </a:lnTo>
                <a:lnTo>
                  <a:pt x="0" y="0"/>
                </a:lnTo>
                <a:lnTo>
                  <a:pt x="0" y="595884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079753" y="2710433"/>
            <a:ext cx="6986270" cy="596265"/>
          </a:xfrm>
          <a:custGeom>
            <a:rect l="l" t="t" r="r" b="b"/>
            <a:pathLst>
              <a:path w="6986270" h="596264">
                <a:moveTo>
                  <a:pt x="0" y="595884"/>
                </a:moveTo>
                <a:lnTo>
                  <a:pt x="6986016" y="595884"/>
                </a:lnTo>
                <a:lnTo>
                  <a:pt x="6986016" y="0"/>
                </a:lnTo>
                <a:lnTo>
                  <a:pt x="0" y="0"/>
                </a:lnTo>
                <a:lnTo>
                  <a:pt x="0" y="595884"/>
                </a:lnTo>
                <a:close/>
              </a:path>
            </a:pathLst>
          </a:custGeom>
          <a:ln w="25400">
            <a:solidFill>
              <a:srgbClr val="548ED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412239" y="2829305"/>
            <a:ext cx="6321425" cy="36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45"/>
              <a:t>PART3</a:t>
            </a:r>
            <a:r>
              <a:rPr spc="-50"/>
              <a:t> </a:t>
            </a:r>
            <a:r>
              <a:rPr spc="-5"/>
              <a:t>工艺铸就核心竞争力，设备国产化降本可期</a:t>
            </a: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1459" y="204215"/>
            <a:ext cx="6985000" cy="603885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10668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840"/>
              </a:spcBef>
            </a:pPr>
            <a:r>
              <a:rPr sz="2400"/>
              <a:t>钙钛矿生产设备：镀膜、激光、涂布、封装</a:t>
            </a:r>
            <a:endParaRPr sz="2400"/>
          </a:p>
        </p:txBody>
      </p:sp>
      <p:sp>
        <p:nvSpPr>
          <p:cNvPr id="3" name="object 3"/>
          <p:cNvSpPr txBox="1"/>
          <p:nvPr/>
        </p:nvSpPr>
        <p:spPr>
          <a:xfrm>
            <a:off x="46736" y="961303"/>
            <a:ext cx="8853170" cy="7931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marR="5080" indent="-286385">
              <a:lnSpc>
                <a:spcPct val="120100"/>
              </a:lnSpc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钙钛矿电池组件生产共</a:t>
            </a:r>
            <a:r>
              <a:rPr sz="1400" b="1" spc="-10">
                <a:latin typeface="微软雅黑"/>
                <a:cs typeface="微软雅黑"/>
              </a:rPr>
              <a:t>需</a:t>
            </a:r>
            <a:r>
              <a:rPr sz="1400" b="1">
                <a:latin typeface="微软雅黑"/>
                <a:cs typeface="微软雅黑"/>
              </a:rPr>
              <a:t>要镀</a:t>
            </a:r>
            <a:r>
              <a:rPr sz="1400" b="1" spc="-10">
                <a:latin typeface="微软雅黑"/>
                <a:cs typeface="微软雅黑"/>
              </a:rPr>
              <a:t>膜</a:t>
            </a:r>
            <a:r>
              <a:rPr sz="1400" b="1">
                <a:latin typeface="微软雅黑"/>
                <a:cs typeface="微软雅黑"/>
              </a:rPr>
              <a:t>设备</a:t>
            </a:r>
            <a:r>
              <a:rPr sz="1400" b="1" spc="-10">
                <a:latin typeface="微软雅黑"/>
                <a:cs typeface="微软雅黑"/>
              </a:rPr>
              <a:t>、</a:t>
            </a:r>
            <a:r>
              <a:rPr sz="1400" b="1">
                <a:latin typeface="微软雅黑"/>
                <a:cs typeface="微软雅黑"/>
              </a:rPr>
              <a:t>激光</a:t>
            </a:r>
            <a:r>
              <a:rPr sz="1400" b="1" spc="-10">
                <a:latin typeface="微软雅黑"/>
                <a:cs typeface="微软雅黑"/>
              </a:rPr>
              <a:t>设</a:t>
            </a:r>
            <a:r>
              <a:rPr sz="1400" b="1">
                <a:latin typeface="微软雅黑"/>
                <a:cs typeface="微软雅黑"/>
              </a:rPr>
              <a:t>备、</a:t>
            </a:r>
            <a:r>
              <a:rPr sz="1400" b="1" spc="-10">
                <a:latin typeface="微软雅黑"/>
                <a:cs typeface="微软雅黑"/>
              </a:rPr>
              <a:t>涂</a:t>
            </a:r>
            <a:r>
              <a:rPr sz="1400" b="1">
                <a:latin typeface="微软雅黑"/>
                <a:cs typeface="微软雅黑"/>
              </a:rPr>
              <a:t>布设</a:t>
            </a:r>
            <a:r>
              <a:rPr sz="1400" b="1" spc="-10">
                <a:latin typeface="微软雅黑"/>
                <a:cs typeface="微软雅黑"/>
              </a:rPr>
              <a:t>备</a:t>
            </a:r>
            <a:r>
              <a:rPr sz="1400" b="1">
                <a:latin typeface="微软雅黑"/>
                <a:cs typeface="微软雅黑"/>
              </a:rPr>
              <a:t>、封</a:t>
            </a:r>
            <a:r>
              <a:rPr sz="1400" b="1" spc="-10">
                <a:latin typeface="微软雅黑"/>
                <a:cs typeface="微软雅黑"/>
              </a:rPr>
              <a:t>装</a:t>
            </a:r>
            <a:r>
              <a:rPr sz="1400" b="1">
                <a:latin typeface="微软雅黑"/>
                <a:cs typeface="微软雅黑"/>
              </a:rPr>
              <a:t>设备</a:t>
            </a:r>
            <a:r>
              <a:rPr sz="1400" b="1" spc="-10">
                <a:latin typeface="微软雅黑"/>
                <a:cs typeface="微软雅黑"/>
              </a:rPr>
              <a:t>四</a:t>
            </a:r>
            <a:r>
              <a:rPr sz="1400" b="1">
                <a:latin typeface="微软雅黑"/>
                <a:cs typeface="微软雅黑"/>
              </a:rPr>
              <a:t>种设</a:t>
            </a:r>
            <a:r>
              <a:rPr sz="1400" b="1" spc="-10">
                <a:latin typeface="微软雅黑"/>
                <a:cs typeface="微软雅黑"/>
              </a:rPr>
              <a:t>备</a:t>
            </a:r>
            <a:r>
              <a:rPr sz="1400" b="1" spc="15">
                <a:latin typeface="微软雅黑"/>
                <a:cs typeface="微软雅黑"/>
              </a:rPr>
              <a:t>。</a:t>
            </a:r>
            <a:r>
              <a:rPr sz="1400" spc="5">
                <a:latin typeface="微软雅黑"/>
                <a:cs typeface="微软雅黑"/>
              </a:rPr>
              <a:t>钙</a:t>
            </a:r>
            <a:r>
              <a:rPr sz="1400" spc="-15">
                <a:latin typeface="微软雅黑"/>
                <a:cs typeface="微软雅黑"/>
              </a:rPr>
              <a:t>钛</a:t>
            </a:r>
            <a:r>
              <a:rPr sz="1400" spc="5">
                <a:latin typeface="微软雅黑"/>
                <a:cs typeface="微软雅黑"/>
              </a:rPr>
              <a:t>矿</a:t>
            </a:r>
            <a:r>
              <a:rPr sz="1400">
                <a:latin typeface="微软雅黑"/>
                <a:cs typeface="微软雅黑"/>
              </a:rPr>
              <a:t>组</a:t>
            </a:r>
            <a:r>
              <a:rPr sz="1400" spc="-10">
                <a:latin typeface="微软雅黑"/>
                <a:cs typeface="微软雅黑"/>
              </a:rPr>
              <a:t>件</a:t>
            </a:r>
            <a:r>
              <a:rPr sz="1400" spc="5">
                <a:latin typeface="微软雅黑"/>
                <a:cs typeface="微软雅黑"/>
              </a:rPr>
              <a:t>生</a:t>
            </a:r>
            <a:r>
              <a:rPr sz="1400">
                <a:latin typeface="微软雅黑"/>
                <a:cs typeface="微软雅黑"/>
              </a:rPr>
              <a:t>产</a:t>
            </a:r>
            <a:r>
              <a:rPr sz="1400" spc="-10">
                <a:latin typeface="微软雅黑"/>
                <a:cs typeface="微软雅黑"/>
              </a:rPr>
              <a:t>中</a:t>
            </a:r>
            <a:r>
              <a:rPr sz="1400" spc="5">
                <a:latin typeface="微软雅黑"/>
                <a:cs typeface="微软雅黑"/>
              </a:rPr>
              <a:t>材</a:t>
            </a:r>
            <a:r>
              <a:rPr sz="1400">
                <a:latin typeface="微软雅黑"/>
                <a:cs typeface="微软雅黑"/>
              </a:rPr>
              <a:t>料</a:t>
            </a:r>
            <a:r>
              <a:rPr sz="1400" spc="-10">
                <a:latin typeface="微软雅黑"/>
                <a:cs typeface="微软雅黑"/>
              </a:rPr>
              <a:t>、</a:t>
            </a:r>
            <a:r>
              <a:rPr sz="1400" spc="5">
                <a:latin typeface="微软雅黑"/>
                <a:cs typeface="微软雅黑"/>
              </a:rPr>
              <a:t>工</a:t>
            </a:r>
            <a:r>
              <a:rPr sz="1400">
                <a:latin typeface="微软雅黑"/>
                <a:cs typeface="微软雅黑"/>
              </a:rPr>
              <a:t>艺、设备互相配合铸就</a:t>
            </a:r>
            <a:r>
              <a:rPr sz="1400" spc="-15">
                <a:latin typeface="微软雅黑"/>
                <a:cs typeface="微软雅黑"/>
              </a:rPr>
              <a:t>钙</a:t>
            </a:r>
            <a:r>
              <a:rPr sz="1400">
                <a:latin typeface="微软雅黑"/>
                <a:cs typeface="微软雅黑"/>
              </a:rPr>
              <a:t>钛矿</a:t>
            </a:r>
            <a:r>
              <a:rPr sz="1400" spc="-15">
                <a:latin typeface="微软雅黑"/>
                <a:cs typeface="微软雅黑"/>
              </a:rPr>
              <a:t>企</a:t>
            </a:r>
            <a:r>
              <a:rPr sz="1400">
                <a:latin typeface="微软雅黑"/>
                <a:cs typeface="微软雅黑"/>
              </a:rPr>
              <a:t>业的</a:t>
            </a:r>
            <a:r>
              <a:rPr sz="1400" spc="-15">
                <a:latin typeface="微软雅黑"/>
                <a:cs typeface="微软雅黑"/>
              </a:rPr>
              <a:t>核</a:t>
            </a:r>
            <a:r>
              <a:rPr sz="1400">
                <a:latin typeface="微软雅黑"/>
                <a:cs typeface="微软雅黑"/>
              </a:rPr>
              <a:t>心竞</a:t>
            </a:r>
            <a:r>
              <a:rPr sz="1400" spc="-15">
                <a:latin typeface="微软雅黑"/>
                <a:cs typeface="微软雅黑"/>
              </a:rPr>
              <a:t>争</a:t>
            </a:r>
            <a:r>
              <a:rPr sz="1400">
                <a:latin typeface="微软雅黑"/>
                <a:cs typeface="微软雅黑"/>
              </a:rPr>
              <a:t>力。</a:t>
            </a:r>
            <a:r>
              <a:rPr sz="1400" spc="-15">
                <a:latin typeface="微软雅黑"/>
                <a:cs typeface="微软雅黑"/>
              </a:rPr>
              <a:t>从</a:t>
            </a:r>
            <a:r>
              <a:rPr sz="1400">
                <a:latin typeface="微软雅黑"/>
                <a:cs typeface="微软雅黑"/>
              </a:rPr>
              <a:t>工艺</a:t>
            </a:r>
            <a:r>
              <a:rPr sz="1400" spc="-15">
                <a:latin typeface="微软雅黑"/>
                <a:cs typeface="微软雅黑"/>
              </a:rPr>
              <a:t>角</a:t>
            </a:r>
            <a:r>
              <a:rPr sz="1400">
                <a:latin typeface="微软雅黑"/>
                <a:cs typeface="微软雅黑"/>
              </a:rPr>
              <a:t>度出</a:t>
            </a:r>
            <a:r>
              <a:rPr sz="1400" spc="-15">
                <a:latin typeface="微软雅黑"/>
                <a:cs typeface="微软雅黑"/>
              </a:rPr>
              <a:t>发</a:t>
            </a:r>
            <a:r>
              <a:rPr sz="1400">
                <a:latin typeface="微软雅黑"/>
                <a:cs typeface="微软雅黑"/>
              </a:rPr>
              <a:t>，钙</a:t>
            </a:r>
            <a:r>
              <a:rPr sz="1400" spc="-15">
                <a:latin typeface="微软雅黑"/>
                <a:cs typeface="微软雅黑"/>
              </a:rPr>
              <a:t>钛</a:t>
            </a:r>
            <a:r>
              <a:rPr sz="1400">
                <a:latin typeface="微软雅黑"/>
                <a:cs typeface="微软雅黑"/>
              </a:rPr>
              <a:t>矿电</a:t>
            </a:r>
            <a:r>
              <a:rPr sz="1400" spc="-15">
                <a:latin typeface="微软雅黑"/>
                <a:cs typeface="微软雅黑"/>
              </a:rPr>
              <a:t>池</a:t>
            </a:r>
            <a:r>
              <a:rPr sz="1400">
                <a:latin typeface="微软雅黑"/>
                <a:cs typeface="微软雅黑"/>
              </a:rPr>
              <a:t>组件</a:t>
            </a:r>
            <a:r>
              <a:rPr sz="1400" spc="-15">
                <a:latin typeface="微软雅黑"/>
                <a:cs typeface="微软雅黑"/>
              </a:rPr>
              <a:t>在</a:t>
            </a:r>
            <a:r>
              <a:rPr sz="1400">
                <a:latin typeface="微软雅黑"/>
                <a:cs typeface="微软雅黑"/>
              </a:rPr>
              <a:t>生产</a:t>
            </a:r>
            <a:r>
              <a:rPr sz="1400" spc="-15">
                <a:latin typeface="微软雅黑"/>
                <a:cs typeface="微软雅黑"/>
              </a:rPr>
              <a:t>中</a:t>
            </a:r>
            <a:r>
              <a:rPr sz="1400">
                <a:latin typeface="微软雅黑"/>
                <a:cs typeface="微软雅黑"/>
              </a:rPr>
              <a:t>需要</a:t>
            </a:r>
            <a:r>
              <a:rPr sz="1400" spc="-15">
                <a:latin typeface="微软雅黑"/>
                <a:cs typeface="微软雅黑"/>
              </a:rPr>
              <a:t>用</a:t>
            </a:r>
            <a:r>
              <a:rPr sz="1400" spc="15">
                <a:latin typeface="微软雅黑"/>
                <a:cs typeface="微软雅黑"/>
              </a:rPr>
              <a:t>到</a:t>
            </a:r>
            <a:r>
              <a:rPr sz="1400">
                <a:latin typeface="微软雅黑"/>
                <a:cs typeface="微软雅黑"/>
              </a:rPr>
              <a:t>4</a:t>
            </a:r>
            <a:r>
              <a:rPr sz="1400" spc="-15">
                <a:latin typeface="微软雅黑"/>
                <a:cs typeface="微软雅黑"/>
              </a:rPr>
              <a:t>类设</a:t>
            </a:r>
            <a:r>
              <a:rPr sz="1400">
                <a:latin typeface="微软雅黑"/>
                <a:cs typeface="微软雅黑"/>
              </a:rPr>
              <a:t>备，已有部分国产化选</a:t>
            </a:r>
            <a:r>
              <a:rPr sz="1400" spc="-15">
                <a:latin typeface="微软雅黑"/>
                <a:cs typeface="微软雅黑"/>
              </a:rPr>
              <a:t>择</a:t>
            </a:r>
            <a:r>
              <a:rPr sz="140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07645" y="1856613"/>
            <a:ext cx="1832610" cy="603250"/>
          </a:xfrm>
          <a:prstGeom prst="rect">
            <a:avLst/>
          </a:prstGeom>
          <a:solidFill>
            <a:srgbClr val="EE0808"/>
          </a:solidFill>
        </p:spPr>
        <p:txBody>
          <a:bodyPr vert="horz" wrap="square" lIns="0" tIns="6159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84"/>
              </a:spcBef>
            </a:pPr>
            <a:r>
              <a:rPr sz="1600" b="1" spc="5">
                <a:solidFill>
                  <a:srgbClr val="FFFFFF"/>
                </a:solidFill>
                <a:latin typeface="微软雅黑"/>
                <a:cs typeface="微软雅黑"/>
              </a:rPr>
              <a:t>钙钛矿组件结构</a:t>
            </a:r>
            <a:endParaRPr sz="16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</a:pPr>
            <a:r>
              <a:rPr sz="1600" spc="-5">
                <a:solidFill>
                  <a:srgbClr val="FFFFFF"/>
                </a:solidFill>
                <a:latin typeface="宋体"/>
                <a:cs typeface="宋体"/>
              </a:rPr>
              <a:t>（反式平面结构</a:t>
            </a:r>
            <a:r>
              <a:rPr sz="1500" spc="-5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1500">
              <a:latin typeface="宋体"/>
              <a:cs typeface="宋体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5438" y="6017514"/>
            <a:ext cx="2261870" cy="325120"/>
          </a:xfrm>
          <a:custGeom>
            <a:rect l="l" t="t" r="r" b="b"/>
            <a:pathLst>
              <a:path w="2261870" h="325120">
                <a:moveTo>
                  <a:pt x="0" y="324612"/>
                </a:moveTo>
                <a:lnTo>
                  <a:pt x="2261616" y="324612"/>
                </a:lnTo>
                <a:lnTo>
                  <a:pt x="2261616" y="0"/>
                </a:lnTo>
                <a:lnTo>
                  <a:pt x="0" y="0"/>
                </a:lnTo>
                <a:lnTo>
                  <a:pt x="0" y="324612"/>
                </a:lnTo>
                <a:close/>
              </a:path>
            </a:pathLst>
          </a:custGeom>
          <a:solidFill>
            <a:srgbClr val="006FC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75438" y="6017514"/>
            <a:ext cx="2261870" cy="325120"/>
          </a:xfrm>
          <a:custGeom>
            <a:rect l="l" t="t" r="r" b="b"/>
            <a:pathLst>
              <a:path w="2261870" h="325120">
                <a:moveTo>
                  <a:pt x="0" y="324612"/>
                </a:moveTo>
                <a:lnTo>
                  <a:pt x="2261616" y="324612"/>
                </a:lnTo>
                <a:lnTo>
                  <a:pt x="2261616" y="0"/>
                </a:lnTo>
                <a:lnTo>
                  <a:pt x="0" y="0"/>
                </a:lnTo>
                <a:lnTo>
                  <a:pt x="0" y="324612"/>
                </a:lnTo>
                <a:close/>
              </a:path>
            </a:pathLst>
          </a:custGeom>
          <a:ln w="19049">
            <a:solidFill>
              <a:srgbClr val="006FC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240284" y="6069482"/>
            <a:ext cx="1930400" cy="2305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500" b="1">
                <a:solidFill>
                  <a:srgbClr val="FFFFFF"/>
                </a:solidFill>
                <a:latin typeface="微软雅黑"/>
                <a:cs typeface="微软雅黑"/>
              </a:rPr>
              <a:t>透明导电层（顶电极）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74676" y="4322064"/>
            <a:ext cx="2261870" cy="325120"/>
          </a:xfrm>
          <a:custGeom>
            <a:rect l="l" t="t" r="r" b="b"/>
            <a:pathLst>
              <a:path w="2261870" h="325120">
                <a:moveTo>
                  <a:pt x="0" y="324612"/>
                </a:moveTo>
                <a:lnTo>
                  <a:pt x="2261616" y="324612"/>
                </a:lnTo>
                <a:lnTo>
                  <a:pt x="2261616" y="0"/>
                </a:lnTo>
                <a:lnTo>
                  <a:pt x="0" y="0"/>
                </a:lnTo>
                <a:lnTo>
                  <a:pt x="0" y="324612"/>
                </a:lnTo>
                <a:close/>
              </a:path>
            </a:pathLst>
          </a:custGeom>
          <a:solidFill>
            <a:srgbClr val="001F5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383540" y="4375404"/>
            <a:ext cx="1644014" cy="2305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500" b="1">
                <a:solidFill>
                  <a:srgbClr val="FFFFFF"/>
                </a:solidFill>
                <a:latin typeface="微软雅黑"/>
                <a:cs typeface="微软雅黑"/>
              </a:rPr>
              <a:t>电子传输层（</a:t>
            </a:r>
            <a:r>
              <a:rPr sz="1500" b="1" spc="-254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500" b="1" spc="-18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1500" b="1" spc="-175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1500" b="1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74676" y="4840223"/>
            <a:ext cx="2261870" cy="325120"/>
          </a:xfrm>
          <a:custGeom>
            <a:rect l="l" t="t" r="r" b="b"/>
            <a:pathLst>
              <a:path w="2261870" h="325120">
                <a:moveTo>
                  <a:pt x="0" y="324612"/>
                </a:moveTo>
                <a:lnTo>
                  <a:pt x="2261616" y="324612"/>
                </a:lnTo>
                <a:lnTo>
                  <a:pt x="2261616" y="0"/>
                </a:lnTo>
                <a:lnTo>
                  <a:pt x="0" y="0"/>
                </a:lnTo>
                <a:lnTo>
                  <a:pt x="0" y="324612"/>
                </a:lnTo>
                <a:close/>
              </a:path>
            </a:pathLst>
          </a:custGeom>
          <a:solidFill>
            <a:srgbClr val="05437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811783" y="4893564"/>
            <a:ext cx="787400" cy="2305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500" b="1">
                <a:solidFill>
                  <a:srgbClr val="FFFFFF"/>
                </a:solidFill>
                <a:latin typeface="微软雅黑"/>
                <a:cs typeface="微软雅黑"/>
              </a:rPr>
              <a:t>钙钛矿层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74676" y="5335523"/>
            <a:ext cx="2261870" cy="325120"/>
          </a:xfrm>
          <a:custGeom>
            <a:rect l="l" t="t" r="r" b="b"/>
            <a:pathLst>
              <a:path w="2261870" h="325120">
                <a:moveTo>
                  <a:pt x="0" y="324612"/>
                </a:moveTo>
                <a:lnTo>
                  <a:pt x="2261616" y="324612"/>
                </a:lnTo>
                <a:lnTo>
                  <a:pt x="2261616" y="0"/>
                </a:lnTo>
                <a:lnTo>
                  <a:pt x="0" y="0"/>
                </a:lnTo>
                <a:lnTo>
                  <a:pt x="0" y="324612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383540" y="5388864"/>
            <a:ext cx="1644014" cy="2305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500" b="1">
                <a:solidFill>
                  <a:srgbClr val="FFFFFF"/>
                </a:solidFill>
                <a:latin typeface="微软雅黑"/>
                <a:cs typeface="微软雅黑"/>
              </a:rPr>
              <a:t>空穴传输层（</a:t>
            </a:r>
            <a:r>
              <a:rPr sz="1500" b="1" spc="-335">
                <a:solidFill>
                  <a:srgbClr val="FFFFFF"/>
                </a:solidFill>
                <a:latin typeface="Arial"/>
                <a:cs typeface="Arial"/>
              </a:rPr>
              <a:t>H</a:t>
            </a:r>
            <a:r>
              <a:rPr sz="1500" b="1" spc="-18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1500" b="1" spc="-175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1500" b="1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75438" y="3679697"/>
            <a:ext cx="2261870" cy="325120"/>
          </a:xfrm>
          <a:custGeom>
            <a:rect l="l" t="t" r="r" b="b"/>
            <a:pathLst>
              <a:path w="2261870" h="325120">
                <a:moveTo>
                  <a:pt x="0" y="324612"/>
                </a:moveTo>
                <a:lnTo>
                  <a:pt x="2261616" y="324612"/>
                </a:lnTo>
                <a:lnTo>
                  <a:pt x="2261616" y="0"/>
                </a:lnTo>
                <a:lnTo>
                  <a:pt x="0" y="0"/>
                </a:lnTo>
                <a:lnTo>
                  <a:pt x="0" y="324612"/>
                </a:lnTo>
                <a:close/>
              </a:path>
            </a:pathLst>
          </a:custGeom>
          <a:solidFill>
            <a:srgbClr val="006FC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75438" y="3679697"/>
            <a:ext cx="2261870" cy="325120"/>
          </a:xfrm>
          <a:custGeom>
            <a:rect l="l" t="t" r="r" b="b"/>
            <a:pathLst>
              <a:path w="2261870" h="325120">
                <a:moveTo>
                  <a:pt x="0" y="324612"/>
                </a:moveTo>
                <a:lnTo>
                  <a:pt x="2261616" y="324612"/>
                </a:lnTo>
                <a:lnTo>
                  <a:pt x="2261616" y="0"/>
                </a:lnTo>
                <a:lnTo>
                  <a:pt x="0" y="0"/>
                </a:lnTo>
                <a:lnTo>
                  <a:pt x="0" y="324612"/>
                </a:lnTo>
                <a:close/>
              </a:path>
            </a:pathLst>
          </a:custGeom>
          <a:ln w="19049">
            <a:solidFill>
              <a:srgbClr val="006FC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240284" y="3732021"/>
            <a:ext cx="1930400" cy="2305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500" b="1">
                <a:solidFill>
                  <a:srgbClr val="FFFFFF"/>
                </a:solidFill>
                <a:latin typeface="微软雅黑"/>
                <a:cs typeface="微软雅黑"/>
              </a:rPr>
              <a:t>金属对电极（背电极）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1065275" y="5658611"/>
            <a:ext cx="76200" cy="301625"/>
          </a:xfrm>
          <a:custGeom>
            <a:rect l="l" t="t" r="r" b="b"/>
            <a:pathLst>
              <a:path w="76200" h="301625">
                <a:moveTo>
                  <a:pt x="44450" y="63500"/>
                </a:moveTo>
                <a:lnTo>
                  <a:pt x="31750" y="63500"/>
                </a:lnTo>
                <a:lnTo>
                  <a:pt x="31750" y="301167"/>
                </a:lnTo>
                <a:lnTo>
                  <a:pt x="44450" y="301167"/>
                </a:lnTo>
                <a:lnTo>
                  <a:pt x="44450" y="63500"/>
                </a:lnTo>
                <a:close/>
              </a:path>
              <a:path w="76200" h="301625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301625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1283969" y="5729020"/>
            <a:ext cx="406400" cy="2305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500" spc="5">
                <a:latin typeface="宋体"/>
                <a:cs typeface="宋体"/>
              </a:rPr>
              <a:t>P</a:t>
            </a:r>
            <a:r>
              <a:rPr sz="1500" spc="-10">
                <a:latin typeface="宋体"/>
                <a:cs typeface="宋体"/>
              </a:rPr>
              <a:t>1</a:t>
            </a:r>
            <a:r>
              <a:rPr sz="1500">
                <a:latin typeface="宋体"/>
                <a:cs typeface="宋体"/>
              </a:rPr>
              <a:t>层</a:t>
            </a:r>
            <a:endParaRPr sz="1500">
              <a:latin typeface="宋体"/>
              <a:cs typeface="宋体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1085088" y="4002023"/>
            <a:ext cx="76200" cy="281305"/>
          </a:xfrm>
          <a:custGeom>
            <a:rect l="l" t="t" r="r" b="b"/>
            <a:pathLst>
              <a:path w="76200" h="281304">
                <a:moveTo>
                  <a:pt x="44450" y="63500"/>
                </a:moveTo>
                <a:lnTo>
                  <a:pt x="31750" y="63500"/>
                </a:lnTo>
                <a:lnTo>
                  <a:pt x="31750" y="280796"/>
                </a:lnTo>
                <a:lnTo>
                  <a:pt x="44450" y="280796"/>
                </a:lnTo>
                <a:lnTo>
                  <a:pt x="44450" y="63500"/>
                </a:lnTo>
                <a:close/>
              </a:path>
              <a:path w="76200" h="281304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281304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1283969" y="4025772"/>
            <a:ext cx="406400" cy="2305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500" spc="5">
                <a:latin typeface="宋体"/>
                <a:cs typeface="宋体"/>
              </a:rPr>
              <a:t>P</a:t>
            </a:r>
            <a:r>
              <a:rPr sz="1500" spc="-10">
                <a:latin typeface="宋体"/>
                <a:cs typeface="宋体"/>
              </a:rPr>
              <a:t>2</a:t>
            </a:r>
            <a:r>
              <a:rPr sz="1500">
                <a:latin typeface="宋体"/>
                <a:cs typeface="宋体"/>
              </a:rPr>
              <a:t>层</a:t>
            </a:r>
            <a:endParaRPr sz="1500">
              <a:latin typeface="宋体"/>
              <a:cs typeface="宋体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1086611" y="3389376"/>
            <a:ext cx="76200" cy="252095"/>
          </a:xfrm>
          <a:custGeom>
            <a:rect l="l" t="t" r="r" b="b"/>
            <a:pathLst>
              <a:path w="76200" h="252095">
                <a:moveTo>
                  <a:pt x="44450" y="63500"/>
                </a:moveTo>
                <a:lnTo>
                  <a:pt x="31750" y="63500"/>
                </a:lnTo>
                <a:lnTo>
                  <a:pt x="31750" y="251587"/>
                </a:lnTo>
                <a:lnTo>
                  <a:pt x="44450" y="251587"/>
                </a:lnTo>
                <a:lnTo>
                  <a:pt x="44450" y="63500"/>
                </a:lnTo>
                <a:close/>
              </a:path>
              <a:path w="76200" h="252095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252095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612140" y="3120263"/>
            <a:ext cx="1078865" cy="479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500">
                <a:latin typeface="宋体"/>
                <a:cs typeface="宋体"/>
              </a:rPr>
              <a:t>P4激光清边</a:t>
            </a:r>
            <a:endParaRPr sz="1500">
              <a:latin typeface="宋体"/>
              <a:cs typeface="宋体"/>
            </a:endParaRPr>
          </a:p>
          <a:p>
            <a:pPr marL="683895">
              <a:lnSpc>
                <a:spcPct val="100000"/>
              </a:lnSpc>
              <a:spcBef>
                <a:spcPts val="160"/>
              </a:spcBef>
            </a:pPr>
            <a:r>
              <a:rPr sz="1500">
                <a:latin typeface="宋体"/>
                <a:cs typeface="宋体"/>
              </a:rPr>
              <a:t>P</a:t>
            </a:r>
            <a:r>
              <a:rPr sz="1500" spc="-10">
                <a:latin typeface="宋体"/>
                <a:cs typeface="宋体"/>
              </a:rPr>
              <a:t>3</a:t>
            </a:r>
            <a:r>
              <a:rPr sz="1500">
                <a:latin typeface="宋体"/>
                <a:cs typeface="宋体"/>
              </a:rPr>
              <a:t>层</a:t>
            </a:r>
            <a:endParaRPr sz="1500">
              <a:latin typeface="宋体"/>
              <a:cs typeface="宋体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1065275" y="2872739"/>
            <a:ext cx="76200" cy="252095"/>
          </a:xfrm>
          <a:custGeom>
            <a:rect l="l" t="t" r="r" b="b"/>
            <a:pathLst>
              <a:path w="76200" h="252094">
                <a:moveTo>
                  <a:pt x="44450" y="63500"/>
                </a:moveTo>
                <a:lnTo>
                  <a:pt x="31750" y="63500"/>
                </a:lnTo>
                <a:lnTo>
                  <a:pt x="31750" y="251587"/>
                </a:lnTo>
                <a:lnTo>
                  <a:pt x="44450" y="251587"/>
                </a:lnTo>
                <a:lnTo>
                  <a:pt x="44450" y="63500"/>
                </a:lnTo>
                <a:close/>
              </a:path>
              <a:path w="76200" h="252094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252094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 txBox="1"/>
          <p:nvPr/>
        </p:nvSpPr>
        <p:spPr>
          <a:xfrm>
            <a:off x="612140" y="2628010"/>
            <a:ext cx="978535" cy="2305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500">
                <a:latin typeface="宋体"/>
                <a:cs typeface="宋体"/>
              </a:rPr>
              <a:t>封装→测试</a:t>
            </a:r>
            <a:endParaRPr sz="1500">
              <a:latin typeface="宋体"/>
              <a:cs typeface="宋体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875913" y="1932813"/>
            <a:ext cx="2132965" cy="357505"/>
          </a:xfrm>
          <a:prstGeom prst="rect">
            <a:avLst/>
          </a:prstGeom>
          <a:solidFill>
            <a:srgbClr val="EE0808"/>
          </a:solidFill>
        </p:spPr>
        <p:txBody>
          <a:bodyPr vert="horz" wrap="square" lIns="0" tIns="62229" rIns="0" bIns="0" rtlCol="0">
            <a:spAutoFit/>
          </a:bodyPr>
          <a:lstStyle/>
          <a:p>
            <a:pPr marL="144145">
              <a:lnSpc>
                <a:spcPct val="100000"/>
              </a:lnSpc>
              <a:spcBef>
                <a:spcPts val="489"/>
              </a:spcBef>
            </a:pPr>
            <a:r>
              <a:rPr sz="1600" b="1" spc="5">
                <a:solidFill>
                  <a:srgbClr val="FFFFFF"/>
                </a:solidFill>
                <a:latin typeface="微软雅黑"/>
                <a:cs typeface="微软雅黑"/>
              </a:rPr>
              <a:t>钙钛矿组件生产流程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3791711" y="5865876"/>
            <a:ext cx="2261870" cy="318770"/>
          </a:xfrm>
          <a:custGeom>
            <a:rect l="l" t="t" r="r" b="b"/>
            <a:pathLst>
              <a:path w="2261870" h="318770">
                <a:moveTo>
                  <a:pt x="0" y="318516"/>
                </a:moveTo>
                <a:lnTo>
                  <a:pt x="2261616" y="318516"/>
                </a:lnTo>
                <a:lnTo>
                  <a:pt x="2261616" y="0"/>
                </a:lnTo>
                <a:lnTo>
                  <a:pt x="0" y="0"/>
                </a:lnTo>
                <a:lnTo>
                  <a:pt x="0" y="318516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 txBox="1"/>
          <p:nvPr/>
        </p:nvSpPr>
        <p:spPr>
          <a:xfrm>
            <a:off x="4434078" y="5918606"/>
            <a:ext cx="977900" cy="2305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500" b="1" spc="-5">
                <a:solidFill>
                  <a:srgbClr val="FFFFFF"/>
                </a:solidFill>
                <a:latin typeface="微软雅黑"/>
                <a:cs typeface="微软雅黑"/>
              </a:rPr>
              <a:t>阳极缓冲层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3817620" y="5399532"/>
            <a:ext cx="2261870" cy="318770"/>
          </a:xfrm>
          <a:custGeom>
            <a:rect l="l" t="t" r="r" b="b"/>
            <a:pathLst>
              <a:path w="2261870" h="318770">
                <a:moveTo>
                  <a:pt x="0" y="318516"/>
                </a:moveTo>
                <a:lnTo>
                  <a:pt x="2261616" y="318516"/>
                </a:lnTo>
                <a:lnTo>
                  <a:pt x="2261616" y="0"/>
                </a:lnTo>
                <a:lnTo>
                  <a:pt x="0" y="0"/>
                </a:lnTo>
                <a:lnTo>
                  <a:pt x="0" y="318516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 txBox="1"/>
          <p:nvPr/>
        </p:nvSpPr>
        <p:spPr>
          <a:xfrm>
            <a:off x="3817620" y="5399532"/>
            <a:ext cx="2261870" cy="3187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654685">
              <a:lnSpc>
                <a:spcPct val="100000"/>
              </a:lnSpc>
              <a:spcBef>
                <a:spcPts val="420"/>
              </a:spcBef>
            </a:pPr>
            <a:r>
              <a:rPr sz="1500" b="1">
                <a:solidFill>
                  <a:srgbClr val="FFFFFF"/>
                </a:solidFill>
                <a:latin typeface="微软雅黑"/>
                <a:cs typeface="微软雅黑"/>
              </a:rPr>
              <a:t>钙钛矿涂布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3817620" y="4933188"/>
            <a:ext cx="2261870" cy="318770"/>
          </a:xfrm>
          <a:custGeom>
            <a:rect l="l" t="t" r="r" b="b"/>
            <a:pathLst>
              <a:path w="2261870" h="318770">
                <a:moveTo>
                  <a:pt x="0" y="318516"/>
                </a:moveTo>
                <a:lnTo>
                  <a:pt x="2261616" y="318516"/>
                </a:lnTo>
                <a:lnTo>
                  <a:pt x="2261616" y="0"/>
                </a:lnTo>
                <a:lnTo>
                  <a:pt x="0" y="0"/>
                </a:lnTo>
                <a:lnTo>
                  <a:pt x="0" y="318516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 txBox="1"/>
          <p:nvPr/>
        </p:nvSpPr>
        <p:spPr>
          <a:xfrm>
            <a:off x="3817620" y="4933188"/>
            <a:ext cx="2261870" cy="31877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654685">
              <a:lnSpc>
                <a:spcPct val="100000"/>
              </a:lnSpc>
              <a:spcBef>
                <a:spcPts val="420"/>
              </a:spcBef>
            </a:pPr>
            <a:r>
              <a:rPr sz="1500" b="1">
                <a:solidFill>
                  <a:srgbClr val="FFFFFF"/>
                </a:solidFill>
                <a:latin typeface="微软雅黑"/>
                <a:cs typeface="微软雅黑"/>
              </a:rPr>
              <a:t>阴极缓冲层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3811523" y="4462271"/>
            <a:ext cx="2261870" cy="318770"/>
          </a:xfrm>
          <a:prstGeom prst="rect">
            <a:avLst/>
          </a:prstGeom>
          <a:solidFill>
            <a:srgbClr val="001F5F"/>
          </a:solidFill>
        </p:spPr>
        <p:txBody>
          <a:bodyPr vert="horz" wrap="square" lIns="0" tIns="53340" rIns="0" bIns="0" rtlCol="0">
            <a:spAutoFit/>
          </a:bodyPr>
          <a:lstStyle/>
          <a:p>
            <a:pPr marL="1270" algn="ctr">
              <a:lnSpc>
                <a:spcPct val="100000"/>
              </a:lnSpc>
              <a:spcBef>
                <a:spcPts val="420"/>
              </a:spcBef>
            </a:pPr>
            <a:r>
              <a:rPr sz="1500" b="1" spc="-85">
                <a:solidFill>
                  <a:srgbClr val="FFFFFF"/>
                </a:solidFill>
                <a:latin typeface="微软雅黑"/>
                <a:cs typeface="微软雅黑"/>
              </a:rPr>
              <a:t>激光</a:t>
            </a:r>
            <a:r>
              <a:rPr sz="1500" b="1" spc="-85">
                <a:solidFill>
                  <a:srgbClr val="FFFFFF"/>
                </a:solidFill>
                <a:latin typeface="Arial"/>
                <a:cs typeface="Arial"/>
              </a:rPr>
              <a:t>P2</a:t>
            </a:r>
            <a:endParaRPr sz="1500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3811523" y="3986784"/>
            <a:ext cx="2261870" cy="318770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5270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15"/>
              </a:spcBef>
            </a:pPr>
            <a:r>
              <a:rPr sz="1500" b="1">
                <a:solidFill>
                  <a:srgbClr val="FFFFFF"/>
                </a:solidFill>
                <a:latin typeface="微软雅黑"/>
                <a:cs typeface="微软雅黑"/>
              </a:rPr>
              <a:t>背电极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3829811" y="3515867"/>
            <a:ext cx="2261870" cy="318770"/>
          </a:xfrm>
          <a:prstGeom prst="rect">
            <a:avLst/>
          </a:prstGeom>
          <a:solidFill>
            <a:srgbClr val="001F5F"/>
          </a:solidFill>
        </p:spPr>
        <p:txBody>
          <a:bodyPr vert="horz" wrap="square" lIns="0" tIns="52705" rIns="0" bIns="0" rtlCol="0">
            <a:spAutoFit/>
          </a:bodyPr>
          <a:lstStyle/>
          <a:p>
            <a:pPr marL="2540" algn="ctr">
              <a:lnSpc>
                <a:spcPct val="100000"/>
              </a:lnSpc>
              <a:spcBef>
                <a:spcPts val="415"/>
              </a:spcBef>
            </a:pPr>
            <a:r>
              <a:rPr sz="1500" b="1" spc="-85">
                <a:solidFill>
                  <a:srgbClr val="FFFFFF"/>
                </a:solidFill>
                <a:latin typeface="微软雅黑"/>
                <a:cs typeface="微软雅黑"/>
              </a:rPr>
              <a:t>激光</a:t>
            </a:r>
            <a:r>
              <a:rPr sz="1500" b="1" spc="-85">
                <a:solidFill>
                  <a:srgbClr val="FFFFFF"/>
                </a:solidFill>
                <a:latin typeface="Arial"/>
                <a:cs typeface="Arial"/>
              </a:rPr>
              <a:t>P3</a:t>
            </a:r>
            <a:endParaRPr sz="1500">
              <a:latin typeface="Arial"/>
              <a:cs typeface="Arial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3829811" y="3035807"/>
            <a:ext cx="2261870" cy="318770"/>
          </a:xfrm>
          <a:custGeom>
            <a:rect l="l" t="t" r="r" b="b"/>
            <a:pathLst>
              <a:path w="2261870" h="318770">
                <a:moveTo>
                  <a:pt x="0" y="318515"/>
                </a:moveTo>
                <a:lnTo>
                  <a:pt x="2261616" y="318515"/>
                </a:lnTo>
                <a:lnTo>
                  <a:pt x="2261616" y="0"/>
                </a:lnTo>
                <a:lnTo>
                  <a:pt x="0" y="0"/>
                </a:lnTo>
                <a:lnTo>
                  <a:pt x="0" y="318515"/>
                </a:lnTo>
                <a:close/>
              </a:path>
            </a:pathLst>
          </a:custGeom>
          <a:solidFill>
            <a:srgbClr val="001F5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 txBox="1"/>
          <p:nvPr/>
        </p:nvSpPr>
        <p:spPr>
          <a:xfrm>
            <a:off x="4662932" y="3087878"/>
            <a:ext cx="598805" cy="2305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500" b="1" spc="-5">
                <a:solidFill>
                  <a:srgbClr val="FFFFFF"/>
                </a:solidFill>
                <a:latin typeface="微软雅黑"/>
                <a:cs typeface="微软雅黑"/>
              </a:rPr>
              <a:t>激光</a:t>
            </a:r>
            <a:r>
              <a:rPr sz="1500" b="1" spc="-170">
                <a:solidFill>
                  <a:srgbClr val="FFFFFF"/>
                </a:solidFill>
                <a:latin typeface="Arial"/>
                <a:cs typeface="Arial"/>
              </a:rPr>
              <a:t>P4</a:t>
            </a:r>
            <a:endParaRPr sz="1500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808857" y="2548508"/>
            <a:ext cx="2280920" cy="340995"/>
          </a:xfrm>
          <a:prstGeom prst="rect">
            <a:avLst/>
          </a:prstGeom>
          <a:solidFill>
            <a:srgbClr val="C5D9F0"/>
          </a:solidFill>
        </p:spPr>
        <p:txBody>
          <a:bodyPr vert="horz" wrap="square" lIns="0" tIns="61594" rIns="0" bIns="0" rtlCol="0">
            <a:spAutoFit/>
          </a:bodyPr>
          <a:lstStyle/>
          <a:p>
            <a:pPr marL="759460">
              <a:lnSpc>
                <a:spcPct val="100000"/>
              </a:lnSpc>
              <a:spcBef>
                <a:spcPts val="484"/>
              </a:spcBef>
            </a:pPr>
            <a:r>
              <a:rPr sz="1500" b="1">
                <a:latin typeface="微软雅黑"/>
                <a:cs typeface="微软雅黑"/>
              </a:rPr>
              <a:t>组件封装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4870703" y="5658611"/>
            <a:ext cx="76200" cy="179705"/>
          </a:xfrm>
          <a:custGeom>
            <a:rect l="l" t="t" r="r" b="b"/>
            <a:pathLst>
              <a:path w="76200" h="179704">
                <a:moveTo>
                  <a:pt x="44450" y="63500"/>
                </a:moveTo>
                <a:lnTo>
                  <a:pt x="31750" y="63500"/>
                </a:lnTo>
                <a:lnTo>
                  <a:pt x="31750" y="179463"/>
                </a:lnTo>
                <a:lnTo>
                  <a:pt x="44450" y="179463"/>
                </a:lnTo>
                <a:lnTo>
                  <a:pt x="44450" y="63500"/>
                </a:lnTo>
                <a:close/>
              </a:path>
              <a:path w="76200" h="179704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179704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4870703" y="6175247"/>
            <a:ext cx="76200" cy="179705"/>
          </a:xfrm>
          <a:custGeom>
            <a:rect l="l" t="t" r="r" b="b"/>
            <a:pathLst>
              <a:path w="76200" h="179704">
                <a:moveTo>
                  <a:pt x="44450" y="63499"/>
                </a:moveTo>
                <a:lnTo>
                  <a:pt x="31750" y="63499"/>
                </a:lnTo>
                <a:lnTo>
                  <a:pt x="31750" y="179450"/>
                </a:lnTo>
                <a:lnTo>
                  <a:pt x="44450" y="179450"/>
                </a:lnTo>
                <a:lnTo>
                  <a:pt x="44450" y="63499"/>
                </a:lnTo>
                <a:close/>
              </a:path>
              <a:path w="76200" h="179704">
                <a:moveTo>
                  <a:pt x="38100" y="0"/>
                </a:moveTo>
                <a:lnTo>
                  <a:pt x="0" y="76199"/>
                </a:lnTo>
                <a:lnTo>
                  <a:pt x="31750" y="76199"/>
                </a:lnTo>
                <a:lnTo>
                  <a:pt x="31750" y="63499"/>
                </a:lnTo>
                <a:lnTo>
                  <a:pt x="69850" y="63499"/>
                </a:lnTo>
                <a:lnTo>
                  <a:pt x="38100" y="0"/>
                </a:lnTo>
                <a:close/>
              </a:path>
              <a:path w="76200" h="179704">
                <a:moveTo>
                  <a:pt x="69850" y="63499"/>
                </a:moveTo>
                <a:lnTo>
                  <a:pt x="44450" y="63499"/>
                </a:lnTo>
                <a:lnTo>
                  <a:pt x="44450" y="76199"/>
                </a:lnTo>
                <a:lnTo>
                  <a:pt x="76200" y="76199"/>
                </a:lnTo>
                <a:lnTo>
                  <a:pt x="69850" y="6349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4870703" y="5199888"/>
            <a:ext cx="76200" cy="179705"/>
          </a:xfrm>
          <a:custGeom>
            <a:rect l="l" t="t" r="r" b="b"/>
            <a:pathLst>
              <a:path w="76200" h="179704">
                <a:moveTo>
                  <a:pt x="44450" y="63500"/>
                </a:moveTo>
                <a:lnTo>
                  <a:pt x="31750" y="63500"/>
                </a:lnTo>
                <a:lnTo>
                  <a:pt x="31750" y="179450"/>
                </a:lnTo>
                <a:lnTo>
                  <a:pt x="44450" y="179450"/>
                </a:lnTo>
                <a:lnTo>
                  <a:pt x="44450" y="63500"/>
                </a:lnTo>
                <a:close/>
              </a:path>
              <a:path w="76200" h="179704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179704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4870703" y="4773167"/>
            <a:ext cx="76200" cy="179705"/>
          </a:xfrm>
          <a:custGeom>
            <a:rect l="l" t="t" r="r" b="b"/>
            <a:pathLst>
              <a:path w="76200" h="179704">
                <a:moveTo>
                  <a:pt x="44450" y="63499"/>
                </a:moveTo>
                <a:lnTo>
                  <a:pt x="31750" y="63499"/>
                </a:lnTo>
                <a:lnTo>
                  <a:pt x="31750" y="179450"/>
                </a:lnTo>
                <a:lnTo>
                  <a:pt x="44450" y="179450"/>
                </a:lnTo>
                <a:lnTo>
                  <a:pt x="44450" y="63499"/>
                </a:lnTo>
                <a:close/>
              </a:path>
              <a:path w="76200" h="179704">
                <a:moveTo>
                  <a:pt x="38100" y="0"/>
                </a:moveTo>
                <a:lnTo>
                  <a:pt x="0" y="76199"/>
                </a:lnTo>
                <a:lnTo>
                  <a:pt x="31750" y="76199"/>
                </a:lnTo>
                <a:lnTo>
                  <a:pt x="31750" y="63499"/>
                </a:lnTo>
                <a:lnTo>
                  <a:pt x="69850" y="63499"/>
                </a:lnTo>
                <a:lnTo>
                  <a:pt x="38100" y="0"/>
                </a:lnTo>
                <a:close/>
              </a:path>
              <a:path w="76200" h="179704">
                <a:moveTo>
                  <a:pt x="69850" y="63499"/>
                </a:moveTo>
                <a:lnTo>
                  <a:pt x="44450" y="63499"/>
                </a:lnTo>
                <a:lnTo>
                  <a:pt x="44450" y="76199"/>
                </a:lnTo>
                <a:lnTo>
                  <a:pt x="76200" y="76199"/>
                </a:lnTo>
                <a:lnTo>
                  <a:pt x="69850" y="6349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4870703" y="4276344"/>
            <a:ext cx="76200" cy="179705"/>
          </a:xfrm>
          <a:custGeom>
            <a:rect l="l" t="t" r="r" b="b"/>
            <a:pathLst>
              <a:path w="76200" h="179704">
                <a:moveTo>
                  <a:pt x="44450" y="63499"/>
                </a:moveTo>
                <a:lnTo>
                  <a:pt x="31750" y="63499"/>
                </a:lnTo>
                <a:lnTo>
                  <a:pt x="31750" y="179450"/>
                </a:lnTo>
                <a:lnTo>
                  <a:pt x="44450" y="179450"/>
                </a:lnTo>
                <a:lnTo>
                  <a:pt x="44450" y="63499"/>
                </a:lnTo>
                <a:close/>
              </a:path>
              <a:path w="76200" h="179704">
                <a:moveTo>
                  <a:pt x="38100" y="0"/>
                </a:moveTo>
                <a:lnTo>
                  <a:pt x="0" y="76199"/>
                </a:lnTo>
                <a:lnTo>
                  <a:pt x="31750" y="76199"/>
                </a:lnTo>
                <a:lnTo>
                  <a:pt x="31750" y="63499"/>
                </a:lnTo>
                <a:lnTo>
                  <a:pt x="69850" y="63499"/>
                </a:lnTo>
                <a:lnTo>
                  <a:pt x="38100" y="0"/>
                </a:lnTo>
                <a:close/>
              </a:path>
              <a:path w="76200" h="179704">
                <a:moveTo>
                  <a:pt x="69850" y="63499"/>
                </a:moveTo>
                <a:lnTo>
                  <a:pt x="44450" y="63499"/>
                </a:lnTo>
                <a:lnTo>
                  <a:pt x="44450" y="76199"/>
                </a:lnTo>
                <a:lnTo>
                  <a:pt x="76200" y="76199"/>
                </a:lnTo>
                <a:lnTo>
                  <a:pt x="69850" y="6349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4870703" y="3813047"/>
            <a:ext cx="76200" cy="179705"/>
          </a:xfrm>
          <a:custGeom>
            <a:rect l="l" t="t" r="r" b="b"/>
            <a:pathLst>
              <a:path w="76200" h="179704">
                <a:moveTo>
                  <a:pt x="44450" y="63500"/>
                </a:moveTo>
                <a:lnTo>
                  <a:pt x="31750" y="63500"/>
                </a:lnTo>
                <a:lnTo>
                  <a:pt x="31750" y="179450"/>
                </a:lnTo>
                <a:lnTo>
                  <a:pt x="44450" y="179450"/>
                </a:lnTo>
                <a:lnTo>
                  <a:pt x="44450" y="63500"/>
                </a:lnTo>
                <a:close/>
              </a:path>
              <a:path w="76200" h="179704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179704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4870703" y="3316223"/>
            <a:ext cx="76200" cy="179705"/>
          </a:xfrm>
          <a:custGeom>
            <a:rect l="l" t="t" r="r" b="b"/>
            <a:pathLst>
              <a:path w="76200" h="179704">
                <a:moveTo>
                  <a:pt x="44450" y="63500"/>
                </a:moveTo>
                <a:lnTo>
                  <a:pt x="31750" y="63500"/>
                </a:lnTo>
                <a:lnTo>
                  <a:pt x="31750" y="179450"/>
                </a:lnTo>
                <a:lnTo>
                  <a:pt x="44450" y="179450"/>
                </a:lnTo>
                <a:lnTo>
                  <a:pt x="44450" y="63500"/>
                </a:lnTo>
                <a:close/>
              </a:path>
              <a:path w="76200" h="179704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179704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4870703" y="2891027"/>
            <a:ext cx="76200" cy="179705"/>
          </a:xfrm>
          <a:custGeom>
            <a:rect l="l" t="t" r="r" b="b"/>
            <a:pathLst>
              <a:path w="76200" h="179705">
                <a:moveTo>
                  <a:pt x="44450" y="63500"/>
                </a:moveTo>
                <a:lnTo>
                  <a:pt x="31750" y="63500"/>
                </a:lnTo>
                <a:lnTo>
                  <a:pt x="31750" y="179450"/>
                </a:lnTo>
                <a:lnTo>
                  <a:pt x="44450" y="179450"/>
                </a:lnTo>
                <a:lnTo>
                  <a:pt x="44450" y="63500"/>
                </a:lnTo>
                <a:close/>
              </a:path>
              <a:path w="76200" h="179705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179705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 txBox="1"/>
          <p:nvPr/>
        </p:nvSpPr>
        <p:spPr>
          <a:xfrm>
            <a:off x="2368676" y="5352796"/>
            <a:ext cx="1449070" cy="2159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>
                <a:latin typeface="宋体"/>
                <a:cs typeface="宋体"/>
              </a:rPr>
              <a:t>输入：</a:t>
            </a:r>
            <a:r>
              <a:rPr sz="1400" spc="-15">
                <a:latin typeface="宋体"/>
                <a:cs typeface="宋体"/>
              </a:rPr>
              <a:t>钙</a:t>
            </a:r>
            <a:r>
              <a:rPr sz="1400">
                <a:latin typeface="宋体"/>
                <a:cs typeface="宋体"/>
              </a:rPr>
              <a:t>钛矿</a:t>
            </a:r>
            <a:r>
              <a:rPr sz="1400" spc="-15">
                <a:latin typeface="宋体"/>
                <a:cs typeface="宋体"/>
              </a:rPr>
              <a:t>溶</a:t>
            </a:r>
            <a:r>
              <a:rPr sz="1400">
                <a:latin typeface="宋体"/>
                <a:cs typeface="宋体"/>
              </a:rPr>
              <a:t>液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2492755" y="6059017"/>
            <a:ext cx="1360805" cy="4292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</a:pPr>
            <a:r>
              <a:rPr sz="1400">
                <a:latin typeface="宋体"/>
                <a:cs typeface="宋体"/>
              </a:rPr>
              <a:t>输入</a:t>
            </a:r>
            <a:r>
              <a:rPr sz="1400" spc="-5">
                <a:latin typeface="宋体"/>
                <a:cs typeface="宋体"/>
              </a:rPr>
              <a:t>：</a:t>
            </a:r>
            <a:r>
              <a:rPr sz="1400" spc="-10">
                <a:latin typeface="宋体"/>
                <a:cs typeface="宋体"/>
              </a:rPr>
              <a:t>FTO</a:t>
            </a:r>
            <a:r>
              <a:rPr sz="1400">
                <a:latin typeface="宋体"/>
                <a:cs typeface="宋体"/>
              </a:rPr>
              <a:t>玻璃，缓冲层</a:t>
            </a:r>
            <a:r>
              <a:rPr sz="1400" spc="-10">
                <a:latin typeface="宋体"/>
                <a:cs typeface="宋体"/>
              </a:rPr>
              <a:t>靶</a:t>
            </a:r>
            <a:r>
              <a:rPr sz="1400">
                <a:latin typeface="宋体"/>
                <a:cs typeface="宋体"/>
              </a:rPr>
              <a:t>材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2368676" y="4867909"/>
            <a:ext cx="1449070" cy="2159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>
                <a:latin typeface="宋体"/>
                <a:cs typeface="宋体"/>
              </a:rPr>
              <a:t>输入：</a:t>
            </a:r>
            <a:r>
              <a:rPr sz="1400" spc="-15">
                <a:latin typeface="宋体"/>
                <a:cs typeface="宋体"/>
              </a:rPr>
              <a:t>缓</a:t>
            </a:r>
            <a:r>
              <a:rPr sz="1400">
                <a:latin typeface="宋体"/>
                <a:cs typeface="宋体"/>
              </a:rPr>
              <a:t>冲层</a:t>
            </a:r>
            <a:r>
              <a:rPr sz="1400" spc="-15">
                <a:latin typeface="宋体"/>
                <a:cs typeface="宋体"/>
              </a:rPr>
              <a:t>靶</a:t>
            </a:r>
            <a:r>
              <a:rPr sz="1400">
                <a:latin typeface="宋体"/>
                <a:cs typeface="宋体"/>
              </a:rPr>
              <a:t>材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49" name="object 49"/>
          <p:cNvSpPr/>
          <p:nvPr/>
        </p:nvSpPr>
        <p:spPr>
          <a:xfrm>
            <a:off x="2490216" y="4206240"/>
            <a:ext cx="1264920" cy="76200"/>
          </a:xfrm>
          <a:custGeom>
            <a:rect l="l" t="t" r="r" b="b"/>
            <a:pathLst>
              <a:path w="1264920" h="76200">
                <a:moveTo>
                  <a:pt x="1188720" y="0"/>
                </a:moveTo>
                <a:lnTo>
                  <a:pt x="1188720" y="76200"/>
                </a:lnTo>
                <a:lnTo>
                  <a:pt x="1252220" y="44450"/>
                </a:lnTo>
                <a:lnTo>
                  <a:pt x="1201420" y="44450"/>
                </a:lnTo>
                <a:lnTo>
                  <a:pt x="1201420" y="31750"/>
                </a:lnTo>
                <a:lnTo>
                  <a:pt x="1252220" y="31750"/>
                </a:lnTo>
                <a:lnTo>
                  <a:pt x="1188720" y="0"/>
                </a:lnTo>
                <a:close/>
              </a:path>
              <a:path w="1264920" h="76200">
                <a:moveTo>
                  <a:pt x="1188720" y="31750"/>
                </a:moveTo>
                <a:lnTo>
                  <a:pt x="0" y="31750"/>
                </a:lnTo>
                <a:lnTo>
                  <a:pt x="0" y="44450"/>
                </a:lnTo>
                <a:lnTo>
                  <a:pt x="1188720" y="44450"/>
                </a:lnTo>
                <a:lnTo>
                  <a:pt x="1188720" y="31750"/>
                </a:lnTo>
                <a:close/>
              </a:path>
              <a:path w="1264920" h="76200">
                <a:moveTo>
                  <a:pt x="1252220" y="31750"/>
                </a:moveTo>
                <a:lnTo>
                  <a:pt x="1201420" y="31750"/>
                </a:lnTo>
                <a:lnTo>
                  <a:pt x="1201420" y="44450"/>
                </a:lnTo>
                <a:lnTo>
                  <a:pt x="1252220" y="44450"/>
                </a:lnTo>
                <a:lnTo>
                  <a:pt x="1264920" y="38100"/>
                </a:lnTo>
                <a:lnTo>
                  <a:pt x="1252220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 txBox="1"/>
          <p:nvPr/>
        </p:nvSpPr>
        <p:spPr>
          <a:xfrm>
            <a:off x="2376932" y="3962019"/>
            <a:ext cx="1449070" cy="2159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>
                <a:latin typeface="宋体"/>
                <a:cs typeface="宋体"/>
              </a:rPr>
              <a:t>输入：</a:t>
            </a:r>
            <a:r>
              <a:rPr sz="1400" spc="-15">
                <a:latin typeface="宋体"/>
                <a:cs typeface="宋体"/>
              </a:rPr>
              <a:t>背</a:t>
            </a:r>
            <a:r>
              <a:rPr sz="1400">
                <a:latin typeface="宋体"/>
                <a:cs typeface="宋体"/>
              </a:rPr>
              <a:t>电极</a:t>
            </a:r>
            <a:r>
              <a:rPr sz="1400" spc="-15">
                <a:latin typeface="宋体"/>
                <a:cs typeface="宋体"/>
              </a:rPr>
              <a:t>靶</a:t>
            </a:r>
            <a:r>
              <a:rPr sz="1400">
                <a:latin typeface="宋体"/>
                <a:cs typeface="宋体"/>
              </a:rPr>
              <a:t>材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2383663" y="2262378"/>
            <a:ext cx="1449070" cy="2159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>
                <a:latin typeface="宋体"/>
                <a:cs typeface="宋体"/>
              </a:rPr>
              <a:t>输入：</a:t>
            </a:r>
            <a:r>
              <a:rPr sz="1400" spc="-15">
                <a:latin typeface="宋体"/>
                <a:cs typeface="宋体"/>
              </a:rPr>
              <a:t>背</a:t>
            </a:r>
            <a:r>
              <a:rPr sz="1400">
                <a:latin typeface="宋体"/>
                <a:cs typeface="宋体"/>
              </a:rPr>
              <a:t>板玻</a:t>
            </a:r>
            <a:r>
              <a:rPr sz="1400" spc="-15">
                <a:latin typeface="宋体"/>
                <a:cs typeface="宋体"/>
              </a:rPr>
              <a:t>璃</a:t>
            </a:r>
            <a:r>
              <a:rPr sz="1400">
                <a:latin typeface="宋体"/>
                <a:cs typeface="宋体"/>
              </a:rPr>
              <a:t>、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2383663" y="2475738"/>
            <a:ext cx="1360805" cy="2159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>
                <a:latin typeface="宋体"/>
                <a:cs typeface="宋体"/>
              </a:rPr>
              <a:t>P</a:t>
            </a:r>
            <a:r>
              <a:rPr sz="1400" spc="-10">
                <a:latin typeface="宋体"/>
                <a:cs typeface="宋体"/>
              </a:rPr>
              <a:t>O</a:t>
            </a:r>
            <a:r>
              <a:rPr sz="1400" spc="-5">
                <a:latin typeface="宋体"/>
                <a:cs typeface="宋体"/>
              </a:rPr>
              <a:t>E</a:t>
            </a:r>
            <a:r>
              <a:rPr sz="1400">
                <a:latin typeface="宋体"/>
                <a:cs typeface="宋体"/>
              </a:rPr>
              <a:t>胶膜、</a:t>
            </a:r>
            <a:r>
              <a:rPr sz="1400" spc="-15">
                <a:latin typeface="宋体"/>
                <a:cs typeface="宋体"/>
              </a:rPr>
              <a:t>接</a:t>
            </a:r>
            <a:r>
              <a:rPr sz="1400">
                <a:latin typeface="宋体"/>
                <a:cs typeface="宋体"/>
              </a:rPr>
              <a:t>线盒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53" name="object 53"/>
          <p:cNvSpPr/>
          <p:nvPr/>
        </p:nvSpPr>
        <p:spPr>
          <a:xfrm>
            <a:off x="2458211" y="2688335"/>
            <a:ext cx="1264920" cy="76200"/>
          </a:xfrm>
          <a:custGeom>
            <a:rect l="l" t="t" r="r" b="b"/>
            <a:pathLst>
              <a:path w="1264920" h="76200">
                <a:moveTo>
                  <a:pt x="1188720" y="0"/>
                </a:moveTo>
                <a:lnTo>
                  <a:pt x="1188720" y="76200"/>
                </a:lnTo>
                <a:lnTo>
                  <a:pt x="1252220" y="44450"/>
                </a:lnTo>
                <a:lnTo>
                  <a:pt x="1201420" y="44450"/>
                </a:lnTo>
                <a:lnTo>
                  <a:pt x="1201420" y="31750"/>
                </a:lnTo>
                <a:lnTo>
                  <a:pt x="1252220" y="31750"/>
                </a:lnTo>
                <a:lnTo>
                  <a:pt x="1188720" y="0"/>
                </a:lnTo>
                <a:close/>
              </a:path>
              <a:path w="1264920" h="76200">
                <a:moveTo>
                  <a:pt x="1188720" y="31750"/>
                </a:moveTo>
                <a:lnTo>
                  <a:pt x="0" y="31750"/>
                </a:lnTo>
                <a:lnTo>
                  <a:pt x="0" y="44450"/>
                </a:lnTo>
                <a:lnTo>
                  <a:pt x="1188720" y="44450"/>
                </a:lnTo>
                <a:lnTo>
                  <a:pt x="1188720" y="31750"/>
                </a:lnTo>
                <a:close/>
              </a:path>
              <a:path w="1264920" h="76200">
                <a:moveTo>
                  <a:pt x="1252220" y="31750"/>
                </a:moveTo>
                <a:lnTo>
                  <a:pt x="1201420" y="31750"/>
                </a:lnTo>
                <a:lnTo>
                  <a:pt x="1201420" y="44450"/>
                </a:lnTo>
                <a:lnTo>
                  <a:pt x="1252220" y="44450"/>
                </a:lnTo>
                <a:lnTo>
                  <a:pt x="1264920" y="38100"/>
                </a:lnTo>
                <a:lnTo>
                  <a:pt x="1252220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2528316" y="5085588"/>
            <a:ext cx="1264920" cy="76200"/>
          </a:xfrm>
          <a:custGeom>
            <a:rect l="l" t="t" r="r" b="b"/>
            <a:pathLst>
              <a:path w="1264920" h="76200">
                <a:moveTo>
                  <a:pt x="1188720" y="0"/>
                </a:moveTo>
                <a:lnTo>
                  <a:pt x="1188720" y="76200"/>
                </a:lnTo>
                <a:lnTo>
                  <a:pt x="1252220" y="44450"/>
                </a:lnTo>
                <a:lnTo>
                  <a:pt x="1201420" y="44450"/>
                </a:lnTo>
                <a:lnTo>
                  <a:pt x="1201420" y="31750"/>
                </a:lnTo>
                <a:lnTo>
                  <a:pt x="1252220" y="31750"/>
                </a:lnTo>
                <a:lnTo>
                  <a:pt x="1188720" y="0"/>
                </a:lnTo>
                <a:close/>
              </a:path>
              <a:path w="1264920" h="76200">
                <a:moveTo>
                  <a:pt x="1188720" y="31750"/>
                </a:moveTo>
                <a:lnTo>
                  <a:pt x="0" y="31750"/>
                </a:lnTo>
                <a:lnTo>
                  <a:pt x="0" y="44450"/>
                </a:lnTo>
                <a:lnTo>
                  <a:pt x="1188720" y="44450"/>
                </a:lnTo>
                <a:lnTo>
                  <a:pt x="1188720" y="31750"/>
                </a:lnTo>
                <a:close/>
              </a:path>
              <a:path w="1264920" h="76200">
                <a:moveTo>
                  <a:pt x="1252220" y="31750"/>
                </a:moveTo>
                <a:lnTo>
                  <a:pt x="1201420" y="31750"/>
                </a:lnTo>
                <a:lnTo>
                  <a:pt x="1201420" y="44450"/>
                </a:lnTo>
                <a:lnTo>
                  <a:pt x="1252220" y="44450"/>
                </a:lnTo>
                <a:lnTo>
                  <a:pt x="1264920" y="38100"/>
                </a:lnTo>
                <a:lnTo>
                  <a:pt x="1252220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2528316" y="5606796"/>
            <a:ext cx="1264920" cy="76200"/>
          </a:xfrm>
          <a:custGeom>
            <a:rect l="l" t="t" r="r" b="b"/>
            <a:pathLst>
              <a:path w="1264920" h="76200">
                <a:moveTo>
                  <a:pt x="1188720" y="0"/>
                </a:moveTo>
                <a:lnTo>
                  <a:pt x="1188720" y="76199"/>
                </a:lnTo>
                <a:lnTo>
                  <a:pt x="1252220" y="44449"/>
                </a:lnTo>
                <a:lnTo>
                  <a:pt x="1201420" y="44449"/>
                </a:lnTo>
                <a:lnTo>
                  <a:pt x="1201420" y="31749"/>
                </a:lnTo>
                <a:lnTo>
                  <a:pt x="1252220" y="31749"/>
                </a:lnTo>
                <a:lnTo>
                  <a:pt x="1188720" y="0"/>
                </a:lnTo>
                <a:close/>
              </a:path>
              <a:path w="1264920" h="76200">
                <a:moveTo>
                  <a:pt x="1188720" y="31749"/>
                </a:moveTo>
                <a:lnTo>
                  <a:pt x="0" y="31749"/>
                </a:lnTo>
                <a:lnTo>
                  <a:pt x="0" y="44449"/>
                </a:lnTo>
                <a:lnTo>
                  <a:pt x="1188720" y="44449"/>
                </a:lnTo>
                <a:lnTo>
                  <a:pt x="1188720" y="31749"/>
                </a:lnTo>
                <a:close/>
              </a:path>
              <a:path w="1264920" h="76200">
                <a:moveTo>
                  <a:pt x="1252220" y="31749"/>
                </a:moveTo>
                <a:lnTo>
                  <a:pt x="1201420" y="31749"/>
                </a:lnTo>
                <a:lnTo>
                  <a:pt x="1201420" y="44449"/>
                </a:lnTo>
                <a:lnTo>
                  <a:pt x="1252220" y="44449"/>
                </a:lnTo>
                <a:lnTo>
                  <a:pt x="1264920" y="38099"/>
                </a:lnTo>
                <a:lnTo>
                  <a:pt x="1252220" y="3174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 txBox="1"/>
          <p:nvPr/>
        </p:nvSpPr>
        <p:spPr>
          <a:xfrm>
            <a:off x="6811136" y="1978532"/>
            <a:ext cx="2132965" cy="359410"/>
          </a:xfrm>
          <a:prstGeom prst="rect">
            <a:avLst/>
          </a:prstGeom>
          <a:solidFill>
            <a:srgbClr val="EE0808"/>
          </a:solidFill>
        </p:spPr>
        <p:txBody>
          <a:bodyPr vert="horz" wrap="square" lIns="0" tIns="62865" rIns="0" bIns="0" rtlCol="0">
            <a:spAutoFit/>
          </a:bodyPr>
          <a:lstStyle/>
          <a:p>
            <a:pPr marL="554355">
              <a:lnSpc>
                <a:spcPct val="100000"/>
              </a:lnSpc>
              <a:spcBef>
                <a:spcPts val="495"/>
              </a:spcBef>
            </a:pPr>
            <a:r>
              <a:rPr sz="1600" b="1" spc="5">
                <a:solidFill>
                  <a:srgbClr val="FFFFFF"/>
                </a:solidFill>
                <a:latin typeface="微软雅黑"/>
                <a:cs typeface="微软雅黑"/>
              </a:rPr>
              <a:t>生产线设备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57" name="object 57"/>
          <p:cNvSpPr/>
          <p:nvPr/>
        </p:nvSpPr>
        <p:spPr>
          <a:xfrm>
            <a:off x="6739128" y="5923788"/>
            <a:ext cx="2261870" cy="323215"/>
          </a:xfrm>
          <a:custGeom>
            <a:rect l="l" t="t" r="r" b="b"/>
            <a:pathLst>
              <a:path w="2261870" h="323214">
                <a:moveTo>
                  <a:pt x="0" y="323088"/>
                </a:moveTo>
                <a:lnTo>
                  <a:pt x="2261616" y="323088"/>
                </a:lnTo>
                <a:lnTo>
                  <a:pt x="2261616" y="0"/>
                </a:lnTo>
                <a:lnTo>
                  <a:pt x="0" y="0"/>
                </a:lnTo>
                <a:lnTo>
                  <a:pt x="0" y="323088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 txBox="1"/>
          <p:nvPr/>
        </p:nvSpPr>
        <p:spPr>
          <a:xfrm>
            <a:off x="6739128" y="5923788"/>
            <a:ext cx="2261870" cy="32321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417195">
              <a:lnSpc>
                <a:spcPct val="100000"/>
              </a:lnSpc>
              <a:spcBef>
                <a:spcPts val="420"/>
              </a:spcBef>
            </a:pPr>
            <a:r>
              <a:rPr sz="1500" b="1" spc="-100">
                <a:solidFill>
                  <a:srgbClr val="FFFFFF"/>
                </a:solidFill>
                <a:latin typeface="微软雅黑"/>
                <a:cs typeface="微软雅黑"/>
              </a:rPr>
              <a:t>镀膜设备（</a:t>
            </a:r>
            <a:r>
              <a:rPr sz="1500" b="1" spc="-100">
                <a:solidFill>
                  <a:srgbClr val="FFFFFF"/>
                </a:solidFill>
                <a:latin typeface="Arial"/>
                <a:cs typeface="Arial"/>
              </a:rPr>
              <a:t>PVD</a:t>
            </a:r>
            <a:r>
              <a:rPr sz="1500" b="1" spc="-100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59" name="object 59"/>
          <p:cNvSpPr/>
          <p:nvPr/>
        </p:nvSpPr>
        <p:spPr>
          <a:xfrm>
            <a:off x="6746747" y="5425440"/>
            <a:ext cx="2261870" cy="323215"/>
          </a:xfrm>
          <a:custGeom>
            <a:rect l="l" t="t" r="r" b="b"/>
            <a:pathLst>
              <a:path w="2261870" h="323214">
                <a:moveTo>
                  <a:pt x="0" y="323088"/>
                </a:moveTo>
                <a:lnTo>
                  <a:pt x="2261616" y="323088"/>
                </a:lnTo>
                <a:lnTo>
                  <a:pt x="2261616" y="0"/>
                </a:lnTo>
                <a:lnTo>
                  <a:pt x="0" y="0"/>
                </a:lnTo>
                <a:lnTo>
                  <a:pt x="0" y="323088"/>
                </a:lnTo>
                <a:close/>
              </a:path>
            </a:pathLst>
          </a:custGeom>
          <a:solidFill>
            <a:srgbClr val="795F5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 txBox="1"/>
          <p:nvPr/>
        </p:nvSpPr>
        <p:spPr>
          <a:xfrm>
            <a:off x="7485126" y="5479084"/>
            <a:ext cx="787400" cy="2305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500" b="1">
                <a:solidFill>
                  <a:srgbClr val="FFFFFF"/>
                </a:solidFill>
                <a:latin typeface="微软雅黑"/>
                <a:cs typeface="微软雅黑"/>
              </a:rPr>
              <a:t>涂布设备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1" name="object 61"/>
          <p:cNvSpPr/>
          <p:nvPr/>
        </p:nvSpPr>
        <p:spPr>
          <a:xfrm>
            <a:off x="6786371" y="4959096"/>
            <a:ext cx="2254250" cy="292735"/>
          </a:xfrm>
          <a:custGeom>
            <a:rect l="l" t="t" r="r" b="b"/>
            <a:pathLst>
              <a:path w="2254250" h="292735">
                <a:moveTo>
                  <a:pt x="0" y="292607"/>
                </a:moveTo>
                <a:lnTo>
                  <a:pt x="2253996" y="292607"/>
                </a:lnTo>
                <a:lnTo>
                  <a:pt x="2253996" y="0"/>
                </a:lnTo>
                <a:lnTo>
                  <a:pt x="0" y="0"/>
                </a:lnTo>
                <a:lnTo>
                  <a:pt x="0" y="292607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 txBox="1"/>
          <p:nvPr/>
        </p:nvSpPr>
        <p:spPr>
          <a:xfrm>
            <a:off x="6869938" y="5012182"/>
            <a:ext cx="2089785" cy="2012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300" b="1" spc="-135">
                <a:solidFill>
                  <a:srgbClr val="FFFFFF"/>
                </a:solidFill>
                <a:latin typeface="微软雅黑"/>
                <a:cs typeface="微软雅黑"/>
              </a:rPr>
              <a:t>镀膜设备（</a:t>
            </a:r>
            <a:r>
              <a:rPr sz="1300" b="1" spc="-135">
                <a:solidFill>
                  <a:srgbClr val="FFFFFF"/>
                </a:solidFill>
                <a:latin typeface="Arial"/>
                <a:cs typeface="Arial"/>
              </a:rPr>
              <a:t>PRD</a:t>
            </a:r>
            <a:r>
              <a:rPr sz="1300" b="1" spc="-135">
                <a:solidFill>
                  <a:srgbClr val="FFFFFF"/>
                </a:solidFill>
                <a:latin typeface="微软雅黑"/>
                <a:cs typeface="微软雅黑"/>
              </a:rPr>
              <a:t>、</a:t>
            </a:r>
            <a:r>
              <a:rPr sz="1300" b="1" spc="-135">
                <a:solidFill>
                  <a:srgbClr val="FFFFFF"/>
                </a:solidFill>
                <a:latin typeface="Arial"/>
                <a:cs typeface="Arial"/>
              </a:rPr>
              <a:t>ALD</a:t>
            </a:r>
            <a:r>
              <a:rPr sz="1300" b="1" spc="-135">
                <a:solidFill>
                  <a:srgbClr val="FFFFFF"/>
                </a:solidFill>
                <a:latin typeface="微软雅黑"/>
                <a:cs typeface="微软雅黑"/>
              </a:rPr>
              <a:t>、</a:t>
            </a:r>
            <a:r>
              <a:rPr sz="1300" b="1" spc="-135">
                <a:solidFill>
                  <a:srgbClr val="FFFFFF"/>
                </a:solidFill>
                <a:latin typeface="Arial"/>
                <a:cs typeface="Arial"/>
              </a:rPr>
              <a:t>PVD</a:t>
            </a:r>
            <a:r>
              <a:rPr sz="1300" b="1" spc="-135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endParaRPr sz="1300">
              <a:latin typeface="微软雅黑"/>
              <a:cs typeface="微软雅黑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6739128" y="4488179"/>
            <a:ext cx="2261870" cy="325120"/>
          </a:xfrm>
          <a:prstGeom prst="rect">
            <a:avLst/>
          </a:prstGeom>
          <a:solidFill>
            <a:srgbClr val="001F5F"/>
          </a:solidFill>
        </p:spPr>
        <p:txBody>
          <a:bodyPr vert="horz" wrap="square" lIns="0" tIns="53340" rIns="0" bIns="0" rtlCol="0">
            <a:spAutoFit/>
          </a:bodyPr>
          <a:lstStyle/>
          <a:p>
            <a:pPr marL="751205">
              <a:lnSpc>
                <a:spcPct val="100000"/>
              </a:lnSpc>
              <a:spcBef>
                <a:spcPts val="420"/>
              </a:spcBef>
            </a:pPr>
            <a:r>
              <a:rPr sz="1500" b="1">
                <a:solidFill>
                  <a:srgbClr val="FFFFFF"/>
                </a:solidFill>
                <a:latin typeface="微软雅黑"/>
                <a:cs typeface="微软雅黑"/>
              </a:rPr>
              <a:t>激光设备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4" name="object 64"/>
          <p:cNvSpPr/>
          <p:nvPr/>
        </p:nvSpPr>
        <p:spPr>
          <a:xfrm>
            <a:off x="6739128" y="4012691"/>
            <a:ext cx="2261870" cy="323215"/>
          </a:xfrm>
          <a:custGeom>
            <a:rect l="l" t="t" r="r" b="b"/>
            <a:pathLst>
              <a:path w="2261870" h="323214">
                <a:moveTo>
                  <a:pt x="0" y="323087"/>
                </a:moveTo>
                <a:lnTo>
                  <a:pt x="2261616" y="323087"/>
                </a:lnTo>
                <a:lnTo>
                  <a:pt x="2261616" y="0"/>
                </a:lnTo>
                <a:lnTo>
                  <a:pt x="0" y="0"/>
                </a:lnTo>
                <a:lnTo>
                  <a:pt x="0" y="323087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 txBox="1"/>
          <p:nvPr/>
        </p:nvSpPr>
        <p:spPr>
          <a:xfrm>
            <a:off x="6739128" y="4012691"/>
            <a:ext cx="2261870" cy="32321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79705">
              <a:lnSpc>
                <a:spcPct val="100000"/>
              </a:lnSpc>
              <a:spcBef>
                <a:spcPts val="420"/>
              </a:spcBef>
            </a:pPr>
            <a:r>
              <a:rPr sz="1500" b="1" spc="-140">
                <a:solidFill>
                  <a:srgbClr val="FFFFFF"/>
                </a:solidFill>
                <a:latin typeface="微软雅黑"/>
                <a:cs typeface="微软雅黑"/>
              </a:rPr>
              <a:t>镀膜设备（</a:t>
            </a:r>
            <a:r>
              <a:rPr sz="1500" b="1" spc="-140">
                <a:solidFill>
                  <a:srgbClr val="FFFFFF"/>
                </a:solidFill>
                <a:latin typeface="Arial"/>
                <a:cs typeface="Arial"/>
              </a:rPr>
              <a:t>PVD</a:t>
            </a:r>
            <a:r>
              <a:rPr sz="1500" b="1" spc="-140">
                <a:solidFill>
                  <a:srgbClr val="FFFFFF"/>
                </a:solidFill>
                <a:latin typeface="微软雅黑"/>
                <a:cs typeface="微软雅黑"/>
              </a:rPr>
              <a:t>、</a:t>
            </a:r>
            <a:r>
              <a:rPr sz="1500" b="1" spc="-140">
                <a:solidFill>
                  <a:srgbClr val="FFFFFF"/>
                </a:solidFill>
                <a:latin typeface="Arial"/>
                <a:cs typeface="Arial"/>
              </a:rPr>
              <a:t>PRD</a:t>
            </a:r>
            <a:r>
              <a:rPr sz="1500" b="1" spc="-140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6" name="object 66"/>
          <p:cNvSpPr/>
          <p:nvPr/>
        </p:nvSpPr>
        <p:spPr>
          <a:xfrm>
            <a:off x="6758940" y="3541776"/>
            <a:ext cx="2261870" cy="325120"/>
          </a:xfrm>
          <a:custGeom>
            <a:rect l="l" t="t" r="r" b="b"/>
            <a:pathLst>
              <a:path w="2261870" h="325120">
                <a:moveTo>
                  <a:pt x="0" y="324612"/>
                </a:moveTo>
                <a:lnTo>
                  <a:pt x="2261616" y="324612"/>
                </a:lnTo>
                <a:lnTo>
                  <a:pt x="2261616" y="0"/>
                </a:lnTo>
                <a:lnTo>
                  <a:pt x="0" y="0"/>
                </a:lnTo>
                <a:lnTo>
                  <a:pt x="0" y="324612"/>
                </a:lnTo>
                <a:close/>
              </a:path>
            </a:pathLst>
          </a:custGeom>
          <a:solidFill>
            <a:srgbClr val="001F5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 txBox="1"/>
          <p:nvPr/>
        </p:nvSpPr>
        <p:spPr>
          <a:xfrm>
            <a:off x="7497318" y="3595116"/>
            <a:ext cx="787400" cy="2305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500" b="1" spc="-5">
                <a:solidFill>
                  <a:srgbClr val="FFFFFF"/>
                </a:solidFill>
                <a:latin typeface="微软雅黑"/>
                <a:cs typeface="微软雅黑"/>
              </a:rPr>
              <a:t>激光设备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8" name="object 68"/>
          <p:cNvSpPr/>
          <p:nvPr/>
        </p:nvSpPr>
        <p:spPr>
          <a:xfrm>
            <a:off x="6758940" y="3061716"/>
            <a:ext cx="2261870" cy="323215"/>
          </a:xfrm>
          <a:custGeom>
            <a:rect l="l" t="t" r="r" b="b"/>
            <a:pathLst>
              <a:path w="2261870" h="323214">
                <a:moveTo>
                  <a:pt x="0" y="323088"/>
                </a:moveTo>
                <a:lnTo>
                  <a:pt x="2261616" y="323088"/>
                </a:lnTo>
                <a:lnTo>
                  <a:pt x="2261616" y="0"/>
                </a:lnTo>
                <a:lnTo>
                  <a:pt x="0" y="0"/>
                </a:lnTo>
                <a:lnTo>
                  <a:pt x="0" y="323088"/>
                </a:lnTo>
                <a:close/>
              </a:path>
            </a:pathLst>
          </a:custGeom>
          <a:solidFill>
            <a:srgbClr val="001F5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 txBox="1"/>
          <p:nvPr/>
        </p:nvSpPr>
        <p:spPr>
          <a:xfrm>
            <a:off x="7497318" y="3114421"/>
            <a:ext cx="787400" cy="2305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500" b="1">
                <a:solidFill>
                  <a:srgbClr val="FFFFFF"/>
                </a:solidFill>
                <a:latin typeface="微软雅黑"/>
                <a:cs typeface="微软雅黑"/>
              </a:rPr>
              <a:t>激光设备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0" name="object 70"/>
          <p:cNvSpPr/>
          <p:nvPr/>
        </p:nvSpPr>
        <p:spPr>
          <a:xfrm>
            <a:off x="6747509" y="2585466"/>
            <a:ext cx="2261870" cy="320040"/>
          </a:xfrm>
          <a:custGeom>
            <a:rect l="l" t="t" r="r" b="b"/>
            <a:pathLst>
              <a:path w="2261870" h="320039">
                <a:moveTo>
                  <a:pt x="0" y="320039"/>
                </a:moveTo>
                <a:lnTo>
                  <a:pt x="2261616" y="320039"/>
                </a:lnTo>
                <a:lnTo>
                  <a:pt x="2261616" y="0"/>
                </a:lnTo>
                <a:lnTo>
                  <a:pt x="0" y="0"/>
                </a:lnTo>
                <a:lnTo>
                  <a:pt x="0" y="320039"/>
                </a:lnTo>
                <a:close/>
              </a:path>
            </a:pathLst>
          </a:custGeom>
          <a:solidFill>
            <a:srgbClr val="C5D9F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6747509" y="2585466"/>
            <a:ext cx="2261870" cy="320040"/>
          </a:xfrm>
          <a:custGeom>
            <a:rect l="l" t="t" r="r" b="b"/>
            <a:pathLst>
              <a:path w="2261870" h="320039">
                <a:moveTo>
                  <a:pt x="0" y="320039"/>
                </a:moveTo>
                <a:lnTo>
                  <a:pt x="2261616" y="320039"/>
                </a:lnTo>
                <a:lnTo>
                  <a:pt x="2261616" y="0"/>
                </a:lnTo>
                <a:lnTo>
                  <a:pt x="0" y="0"/>
                </a:lnTo>
                <a:lnTo>
                  <a:pt x="0" y="320039"/>
                </a:lnTo>
                <a:close/>
              </a:path>
            </a:pathLst>
          </a:custGeom>
          <a:ln w="19049">
            <a:solidFill>
              <a:srgbClr val="C5D9F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 txBox="1"/>
          <p:nvPr/>
        </p:nvSpPr>
        <p:spPr>
          <a:xfrm>
            <a:off x="7485126" y="2636773"/>
            <a:ext cx="787400" cy="2305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500" b="1">
                <a:latin typeface="微软雅黑"/>
                <a:cs typeface="微软雅黑"/>
              </a:rPr>
              <a:t>封装设备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3" name="object 73"/>
          <p:cNvSpPr/>
          <p:nvPr/>
        </p:nvSpPr>
        <p:spPr>
          <a:xfrm>
            <a:off x="7798307" y="5686044"/>
            <a:ext cx="76200" cy="179705"/>
          </a:xfrm>
          <a:custGeom>
            <a:rect l="l" t="t" r="r" b="b"/>
            <a:pathLst>
              <a:path w="76200" h="179704">
                <a:moveTo>
                  <a:pt x="44450" y="63499"/>
                </a:moveTo>
                <a:lnTo>
                  <a:pt x="31750" y="63499"/>
                </a:lnTo>
                <a:lnTo>
                  <a:pt x="31750" y="179463"/>
                </a:lnTo>
                <a:lnTo>
                  <a:pt x="44450" y="179463"/>
                </a:lnTo>
                <a:lnTo>
                  <a:pt x="44450" y="63499"/>
                </a:lnTo>
                <a:close/>
              </a:path>
              <a:path w="76200" h="179704">
                <a:moveTo>
                  <a:pt x="38100" y="0"/>
                </a:moveTo>
                <a:lnTo>
                  <a:pt x="0" y="76199"/>
                </a:lnTo>
                <a:lnTo>
                  <a:pt x="31750" y="76199"/>
                </a:lnTo>
                <a:lnTo>
                  <a:pt x="31750" y="63499"/>
                </a:lnTo>
                <a:lnTo>
                  <a:pt x="69850" y="63499"/>
                </a:lnTo>
                <a:lnTo>
                  <a:pt x="38100" y="0"/>
                </a:lnTo>
                <a:close/>
              </a:path>
              <a:path w="76200" h="179704">
                <a:moveTo>
                  <a:pt x="69850" y="63499"/>
                </a:moveTo>
                <a:lnTo>
                  <a:pt x="44450" y="63499"/>
                </a:lnTo>
                <a:lnTo>
                  <a:pt x="44450" y="76199"/>
                </a:lnTo>
                <a:lnTo>
                  <a:pt x="76200" y="76199"/>
                </a:lnTo>
                <a:lnTo>
                  <a:pt x="69850" y="6349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>
            <a:off x="7798307" y="6201155"/>
            <a:ext cx="76200" cy="179705"/>
          </a:xfrm>
          <a:custGeom>
            <a:rect l="l" t="t" r="r" b="b"/>
            <a:pathLst>
              <a:path w="76200" h="179704">
                <a:moveTo>
                  <a:pt x="44450" y="63500"/>
                </a:moveTo>
                <a:lnTo>
                  <a:pt x="31750" y="63500"/>
                </a:lnTo>
                <a:lnTo>
                  <a:pt x="31750" y="179451"/>
                </a:lnTo>
                <a:lnTo>
                  <a:pt x="44450" y="179451"/>
                </a:lnTo>
                <a:lnTo>
                  <a:pt x="44450" y="63500"/>
                </a:lnTo>
                <a:close/>
              </a:path>
              <a:path w="76200" h="179704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179704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/>
          <p:nvPr/>
        </p:nvSpPr>
        <p:spPr>
          <a:xfrm>
            <a:off x="7798307" y="5225796"/>
            <a:ext cx="76200" cy="179705"/>
          </a:xfrm>
          <a:custGeom>
            <a:rect l="l" t="t" r="r" b="b"/>
            <a:pathLst>
              <a:path w="76200" h="179704">
                <a:moveTo>
                  <a:pt x="44450" y="63499"/>
                </a:moveTo>
                <a:lnTo>
                  <a:pt x="31750" y="63499"/>
                </a:lnTo>
                <a:lnTo>
                  <a:pt x="31750" y="179450"/>
                </a:lnTo>
                <a:lnTo>
                  <a:pt x="44450" y="179450"/>
                </a:lnTo>
                <a:lnTo>
                  <a:pt x="44450" y="63499"/>
                </a:lnTo>
                <a:close/>
              </a:path>
              <a:path w="76200" h="179704">
                <a:moveTo>
                  <a:pt x="38100" y="0"/>
                </a:moveTo>
                <a:lnTo>
                  <a:pt x="0" y="76199"/>
                </a:lnTo>
                <a:lnTo>
                  <a:pt x="31750" y="76199"/>
                </a:lnTo>
                <a:lnTo>
                  <a:pt x="31750" y="63499"/>
                </a:lnTo>
                <a:lnTo>
                  <a:pt x="69850" y="63499"/>
                </a:lnTo>
                <a:lnTo>
                  <a:pt x="38100" y="0"/>
                </a:lnTo>
                <a:close/>
              </a:path>
              <a:path w="76200" h="179704">
                <a:moveTo>
                  <a:pt x="69850" y="63499"/>
                </a:moveTo>
                <a:lnTo>
                  <a:pt x="44450" y="63499"/>
                </a:lnTo>
                <a:lnTo>
                  <a:pt x="44450" y="76199"/>
                </a:lnTo>
                <a:lnTo>
                  <a:pt x="76200" y="76199"/>
                </a:lnTo>
                <a:lnTo>
                  <a:pt x="69850" y="6349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/>
          <p:nvPr/>
        </p:nvSpPr>
        <p:spPr>
          <a:xfrm>
            <a:off x="7798307" y="4800600"/>
            <a:ext cx="76200" cy="179705"/>
          </a:xfrm>
          <a:custGeom>
            <a:rect l="l" t="t" r="r" b="b"/>
            <a:pathLst>
              <a:path w="76200" h="179704">
                <a:moveTo>
                  <a:pt x="44450" y="63500"/>
                </a:moveTo>
                <a:lnTo>
                  <a:pt x="31750" y="63500"/>
                </a:lnTo>
                <a:lnTo>
                  <a:pt x="31750" y="179450"/>
                </a:lnTo>
                <a:lnTo>
                  <a:pt x="44450" y="179450"/>
                </a:lnTo>
                <a:lnTo>
                  <a:pt x="44450" y="63500"/>
                </a:lnTo>
                <a:close/>
              </a:path>
              <a:path w="76200" h="179704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179704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>
            <a:off x="7798307" y="4303776"/>
            <a:ext cx="76200" cy="179705"/>
          </a:xfrm>
          <a:custGeom>
            <a:rect l="l" t="t" r="r" b="b"/>
            <a:pathLst>
              <a:path w="76200" h="179704">
                <a:moveTo>
                  <a:pt x="44450" y="63500"/>
                </a:moveTo>
                <a:lnTo>
                  <a:pt x="31750" y="63500"/>
                </a:lnTo>
                <a:lnTo>
                  <a:pt x="31750" y="179450"/>
                </a:lnTo>
                <a:lnTo>
                  <a:pt x="44450" y="179450"/>
                </a:lnTo>
                <a:lnTo>
                  <a:pt x="44450" y="63500"/>
                </a:lnTo>
                <a:close/>
              </a:path>
              <a:path w="76200" h="179704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179704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7798307" y="3838955"/>
            <a:ext cx="76200" cy="179705"/>
          </a:xfrm>
          <a:custGeom>
            <a:rect l="l" t="t" r="r" b="b"/>
            <a:pathLst>
              <a:path w="76200" h="179704">
                <a:moveTo>
                  <a:pt x="44450" y="63500"/>
                </a:moveTo>
                <a:lnTo>
                  <a:pt x="31750" y="63500"/>
                </a:lnTo>
                <a:lnTo>
                  <a:pt x="31750" y="179451"/>
                </a:lnTo>
                <a:lnTo>
                  <a:pt x="44450" y="179451"/>
                </a:lnTo>
                <a:lnTo>
                  <a:pt x="44450" y="63500"/>
                </a:lnTo>
                <a:close/>
              </a:path>
              <a:path w="76200" h="179704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179704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>
            <a:off x="7798307" y="3342132"/>
            <a:ext cx="76200" cy="179705"/>
          </a:xfrm>
          <a:custGeom>
            <a:rect l="l" t="t" r="r" b="b"/>
            <a:pathLst>
              <a:path w="76200" h="179704">
                <a:moveTo>
                  <a:pt x="44450" y="63500"/>
                </a:moveTo>
                <a:lnTo>
                  <a:pt x="31750" y="63500"/>
                </a:lnTo>
                <a:lnTo>
                  <a:pt x="31750" y="179450"/>
                </a:lnTo>
                <a:lnTo>
                  <a:pt x="44450" y="179450"/>
                </a:lnTo>
                <a:lnTo>
                  <a:pt x="44450" y="63500"/>
                </a:lnTo>
                <a:close/>
              </a:path>
              <a:path w="76200" h="179704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179704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>
            <a:off x="7798307" y="2916935"/>
            <a:ext cx="76200" cy="179705"/>
          </a:xfrm>
          <a:custGeom>
            <a:rect l="l" t="t" r="r" b="b"/>
            <a:pathLst>
              <a:path w="76200" h="179705">
                <a:moveTo>
                  <a:pt x="44450" y="63500"/>
                </a:moveTo>
                <a:lnTo>
                  <a:pt x="31750" y="63500"/>
                </a:lnTo>
                <a:lnTo>
                  <a:pt x="31750" y="179450"/>
                </a:lnTo>
                <a:lnTo>
                  <a:pt x="44450" y="179450"/>
                </a:lnTo>
                <a:lnTo>
                  <a:pt x="44450" y="63500"/>
                </a:lnTo>
                <a:close/>
              </a:path>
              <a:path w="76200" h="179705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179705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/>
          <p:nvPr/>
        </p:nvSpPr>
        <p:spPr>
          <a:xfrm>
            <a:off x="6117335" y="6009132"/>
            <a:ext cx="614045" cy="76200"/>
          </a:xfrm>
          <a:custGeom>
            <a:rect l="l" t="t" r="r" b="b"/>
            <a:pathLst>
              <a:path w="614045" h="76200">
                <a:moveTo>
                  <a:pt x="537844" y="0"/>
                </a:moveTo>
                <a:lnTo>
                  <a:pt x="537844" y="76200"/>
                </a:lnTo>
                <a:lnTo>
                  <a:pt x="601344" y="44450"/>
                </a:lnTo>
                <a:lnTo>
                  <a:pt x="550544" y="44450"/>
                </a:lnTo>
                <a:lnTo>
                  <a:pt x="550544" y="31750"/>
                </a:lnTo>
                <a:lnTo>
                  <a:pt x="601344" y="31750"/>
                </a:lnTo>
                <a:lnTo>
                  <a:pt x="537844" y="0"/>
                </a:lnTo>
                <a:close/>
              </a:path>
              <a:path w="614045" h="76200">
                <a:moveTo>
                  <a:pt x="537844" y="31750"/>
                </a:moveTo>
                <a:lnTo>
                  <a:pt x="0" y="31750"/>
                </a:lnTo>
                <a:lnTo>
                  <a:pt x="0" y="44450"/>
                </a:lnTo>
                <a:lnTo>
                  <a:pt x="537844" y="44450"/>
                </a:lnTo>
                <a:lnTo>
                  <a:pt x="537844" y="31750"/>
                </a:lnTo>
                <a:close/>
              </a:path>
              <a:path w="614045" h="76200">
                <a:moveTo>
                  <a:pt x="601344" y="31750"/>
                </a:moveTo>
                <a:lnTo>
                  <a:pt x="550544" y="31750"/>
                </a:lnTo>
                <a:lnTo>
                  <a:pt x="550544" y="44450"/>
                </a:lnTo>
                <a:lnTo>
                  <a:pt x="601344" y="44450"/>
                </a:lnTo>
                <a:lnTo>
                  <a:pt x="614044" y="38100"/>
                </a:lnTo>
                <a:lnTo>
                  <a:pt x="601344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/>
          <p:nvPr/>
        </p:nvSpPr>
        <p:spPr>
          <a:xfrm>
            <a:off x="6117335" y="5542788"/>
            <a:ext cx="614045" cy="76200"/>
          </a:xfrm>
          <a:custGeom>
            <a:rect l="l" t="t" r="r" b="b"/>
            <a:pathLst>
              <a:path w="614045" h="76200">
                <a:moveTo>
                  <a:pt x="537844" y="0"/>
                </a:moveTo>
                <a:lnTo>
                  <a:pt x="537844" y="76200"/>
                </a:lnTo>
                <a:lnTo>
                  <a:pt x="601344" y="44450"/>
                </a:lnTo>
                <a:lnTo>
                  <a:pt x="550544" y="44450"/>
                </a:lnTo>
                <a:lnTo>
                  <a:pt x="550544" y="31750"/>
                </a:lnTo>
                <a:lnTo>
                  <a:pt x="601344" y="31750"/>
                </a:lnTo>
                <a:lnTo>
                  <a:pt x="537844" y="0"/>
                </a:lnTo>
                <a:close/>
              </a:path>
              <a:path w="614045" h="76200">
                <a:moveTo>
                  <a:pt x="537844" y="31750"/>
                </a:moveTo>
                <a:lnTo>
                  <a:pt x="0" y="31750"/>
                </a:lnTo>
                <a:lnTo>
                  <a:pt x="0" y="44450"/>
                </a:lnTo>
                <a:lnTo>
                  <a:pt x="537844" y="44450"/>
                </a:lnTo>
                <a:lnTo>
                  <a:pt x="537844" y="31750"/>
                </a:lnTo>
                <a:close/>
              </a:path>
              <a:path w="614045" h="76200">
                <a:moveTo>
                  <a:pt x="601344" y="31750"/>
                </a:moveTo>
                <a:lnTo>
                  <a:pt x="550544" y="31750"/>
                </a:lnTo>
                <a:lnTo>
                  <a:pt x="550544" y="44450"/>
                </a:lnTo>
                <a:lnTo>
                  <a:pt x="601344" y="44450"/>
                </a:lnTo>
                <a:lnTo>
                  <a:pt x="614044" y="38100"/>
                </a:lnTo>
                <a:lnTo>
                  <a:pt x="601344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/>
          <p:nvPr/>
        </p:nvSpPr>
        <p:spPr>
          <a:xfrm>
            <a:off x="6117335" y="5076444"/>
            <a:ext cx="614045" cy="76200"/>
          </a:xfrm>
          <a:custGeom>
            <a:rect l="l" t="t" r="r" b="b"/>
            <a:pathLst>
              <a:path w="614045" h="76200">
                <a:moveTo>
                  <a:pt x="537844" y="0"/>
                </a:moveTo>
                <a:lnTo>
                  <a:pt x="537844" y="76199"/>
                </a:lnTo>
                <a:lnTo>
                  <a:pt x="601344" y="44449"/>
                </a:lnTo>
                <a:lnTo>
                  <a:pt x="550544" y="44449"/>
                </a:lnTo>
                <a:lnTo>
                  <a:pt x="550544" y="31749"/>
                </a:lnTo>
                <a:lnTo>
                  <a:pt x="601344" y="31749"/>
                </a:lnTo>
                <a:lnTo>
                  <a:pt x="537844" y="0"/>
                </a:lnTo>
                <a:close/>
              </a:path>
              <a:path w="614045" h="76200">
                <a:moveTo>
                  <a:pt x="537844" y="31749"/>
                </a:moveTo>
                <a:lnTo>
                  <a:pt x="0" y="31749"/>
                </a:lnTo>
                <a:lnTo>
                  <a:pt x="0" y="44449"/>
                </a:lnTo>
                <a:lnTo>
                  <a:pt x="537844" y="44449"/>
                </a:lnTo>
                <a:lnTo>
                  <a:pt x="537844" y="31749"/>
                </a:lnTo>
                <a:close/>
              </a:path>
              <a:path w="614045" h="76200">
                <a:moveTo>
                  <a:pt x="601344" y="31749"/>
                </a:moveTo>
                <a:lnTo>
                  <a:pt x="550544" y="31749"/>
                </a:lnTo>
                <a:lnTo>
                  <a:pt x="550544" y="44449"/>
                </a:lnTo>
                <a:lnTo>
                  <a:pt x="601344" y="44449"/>
                </a:lnTo>
                <a:lnTo>
                  <a:pt x="614044" y="38099"/>
                </a:lnTo>
                <a:lnTo>
                  <a:pt x="601344" y="3174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>
            <a:off x="6117335" y="4608576"/>
            <a:ext cx="614045" cy="76200"/>
          </a:xfrm>
          <a:custGeom>
            <a:rect l="l" t="t" r="r" b="b"/>
            <a:pathLst>
              <a:path w="614045" h="76200">
                <a:moveTo>
                  <a:pt x="537844" y="0"/>
                </a:moveTo>
                <a:lnTo>
                  <a:pt x="537844" y="76200"/>
                </a:lnTo>
                <a:lnTo>
                  <a:pt x="601344" y="44450"/>
                </a:lnTo>
                <a:lnTo>
                  <a:pt x="550544" y="44450"/>
                </a:lnTo>
                <a:lnTo>
                  <a:pt x="550544" y="31750"/>
                </a:lnTo>
                <a:lnTo>
                  <a:pt x="601344" y="31750"/>
                </a:lnTo>
                <a:lnTo>
                  <a:pt x="537844" y="0"/>
                </a:lnTo>
                <a:close/>
              </a:path>
              <a:path w="614045" h="76200">
                <a:moveTo>
                  <a:pt x="537844" y="31750"/>
                </a:moveTo>
                <a:lnTo>
                  <a:pt x="0" y="31750"/>
                </a:lnTo>
                <a:lnTo>
                  <a:pt x="0" y="44450"/>
                </a:lnTo>
                <a:lnTo>
                  <a:pt x="537844" y="44450"/>
                </a:lnTo>
                <a:lnTo>
                  <a:pt x="537844" y="31750"/>
                </a:lnTo>
                <a:close/>
              </a:path>
              <a:path w="614045" h="76200">
                <a:moveTo>
                  <a:pt x="601344" y="31750"/>
                </a:moveTo>
                <a:lnTo>
                  <a:pt x="550544" y="31750"/>
                </a:lnTo>
                <a:lnTo>
                  <a:pt x="550544" y="44450"/>
                </a:lnTo>
                <a:lnTo>
                  <a:pt x="601344" y="44450"/>
                </a:lnTo>
                <a:lnTo>
                  <a:pt x="614044" y="38100"/>
                </a:lnTo>
                <a:lnTo>
                  <a:pt x="601344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>
            <a:off x="6117335" y="4110228"/>
            <a:ext cx="614045" cy="76200"/>
          </a:xfrm>
          <a:custGeom>
            <a:rect l="l" t="t" r="r" b="b"/>
            <a:pathLst>
              <a:path w="614045" h="76200">
                <a:moveTo>
                  <a:pt x="537844" y="0"/>
                </a:moveTo>
                <a:lnTo>
                  <a:pt x="537844" y="76200"/>
                </a:lnTo>
                <a:lnTo>
                  <a:pt x="601344" y="44450"/>
                </a:lnTo>
                <a:lnTo>
                  <a:pt x="550544" y="44450"/>
                </a:lnTo>
                <a:lnTo>
                  <a:pt x="550544" y="31750"/>
                </a:lnTo>
                <a:lnTo>
                  <a:pt x="601344" y="31750"/>
                </a:lnTo>
                <a:lnTo>
                  <a:pt x="537844" y="0"/>
                </a:lnTo>
                <a:close/>
              </a:path>
              <a:path w="614045" h="76200">
                <a:moveTo>
                  <a:pt x="537844" y="31750"/>
                </a:moveTo>
                <a:lnTo>
                  <a:pt x="0" y="31750"/>
                </a:lnTo>
                <a:lnTo>
                  <a:pt x="0" y="44450"/>
                </a:lnTo>
                <a:lnTo>
                  <a:pt x="537844" y="44450"/>
                </a:lnTo>
                <a:lnTo>
                  <a:pt x="537844" y="31750"/>
                </a:lnTo>
                <a:close/>
              </a:path>
              <a:path w="614045" h="76200">
                <a:moveTo>
                  <a:pt x="601344" y="31750"/>
                </a:moveTo>
                <a:lnTo>
                  <a:pt x="550544" y="31750"/>
                </a:lnTo>
                <a:lnTo>
                  <a:pt x="550544" y="44450"/>
                </a:lnTo>
                <a:lnTo>
                  <a:pt x="601344" y="44450"/>
                </a:lnTo>
                <a:lnTo>
                  <a:pt x="614044" y="38100"/>
                </a:lnTo>
                <a:lnTo>
                  <a:pt x="601344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>
            <a:off x="6144767" y="3678935"/>
            <a:ext cx="614045" cy="76200"/>
          </a:xfrm>
          <a:custGeom>
            <a:rect l="l" t="t" r="r" b="b"/>
            <a:pathLst>
              <a:path w="614045" h="76200">
                <a:moveTo>
                  <a:pt x="537845" y="0"/>
                </a:moveTo>
                <a:lnTo>
                  <a:pt x="537845" y="76200"/>
                </a:lnTo>
                <a:lnTo>
                  <a:pt x="601345" y="44450"/>
                </a:lnTo>
                <a:lnTo>
                  <a:pt x="550545" y="44450"/>
                </a:lnTo>
                <a:lnTo>
                  <a:pt x="550545" y="31750"/>
                </a:lnTo>
                <a:lnTo>
                  <a:pt x="601345" y="31750"/>
                </a:lnTo>
                <a:lnTo>
                  <a:pt x="537845" y="0"/>
                </a:lnTo>
                <a:close/>
              </a:path>
              <a:path w="614045" h="76200">
                <a:moveTo>
                  <a:pt x="537845" y="31750"/>
                </a:moveTo>
                <a:lnTo>
                  <a:pt x="0" y="31750"/>
                </a:lnTo>
                <a:lnTo>
                  <a:pt x="0" y="44450"/>
                </a:lnTo>
                <a:lnTo>
                  <a:pt x="537845" y="44450"/>
                </a:lnTo>
                <a:lnTo>
                  <a:pt x="537845" y="31750"/>
                </a:lnTo>
                <a:close/>
              </a:path>
              <a:path w="614045" h="76200">
                <a:moveTo>
                  <a:pt x="601345" y="31750"/>
                </a:moveTo>
                <a:lnTo>
                  <a:pt x="550545" y="31750"/>
                </a:lnTo>
                <a:lnTo>
                  <a:pt x="550545" y="44450"/>
                </a:lnTo>
                <a:lnTo>
                  <a:pt x="601345" y="44450"/>
                </a:lnTo>
                <a:lnTo>
                  <a:pt x="614045" y="38100"/>
                </a:lnTo>
                <a:lnTo>
                  <a:pt x="601345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>
            <a:off x="6144767" y="3192779"/>
            <a:ext cx="614045" cy="76200"/>
          </a:xfrm>
          <a:custGeom>
            <a:rect l="l" t="t" r="r" b="b"/>
            <a:pathLst>
              <a:path w="614045" h="76200">
                <a:moveTo>
                  <a:pt x="537845" y="0"/>
                </a:moveTo>
                <a:lnTo>
                  <a:pt x="537845" y="76200"/>
                </a:lnTo>
                <a:lnTo>
                  <a:pt x="601345" y="44450"/>
                </a:lnTo>
                <a:lnTo>
                  <a:pt x="550545" y="44450"/>
                </a:lnTo>
                <a:lnTo>
                  <a:pt x="550545" y="31750"/>
                </a:lnTo>
                <a:lnTo>
                  <a:pt x="601345" y="31750"/>
                </a:lnTo>
                <a:lnTo>
                  <a:pt x="537845" y="0"/>
                </a:lnTo>
                <a:close/>
              </a:path>
              <a:path w="614045" h="76200">
                <a:moveTo>
                  <a:pt x="537845" y="31750"/>
                </a:moveTo>
                <a:lnTo>
                  <a:pt x="0" y="31750"/>
                </a:lnTo>
                <a:lnTo>
                  <a:pt x="0" y="44450"/>
                </a:lnTo>
                <a:lnTo>
                  <a:pt x="537845" y="44450"/>
                </a:lnTo>
                <a:lnTo>
                  <a:pt x="537845" y="31750"/>
                </a:lnTo>
                <a:close/>
              </a:path>
              <a:path w="614045" h="76200">
                <a:moveTo>
                  <a:pt x="601345" y="31750"/>
                </a:moveTo>
                <a:lnTo>
                  <a:pt x="550545" y="31750"/>
                </a:lnTo>
                <a:lnTo>
                  <a:pt x="550545" y="44450"/>
                </a:lnTo>
                <a:lnTo>
                  <a:pt x="601345" y="44450"/>
                </a:lnTo>
                <a:lnTo>
                  <a:pt x="614045" y="38100"/>
                </a:lnTo>
                <a:lnTo>
                  <a:pt x="601345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/>
          <p:nvPr/>
        </p:nvSpPr>
        <p:spPr>
          <a:xfrm>
            <a:off x="6132576" y="2721864"/>
            <a:ext cx="614045" cy="76200"/>
          </a:xfrm>
          <a:custGeom>
            <a:rect l="l" t="t" r="r" b="b"/>
            <a:pathLst>
              <a:path w="614045" h="76200">
                <a:moveTo>
                  <a:pt x="537845" y="0"/>
                </a:moveTo>
                <a:lnTo>
                  <a:pt x="537845" y="76200"/>
                </a:lnTo>
                <a:lnTo>
                  <a:pt x="601345" y="44450"/>
                </a:lnTo>
                <a:lnTo>
                  <a:pt x="550545" y="44450"/>
                </a:lnTo>
                <a:lnTo>
                  <a:pt x="550545" y="31750"/>
                </a:lnTo>
                <a:lnTo>
                  <a:pt x="601345" y="31750"/>
                </a:lnTo>
                <a:lnTo>
                  <a:pt x="537845" y="0"/>
                </a:lnTo>
                <a:close/>
              </a:path>
              <a:path w="614045" h="76200">
                <a:moveTo>
                  <a:pt x="537845" y="31750"/>
                </a:moveTo>
                <a:lnTo>
                  <a:pt x="0" y="31750"/>
                </a:lnTo>
                <a:lnTo>
                  <a:pt x="0" y="44450"/>
                </a:lnTo>
                <a:lnTo>
                  <a:pt x="537845" y="44450"/>
                </a:lnTo>
                <a:lnTo>
                  <a:pt x="537845" y="31750"/>
                </a:lnTo>
                <a:close/>
              </a:path>
              <a:path w="614045" h="76200">
                <a:moveTo>
                  <a:pt x="601345" y="31750"/>
                </a:moveTo>
                <a:lnTo>
                  <a:pt x="550545" y="31750"/>
                </a:lnTo>
                <a:lnTo>
                  <a:pt x="550545" y="44450"/>
                </a:lnTo>
                <a:lnTo>
                  <a:pt x="601345" y="44450"/>
                </a:lnTo>
                <a:lnTo>
                  <a:pt x="614045" y="38100"/>
                </a:lnTo>
                <a:lnTo>
                  <a:pt x="601345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1459" y="204215"/>
            <a:ext cx="6985000" cy="603885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10668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840"/>
              </a:spcBef>
            </a:pPr>
            <a:r>
              <a:rPr sz="2400"/>
              <a:t>镀膜设备价值最高，为未来降本主要途径</a:t>
            </a:r>
            <a:endParaRPr sz="2400"/>
          </a:p>
        </p:txBody>
      </p:sp>
      <p:sp>
        <p:nvSpPr>
          <p:cNvPr id="3" name="object 3"/>
          <p:cNvSpPr txBox="1"/>
          <p:nvPr/>
        </p:nvSpPr>
        <p:spPr>
          <a:xfrm>
            <a:off x="39115" y="922527"/>
            <a:ext cx="8933180" cy="15608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marR="5080" indent="-286385">
              <a:lnSpc>
                <a:spcPct val="120000"/>
              </a:lnSpc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镀膜设备价值量最高，</a:t>
            </a:r>
            <a:r>
              <a:rPr sz="1400" b="1" spc="-15">
                <a:latin typeface="微软雅黑"/>
                <a:cs typeface="微软雅黑"/>
              </a:rPr>
              <a:t>占</a:t>
            </a:r>
            <a:r>
              <a:rPr sz="1400" b="1">
                <a:latin typeface="微软雅黑"/>
                <a:cs typeface="微软雅黑"/>
              </a:rPr>
              <a:t>据设</a:t>
            </a:r>
            <a:r>
              <a:rPr sz="1400" b="1" spc="-15">
                <a:latin typeface="微软雅黑"/>
                <a:cs typeface="微软雅黑"/>
              </a:rPr>
              <a:t>备</a:t>
            </a:r>
            <a:r>
              <a:rPr sz="1400" b="1">
                <a:latin typeface="微软雅黑"/>
                <a:cs typeface="微软雅黑"/>
              </a:rPr>
              <a:t>投资</a:t>
            </a:r>
            <a:r>
              <a:rPr sz="1400" b="1" spc="-15">
                <a:latin typeface="微软雅黑"/>
                <a:cs typeface="微软雅黑"/>
              </a:rPr>
              <a:t>绝</a:t>
            </a:r>
            <a:r>
              <a:rPr sz="1400" b="1">
                <a:latin typeface="微软雅黑"/>
                <a:cs typeface="微软雅黑"/>
              </a:rPr>
              <a:t>大比</a:t>
            </a:r>
            <a:r>
              <a:rPr sz="1400" b="1" spc="-5">
                <a:latin typeface="微软雅黑"/>
                <a:cs typeface="微软雅黑"/>
              </a:rPr>
              <a:t>例</a:t>
            </a:r>
            <a:r>
              <a:rPr sz="1400">
                <a:latin typeface="微软雅黑"/>
                <a:cs typeface="微软雅黑"/>
              </a:rPr>
              <a:t>。百</a:t>
            </a:r>
            <a:r>
              <a:rPr sz="1400" spc="-20">
                <a:latin typeface="微软雅黑"/>
                <a:cs typeface="微软雅黑"/>
              </a:rPr>
              <a:t>M</a:t>
            </a:r>
            <a:r>
              <a:rPr sz="1400" spc="-5">
                <a:latin typeface="微软雅黑"/>
                <a:cs typeface="微软雅黑"/>
              </a:rPr>
              <a:t>W</a:t>
            </a:r>
            <a:r>
              <a:rPr sz="1400">
                <a:latin typeface="微软雅黑"/>
                <a:cs typeface="微软雅黑"/>
              </a:rPr>
              <a:t>级</a:t>
            </a:r>
            <a:r>
              <a:rPr sz="1400" spc="-15">
                <a:latin typeface="微软雅黑"/>
                <a:cs typeface="微软雅黑"/>
              </a:rPr>
              <a:t>产</a:t>
            </a:r>
            <a:r>
              <a:rPr sz="1400">
                <a:latin typeface="微软雅黑"/>
                <a:cs typeface="微软雅黑"/>
              </a:rPr>
              <a:t>线的</a:t>
            </a:r>
            <a:r>
              <a:rPr sz="1400" spc="-15">
                <a:latin typeface="微软雅黑"/>
                <a:cs typeface="微软雅黑"/>
              </a:rPr>
              <a:t>核</a:t>
            </a:r>
            <a:r>
              <a:rPr sz="1400">
                <a:latin typeface="微软雅黑"/>
                <a:cs typeface="微软雅黑"/>
              </a:rPr>
              <a:t>心总</a:t>
            </a:r>
            <a:r>
              <a:rPr sz="1400" spc="-15">
                <a:latin typeface="微软雅黑"/>
                <a:cs typeface="微软雅黑"/>
              </a:rPr>
              <a:t>投</a:t>
            </a:r>
            <a:r>
              <a:rPr sz="1400">
                <a:latin typeface="微软雅黑"/>
                <a:cs typeface="微软雅黑"/>
              </a:rPr>
              <a:t>资额</a:t>
            </a:r>
            <a:r>
              <a:rPr sz="1400" spc="-10">
                <a:latin typeface="微软雅黑"/>
                <a:cs typeface="微软雅黑"/>
              </a:rPr>
              <a:t>约</a:t>
            </a:r>
            <a:r>
              <a:rPr sz="1400">
                <a:latin typeface="微软雅黑"/>
                <a:cs typeface="微软雅黑"/>
              </a:rPr>
              <a:t>1.2亿</a:t>
            </a:r>
            <a:r>
              <a:rPr sz="1400" spc="-15">
                <a:latin typeface="微软雅黑"/>
                <a:cs typeface="微软雅黑"/>
              </a:rPr>
              <a:t>元</a:t>
            </a:r>
            <a:r>
              <a:rPr sz="1400">
                <a:latin typeface="微软雅黑"/>
                <a:cs typeface="微软雅黑"/>
              </a:rPr>
              <a:t>，其</a:t>
            </a:r>
            <a:r>
              <a:rPr sz="1400" spc="-15">
                <a:latin typeface="微软雅黑"/>
                <a:cs typeface="微软雅黑"/>
              </a:rPr>
              <a:t>中</a:t>
            </a:r>
            <a:r>
              <a:rPr sz="1400">
                <a:latin typeface="微软雅黑"/>
                <a:cs typeface="微软雅黑"/>
              </a:rPr>
              <a:t>镀膜</a:t>
            </a:r>
            <a:r>
              <a:rPr sz="1400" spc="-15">
                <a:latin typeface="微软雅黑"/>
                <a:cs typeface="微软雅黑"/>
              </a:rPr>
              <a:t>设</a:t>
            </a:r>
            <a:r>
              <a:rPr sz="1400">
                <a:latin typeface="微软雅黑"/>
                <a:cs typeface="微软雅黑"/>
              </a:rPr>
              <a:t>备：</a:t>
            </a:r>
            <a:r>
              <a:rPr sz="1400" spc="-15">
                <a:latin typeface="微软雅黑"/>
                <a:cs typeface="微软雅黑"/>
              </a:rPr>
              <a:t>激</a:t>
            </a:r>
            <a:r>
              <a:rPr sz="1400">
                <a:latin typeface="微软雅黑"/>
                <a:cs typeface="微软雅黑"/>
              </a:rPr>
              <a:t>光设备：涂布设备：封装</a:t>
            </a:r>
            <a:r>
              <a:rPr sz="1400" spc="-15">
                <a:latin typeface="微软雅黑"/>
                <a:cs typeface="微软雅黑"/>
              </a:rPr>
              <a:t>设</a:t>
            </a:r>
            <a:r>
              <a:rPr sz="1400">
                <a:latin typeface="微软雅黑"/>
                <a:cs typeface="微软雅黑"/>
              </a:rPr>
              <a:t>备投</a:t>
            </a:r>
            <a:r>
              <a:rPr sz="1400" spc="-15">
                <a:latin typeface="微软雅黑"/>
                <a:cs typeface="微软雅黑"/>
              </a:rPr>
              <a:t>资</a:t>
            </a:r>
            <a:r>
              <a:rPr sz="1400">
                <a:latin typeface="微软雅黑"/>
                <a:cs typeface="微软雅黑"/>
              </a:rPr>
              <a:t>比例</a:t>
            </a:r>
            <a:r>
              <a:rPr sz="1400" spc="-10">
                <a:latin typeface="微软雅黑"/>
                <a:cs typeface="微软雅黑"/>
              </a:rPr>
              <a:t>为</a:t>
            </a:r>
            <a:r>
              <a:rPr sz="1400">
                <a:latin typeface="微软雅黑"/>
                <a:cs typeface="微软雅黑"/>
              </a:rPr>
              <a:t>50%：</a:t>
            </a:r>
            <a:r>
              <a:rPr sz="1400" spc="-10">
                <a:latin typeface="微软雅黑"/>
                <a:cs typeface="微软雅黑"/>
              </a:rPr>
              <a:t>2</a:t>
            </a:r>
            <a:r>
              <a:rPr sz="1400">
                <a:latin typeface="微软雅黑"/>
                <a:cs typeface="微软雅黑"/>
              </a:rPr>
              <a:t>5%：15</a:t>
            </a:r>
            <a:r>
              <a:rPr sz="1400" spc="-5">
                <a:latin typeface="微软雅黑"/>
                <a:cs typeface="微软雅黑"/>
              </a:rPr>
              <a:t>%</a:t>
            </a:r>
            <a:r>
              <a:rPr sz="1400" spc="-15">
                <a:latin typeface="微软雅黑"/>
                <a:cs typeface="微软雅黑"/>
              </a:rPr>
              <a:t>：</a:t>
            </a:r>
            <a:r>
              <a:rPr sz="1400">
                <a:latin typeface="微软雅黑"/>
                <a:cs typeface="微软雅黑"/>
              </a:rPr>
              <a:t>10</a:t>
            </a:r>
            <a:r>
              <a:rPr sz="1400" spc="-5">
                <a:latin typeface="微软雅黑"/>
                <a:cs typeface="微软雅黑"/>
              </a:rPr>
              <a:t>%</a:t>
            </a:r>
            <a:r>
              <a:rPr sz="1400">
                <a:latin typeface="微软雅黑"/>
                <a:cs typeface="微软雅黑"/>
              </a:rPr>
              <a:t>；</a:t>
            </a:r>
            <a:r>
              <a:rPr sz="1400" spc="-10">
                <a:latin typeface="微软雅黑"/>
                <a:cs typeface="微软雅黑"/>
              </a:rPr>
              <a:t>生</a:t>
            </a:r>
            <a:r>
              <a:rPr sz="1400">
                <a:latin typeface="微软雅黑"/>
                <a:cs typeface="微软雅黑"/>
              </a:rPr>
              <a:t>产</a:t>
            </a:r>
            <a:r>
              <a:rPr sz="1400" spc="-5">
                <a:latin typeface="微软雅黑"/>
                <a:cs typeface="微软雅黑"/>
              </a:rPr>
              <a:t>百</a:t>
            </a:r>
            <a:r>
              <a:rPr sz="1400" spc="-20">
                <a:latin typeface="微软雅黑"/>
                <a:cs typeface="微软雅黑"/>
              </a:rPr>
              <a:t>M</a:t>
            </a:r>
            <a:r>
              <a:rPr sz="1400" spc="-5">
                <a:latin typeface="微软雅黑"/>
                <a:cs typeface="微软雅黑"/>
              </a:rPr>
              <a:t>W</a:t>
            </a:r>
            <a:r>
              <a:rPr sz="1400">
                <a:latin typeface="微软雅黑"/>
                <a:cs typeface="微软雅黑"/>
              </a:rPr>
              <a:t>级</a:t>
            </a:r>
            <a:r>
              <a:rPr sz="1400" spc="-15">
                <a:latin typeface="微软雅黑"/>
                <a:cs typeface="微软雅黑"/>
              </a:rPr>
              <a:t>钙</a:t>
            </a:r>
            <a:r>
              <a:rPr sz="1400">
                <a:latin typeface="微软雅黑"/>
                <a:cs typeface="微软雅黑"/>
              </a:rPr>
              <a:t>钛矿</a:t>
            </a:r>
            <a:r>
              <a:rPr sz="1400" spc="-15">
                <a:latin typeface="微软雅黑"/>
                <a:cs typeface="微软雅黑"/>
              </a:rPr>
              <a:t>需</a:t>
            </a:r>
            <a:r>
              <a:rPr sz="1400">
                <a:latin typeface="微软雅黑"/>
                <a:cs typeface="微软雅黑"/>
              </a:rPr>
              <a:t>要</a:t>
            </a:r>
            <a:r>
              <a:rPr sz="1400" b="1">
                <a:latin typeface="微软雅黑"/>
                <a:cs typeface="微软雅黑"/>
              </a:rPr>
              <a:t>镀</a:t>
            </a:r>
            <a:r>
              <a:rPr sz="1400" b="1" spc="-15">
                <a:latin typeface="微软雅黑"/>
                <a:cs typeface="微软雅黑"/>
              </a:rPr>
              <a:t>膜</a:t>
            </a:r>
            <a:r>
              <a:rPr sz="1400" b="1">
                <a:latin typeface="微软雅黑"/>
                <a:cs typeface="微软雅黑"/>
              </a:rPr>
              <a:t>设备</a:t>
            </a:r>
            <a:r>
              <a:rPr sz="1400" spc="-10">
                <a:latin typeface="微软雅黑"/>
                <a:cs typeface="微软雅黑"/>
              </a:rPr>
              <a:t>3</a:t>
            </a:r>
            <a:r>
              <a:rPr sz="1400">
                <a:latin typeface="微软雅黑"/>
                <a:cs typeface="微软雅黑"/>
              </a:rPr>
              <a:t>台（</a:t>
            </a:r>
            <a:r>
              <a:rPr sz="1400" spc="-10">
                <a:latin typeface="微软雅黑"/>
                <a:cs typeface="微软雅黑"/>
              </a:rPr>
              <a:t>2</a:t>
            </a:r>
            <a:r>
              <a:rPr sz="1400">
                <a:latin typeface="微软雅黑"/>
                <a:cs typeface="微软雅黑"/>
              </a:rPr>
              <a:t>台</a:t>
            </a:r>
            <a:endParaRPr sz="1400">
              <a:latin typeface="微软雅黑"/>
              <a:cs typeface="微软雅黑"/>
            </a:endParaRPr>
          </a:p>
          <a:p>
            <a:pPr marL="299085" marR="44450">
              <a:lnSpc>
                <a:spcPct val="120000"/>
              </a:lnSpc>
            </a:pPr>
            <a:r>
              <a:rPr sz="1400">
                <a:latin typeface="微软雅黑"/>
                <a:cs typeface="微软雅黑"/>
              </a:rPr>
              <a:t>P</a:t>
            </a:r>
            <a:r>
              <a:rPr sz="1400" spc="-5">
                <a:latin typeface="微软雅黑"/>
                <a:cs typeface="微软雅黑"/>
              </a:rPr>
              <a:t>VD</a:t>
            </a:r>
            <a:r>
              <a:rPr sz="1400">
                <a:latin typeface="微软雅黑"/>
                <a:cs typeface="微软雅黑"/>
              </a:rPr>
              <a:t>，单价1000万/台；</a:t>
            </a:r>
            <a:r>
              <a:rPr sz="1400" spc="-10">
                <a:latin typeface="微软雅黑"/>
                <a:cs typeface="微软雅黑"/>
              </a:rPr>
              <a:t>1</a:t>
            </a:r>
            <a:r>
              <a:rPr sz="1400">
                <a:latin typeface="微软雅黑"/>
                <a:cs typeface="微软雅黑"/>
              </a:rPr>
              <a:t>台P</a:t>
            </a:r>
            <a:r>
              <a:rPr sz="1400" spc="-5">
                <a:latin typeface="微软雅黑"/>
                <a:cs typeface="微软雅黑"/>
              </a:rPr>
              <a:t>R</a:t>
            </a:r>
            <a:r>
              <a:rPr sz="1400" spc="-15">
                <a:latin typeface="微软雅黑"/>
                <a:cs typeface="微软雅黑"/>
              </a:rPr>
              <a:t>D</a:t>
            </a:r>
            <a:r>
              <a:rPr sz="1400">
                <a:latin typeface="微软雅黑"/>
                <a:cs typeface="微软雅黑"/>
              </a:rPr>
              <a:t>，单</a:t>
            </a:r>
            <a:r>
              <a:rPr sz="1400" spc="-15">
                <a:latin typeface="微软雅黑"/>
                <a:cs typeface="微软雅黑"/>
              </a:rPr>
              <a:t>价</a:t>
            </a:r>
            <a:r>
              <a:rPr sz="1400">
                <a:latin typeface="微软雅黑"/>
                <a:cs typeface="微软雅黑"/>
              </a:rPr>
              <a:t>200</a:t>
            </a:r>
            <a:r>
              <a:rPr sz="1400" spc="-5">
                <a:latin typeface="微软雅黑"/>
                <a:cs typeface="微软雅黑"/>
              </a:rPr>
              <a:t>0</a:t>
            </a:r>
            <a:r>
              <a:rPr sz="1400">
                <a:latin typeface="微软雅黑"/>
                <a:cs typeface="微软雅黑"/>
              </a:rPr>
              <a:t>万/台</a:t>
            </a:r>
            <a:r>
              <a:rPr sz="1400" spc="-15">
                <a:latin typeface="微软雅黑"/>
                <a:cs typeface="微软雅黑"/>
              </a:rPr>
              <a:t>）</a:t>
            </a:r>
            <a:r>
              <a:rPr sz="1400">
                <a:latin typeface="微软雅黑"/>
                <a:cs typeface="微软雅黑"/>
              </a:rPr>
              <a:t>、</a:t>
            </a:r>
            <a:r>
              <a:rPr sz="1400" b="1">
                <a:latin typeface="微软雅黑"/>
                <a:cs typeface="微软雅黑"/>
              </a:rPr>
              <a:t>激</a:t>
            </a:r>
            <a:r>
              <a:rPr sz="1400" b="1" spc="-15">
                <a:latin typeface="微软雅黑"/>
                <a:cs typeface="微软雅黑"/>
              </a:rPr>
              <a:t>光</a:t>
            </a:r>
            <a:r>
              <a:rPr sz="1400" b="1">
                <a:latin typeface="微软雅黑"/>
                <a:cs typeface="微软雅黑"/>
              </a:rPr>
              <a:t>设备</a:t>
            </a:r>
            <a:r>
              <a:rPr sz="1400" spc="5">
                <a:latin typeface="微软雅黑"/>
                <a:cs typeface="微软雅黑"/>
              </a:rPr>
              <a:t>3</a:t>
            </a:r>
            <a:r>
              <a:rPr sz="1400" spc="-10">
                <a:latin typeface="微软雅黑"/>
                <a:cs typeface="微软雅黑"/>
              </a:rPr>
              <a:t>-4</a:t>
            </a:r>
            <a:r>
              <a:rPr sz="1400">
                <a:latin typeface="微软雅黑"/>
                <a:cs typeface="微软雅黑"/>
              </a:rPr>
              <a:t>台</a:t>
            </a:r>
            <a:r>
              <a:rPr sz="1400" spc="-5">
                <a:latin typeface="微软雅黑"/>
                <a:cs typeface="微软雅黑"/>
              </a:rPr>
              <a:t>(</a:t>
            </a:r>
            <a:r>
              <a:rPr sz="1400" spc="-15">
                <a:latin typeface="微软雅黑"/>
                <a:cs typeface="微软雅黑"/>
              </a:rPr>
              <a:t>大</a:t>
            </a:r>
            <a:r>
              <a:rPr sz="1400">
                <a:latin typeface="微软雅黑"/>
                <a:cs typeface="微软雅黑"/>
              </a:rPr>
              <a:t>多数</a:t>
            </a:r>
            <a:r>
              <a:rPr sz="1400" spc="-10">
                <a:latin typeface="微软雅黑"/>
                <a:cs typeface="微软雅黑"/>
              </a:rPr>
              <a:t>4</a:t>
            </a:r>
            <a:r>
              <a:rPr sz="1400">
                <a:latin typeface="微软雅黑"/>
                <a:cs typeface="微软雅黑"/>
              </a:rPr>
              <a:t>台</a:t>
            </a:r>
            <a:r>
              <a:rPr sz="1400" spc="-15">
                <a:latin typeface="微软雅黑"/>
                <a:cs typeface="微软雅黑"/>
              </a:rPr>
              <a:t>)</a:t>
            </a:r>
            <a:r>
              <a:rPr sz="1400">
                <a:latin typeface="微软雅黑"/>
                <a:cs typeface="微软雅黑"/>
              </a:rPr>
              <a:t>，总</a:t>
            </a:r>
            <a:r>
              <a:rPr sz="1400" spc="-15">
                <a:latin typeface="微软雅黑"/>
                <a:cs typeface="微软雅黑"/>
              </a:rPr>
              <a:t>价</a:t>
            </a:r>
            <a:r>
              <a:rPr sz="1400">
                <a:latin typeface="微软雅黑"/>
                <a:cs typeface="微软雅黑"/>
              </a:rPr>
              <a:t>值量1</a:t>
            </a:r>
            <a:r>
              <a:rPr sz="1400" spc="-10">
                <a:latin typeface="微软雅黑"/>
                <a:cs typeface="微软雅黑"/>
              </a:rPr>
              <a:t>0</a:t>
            </a:r>
            <a:r>
              <a:rPr sz="1400">
                <a:latin typeface="微软雅黑"/>
                <a:cs typeface="微软雅黑"/>
              </a:rPr>
              <a:t>0</a:t>
            </a:r>
            <a:r>
              <a:rPr sz="1400" spc="5">
                <a:latin typeface="微软雅黑"/>
                <a:cs typeface="微软雅黑"/>
              </a:rPr>
              <a:t>0</a:t>
            </a:r>
            <a:r>
              <a:rPr sz="1400" spc="-10">
                <a:latin typeface="微软雅黑"/>
                <a:cs typeface="微软雅黑"/>
              </a:rPr>
              <a:t>-</a:t>
            </a:r>
            <a:r>
              <a:rPr sz="1400">
                <a:latin typeface="微软雅黑"/>
                <a:cs typeface="微软雅黑"/>
              </a:rPr>
              <a:t>1</a:t>
            </a:r>
            <a:r>
              <a:rPr sz="1400" spc="-10">
                <a:latin typeface="微软雅黑"/>
                <a:cs typeface="微软雅黑"/>
              </a:rPr>
              <a:t>5</a:t>
            </a:r>
            <a:r>
              <a:rPr sz="1400">
                <a:latin typeface="微软雅黑"/>
                <a:cs typeface="微软雅黑"/>
              </a:rPr>
              <a:t>0</a:t>
            </a:r>
            <a:r>
              <a:rPr sz="1400" spc="5">
                <a:latin typeface="微软雅黑"/>
                <a:cs typeface="微软雅黑"/>
              </a:rPr>
              <a:t>0</a:t>
            </a:r>
            <a:r>
              <a:rPr sz="1400" spc="-15">
                <a:latin typeface="微软雅黑"/>
                <a:cs typeface="微软雅黑"/>
              </a:rPr>
              <a:t>万；</a:t>
            </a:r>
            <a:r>
              <a:rPr sz="1400" b="1">
                <a:latin typeface="微软雅黑"/>
                <a:cs typeface="微软雅黑"/>
              </a:rPr>
              <a:t>涂布设备</a:t>
            </a:r>
            <a:r>
              <a:rPr sz="1400">
                <a:latin typeface="微软雅黑"/>
                <a:cs typeface="微软雅黑"/>
              </a:rPr>
              <a:t>单台1000</a:t>
            </a:r>
            <a:r>
              <a:rPr sz="1400" spc="-10">
                <a:latin typeface="微软雅黑"/>
                <a:cs typeface="微软雅黑"/>
              </a:rPr>
              <a:t>+</a:t>
            </a:r>
            <a:r>
              <a:rPr sz="1400">
                <a:latin typeface="微软雅黑"/>
                <a:cs typeface="微软雅黑"/>
              </a:rPr>
              <a:t>万/台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湿法</a:t>
            </a:r>
            <a:r>
              <a:rPr sz="1400" spc="-15">
                <a:latin typeface="微软雅黑"/>
                <a:cs typeface="微软雅黑"/>
              </a:rPr>
              <a:t>制</a:t>
            </a:r>
            <a:r>
              <a:rPr sz="1400">
                <a:latin typeface="微软雅黑"/>
                <a:cs typeface="微软雅黑"/>
              </a:rPr>
              <a:t>备需</a:t>
            </a:r>
            <a:r>
              <a:rPr sz="1400" spc="5">
                <a:latin typeface="微软雅黑"/>
                <a:cs typeface="微软雅黑"/>
              </a:rPr>
              <a:t>2</a:t>
            </a:r>
            <a:r>
              <a:rPr sz="1400" spc="-15">
                <a:latin typeface="微软雅黑"/>
                <a:cs typeface="微软雅黑"/>
              </a:rPr>
              <a:t>台</a:t>
            </a:r>
            <a:r>
              <a:rPr sz="1400">
                <a:latin typeface="微软雅黑"/>
                <a:cs typeface="微软雅黑"/>
              </a:rPr>
              <a:t>，钙</a:t>
            </a:r>
            <a:r>
              <a:rPr sz="1400" spc="-15">
                <a:latin typeface="微软雅黑"/>
                <a:cs typeface="微软雅黑"/>
              </a:rPr>
              <a:t>钛</a:t>
            </a:r>
            <a:r>
              <a:rPr sz="1400">
                <a:latin typeface="微软雅黑"/>
                <a:cs typeface="微软雅黑"/>
              </a:rPr>
              <a:t>矿层</a:t>
            </a:r>
            <a:r>
              <a:rPr sz="1400" spc="-10">
                <a:latin typeface="微软雅黑"/>
                <a:cs typeface="微软雅黑"/>
              </a:rPr>
              <a:t>+</a:t>
            </a:r>
            <a:r>
              <a:rPr sz="1400">
                <a:latin typeface="微软雅黑"/>
                <a:cs typeface="微软雅黑"/>
              </a:rPr>
              <a:t>钝</a:t>
            </a:r>
            <a:r>
              <a:rPr sz="1400" spc="-15">
                <a:latin typeface="微软雅黑"/>
                <a:cs typeface="微软雅黑"/>
              </a:rPr>
              <a:t>化</a:t>
            </a:r>
            <a:r>
              <a:rPr sz="1400">
                <a:latin typeface="微软雅黑"/>
                <a:cs typeface="微软雅黑"/>
              </a:rPr>
              <a:t>层合</a:t>
            </a:r>
            <a:r>
              <a:rPr sz="1400" spc="-10">
                <a:latin typeface="微软雅黑"/>
                <a:cs typeface="微软雅黑"/>
              </a:rPr>
              <a:t>计</a:t>
            </a:r>
            <a:r>
              <a:rPr sz="1400">
                <a:latin typeface="微软雅黑"/>
                <a:cs typeface="微软雅黑"/>
              </a:rPr>
              <a:t>200</a:t>
            </a:r>
            <a:r>
              <a:rPr sz="1400" spc="-10">
                <a:latin typeface="微软雅黑"/>
                <a:cs typeface="微软雅黑"/>
              </a:rPr>
              <a:t>0</a:t>
            </a:r>
            <a:r>
              <a:rPr sz="1400">
                <a:latin typeface="微软雅黑"/>
                <a:cs typeface="微软雅黑"/>
              </a:rPr>
              <a:t>万</a:t>
            </a:r>
            <a:r>
              <a:rPr sz="1400" spc="-10">
                <a:latin typeface="微软雅黑"/>
                <a:cs typeface="微软雅黑"/>
              </a:rPr>
              <a:t>+</a:t>
            </a:r>
            <a:r>
              <a:rPr sz="1400">
                <a:latin typeface="微软雅黑"/>
                <a:cs typeface="微软雅黑"/>
              </a:rPr>
              <a:t>；</a:t>
            </a:r>
            <a:r>
              <a:rPr sz="1400" b="1">
                <a:latin typeface="微软雅黑"/>
                <a:cs typeface="微软雅黑"/>
              </a:rPr>
              <a:t>封</a:t>
            </a:r>
            <a:r>
              <a:rPr sz="1400" b="1" spc="-15">
                <a:latin typeface="微软雅黑"/>
                <a:cs typeface="微软雅黑"/>
              </a:rPr>
              <a:t>装</a:t>
            </a:r>
            <a:r>
              <a:rPr sz="1400" b="1">
                <a:latin typeface="微软雅黑"/>
                <a:cs typeface="微软雅黑"/>
              </a:rPr>
              <a:t>设备</a:t>
            </a:r>
            <a:r>
              <a:rPr sz="1400" spc="5">
                <a:latin typeface="微软雅黑"/>
                <a:cs typeface="微软雅黑"/>
              </a:rPr>
              <a:t>1</a:t>
            </a:r>
            <a:r>
              <a:rPr sz="1400" spc="-15">
                <a:latin typeface="微软雅黑"/>
                <a:cs typeface="微软雅黑"/>
              </a:rPr>
              <a:t>台</a:t>
            </a:r>
            <a:r>
              <a:rPr sz="1400">
                <a:latin typeface="微软雅黑"/>
                <a:cs typeface="微软雅黑"/>
              </a:rPr>
              <a:t>，单</a:t>
            </a:r>
            <a:r>
              <a:rPr sz="1400" spc="-15">
                <a:latin typeface="微软雅黑"/>
                <a:cs typeface="微软雅黑"/>
              </a:rPr>
              <a:t>台</a:t>
            </a:r>
            <a:r>
              <a:rPr sz="1400">
                <a:latin typeface="微软雅黑"/>
                <a:cs typeface="微软雅黑"/>
              </a:rPr>
              <a:t>价值</a:t>
            </a:r>
            <a:r>
              <a:rPr sz="1400" spc="-10">
                <a:latin typeface="微软雅黑"/>
                <a:cs typeface="微软雅黑"/>
              </a:rPr>
              <a:t>1</a:t>
            </a:r>
            <a:r>
              <a:rPr sz="1400">
                <a:latin typeface="微软雅黑"/>
                <a:cs typeface="微软雅黑"/>
              </a:rPr>
              <a:t>200万左右，连同后道设备</a:t>
            </a:r>
            <a:r>
              <a:rPr sz="1400" spc="-15">
                <a:latin typeface="微软雅黑"/>
                <a:cs typeface="微软雅黑"/>
              </a:rPr>
              <a:t>价</a:t>
            </a:r>
            <a:r>
              <a:rPr sz="1400">
                <a:latin typeface="微软雅黑"/>
                <a:cs typeface="微软雅黑"/>
              </a:rPr>
              <a:t>值量</a:t>
            </a:r>
            <a:r>
              <a:rPr sz="1400" spc="-10">
                <a:latin typeface="微软雅黑"/>
                <a:cs typeface="微软雅黑"/>
              </a:rPr>
              <a:t>共</a:t>
            </a:r>
            <a:r>
              <a:rPr sz="1400">
                <a:latin typeface="微软雅黑"/>
                <a:cs typeface="微软雅黑"/>
              </a:rPr>
              <a:t>300</a:t>
            </a:r>
            <a:r>
              <a:rPr sz="1400" spc="-10">
                <a:latin typeface="微软雅黑"/>
                <a:cs typeface="微软雅黑"/>
              </a:rPr>
              <a:t>0</a:t>
            </a:r>
            <a:r>
              <a:rPr sz="1400">
                <a:latin typeface="微软雅黑"/>
                <a:cs typeface="微软雅黑"/>
              </a:rPr>
              <a:t>万</a:t>
            </a:r>
            <a:r>
              <a:rPr sz="1400" spc="-10">
                <a:latin typeface="微软雅黑"/>
                <a:cs typeface="微软雅黑"/>
              </a:rPr>
              <a:t>+</a:t>
            </a:r>
            <a:r>
              <a:rPr sz="1400">
                <a:latin typeface="微软雅黑"/>
                <a:cs typeface="微软雅黑"/>
              </a:rPr>
              <a:t>。镀</a:t>
            </a:r>
            <a:r>
              <a:rPr sz="1400" spc="-10">
                <a:latin typeface="微软雅黑"/>
                <a:cs typeface="微软雅黑"/>
              </a:rPr>
              <a:t>膜</a:t>
            </a:r>
            <a:r>
              <a:rPr sz="1400">
                <a:latin typeface="微软雅黑"/>
                <a:cs typeface="微软雅黑"/>
              </a:rPr>
              <a:t>设备</a:t>
            </a:r>
            <a:r>
              <a:rPr sz="1400" spc="-10">
                <a:latin typeface="微软雅黑"/>
                <a:cs typeface="微软雅黑"/>
              </a:rPr>
              <a:t>总</a:t>
            </a:r>
            <a:r>
              <a:rPr sz="1400">
                <a:latin typeface="微软雅黑"/>
                <a:cs typeface="微软雅黑"/>
              </a:rPr>
              <a:t>投资</a:t>
            </a:r>
            <a:r>
              <a:rPr sz="1400" spc="-10">
                <a:latin typeface="微软雅黑"/>
                <a:cs typeface="微软雅黑"/>
              </a:rPr>
              <a:t>额</a:t>
            </a:r>
            <a:r>
              <a:rPr sz="1400">
                <a:latin typeface="微软雅黑"/>
                <a:cs typeface="微软雅黑"/>
              </a:rPr>
              <a:t>占比</a:t>
            </a:r>
            <a:r>
              <a:rPr sz="1400" spc="-10">
                <a:latin typeface="微软雅黑"/>
                <a:cs typeface="微软雅黑"/>
              </a:rPr>
              <a:t>最</a:t>
            </a:r>
            <a:r>
              <a:rPr sz="1400">
                <a:latin typeface="微软雅黑"/>
                <a:cs typeface="微软雅黑"/>
              </a:rPr>
              <a:t>高，</a:t>
            </a:r>
            <a:r>
              <a:rPr sz="1400" spc="-10">
                <a:latin typeface="微软雅黑"/>
                <a:cs typeface="微软雅黑"/>
              </a:rPr>
              <a:t>未</a:t>
            </a:r>
            <a:r>
              <a:rPr sz="1400">
                <a:latin typeface="微软雅黑"/>
                <a:cs typeface="微软雅黑"/>
              </a:rPr>
              <a:t>来镀</a:t>
            </a:r>
            <a:r>
              <a:rPr sz="1400" spc="-10">
                <a:latin typeface="微软雅黑"/>
                <a:cs typeface="微软雅黑"/>
              </a:rPr>
              <a:t>膜</a:t>
            </a:r>
            <a:r>
              <a:rPr sz="1400">
                <a:latin typeface="微软雅黑"/>
                <a:cs typeface="微软雅黑"/>
              </a:rPr>
              <a:t>设备</a:t>
            </a:r>
            <a:r>
              <a:rPr sz="1400" spc="-10">
                <a:latin typeface="微软雅黑"/>
                <a:cs typeface="微软雅黑"/>
              </a:rPr>
              <a:t>国</a:t>
            </a:r>
            <a:r>
              <a:rPr sz="1400">
                <a:latin typeface="微软雅黑"/>
                <a:cs typeface="微软雅黑"/>
              </a:rPr>
              <a:t>产化</a:t>
            </a:r>
            <a:r>
              <a:rPr sz="1400" spc="-10">
                <a:latin typeface="微软雅黑"/>
                <a:cs typeface="微软雅黑"/>
              </a:rPr>
              <a:t>钙</a:t>
            </a:r>
            <a:r>
              <a:rPr sz="1400">
                <a:latin typeface="微软雅黑"/>
                <a:cs typeface="微软雅黑"/>
              </a:rPr>
              <a:t>钛矿</a:t>
            </a:r>
            <a:r>
              <a:rPr sz="1400" spc="-10">
                <a:latin typeface="微软雅黑"/>
                <a:cs typeface="微软雅黑"/>
              </a:rPr>
              <a:t>生</a:t>
            </a:r>
            <a:r>
              <a:rPr sz="1400">
                <a:latin typeface="微软雅黑"/>
                <a:cs typeface="微软雅黑"/>
              </a:rPr>
              <a:t>产降本为主要途径，后续G</a:t>
            </a:r>
            <a:r>
              <a:rPr sz="1400" spc="-5">
                <a:latin typeface="微软雅黑"/>
                <a:cs typeface="微软雅黑"/>
              </a:rPr>
              <a:t>W</a:t>
            </a:r>
            <a:r>
              <a:rPr sz="1400" spc="-15">
                <a:latin typeface="微软雅黑"/>
                <a:cs typeface="微软雅黑"/>
              </a:rPr>
              <a:t>级</a:t>
            </a:r>
            <a:r>
              <a:rPr sz="1400">
                <a:latin typeface="微软雅黑"/>
                <a:cs typeface="微软雅黑"/>
              </a:rPr>
              <a:t>设备</a:t>
            </a:r>
            <a:r>
              <a:rPr sz="1400" spc="-15">
                <a:latin typeface="微软雅黑"/>
                <a:cs typeface="微软雅黑"/>
              </a:rPr>
              <a:t>投</a:t>
            </a:r>
            <a:r>
              <a:rPr sz="1400">
                <a:latin typeface="微软雅黑"/>
                <a:cs typeface="微软雅黑"/>
              </a:rPr>
              <a:t>资预</a:t>
            </a:r>
            <a:r>
              <a:rPr sz="1400" spc="-15">
                <a:latin typeface="微软雅黑"/>
                <a:cs typeface="微软雅黑"/>
              </a:rPr>
              <a:t>计</a:t>
            </a:r>
            <a:r>
              <a:rPr sz="1400">
                <a:latin typeface="微软雅黑"/>
                <a:cs typeface="微软雅黑"/>
              </a:rPr>
              <a:t>为</a:t>
            </a:r>
            <a:r>
              <a:rPr sz="1400" spc="5">
                <a:latin typeface="微软雅黑"/>
                <a:cs typeface="微软雅黑"/>
              </a:rPr>
              <a:t>7</a:t>
            </a:r>
            <a:r>
              <a:rPr sz="1400" spc="-10">
                <a:latin typeface="微软雅黑"/>
                <a:cs typeface="微软雅黑"/>
              </a:rPr>
              <a:t>-8</a:t>
            </a:r>
            <a:r>
              <a:rPr sz="1400">
                <a:latin typeface="微软雅黑"/>
                <a:cs typeface="微软雅黑"/>
              </a:rPr>
              <a:t>亿元</a:t>
            </a:r>
            <a:r>
              <a:rPr sz="1400" spc="-5">
                <a:latin typeface="微软雅黑"/>
                <a:cs typeface="微软雅黑"/>
              </a:rPr>
              <a:t>/</a:t>
            </a:r>
            <a:r>
              <a:rPr sz="1400" spc="-15">
                <a:latin typeface="微软雅黑"/>
                <a:cs typeface="微软雅黑"/>
              </a:rPr>
              <a:t>G</a:t>
            </a:r>
            <a:r>
              <a:rPr sz="1400" spc="-5">
                <a:latin typeface="微软雅黑"/>
                <a:cs typeface="微软雅黑"/>
              </a:rPr>
              <a:t>W</a:t>
            </a:r>
            <a:r>
              <a:rPr sz="140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507997" y="2527554"/>
            <a:ext cx="1577340" cy="368935"/>
          </a:xfrm>
          <a:prstGeom prst="rect">
            <a:avLst/>
          </a:prstGeom>
          <a:ln w="19050">
            <a:solidFill>
              <a:srgbClr val="2F5395"/>
            </a:solidFill>
          </a:ln>
        </p:spPr>
        <p:txBody>
          <a:bodyPr vert="horz" wrap="square" lIns="0" tIns="43815" rIns="0" bIns="0" rtlCol="0">
            <a:spAutoFit/>
          </a:bodyPr>
          <a:lstStyle/>
          <a:p>
            <a:pPr marL="320675">
              <a:lnSpc>
                <a:spcPct val="100000"/>
              </a:lnSpc>
              <a:spcBef>
                <a:spcPts val="345"/>
              </a:spcBef>
            </a:pPr>
            <a:r>
              <a:rPr sz="1800">
                <a:latin typeface="宋体"/>
                <a:cs typeface="宋体"/>
              </a:rPr>
              <a:t>镀膜设备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382005" y="2533650"/>
            <a:ext cx="1577340" cy="370840"/>
          </a:xfrm>
          <a:prstGeom prst="rect">
            <a:avLst/>
          </a:prstGeom>
          <a:ln w="19050">
            <a:solidFill>
              <a:srgbClr val="2F5395"/>
            </a:solidFill>
          </a:ln>
        </p:spPr>
        <p:txBody>
          <a:bodyPr vert="horz" wrap="square" lIns="0" tIns="43815" rIns="0" bIns="0" rtlCol="0">
            <a:spAutoFit/>
          </a:bodyPr>
          <a:lstStyle/>
          <a:p>
            <a:pPr marL="321945">
              <a:lnSpc>
                <a:spcPct val="100000"/>
              </a:lnSpc>
              <a:spcBef>
                <a:spcPts val="345"/>
              </a:spcBef>
            </a:pPr>
            <a:r>
              <a:rPr sz="1800">
                <a:latin typeface="宋体"/>
                <a:cs typeface="宋体"/>
              </a:rPr>
              <a:t>激光设备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420617" y="2522982"/>
            <a:ext cx="1577340" cy="370840"/>
          </a:xfrm>
          <a:prstGeom prst="rect">
            <a:avLst/>
          </a:prstGeom>
          <a:ln w="19050">
            <a:solidFill>
              <a:srgbClr val="2F5395"/>
            </a:solidFill>
          </a:ln>
        </p:spPr>
        <p:txBody>
          <a:bodyPr vert="horz" wrap="square" lIns="0" tIns="43815" rIns="0" bIns="0" rtlCol="0">
            <a:spAutoFit/>
          </a:bodyPr>
          <a:lstStyle/>
          <a:p>
            <a:pPr marL="320675">
              <a:lnSpc>
                <a:spcPct val="100000"/>
              </a:lnSpc>
              <a:spcBef>
                <a:spcPts val="345"/>
              </a:spcBef>
            </a:pPr>
            <a:r>
              <a:rPr sz="1800">
                <a:latin typeface="宋体"/>
                <a:cs typeface="宋体"/>
              </a:rPr>
              <a:t>涂布设备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384542" y="2536698"/>
            <a:ext cx="1577340" cy="368935"/>
          </a:xfrm>
          <a:prstGeom prst="rect">
            <a:avLst/>
          </a:prstGeom>
          <a:ln w="19050">
            <a:solidFill>
              <a:srgbClr val="2F5395"/>
            </a:solidFill>
          </a:ln>
        </p:spPr>
        <p:txBody>
          <a:bodyPr vert="horz" wrap="square" lIns="0" tIns="43180" rIns="0" bIns="0" rtlCol="0">
            <a:spAutoFit/>
          </a:bodyPr>
          <a:lstStyle/>
          <a:p>
            <a:pPr marL="321310">
              <a:lnSpc>
                <a:spcPct val="100000"/>
              </a:lnSpc>
              <a:spcBef>
                <a:spcPts val="340"/>
              </a:spcBef>
            </a:pPr>
            <a:r>
              <a:rPr sz="1800" spc="-5">
                <a:latin typeface="宋体"/>
                <a:cs typeface="宋体"/>
              </a:rPr>
              <a:t>封装设备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5146" y="2951226"/>
            <a:ext cx="1475740" cy="368935"/>
          </a:xfrm>
          <a:prstGeom prst="rect">
            <a:avLst/>
          </a:prstGeom>
          <a:solidFill>
            <a:srgbClr val="F1F1F1"/>
          </a:solidFill>
          <a:ln w="19050">
            <a:solidFill>
              <a:srgbClr val="000000"/>
            </a:solidFill>
          </a:ln>
        </p:spPr>
        <p:txBody>
          <a:bodyPr vert="horz" wrap="square" lIns="0" tIns="43815" rIns="0" bIns="0" rtlCol="0">
            <a:spAutoFit/>
          </a:bodyPr>
          <a:lstStyle/>
          <a:p>
            <a:pPr marL="97790">
              <a:lnSpc>
                <a:spcPct val="100000"/>
              </a:lnSpc>
              <a:spcBef>
                <a:spcPts val="345"/>
              </a:spcBef>
            </a:pPr>
            <a:r>
              <a:rPr sz="1800">
                <a:latin typeface="宋体"/>
                <a:cs typeface="宋体"/>
              </a:rPr>
              <a:t>价格(万/台)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765554" y="2978657"/>
            <a:ext cx="1247140" cy="368935"/>
          </a:xfrm>
          <a:prstGeom prst="rect">
            <a:avLst/>
          </a:prstGeom>
          <a:solidFill>
            <a:srgbClr val="F1F1F1"/>
          </a:solidFill>
          <a:ln w="19050">
            <a:solidFill>
              <a:srgbClr val="000000"/>
            </a:solidFill>
          </a:ln>
        </p:spPr>
        <p:txBody>
          <a:bodyPr vert="horz" wrap="square" lIns="0" tIns="27940" rIns="0" bIns="0" rtlCol="0">
            <a:spAutoFit/>
          </a:bodyPr>
          <a:lstStyle/>
          <a:p>
            <a:pPr marL="118110">
              <a:lnSpc>
                <a:spcPct val="100000"/>
              </a:lnSpc>
              <a:spcBef>
                <a:spcPts val="220"/>
              </a:spcBef>
            </a:pPr>
            <a:r>
              <a:rPr sz="1800">
                <a:latin typeface="Times New Roman"/>
                <a:cs typeface="Times New Roman"/>
              </a:rPr>
              <a:t>1000-2000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382005" y="2990850"/>
            <a:ext cx="1247140" cy="370840"/>
          </a:xfrm>
          <a:prstGeom prst="rect">
            <a:avLst/>
          </a:prstGeom>
          <a:solidFill>
            <a:srgbClr val="F1F1F1"/>
          </a:solidFill>
          <a:ln w="19050">
            <a:solidFill>
              <a:srgbClr val="000000"/>
            </a:solidFill>
          </a:ln>
        </p:spPr>
        <p:txBody>
          <a:bodyPr vert="horz" wrap="square" lIns="0" tIns="29209" rIns="0" bIns="0" rtlCol="0">
            <a:spAutoFit/>
          </a:bodyPr>
          <a:lstStyle/>
          <a:p>
            <a:pPr marL="233045">
              <a:lnSpc>
                <a:spcPct val="100000"/>
              </a:lnSpc>
              <a:spcBef>
                <a:spcPts val="229"/>
              </a:spcBef>
            </a:pPr>
            <a:r>
              <a:rPr sz="1800">
                <a:latin typeface="Times New Roman"/>
                <a:cs typeface="Times New Roman"/>
              </a:rPr>
              <a:t>250-375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446526" y="2980182"/>
            <a:ext cx="1248410" cy="370840"/>
          </a:xfrm>
          <a:prstGeom prst="rect">
            <a:avLst/>
          </a:prstGeom>
          <a:solidFill>
            <a:srgbClr val="F1F1F1"/>
          </a:solidFill>
          <a:ln w="19050">
            <a:solidFill>
              <a:srgbClr val="000000"/>
            </a:solidFill>
          </a:ln>
        </p:spPr>
        <p:txBody>
          <a:bodyPr vert="horz" wrap="square" lIns="0" tIns="29209" rIns="0" bIns="0" rtlCol="0">
            <a:spAutoFit/>
          </a:bodyPr>
          <a:lstStyle/>
          <a:p>
            <a:pPr marL="320040">
              <a:lnSpc>
                <a:spcPct val="100000"/>
              </a:lnSpc>
              <a:spcBef>
                <a:spcPts val="229"/>
              </a:spcBef>
            </a:pPr>
            <a:r>
              <a:rPr sz="1800">
                <a:latin typeface="Times New Roman"/>
                <a:cs typeface="Times New Roman"/>
              </a:rPr>
              <a:t>1000+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517130" y="2990850"/>
            <a:ext cx="1247140" cy="370840"/>
          </a:xfrm>
          <a:prstGeom prst="rect">
            <a:avLst/>
          </a:prstGeom>
          <a:solidFill>
            <a:srgbClr val="F1F1F1"/>
          </a:solidFill>
          <a:ln w="19050">
            <a:solidFill>
              <a:srgbClr val="000000"/>
            </a:solidFill>
          </a:ln>
        </p:spPr>
        <p:txBody>
          <a:bodyPr vert="horz" wrap="square" lIns="0" tIns="29209" rIns="0" bIns="0" rtlCol="0">
            <a:spAutoFit/>
          </a:bodyPr>
          <a:lstStyle/>
          <a:p>
            <a:pPr marL="385445">
              <a:lnSpc>
                <a:spcPct val="100000"/>
              </a:lnSpc>
              <a:spcBef>
                <a:spcPts val="229"/>
              </a:spcBef>
            </a:pPr>
            <a:r>
              <a:rPr sz="1800">
                <a:latin typeface="Times New Roman"/>
                <a:cs typeface="Times New Roman"/>
              </a:rPr>
              <a:t>1200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0" y="3918965"/>
            <a:ext cx="9001125" cy="0"/>
          </a:xfrm>
          <a:custGeom>
            <a:rect l="l" t="t" r="r" b="b"/>
            <a:pathLst>
              <a:path w="9001125">
                <a:moveTo>
                  <a:pt x="0" y="0"/>
                </a:moveTo>
                <a:lnTo>
                  <a:pt x="9001125" y="0"/>
                </a:lnTo>
              </a:path>
            </a:pathLst>
          </a:custGeom>
          <a:ln w="19050">
            <a:solidFill>
              <a:srgbClr val="0C6C9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64769" y="4168902"/>
            <a:ext cx="1374775" cy="2486025"/>
          </a:xfrm>
          <a:prstGeom prst="rect">
            <a:avLst/>
          </a:prstGeom>
          <a:solidFill>
            <a:srgbClr val="C5D9F0"/>
          </a:solidFill>
          <a:ln w="19050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400">
              <a:latin typeface="Times New Roman"/>
              <a:cs typeface="Times New Roman"/>
            </a:endParaRPr>
          </a:p>
          <a:p>
            <a:pPr marL="447675">
              <a:lnSpc>
                <a:spcPct val="100000"/>
              </a:lnSpc>
              <a:spcBef>
                <a:spcPts val="5"/>
              </a:spcBef>
            </a:pPr>
            <a:r>
              <a:rPr sz="1800">
                <a:latin typeface="宋体"/>
                <a:cs typeface="宋体"/>
              </a:rPr>
              <a:t>公司</a:t>
            </a:r>
            <a:endParaRPr sz="1800">
              <a:latin typeface="宋体"/>
              <a:cs typeface="宋体"/>
            </a:endParaRPr>
          </a:p>
        </p:txBody>
      </p:sp>
      <p:graphicFrame>
        <p:nvGraphicFramePr>
          <p:cNvPr id="15" name="object 15"/>
          <p:cNvGraphicFramePr>
            <a:graphicFrameLocks noGrp="1"/>
          </p:cNvGraphicFramePr>
          <p:nvPr/>
        </p:nvGraphicFramePr>
        <p:xfrm>
          <a:off x="1545716" y="4170426"/>
          <a:ext cx="7569200" cy="25641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21180"/>
                <a:gridCol w="86867"/>
                <a:gridCol w="1821180"/>
                <a:gridCol w="71627"/>
                <a:gridCol w="1821179"/>
                <a:gridCol w="106679"/>
                <a:gridCol w="1821180"/>
              </a:tblGrid>
              <a:tr h="546216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150"/>
                        </a:lnSpc>
                        <a:spcBef>
                          <a:spcPts val="345"/>
                        </a:spcBef>
                      </a:pPr>
                      <a:r>
                        <a:rPr sz="1800">
                          <a:latin typeface="宋体"/>
                          <a:cs typeface="宋体"/>
                        </a:rPr>
                        <a:t>捷佳伟创</a:t>
                      </a:r>
                      <a:endParaRPr sz="1800">
                        <a:latin typeface="宋体"/>
                        <a:cs typeface="宋体"/>
                      </a:endParaRPr>
                    </a:p>
                    <a:p>
                      <a:pPr algn="ctr">
                        <a:lnSpc>
                          <a:spcPts val="1670"/>
                        </a:lnSpc>
                      </a:pPr>
                      <a:r>
                        <a:rPr sz="1400" spc="-5">
                          <a:latin typeface="宋体"/>
                          <a:cs typeface="宋体"/>
                        </a:rPr>
                        <a:t>市值：410.60亿元</a:t>
                      </a:r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4381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solidFill>
                      <a:srgbClr val="C5D9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150"/>
                        </a:lnSpc>
                        <a:spcBef>
                          <a:spcPts val="345"/>
                        </a:spcBef>
                      </a:pPr>
                      <a:r>
                        <a:rPr sz="1800">
                          <a:latin typeface="宋体"/>
                          <a:cs typeface="宋体"/>
                        </a:rPr>
                        <a:t>上海德沪涂膜</a:t>
                      </a:r>
                      <a:endParaRPr sz="1800">
                        <a:latin typeface="宋体"/>
                        <a:cs typeface="宋体"/>
                      </a:endParaRPr>
                    </a:p>
                    <a:p>
                      <a:pPr algn="ctr">
                        <a:lnSpc>
                          <a:spcPts val="1670"/>
                        </a:lnSpc>
                      </a:pPr>
                      <a:r>
                        <a:rPr sz="1400" spc="-5">
                          <a:latin typeface="宋体"/>
                          <a:cs typeface="宋体"/>
                        </a:rPr>
                        <a:t>注册资本：0.13亿元</a:t>
                      </a:r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4381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solidFill>
                      <a:srgbClr val="C5D9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150"/>
                        </a:lnSpc>
                        <a:spcBef>
                          <a:spcPts val="345"/>
                        </a:spcBef>
                      </a:pPr>
                      <a:r>
                        <a:rPr sz="1800">
                          <a:latin typeface="宋体"/>
                          <a:cs typeface="宋体"/>
                        </a:rPr>
                        <a:t>迈为股份</a:t>
                      </a:r>
                      <a:endParaRPr sz="1800">
                        <a:latin typeface="宋体"/>
                        <a:cs typeface="宋体"/>
                      </a:endParaRPr>
                    </a:p>
                    <a:p>
                      <a:pPr marL="1905" algn="ctr">
                        <a:lnSpc>
                          <a:spcPts val="1670"/>
                        </a:lnSpc>
                      </a:pPr>
                      <a:r>
                        <a:rPr sz="1400" spc="-5">
                          <a:latin typeface="宋体"/>
                          <a:cs typeface="宋体"/>
                        </a:rPr>
                        <a:t>市值：754.85亿元</a:t>
                      </a:r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4381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solidFill>
                      <a:srgbClr val="C5D9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150"/>
                        </a:lnSpc>
                        <a:spcBef>
                          <a:spcPts val="345"/>
                        </a:spcBef>
                      </a:pPr>
                      <a:r>
                        <a:rPr sz="1800">
                          <a:latin typeface="宋体"/>
                          <a:cs typeface="宋体"/>
                        </a:rPr>
                        <a:t>弗斯迈</a:t>
                      </a:r>
                      <a:endParaRPr sz="1800">
                        <a:latin typeface="宋体"/>
                        <a:cs typeface="宋体"/>
                      </a:endParaRPr>
                    </a:p>
                    <a:p>
                      <a:pPr algn="ctr">
                        <a:lnSpc>
                          <a:spcPts val="1670"/>
                        </a:lnSpc>
                      </a:pPr>
                      <a:r>
                        <a:rPr sz="1400" spc="-5">
                          <a:latin typeface="宋体"/>
                          <a:cs typeface="宋体"/>
                        </a:rPr>
                        <a:t>注册资本：0.10亿元</a:t>
                      </a:r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4381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solidFill>
                      <a:srgbClr val="C5D9F0"/>
                    </a:solidFill>
                  </a:tcPr>
                </a:tc>
              </a:tr>
              <a:tr h="48734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100"/>
                        </a:lnSpc>
                      </a:pPr>
                      <a:r>
                        <a:rPr sz="1800">
                          <a:latin typeface="宋体"/>
                          <a:cs typeface="宋体"/>
                        </a:rPr>
                        <a:t>晟成光伏</a:t>
                      </a:r>
                      <a:endParaRPr sz="1800">
                        <a:latin typeface="宋体"/>
                        <a:cs typeface="宋体"/>
                      </a:endParaRPr>
                    </a:p>
                    <a:p>
                      <a:pPr algn="ctr">
                        <a:lnSpc>
                          <a:spcPts val="1670"/>
                        </a:lnSpc>
                      </a:pPr>
                      <a:r>
                        <a:rPr sz="1400" spc="-5">
                          <a:latin typeface="宋体"/>
                          <a:cs typeface="宋体"/>
                        </a:rPr>
                        <a:t>注册资本：4.58亿元</a:t>
                      </a:r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C5D9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039"/>
                        </a:lnSpc>
                      </a:pPr>
                      <a:r>
                        <a:rPr sz="1800" spc="-5">
                          <a:latin typeface="宋体"/>
                          <a:cs typeface="宋体"/>
                        </a:rPr>
                        <a:t>众能光电</a:t>
                      </a:r>
                      <a:endParaRPr sz="1800">
                        <a:latin typeface="宋体"/>
                        <a:cs typeface="宋体"/>
                      </a:endParaRPr>
                    </a:p>
                    <a:p>
                      <a:pPr algn="ctr">
                        <a:lnSpc>
                          <a:spcPts val="1670"/>
                        </a:lnSpc>
                      </a:pPr>
                      <a:r>
                        <a:rPr sz="1400" spc="-5">
                          <a:latin typeface="宋体"/>
                          <a:cs typeface="宋体"/>
                        </a:rPr>
                        <a:t>注册资本：0.18亿元</a:t>
                      </a:r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C5D9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100"/>
                        </a:lnSpc>
                      </a:pPr>
                      <a:r>
                        <a:rPr sz="1800">
                          <a:latin typeface="宋体"/>
                          <a:cs typeface="宋体"/>
                        </a:rPr>
                        <a:t>大族激光</a:t>
                      </a:r>
                      <a:endParaRPr sz="1800">
                        <a:latin typeface="宋体"/>
                        <a:cs typeface="宋体"/>
                      </a:endParaRPr>
                    </a:p>
                    <a:p>
                      <a:pPr marL="1905" algn="ctr">
                        <a:lnSpc>
                          <a:spcPts val="1670"/>
                        </a:lnSpc>
                      </a:pPr>
                      <a:r>
                        <a:rPr sz="1400" spc="-5">
                          <a:latin typeface="宋体"/>
                          <a:cs typeface="宋体"/>
                        </a:rPr>
                        <a:t>市值：277.64亿元</a:t>
                      </a:r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C5D9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C5D9F0"/>
                    </a:solidFill>
                  </a:tcPr>
                </a:tc>
              </a:tr>
              <a:tr h="491181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105"/>
                        </a:lnSpc>
                      </a:pPr>
                      <a:r>
                        <a:rPr sz="1800">
                          <a:latin typeface="宋体"/>
                          <a:cs typeface="宋体"/>
                        </a:rPr>
                        <a:t>众能光电</a:t>
                      </a:r>
                      <a:endParaRPr sz="1800">
                        <a:latin typeface="宋体"/>
                        <a:cs typeface="宋体"/>
                      </a:endParaRPr>
                    </a:p>
                    <a:p>
                      <a:pPr algn="ctr">
                        <a:lnSpc>
                          <a:spcPts val="1670"/>
                        </a:lnSpc>
                      </a:pPr>
                      <a:r>
                        <a:rPr sz="1400" spc="-5">
                          <a:latin typeface="宋体"/>
                          <a:cs typeface="宋体"/>
                        </a:rPr>
                        <a:t>注册资本：0.18亿元</a:t>
                      </a:r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C5D9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045"/>
                        </a:lnSpc>
                      </a:pPr>
                      <a:r>
                        <a:rPr sz="1800">
                          <a:latin typeface="宋体"/>
                          <a:cs typeface="宋体"/>
                        </a:rPr>
                        <a:t>大正微纳</a:t>
                      </a:r>
                      <a:endParaRPr sz="1800">
                        <a:latin typeface="宋体"/>
                        <a:cs typeface="宋体"/>
                      </a:endParaRPr>
                    </a:p>
                    <a:p>
                      <a:pPr algn="ctr">
                        <a:lnSpc>
                          <a:spcPts val="1670"/>
                        </a:lnSpc>
                      </a:pPr>
                      <a:r>
                        <a:rPr sz="1400" spc="-5">
                          <a:latin typeface="宋体"/>
                          <a:cs typeface="宋体"/>
                        </a:rPr>
                        <a:t>注册资本：0.14亿元</a:t>
                      </a:r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C5D9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105"/>
                        </a:lnSpc>
                      </a:pPr>
                      <a:r>
                        <a:rPr sz="1800">
                          <a:latin typeface="宋体"/>
                          <a:cs typeface="宋体"/>
                        </a:rPr>
                        <a:t>帝尔激光</a:t>
                      </a:r>
                      <a:endParaRPr sz="1800">
                        <a:latin typeface="宋体"/>
                        <a:cs typeface="宋体"/>
                      </a:endParaRPr>
                    </a:p>
                    <a:p>
                      <a:pPr marL="1905" algn="ctr">
                        <a:lnSpc>
                          <a:spcPts val="1670"/>
                        </a:lnSpc>
                      </a:pPr>
                      <a:r>
                        <a:rPr sz="1400" spc="-5">
                          <a:latin typeface="宋体"/>
                          <a:cs typeface="宋体"/>
                        </a:rPr>
                        <a:t>市值：231.35亿元</a:t>
                      </a:r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C5D9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C5D9F0"/>
                    </a:solidFill>
                  </a:tcPr>
                </a:tc>
              </a:tr>
              <a:tr h="26929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085"/>
                        </a:lnSpc>
                      </a:pPr>
                      <a:r>
                        <a:rPr sz="1800" spc="-5">
                          <a:latin typeface="宋体"/>
                          <a:cs typeface="宋体"/>
                        </a:rPr>
                        <a:t>科晶智达</a:t>
                      </a:r>
                      <a:endParaRPr sz="1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C5D9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endParaRPr sz="1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C5D9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085"/>
                        </a:lnSpc>
                      </a:pPr>
                      <a:r>
                        <a:rPr sz="1800" spc="-5">
                          <a:latin typeface="宋体"/>
                          <a:cs typeface="宋体"/>
                        </a:rPr>
                        <a:t>德龙激光</a:t>
                      </a:r>
                      <a:endParaRPr sz="1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C5D9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endParaRPr sz="1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C5D9F0"/>
                    </a:solidFill>
                  </a:tcPr>
                </a:tc>
              </a:tr>
              <a:tr h="218824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630"/>
                        </a:lnSpc>
                      </a:pPr>
                      <a:r>
                        <a:rPr sz="1400" spc="-5">
                          <a:latin typeface="宋体"/>
                          <a:cs typeface="宋体"/>
                        </a:rPr>
                        <a:t>注册资本：0.05亿元</a:t>
                      </a:r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C5D9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C5D9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ts val="1630"/>
                        </a:lnSpc>
                      </a:pPr>
                      <a:r>
                        <a:rPr sz="1400" spc="-5">
                          <a:latin typeface="宋体"/>
                          <a:cs typeface="宋体"/>
                        </a:rPr>
                        <a:t>市值：50.68亿元</a:t>
                      </a:r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C5D9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endParaRPr sz="14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C5D9F0"/>
                    </a:solidFill>
                  </a:tcPr>
                </a:tc>
              </a:tr>
              <a:tr h="42782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085"/>
                        </a:lnSpc>
                      </a:pPr>
                      <a:r>
                        <a:rPr sz="1800">
                          <a:latin typeface="宋体"/>
                          <a:cs typeface="宋体"/>
                        </a:rPr>
                        <a:t>弗斯迈</a:t>
                      </a:r>
                      <a:endParaRPr sz="1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C5D9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endParaRPr sz="1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C5D9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085"/>
                        </a:lnSpc>
                      </a:pPr>
                      <a:r>
                        <a:rPr sz="1800">
                          <a:latin typeface="宋体"/>
                          <a:cs typeface="宋体"/>
                        </a:rPr>
                        <a:t>杰普特</a:t>
                      </a:r>
                      <a:endParaRPr sz="1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C5D9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endParaRPr sz="1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C5D9F0"/>
                    </a:solidFill>
                  </a:tcPr>
                </a:tc>
              </a:tr>
              <a:tr h="104393">
                <a:tc>
                  <a:txBody>
                    <a:bodyPr vert="horz" wrap="square"/>
                    <a:lstStyle/>
                    <a:p>
                      <a:endParaRPr sz="1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C5D9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endParaRPr sz="1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C5D9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 vert="horz" wrap="square"/>
                    <a:lstStyle/>
                    <a:p>
                      <a:endParaRPr sz="1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C5D9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800">
                        <a:latin typeface="宋体"/>
                        <a:cs typeface="宋体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endParaRPr sz="1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C5D9F0"/>
                    </a:solidFill>
                  </a:tcPr>
                </a:tc>
              </a:tr>
            </a:tbl>
          </a:graphicData>
        </a:graphic>
      </p:graphicFrame>
      <p:sp>
        <p:nvSpPr>
          <p:cNvPr id="16" name="object 16"/>
          <p:cNvSpPr txBox="1"/>
          <p:nvPr/>
        </p:nvSpPr>
        <p:spPr>
          <a:xfrm>
            <a:off x="25146" y="3432809"/>
            <a:ext cx="1384300" cy="368935"/>
          </a:xfrm>
          <a:prstGeom prst="rect">
            <a:avLst/>
          </a:prstGeom>
          <a:solidFill>
            <a:srgbClr val="F1F1F1"/>
          </a:solidFill>
          <a:ln w="19050">
            <a:solidFill>
              <a:srgbClr val="000000"/>
            </a:solidFill>
          </a:ln>
        </p:spPr>
        <p:txBody>
          <a:bodyPr vert="horz" wrap="square" lIns="0" tIns="43180" rIns="0" bIns="0" rtlCol="0">
            <a:spAutoFit/>
          </a:bodyPr>
          <a:lstStyle/>
          <a:p>
            <a:pPr marL="109855">
              <a:lnSpc>
                <a:spcPct val="100000"/>
              </a:lnSpc>
              <a:spcBef>
                <a:spcPts val="340"/>
              </a:spcBef>
            </a:pPr>
            <a:r>
              <a:rPr sz="1800">
                <a:latin typeface="宋体"/>
                <a:cs typeface="宋体"/>
              </a:rPr>
              <a:t>价值量(万)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765554" y="3463290"/>
            <a:ext cx="1247140" cy="368935"/>
          </a:xfrm>
          <a:prstGeom prst="rect">
            <a:avLst/>
          </a:prstGeom>
          <a:solidFill>
            <a:srgbClr val="F1F1F1"/>
          </a:solidFill>
          <a:ln w="19050">
            <a:solidFill>
              <a:srgbClr val="000000"/>
            </a:solidFill>
          </a:ln>
        </p:spPr>
        <p:txBody>
          <a:bodyPr vert="horz" wrap="square" lIns="0" tIns="28575" rIns="0" bIns="0" rtlCol="0">
            <a:spAutoFit/>
          </a:bodyPr>
          <a:lstStyle/>
          <a:p>
            <a:pPr marL="319405">
              <a:lnSpc>
                <a:spcPct val="100000"/>
              </a:lnSpc>
              <a:spcBef>
                <a:spcPts val="225"/>
              </a:spcBef>
            </a:pPr>
            <a:r>
              <a:rPr sz="1800">
                <a:latin typeface="Times New Roman"/>
                <a:cs typeface="Times New Roman"/>
              </a:rPr>
              <a:t>4000+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382005" y="3477005"/>
            <a:ext cx="1247140" cy="368935"/>
          </a:xfrm>
          <a:prstGeom prst="rect">
            <a:avLst/>
          </a:prstGeom>
          <a:solidFill>
            <a:srgbClr val="F1F1F1"/>
          </a:solidFill>
          <a:ln w="19050">
            <a:solidFill>
              <a:srgbClr val="000000"/>
            </a:solidFill>
          </a:ln>
        </p:spPr>
        <p:txBody>
          <a:bodyPr vert="horz" wrap="square" lIns="0" tIns="27940" rIns="0" bIns="0" rtlCol="0">
            <a:spAutoFit/>
          </a:bodyPr>
          <a:lstStyle/>
          <a:p>
            <a:pPr marL="118745">
              <a:lnSpc>
                <a:spcPct val="100000"/>
              </a:lnSpc>
              <a:spcBef>
                <a:spcPts val="220"/>
              </a:spcBef>
            </a:pPr>
            <a:r>
              <a:rPr sz="1800">
                <a:latin typeface="Times New Roman"/>
                <a:cs typeface="Times New Roman"/>
              </a:rPr>
              <a:t>1000-1500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446526" y="3464814"/>
            <a:ext cx="1248410" cy="370840"/>
          </a:xfrm>
          <a:prstGeom prst="rect">
            <a:avLst/>
          </a:prstGeom>
          <a:solidFill>
            <a:srgbClr val="F1F1F1"/>
          </a:solidFill>
          <a:ln w="19050">
            <a:solidFill>
              <a:srgbClr val="000000"/>
            </a:solidFill>
          </a:ln>
        </p:spPr>
        <p:txBody>
          <a:bodyPr vert="horz" wrap="square" lIns="0" tIns="29209" rIns="0" bIns="0" rtlCol="0">
            <a:spAutoFit/>
          </a:bodyPr>
          <a:lstStyle/>
          <a:p>
            <a:pPr marL="320040">
              <a:lnSpc>
                <a:spcPct val="100000"/>
              </a:lnSpc>
              <a:spcBef>
                <a:spcPts val="229"/>
              </a:spcBef>
            </a:pPr>
            <a:r>
              <a:rPr sz="1800">
                <a:latin typeface="Times New Roman"/>
                <a:cs typeface="Times New Roman"/>
              </a:rPr>
              <a:t>2000+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517130" y="3477005"/>
            <a:ext cx="1247140" cy="368935"/>
          </a:xfrm>
          <a:prstGeom prst="rect">
            <a:avLst/>
          </a:prstGeom>
          <a:solidFill>
            <a:srgbClr val="F1F1F1"/>
          </a:solidFill>
          <a:ln w="19050">
            <a:solidFill>
              <a:srgbClr val="000000"/>
            </a:solidFill>
          </a:ln>
        </p:spPr>
        <p:txBody>
          <a:bodyPr vert="horz" wrap="square" lIns="0" tIns="27940" rIns="0" bIns="0" rtlCol="0">
            <a:spAutoFit/>
          </a:bodyPr>
          <a:lstStyle/>
          <a:p>
            <a:pPr marL="385445">
              <a:lnSpc>
                <a:spcPct val="100000"/>
              </a:lnSpc>
              <a:spcBef>
                <a:spcPts val="220"/>
              </a:spcBef>
            </a:pPr>
            <a:r>
              <a:rPr sz="1800">
                <a:latin typeface="Times New Roman"/>
                <a:cs typeface="Times New Roman"/>
              </a:rPr>
              <a:t>1200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1459" y="204215"/>
            <a:ext cx="6985000" cy="603885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10668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840"/>
              </a:spcBef>
            </a:pPr>
            <a:r>
              <a:rPr sz="2400" spc="-5"/>
              <a:t>镀膜设备：主要包括PVD、PRD、ALD三种设备</a:t>
            </a:r>
            <a:endParaRPr sz="2400"/>
          </a:p>
        </p:txBody>
      </p:sp>
      <p:sp>
        <p:nvSpPr>
          <p:cNvPr id="3" name="object 3"/>
          <p:cNvSpPr txBox="1"/>
          <p:nvPr/>
        </p:nvSpPr>
        <p:spPr>
          <a:xfrm>
            <a:off x="75996" y="1055370"/>
            <a:ext cx="8465820" cy="14141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indent="-286385">
              <a:lnSpc>
                <a:spcPct val="100000"/>
              </a:lnSpc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 spc="-5">
                <a:latin typeface="微软雅黑"/>
                <a:cs typeface="微软雅黑"/>
              </a:rPr>
              <a:t>目前镀膜装备包括PVD、PRD、ALD三种，而PVD技术又分为真空蒸镀法、溅镀法和离子镀法。</a:t>
            </a:r>
            <a:endParaRPr sz="1400">
              <a:latin typeface="微软雅黑"/>
              <a:cs typeface="微软雅黑"/>
            </a:endParaRPr>
          </a:p>
          <a:p>
            <a:pPr marL="299085" indent="-286385">
              <a:lnSpc>
                <a:spcPct val="100000"/>
              </a:lnSpc>
              <a:spcBef>
                <a:spcPts val="635"/>
              </a:spcBef>
              <a:buClr>
                <a:srgbClr val="0494D3"/>
              </a:buClr>
              <a:buFont typeface="Arial Unicode MS"/>
              <a:buChar char="➢"/>
              <a:tabLst>
                <a:tab pos="299085"/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金属对电极（背电极）：</a:t>
            </a:r>
            <a:r>
              <a:rPr sz="1400">
                <a:latin typeface="微软雅黑"/>
                <a:cs typeface="微软雅黑"/>
              </a:rPr>
              <a:t>主要使用蒸镀PVD，目前已经比较成熟，还可使用PRD等离子反应设备制作；</a:t>
            </a:r>
            <a:endParaRPr sz="1400">
              <a:latin typeface="微软雅黑"/>
              <a:cs typeface="微软雅黑"/>
            </a:endParaRPr>
          </a:p>
          <a:p>
            <a:pPr marL="299085" indent="-286385">
              <a:lnSpc>
                <a:spcPct val="100000"/>
              </a:lnSpc>
              <a:spcBef>
                <a:spcPts val="635"/>
              </a:spcBef>
              <a:buClr>
                <a:srgbClr val="0494D3"/>
              </a:buClr>
              <a:buFont typeface="Arial Unicode MS"/>
              <a:buChar char="➢"/>
              <a:tabLst>
                <a:tab pos="299085"/>
                <a:tab pos="299720"/>
              </a:tabLst>
            </a:pPr>
            <a:r>
              <a:rPr sz="1400" b="1" spc="-5">
                <a:latin typeface="微软雅黑"/>
                <a:cs typeface="微软雅黑"/>
              </a:rPr>
              <a:t>电子传输层（ETL）</a:t>
            </a:r>
            <a:r>
              <a:rPr sz="1400" spc="-5">
                <a:latin typeface="微软雅黑"/>
                <a:cs typeface="微软雅黑"/>
              </a:rPr>
              <a:t>：主流使用RPD设备；或先用RPD或ALD设备制作阻隔层，再用溅镀PVD做传输层；</a:t>
            </a:r>
            <a:endParaRPr sz="1400">
              <a:latin typeface="微软雅黑"/>
              <a:cs typeface="微软雅黑"/>
            </a:endParaRPr>
          </a:p>
          <a:p>
            <a:pPr marL="299085" indent="-286385">
              <a:lnSpc>
                <a:spcPct val="100000"/>
              </a:lnSpc>
              <a:spcBef>
                <a:spcPts val="635"/>
              </a:spcBef>
              <a:buClr>
                <a:srgbClr val="0494D3"/>
              </a:buClr>
              <a:buFont typeface="Arial Unicode MS"/>
              <a:buChar char="➢"/>
              <a:tabLst>
                <a:tab pos="299085"/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空穴传输层（HTL）</a:t>
            </a:r>
            <a:r>
              <a:rPr sz="1400">
                <a:latin typeface="微软雅黑"/>
                <a:cs typeface="微软雅黑"/>
              </a:rPr>
              <a:t>：主流使用溅射PVD，也可使用蒸镀PVD；</a:t>
            </a:r>
            <a:endParaRPr sz="1400">
              <a:latin typeface="微软雅黑"/>
              <a:cs typeface="微软雅黑"/>
            </a:endParaRPr>
          </a:p>
          <a:p>
            <a:pPr marL="299085" indent="-286385">
              <a:lnSpc>
                <a:spcPct val="100000"/>
              </a:lnSpc>
              <a:spcBef>
                <a:spcPts val="635"/>
              </a:spcBef>
              <a:buClr>
                <a:srgbClr val="0494D3"/>
              </a:buClr>
              <a:buFont typeface="Arial Unicode MS"/>
              <a:buChar char="➢"/>
              <a:tabLst>
                <a:tab pos="299085"/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玻璃基板衬底：</a:t>
            </a:r>
            <a:r>
              <a:rPr sz="1400">
                <a:latin typeface="微软雅黑"/>
                <a:cs typeface="微软雅黑"/>
              </a:rPr>
              <a:t>使用溅射PVD形成导电层，技术较为成熟。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07086" y="2763773"/>
            <a:ext cx="1812289" cy="553720"/>
          </a:xfrm>
          <a:prstGeom prst="rect">
            <a:avLst/>
          </a:prstGeom>
          <a:ln w="19050">
            <a:solidFill>
              <a:srgbClr val="001F5F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25"/>
              </a:spcBef>
            </a:pPr>
            <a:r>
              <a:rPr sz="1500" b="1">
                <a:latin typeface="微软雅黑"/>
                <a:cs typeface="微软雅黑"/>
              </a:rPr>
              <a:t>钙钛矿组件结构</a:t>
            </a:r>
            <a:endParaRPr sz="15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</a:pPr>
            <a:r>
              <a:rPr sz="1500">
                <a:latin typeface="宋体"/>
                <a:cs typeface="宋体"/>
              </a:rPr>
              <a:t>（反式平面结构）</a:t>
            </a:r>
            <a:endParaRPr sz="1500">
              <a:latin typeface="宋体"/>
              <a:cs typeface="宋体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7338" y="5602985"/>
            <a:ext cx="2261870" cy="376555"/>
          </a:xfrm>
          <a:custGeom>
            <a:rect l="l" t="t" r="r" b="b"/>
            <a:pathLst>
              <a:path w="2261870" h="376554">
                <a:moveTo>
                  <a:pt x="0" y="376427"/>
                </a:moveTo>
                <a:lnTo>
                  <a:pt x="2261616" y="376427"/>
                </a:lnTo>
                <a:lnTo>
                  <a:pt x="2261616" y="0"/>
                </a:lnTo>
                <a:lnTo>
                  <a:pt x="0" y="0"/>
                </a:lnTo>
                <a:lnTo>
                  <a:pt x="0" y="376427"/>
                </a:lnTo>
                <a:close/>
              </a:path>
            </a:pathLst>
          </a:custGeom>
          <a:solidFill>
            <a:srgbClr val="006FC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37338" y="5602985"/>
            <a:ext cx="2261870" cy="376555"/>
          </a:xfrm>
          <a:custGeom>
            <a:rect l="l" t="t" r="r" b="b"/>
            <a:pathLst>
              <a:path w="2261870" h="376554">
                <a:moveTo>
                  <a:pt x="0" y="376427"/>
                </a:moveTo>
                <a:lnTo>
                  <a:pt x="2261616" y="376427"/>
                </a:lnTo>
                <a:lnTo>
                  <a:pt x="2261616" y="0"/>
                </a:lnTo>
                <a:lnTo>
                  <a:pt x="0" y="0"/>
                </a:lnTo>
                <a:lnTo>
                  <a:pt x="0" y="376427"/>
                </a:lnTo>
                <a:close/>
              </a:path>
            </a:pathLst>
          </a:custGeom>
          <a:ln w="19049">
            <a:solidFill>
              <a:srgbClr val="006FC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29717" y="6112002"/>
            <a:ext cx="2263140" cy="375285"/>
          </a:xfrm>
          <a:prstGeom prst="rect">
            <a:avLst/>
          </a:prstGeom>
          <a:ln w="19049">
            <a:solidFill>
              <a:srgbClr val="006FC0"/>
            </a:solidFill>
          </a:ln>
        </p:spPr>
        <p:txBody>
          <a:bodyPr vert="horz" wrap="square" lIns="0" tIns="42544" rIns="0" bIns="0" rtlCol="0">
            <a:spAutoFit/>
          </a:bodyPr>
          <a:lstStyle/>
          <a:p>
            <a:pPr marL="549910">
              <a:lnSpc>
                <a:spcPct val="100000"/>
              </a:lnSpc>
              <a:spcBef>
                <a:spcPts val="334"/>
              </a:spcBef>
            </a:pPr>
            <a:r>
              <a:rPr sz="1500">
                <a:latin typeface="宋体"/>
                <a:cs typeface="宋体"/>
              </a:rPr>
              <a:t>玻璃基板衬底</a:t>
            </a:r>
            <a:endParaRPr sz="1500">
              <a:latin typeface="宋体"/>
              <a:cs typeface="宋体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5240" y="4169664"/>
            <a:ext cx="2261870" cy="323215"/>
          </a:xfrm>
          <a:custGeom>
            <a:rect l="l" t="t" r="r" b="b"/>
            <a:pathLst>
              <a:path w="2261870" h="323214">
                <a:moveTo>
                  <a:pt x="0" y="323088"/>
                </a:moveTo>
                <a:lnTo>
                  <a:pt x="2261616" y="323088"/>
                </a:lnTo>
                <a:lnTo>
                  <a:pt x="2261616" y="0"/>
                </a:lnTo>
                <a:lnTo>
                  <a:pt x="0" y="0"/>
                </a:lnTo>
                <a:lnTo>
                  <a:pt x="0" y="323088"/>
                </a:lnTo>
                <a:close/>
              </a:path>
            </a:pathLst>
          </a:custGeom>
          <a:solidFill>
            <a:srgbClr val="001F5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36576" y="4626864"/>
            <a:ext cx="2261870" cy="375285"/>
          </a:xfrm>
          <a:custGeom>
            <a:rect l="l" t="t" r="r" b="b"/>
            <a:pathLst>
              <a:path w="2261870" h="375285">
                <a:moveTo>
                  <a:pt x="0" y="374904"/>
                </a:moveTo>
                <a:lnTo>
                  <a:pt x="2261616" y="374904"/>
                </a:lnTo>
                <a:lnTo>
                  <a:pt x="2261616" y="0"/>
                </a:lnTo>
                <a:lnTo>
                  <a:pt x="0" y="0"/>
                </a:lnTo>
                <a:lnTo>
                  <a:pt x="0" y="374904"/>
                </a:lnTo>
                <a:close/>
              </a:path>
            </a:pathLst>
          </a:custGeom>
          <a:solidFill>
            <a:srgbClr val="05437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36576" y="5091684"/>
            <a:ext cx="2261870" cy="376555"/>
          </a:xfrm>
          <a:custGeom>
            <a:rect l="l" t="t" r="r" b="b"/>
            <a:pathLst>
              <a:path w="2261870" h="376554">
                <a:moveTo>
                  <a:pt x="0" y="376427"/>
                </a:moveTo>
                <a:lnTo>
                  <a:pt x="2261616" y="376427"/>
                </a:lnTo>
                <a:lnTo>
                  <a:pt x="2261616" y="0"/>
                </a:lnTo>
                <a:lnTo>
                  <a:pt x="0" y="0"/>
                </a:lnTo>
                <a:lnTo>
                  <a:pt x="0" y="376427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29717" y="3672078"/>
            <a:ext cx="2263140" cy="376555"/>
          </a:xfrm>
          <a:custGeom>
            <a:rect l="l" t="t" r="r" b="b"/>
            <a:pathLst>
              <a:path w="2263140" h="376554">
                <a:moveTo>
                  <a:pt x="0" y="376428"/>
                </a:moveTo>
                <a:lnTo>
                  <a:pt x="2263140" y="376428"/>
                </a:lnTo>
                <a:lnTo>
                  <a:pt x="2263140" y="0"/>
                </a:lnTo>
                <a:lnTo>
                  <a:pt x="0" y="0"/>
                </a:lnTo>
                <a:lnTo>
                  <a:pt x="0" y="376428"/>
                </a:lnTo>
                <a:close/>
              </a:path>
            </a:pathLst>
          </a:custGeom>
          <a:solidFill>
            <a:srgbClr val="006FC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29717" y="3672078"/>
            <a:ext cx="2263140" cy="376555"/>
          </a:xfrm>
          <a:custGeom>
            <a:rect l="l" t="t" r="r" b="b"/>
            <a:pathLst>
              <a:path w="2263140" h="376554">
                <a:moveTo>
                  <a:pt x="0" y="376428"/>
                </a:moveTo>
                <a:lnTo>
                  <a:pt x="2263140" y="376428"/>
                </a:lnTo>
                <a:lnTo>
                  <a:pt x="2263140" y="0"/>
                </a:lnTo>
                <a:lnTo>
                  <a:pt x="0" y="0"/>
                </a:lnTo>
                <a:lnTo>
                  <a:pt x="0" y="376428"/>
                </a:lnTo>
                <a:close/>
              </a:path>
            </a:pathLst>
          </a:custGeom>
          <a:ln w="19049">
            <a:solidFill>
              <a:srgbClr val="006FC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195783" y="3724655"/>
            <a:ext cx="1938020" cy="21615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1500" b="1">
                <a:solidFill>
                  <a:srgbClr val="FFFFFF"/>
                </a:solidFill>
                <a:latin typeface="微软雅黑"/>
                <a:cs typeface="微软雅黑"/>
              </a:rPr>
              <a:t>金属对电极（背电极）</a:t>
            </a:r>
            <a:endParaRPr sz="1500">
              <a:latin typeface="微软雅黑"/>
              <a:cs typeface="微软雅黑"/>
            </a:endParaRPr>
          </a:p>
          <a:p>
            <a:pPr marL="141605" marR="169545" algn="ctr">
              <a:lnSpc>
                <a:spcPct val="200000"/>
              </a:lnSpc>
              <a:spcBef>
                <a:spcPts val="320"/>
              </a:spcBef>
            </a:pPr>
            <a:r>
              <a:rPr sz="1500" b="1">
                <a:solidFill>
                  <a:srgbClr val="FFFFFF"/>
                </a:solidFill>
                <a:latin typeface="微软雅黑"/>
                <a:cs typeface="微软雅黑"/>
              </a:rPr>
              <a:t>电子传输层（</a:t>
            </a:r>
            <a:r>
              <a:rPr sz="1500" b="1" spc="-254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500" b="1" spc="-18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1500" b="1" spc="-175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1500" b="1">
                <a:solidFill>
                  <a:srgbClr val="FFFFFF"/>
                </a:solidFill>
                <a:latin typeface="微软雅黑"/>
                <a:cs typeface="微软雅黑"/>
              </a:rPr>
              <a:t>）钙钛矿层</a:t>
            </a:r>
            <a:endParaRPr sz="1500">
              <a:latin typeface="微软雅黑"/>
              <a:cs typeface="微软雅黑"/>
            </a:endParaRPr>
          </a:p>
          <a:p>
            <a:pPr marL="19685" marR="5080" indent="142875">
              <a:lnSpc>
                <a:spcPts val="4020"/>
              </a:lnSpc>
              <a:spcBef>
                <a:spcPts val="150"/>
              </a:spcBef>
            </a:pPr>
            <a:r>
              <a:rPr sz="1500" b="1">
                <a:solidFill>
                  <a:srgbClr val="FFFFFF"/>
                </a:solidFill>
                <a:latin typeface="微软雅黑"/>
                <a:cs typeface="微软雅黑"/>
              </a:rPr>
              <a:t>空穴传输层（</a:t>
            </a:r>
            <a:r>
              <a:rPr sz="1500" b="1" spc="-335">
                <a:solidFill>
                  <a:srgbClr val="FFFFFF"/>
                </a:solidFill>
                <a:latin typeface="Arial"/>
                <a:cs typeface="Arial"/>
              </a:rPr>
              <a:t>H</a:t>
            </a:r>
            <a:r>
              <a:rPr sz="1500" b="1" spc="-18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1500" b="1" spc="-175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1500" b="1">
                <a:solidFill>
                  <a:srgbClr val="FFFFFF"/>
                </a:solidFill>
                <a:latin typeface="微软雅黑"/>
                <a:cs typeface="微软雅黑"/>
              </a:rPr>
              <a:t>）透明导电层（顶电极）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2354579" y="5271515"/>
            <a:ext cx="467359" cy="76200"/>
          </a:xfrm>
          <a:custGeom>
            <a:rect l="l" t="t" r="r" b="b"/>
            <a:pathLst>
              <a:path w="467359" h="76200">
                <a:moveTo>
                  <a:pt x="76200" y="0"/>
                </a:moveTo>
                <a:lnTo>
                  <a:pt x="0" y="38100"/>
                </a:lnTo>
                <a:lnTo>
                  <a:pt x="76200" y="76200"/>
                </a:lnTo>
                <a:lnTo>
                  <a:pt x="76200" y="44450"/>
                </a:lnTo>
                <a:lnTo>
                  <a:pt x="63500" y="44450"/>
                </a:lnTo>
                <a:lnTo>
                  <a:pt x="63500" y="31750"/>
                </a:lnTo>
                <a:lnTo>
                  <a:pt x="76200" y="31750"/>
                </a:lnTo>
                <a:lnTo>
                  <a:pt x="76200" y="0"/>
                </a:lnTo>
                <a:close/>
              </a:path>
              <a:path w="467359" h="76200">
                <a:moveTo>
                  <a:pt x="76200" y="31750"/>
                </a:moveTo>
                <a:lnTo>
                  <a:pt x="63500" y="31750"/>
                </a:lnTo>
                <a:lnTo>
                  <a:pt x="63500" y="44450"/>
                </a:lnTo>
                <a:lnTo>
                  <a:pt x="76200" y="44450"/>
                </a:lnTo>
                <a:lnTo>
                  <a:pt x="76200" y="31750"/>
                </a:lnTo>
                <a:close/>
              </a:path>
              <a:path w="467359" h="76200">
                <a:moveTo>
                  <a:pt x="466851" y="31750"/>
                </a:moveTo>
                <a:lnTo>
                  <a:pt x="76200" y="31750"/>
                </a:lnTo>
                <a:lnTo>
                  <a:pt x="76200" y="44450"/>
                </a:lnTo>
                <a:lnTo>
                  <a:pt x="466851" y="44450"/>
                </a:lnTo>
                <a:lnTo>
                  <a:pt x="466851" y="31750"/>
                </a:lnTo>
                <a:close/>
              </a:path>
            </a:pathLst>
          </a:custGeom>
          <a:solidFill>
            <a:srgbClr val="0C6C9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2342388" y="4398264"/>
            <a:ext cx="465455" cy="76200"/>
          </a:xfrm>
          <a:custGeom>
            <a:rect l="l" t="t" r="r" b="b"/>
            <a:pathLst>
              <a:path w="465455" h="76200">
                <a:moveTo>
                  <a:pt x="76200" y="0"/>
                </a:moveTo>
                <a:lnTo>
                  <a:pt x="0" y="38100"/>
                </a:lnTo>
                <a:lnTo>
                  <a:pt x="76200" y="76200"/>
                </a:lnTo>
                <a:lnTo>
                  <a:pt x="76200" y="44450"/>
                </a:lnTo>
                <a:lnTo>
                  <a:pt x="63500" y="44450"/>
                </a:lnTo>
                <a:lnTo>
                  <a:pt x="63500" y="31750"/>
                </a:lnTo>
                <a:lnTo>
                  <a:pt x="76200" y="31750"/>
                </a:lnTo>
                <a:lnTo>
                  <a:pt x="76200" y="0"/>
                </a:lnTo>
                <a:close/>
              </a:path>
              <a:path w="465455" h="76200">
                <a:moveTo>
                  <a:pt x="76200" y="31750"/>
                </a:moveTo>
                <a:lnTo>
                  <a:pt x="63500" y="31750"/>
                </a:lnTo>
                <a:lnTo>
                  <a:pt x="63500" y="44450"/>
                </a:lnTo>
                <a:lnTo>
                  <a:pt x="76200" y="44450"/>
                </a:lnTo>
                <a:lnTo>
                  <a:pt x="76200" y="31750"/>
                </a:lnTo>
                <a:close/>
              </a:path>
              <a:path w="465455" h="76200">
                <a:moveTo>
                  <a:pt x="464947" y="31750"/>
                </a:moveTo>
                <a:lnTo>
                  <a:pt x="76200" y="31750"/>
                </a:lnTo>
                <a:lnTo>
                  <a:pt x="76200" y="44450"/>
                </a:lnTo>
                <a:lnTo>
                  <a:pt x="464947" y="44450"/>
                </a:lnTo>
                <a:lnTo>
                  <a:pt x="464947" y="31750"/>
                </a:lnTo>
                <a:close/>
              </a:path>
            </a:pathLst>
          </a:custGeom>
          <a:solidFill>
            <a:srgbClr val="0C6C9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2342388" y="3750564"/>
            <a:ext cx="465455" cy="76200"/>
          </a:xfrm>
          <a:custGeom>
            <a:rect l="l" t="t" r="r" b="b"/>
            <a:pathLst>
              <a:path w="465455" h="76200">
                <a:moveTo>
                  <a:pt x="76200" y="0"/>
                </a:moveTo>
                <a:lnTo>
                  <a:pt x="0" y="38100"/>
                </a:lnTo>
                <a:lnTo>
                  <a:pt x="76200" y="76200"/>
                </a:lnTo>
                <a:lnTo>
                  <a:pt x="76200" y="44450"/>
                </a:lnTo>
                <a:lnTo>
                  <a:pt x="63500" y="44450"/>
                </a:lnTo>
                <a:lnTo>
                  <a:pt x="63500" y="31750"/>
                </a:lnTo>
                <a:lnTo>
                  <a:pt x="76200" y="31750"/>
                </a:lnTo>
                <a:lnTo>
                  <a:pt x="76200" y="0"/>
                </a:lnTo>
                <a:close/>
              </a:path>
              <a:path w="465455" h="76200">
                <a:moveTo>
                  <a:pt x="76200" y="31750"/>
                </a:moveTo>
                <a:lnTo>
                  <a:pt x="63500" y="31750"/>
                </a:lnTo>
                <a:lnTo>
                  <a:pt x="63500" y="44450"/>
                </a:lnTo>
                <a:lnTo>
                  <a:pt x="76200" y="44450"/>
                </a:lnTo>
                <a:lnTo>
                  <a:pt x="76200" y="31750"/>
                </a:lnTo>
                <a:close/>
              </a:path>
              <a:path w="465455" h="76200">
                <a:moveTo>
                  <a:pt x="464947" y="31750"/>
                </a:moveTo>
                <a:lnTo>
                  <a:pt x="76200" y="31750"/>
                </a:lnTo>
                <a:lnTo>
                  <a:pt x="76200" y="44450"/>
                </a:lnTo>
                <a:lnTo>
                  <a:pt x="464947" y="44450"/>
                </a:lnTo>
                <a:lnTo>
                  <a:pt x="464947" y="31750"/>
                </a:lnTo>
                <a:close/>
              </a:path>
            </a:pathLst>
          </a:custGeom>
          <a:solidFill>
            <a:srgbClr val="0C6C9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2354579" y="6269735"/>
            <a:ext cx="467359" cy="76200"/>
          </a:xfrm>
          <a:custGeom>
            <a:rect l="l" t="t" r="r" b="b"/>
            <a:pathLst>
              <a:path w="467359" h="76200">
                <a:moveTo>
                  <a:pt x="76200" y="0"/>
                </a:moveTo>
                <a:lnTo>
                  <a:pt x="0" y="38099"/>
                </a:lnTo>
                <a:lnTo>
                  <a:pt x="76200" y="76199"/>
                </a:lnTo>
                <a:lnTo>
                  <a:pt x="76200" y="44449"/>
                </a:lnTo>
                <a:lnTo>
                  <a:pt x="63500" y="44449"/>
                </a:lnTo>
                <a:lnTo>
                  <a:pt x="63500" y="31749"/>
                </a:lnTo>
                <a:lnTo>
                  <a:pt x="76200" y="31749"/>
                </a:lnTo>
                <a:lnTo>
                  <a:pt x="76200" y="0"/>
                </a:lnTo>
                <a:close/>
              </a:path>
              <a:path w="467359" h="76200">
                <a:moveTo>
                  <a:pt x="76200" y="31749"/>
                </a:moveTo>
                <a:lnTo>
                  <a:pt x="63500" y="31749"/>
                </a:lnTo>
                <a:lnTo>
                  <a:pt x="63500" y="44449"/>
                </a:lnTo>
                <a:lnTo>
                  <a:pt x="76200" y="44449"/>
                </a:lnTo>
                <a:lnTo>
                  <a:pt x="76200" y="31749"/>
                </a:lnTo>
                <a:close/>
              </a:path>
              <a:path w="467359" h="76200">
                <a:moveTo>
                  <a:pt x="466851" y="31749"/>
                </a:moveTo>
                <a:lnTo>
                  <a:pt x="76200" y="31749"/>
                </a:lnTo>
                <a:lnTo>
                  <a:pt x="76200" y="44449"/>
                </a:lnTo>
                <a:lnTo>
                  <a:pt x="466851" y="44449"/>
                </a:lnTo>
                <a:lnTo>
                  <a:pt x="466851" y="31749"/>
                </a:lnTo>
                <a:close/>
              </a:path>
            </a:pathLst>
          </a:custGeom>
          <a:solidFill>
            <a:srgbClr val="0C6C9C"/>
          </a:solidFill>
        </p:spPr>
        <p:txBody>
          <a:bodyPr wrap="square" lIns="0" tIns="0" rIns="0" bIns="0" rtlCol="0"/>
          <a:lstStyle/>
          <a:p/>
        </p:txBody>
      </p:sp>
      <p:graphicFrame>
        <p:nvGraphicFramePr>
          <p:cNvPr id="18" name="object 18"/>
          <p:cNvGraphicFramePr>
            <a:graphicFrameLocks noGrp="1"/>
          </p:cNvGraphicFramePr>
          <p:nvPr/>
        </p:nvGraphicFramePr>
        <p:xfrm>
          <a:off x="2855952" y="3341179"/>
          <a:ext cx="6296660" cy="33178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79624"/>
                <a:gridCol w="41656"/>
                <a:gridCol w="665861"/>
                <a:gridCol w="1421002"/>
                <a:gridCol w="1547113"/>
                <a:gridCol w="1225105"/>
              </a:tblGrid>
              <a:tr h="125031">
                <a:tc gridSpan="2">
                  <a:txBody>
                    <a:bodyPr vert="horz" wrap="square"/>
                    <a:lstStyle/>
                    <a:p>
                      <a:endParaRPr sz="15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R w="635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rowSpan="2">
                  <a:txBody>
                    <a:bodyPr vert="horz" wrap="square"/>
                    <a:lstStyle/>
                    <a:p>
                      <a:pPr marL="25400">
                        <a:lnSpc>
                          <a:spcPct val="100000"/>
                        </a:lnSpc>
                        <a:spcBef>
                          <a:spcPts val="775"/>
                        </a:spcBef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楷体"/>
                          <a:cs typeface="楷体"/>
                        </a:rPr>
                        <a:t>镀膜技术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984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775"/>
                        </a:spcBef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楷体"/>
                          <a:cs typeface="楷体"/>
                        </a:rPr>
                        <a:t>PVD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984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775"/>
                        </a:spcBef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楷体"/>
                          <a:cs typeface="楷体"/>
                        </a:rPr>
                        <a:t>RPD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984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775"/>
                        </a:spcBef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楷体"/>
                          <a:cs typeface="楷体"/>
                        </a:rPr>
                        <a:t>ALD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984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</a:tr>
              <a:tr h="266445">
                <a:tc rowSpan="2"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500">
                          <a:latin typeface="宋体"/>
                          <a:cs typeface="宋体"/>
                        </a:rPr>
                        <a:t>①蒸镀</a:t>
                      </a:r>
                      <a:r>
                        <a:rPr sz="1500">
                          <a:latin typeface="Times New Roman"/>
                          <a:cs typeface="Times New Roman"/>
                        </a:rPr>
                        <a:t>PVD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500">
                          <a:latin typeface="宋体"/>
                          <a:cs typeface="宋体"/>
                        </a:rPr>
                        <a:t>②</a:t>
                      </a:r>
                      <a:r>
                        <a:rPr sz="1500">
                          <a:latin typeface="Times New Roman"/>
                          <a:cs typeface="Times New Roman"/>
                        </a:rPr>
                        <a:t>RPD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317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solidFill>
                      <a:srgbClr val="001F5F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984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984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984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984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</a:tr>
              <a:tr h="288290">
                <a:tc vMerge="1">
                  <a:txBody>
                    <a:bodyPr vert="horz" wrap="square"/>
                    <a:lstStyle/>
                    <a:p/>
                  </a:txBody>
                  <a:tcPr marL="0" marR="0" marT="317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solidFill>
                      <a:srgbClr val="001F5F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marL="25400">
                        <a:lnSpc>
                          <a:spcPct val="100000"/>
                        </a:lnSpc>
                        <a:spcBef>
                          <a:spcPts val="775"/>
                        </a:spcBef>
                      </a:pPr>
                      <a:r>
                        <a:rPr sz="1200" b="1" spc="-5">
                          <a:latin typeface="楷体"/>
                          <a:cs typeface="楷体"/>
                        </a:rPr>
                        <a:t>沉积原理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984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250825">
                        <a:lnSpc>
                          <a:spcPct val="100000"/>
                        </a:lnSpc>
                        <a:spcBef>
                          <a:spcPts val="775"/>
                        </a:spcBef>
                      </a:pPr>
                      <a:r>
                        <a:rPr sz="1200">
                          <a:latin typeface="楷体"/>
                          <a:cs typeface="楷体"/>
                        </a:rPr>
                        <a:t>物理气象沉积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984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313690">
                        <a:lnSpc>
                          <a:spcPct val="100000"/>
                        </a:lnSpc>
                        <a:spcBef>
                          <a:spcPts val="775"/>
                        </a:spcBef>
                      </a:pPr>
                      <a:r>
                        <a:rPr sz="1200">
                          <a:latin typeface="楷体"/>
                          <a:cs typeface="楷体"/>
                        </a:rPr>
                        <a:t>等离子体沉积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984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775"/>
                        </a:spcBef>
                      </a:pPr>
                      <a:r>
                        <a:rPr sz="1200">
                          <a:latin typeface="楷体"/>
                          <a:cs typeface="楷体"/>
                        </a:rPr>
                        <a:t>表面饱和式反应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984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0">
                <a:tc rowSpan="2" gridSpan="2">
                  <a:txBody>
                    <a:bodyPr vert="horz" wrap="square"/>
                    <a:lstStyle/>
                    <a:p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0" marB="0">
                    <a:lnR w="63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984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984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984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984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0">
                <a:tc gridSpan="2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R w="63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177800">
                        <a:lnSpc>
                          <a:spcPct val="100000"/>
                        </a:lnSpc>
                      </a:pPr>
                      <a:r>
                        <a:rPr sz="1200" b="1" spc="-5">
                          <a:latin typeface="楷体"/>
                          <a:cs typeface="楷体"/>
                        </a:rPr>
                        <a:t>优点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7E6E6"/>
                    </a:solidFill>
                  </a:tcPr>
                </a:tc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650">
                        <a:latin typeface="Times New Roman"/>
                        <a:cs typeface="Times New Roman"/>
                      </a:endParaRPr>
                    </a:p>
                    <a:p>
                      <a:pPr marL="3810">
                        <a:lnSpc>
                          <a:spcPct val="100000"/>
                        </a:lnSpc>
                      </a:pPr>
                      <a:r>
                        <a:rPr sz="1200">
                          <a:latin typeface="楷体"/>
                          <a:cs typeface="楷体"/>
                        </a:rPr>
                        <a:t>1.沉积速度较快；</a:t>
                      </a:r>
                      <a:endParaRPr sz="1200">
                        <a:latin typeface="楷体"/>
                        <a:cs typeface="楷体"/>
                      </a:endParaRPr>
                    </a:p>
                    <a:p>
                      <a:pPr marL="3810">
                        <a:lnSpc>
                          <a:spcPct val="100000"/>
                        </a:lnSpc>
                      </a:pPr>
                      <a:r>
                        <a:rPr sz="1200">
                          <a:latin typeface="楷体"/>
                          <a:cs typeface="楷体"/>
                        </a:rPr>
                        <a:t>2.镀膜具有单一方向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7E6E6"/>
                    </a:solidFill>
                  </a:tcPr>
                </a:tc>
                <a:tc rowSpan="3">
                  <a:txBody>
                    <a:bodyPr vert="horz" wrap="square"/>
                    <a:lstStyle/>
                    <a:p>
                      <a:pPr marL="3810" marR="4445">
                        <a:lnSpc>
                          <a:spcPct val="100000"/>
                        </a:lnSpc>
                        <a:spcBef>
                          <a:spcPts val="505"/>
                        </a:spcBef>
                      </a:pPr>
                      <a:r>
                        <a:rPr sz="1200">
                          <a:latin typeface="楷体"/>
                          <a:cs typeface="楷体"/>
                        </a:rPr>
                        <a:t>1.离子能量低，对电池损伤小；</a:t>
                      </a:r>
                      <a:endParaRPr sz="1200">
                        <a:latin typeface="楷体"/>
                        <a:cs typeface="楷体"/>
                      </a:endParaRPr>
                    </a:p>
                    <a:p>
                      <a:pPr marL="3810" marR="4445">
                        <a:lnSpc>
                          <a:spcPct val="100000"/>
                        </a:lnSpc>
                      </a:pPr>
                      <a:r>
                        <a:rPr sz="1200">
                          <a:latin typeface="楷体"/>
                          <a:cs typeface="楷体"/>
                        </a:rPr>
                        <a:t>2.光透过率高，电导率高。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641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7E6E6"/>
                    </a:solidFill>
                  </a:tcPr>
                </a:tc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1050">
                        <a:latin typeface="Times New Roman"/>
                        <a:cs typeface="Times New Roman"/>
                      </a:endParaRPr>
                    </a:p>
                    <a:p>
                      <a:pPr marL="4445">
                        <a:lnSpc>
                          <a:spcPct val="100000"/>
                        </a:lnSpc>
                      </a:pPr>
                      <a:r>
                        <a:rPr sz="1200">
                          <a:latin typeface="楷体"/>
                          <a:cs typeface="楷体"/>
                        </a:rPr>
                        <a:t>1.薄膜厚度较薄；</a:t>
                      </a:r>
                      <a:endParaRPr sz="1200">
                        <a:latin typeface="楷体"/>
                        <a:cs typeface="楷体"/>
                      </a:endParaRPr>
                    </a:p>
                    <a:p>
                      <a:pPr marL="4445">
                        <a:lnSpc>
                          <a:spcPct val="100000"/>
                        </a:lnSpc>
                      </a:pPr>
                      <a:r>
                        <a:rPr sz="1200">
                          <a:latin typeface="楷体"/>
                          <a:cs typeface="楷体"/>
                        </a:rPr>
                        <a:t>2.均匀性好；</a:t>
                      </a:r>
                      <a:endParaRPr sz="1200">
                        <a:latin typeface="楷体"/>
                        <a:cs typeface="楷体"/>
                      </a:endParaRPr>
                    </a:p>
                    <a:p>
                      <a:pPr marL="4445">
                        <a:lnSpc>
                          <a:spcPct val="100000"/>
                        </a:lnSpc>
                      </a:pPr>
                      <a:r>
                        <a:rPr sz="1200">
                          <a:latin typeface="楷体"/>
                          <a:cs typeface="楷体"/>
                        </a:rPr>
                        <a:t>3.阶梯覆盖率好。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19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7E6E6"/>
                    </a:solidFill>
                  </a:tcPr>
                </a:tc>
              </a:tr>
              <a:tr h="553212">
                <a:tc>
                  <a:txBody>
                    <a:bodyPr vert="horz" wrap="square"/>
                    <a:lstStyle/>
                    <a:p>
                      <a:pPr marL="81280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500">
                          <a:latin typeface="宋体"/>
                          <a:cs typeface="宋体"/>
                        </a:rPr>
                        <a:t>①</a:t>
                      </a:r>
                      <a:r>
                        <a:rPr sz="1500">
                          <a:latin typeface="Times New Roman"/>
                          <a:cs typeface="Times New Roman"/>
                        </a:rPr>
                        <a:t>RPD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L="81280">
                        <a:lnSpc>
                          <a:spcPct val="100000"/>
                        </a:lnSpc>
                      </a:pPr>
                      <a:r>
                        <a:rPr sz="1500" spc="-5">
                          <a:latin typeface="宋体"/>
                          <a:cs typeface="宋体"/>
                        </a:rPr>
                        <a:t>②</a:t>
                      </a:r>
                      <a:r>
                        <a:rPr sz="1500" spc="-5">
                          <a:latin typeface="Times New Roman"/>
                          <a:cs typeface="Times New Roman"/>
                        </a:rPr>
                        <a:t>RPD+ALD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317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solidFill>
                      <a:srgbClr val="E7E6E6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7E6E6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7E6E6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641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7E6E6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9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7E6E6"/>
                    </a:solidFill>
                  </a:tcPr>
                </a:tc>
              </a:tr>
              <a:tr h="279654">
                <a:tc rowSpan="2" gridSpan="2">
                  <a:txBody>
                    <a:bodyPr vert="horz" wrap="square"/>
                    <a:lstStyle/>
                    <a:p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63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7E6E6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7E6E6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641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7E6E6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9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7E6E6"/>
                    </a:solidFill>
                  </a:tcPr>
                </a:tc>
              </a:tr>
              <a:tr h="0">
                <a:tc gridSpan="2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R w="63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177800">
                        <a:lnSpc>
                          <a:spcPct val="100000"/>
                        </a:lnSpc>
                      </a:pPr>
                      <a:r>
                        <a:rPr sz="1200" b="1" spc="-5">
                          <a:latin typeface="楷体"/>
                          <a:cs typeface="楷体"/>
                        </a:rPr>
                        <a:t>缺点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marL="3810">
                        <a:lnSpc>
                          <a:spcPct val="100000"/>
                        </a:lnSpc>
                        <a:spcBef>
                          <a:spcPts val="505"/>
                        </a:spcBef>
                      </a:pPr>
                      <a:r>
                        <a:rPr sz="1200">
                          <a:latin typeface="楷体"/>
                          <a:cs typeface="楷体"/>
                        </a:rPr>
                        <a:t>1.薄膜厚度较厚，精</a:t>
                      </a:r>
                      <a:endParaRPr sz="1200">
                        <a:latin typeface="楷体"/>
                        <a:cs typeface="楷体"/>
                      </a:endParaRPr>
                    </a:p>
                    <a:p>
                      <a:pPr marL="3810">
                        <a:lnSpc>
                          <a:spcPct val="100000"/>
                        </a:lnSpc>
                      </a:pPr>
                      <a:r>
                        <a:rPr sz="1200" spc="-5">
                          <a:latin typeface="楷体"/>
                          <a:cs typeface="楷体"/>
                        </a:rPr>
                        <a:t>度控制差；</a:t>
                      </a:r>
                      <a:endParaRPr sz="1200">
                        <a:latin typeface="楷体"/>
                        <a:cs typeface="楷体"/>
                      </a:endParaRPr>
                    </a:p>
                    <a:p>
                      <a:pPr marL="3810">
                        <a:lnSpc>
                          <a:spcPct val="100000"/>
                        </a:lnSpc>
                      </a:pPr>
                      <a:r>
                        <a:rPr sz="1200">
                          <a:latin typeface="楷体"/>
                          <a:cs typeface="楷体"/>
                        </a:rPr>
                        <a:t>2.厚度均匀性差；</a:t>
                      </a:r>
                      <a:endParaRPr sz="1200">
                        <a:latin typeface="楷体"/>
                        <a:cs typeface="楷体"/>
                      </a:endParaRPr>
                    </a:p>
                    <a:p>
                      <a:pPr marL="3810">
                        <a:lnSpc>
                          <a:spcPct val="100000"/>
                        </a:lnSpc>
                      </a:pPr>
                      <a:r>
                        <a:rPr sz="1200">
                          <a:latin typeface="楷体"/>
                          <a:cs typeface="楷体"/>
                        </a:rPr>
                        <a:t>3.阶梯覆盖率差。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641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marL="3810">
                        <a:lnSpc>
                          <a:spcPct val="100000"/>
                        </a:lnSpc>
                        <a:spcBef>
                          <a:spcPts val="505"/>
                        </a:spcBef>
                      </a:pPr>
                      <a:r>
                        <a:rPr sz="1200">
                          <a:latin typeface="楷体"/>
                          <a:cs typeface="楷体"/>
                        </a:rPr>
                        <a:t>1.需多个靶平行放置，</a:t>
                      </a:r>
                      <a:endParaRPr sz="1200">
                        <a:latin typeface="楷体"/>
                        <a:cs typeface="楷体"/>
                      </a:endParaRPr>
                    </a:p>
                    <a:p>
                      <a:pPr marL="3810">
                        <a:lnSpc>
                          <a:spcPct val="100000"/>
                        </a:lnSpc>
                      </a:pPr>
                      <a:r>
                        <a:rPr sz="1200" spc="-5">
                          <a:latin typeface="楷体"/>
                          <a:cs typeface="楷体"/>
                        </a:rPr>
                        <a:t>影响产能；</a:t>
                      </a:r>
                      <a:endParaRPr sz="1200">
                        <a:latin typeface="楷体"/>
                        <a:cs typeface="楷体"/>
                      </a:endParaRPr>
                    </a:p>
                    <a:p>
                      <a:pPr marL="3810" marR="4445">
                        <a:lnSpc>
                          <a:spcPct val="100000"/>
                        </a:lnSpc>
                      </a:pPr>
                      <a:r>
                        <a:rPr sz="1200">
                          <a:latin typeface="楷体"/>
                          <a:cs typeface="楷体"/>
                        </a:rPr>
                        <a:t>2.靶材利用率低，成本较高。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641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4445">
                        <a:lnSpc>
                          <a:spcPct val="100000"/>
                        </a:lnSpc>
                      </a:pPr>
                      <a:r>
                        <a:rPr sz="1200">
                          <a:latin typeface="楷体"/>
                          <a:cs typeface="楷体"/>
                        </a:rPr>
                        <a:t>1.沉积速度较慢。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54735">
                <a:tc>
                  <a:txBody>
                    <a:bodyPr vert="horz" wrap="square"/>
                    <a:lstStyle/>
                    <a:p>
                      <a:pPr marL="81280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500">
                          <a:latin typeface="宋体"/>
                          <a:cs typeface="宋体"/>
                        </a:rPr>
                        <a:t>①溅射</a:t>
                      </a:r>
                      <a:r>
                        <a:rPr sz="1500">
                          <a:latin typeface="Times New Roman"/>
                          <a:cs typeface="Times New Roman"/>
                        </a:rPr>
                        <a:t>PVD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L="81280">
                        <a:lnSpc>
                          <a:spcPct val="100000"/>
                        </a:lnSpc>
                      </a:pPr>
                      <a:r>
                        <a:rPr sz="1500">
                          <a:latin typeface="宋体"/>
                          <a:cs typeface="宋体"/>
                        </a:rPr>
                        <a:t>②蒸镀</a:t>
                      </a:r>
                      <a:r>
                        <a:rPr sz="1500">
                          <a:latin typeface="Times New Roman"/>
                          <a:cs typeface="Times New Roman"/>
                        </a:rPr>
                        <a:t>PVD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641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641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59372">
                <a:tc rowSpan="2" gridSpan="2">
                  <a:txBody>
                    <a:bodyPr vert="horz" wrap="square"/>
                    <a:lstStyle/>
                    <a:p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63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641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641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60311">
                <a:tc gridSpan="2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R w="63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177800">
                        <a:lnSpc>
                          <a:spcPct val="100000"/>
                        </a:lnSpc>
                        <a:spcBef>
                          <a:spcPts val="990"/>
                        </a:spcBef>
                      </a:pPr>
                      <a:r>
                        <a:rPr sz="1200" b="1" spc="-5">
                          <a:latin typeface="楷体"/>
                          <a:cs typeface="楷体"/>
                        </a:rPr>
                        <a:t>应用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solidFill>
                      <a:srgbClr val="D9E0F1"/>
                    </a:solidFill>
                  </a:tcPr>
                </a:tc>
                <a:tc rowSpan="3">
                  <a:txBody>
                    <a:bodyPr vert="horz" wrap="square"/>
                    <a:lstStyle/>
                    <a:p>
                      <a:pPr marL="3810" marR="31115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1200">
                          <a:latin typeface="楷体"/>
                          <a:cs typeface="楷体"/>
                        </a:rPr>
                        <a:t>1.方案成熟、成本更优；</a:t>
                      </a:r>
                      <a:endParaRPr sz="1200">
                        <a:latin typeface="楷体"/>
                        <a:cs typeface="楷体"/>
                      </a:endParaRPr>
                    </a:p>
                    <a:p>
                      <a:pPr marL="3810">
                        <a:lnSpc>
                          <a:spcPct val="100000"/>
                        </a:lnSpc>
                      </a:pPr>
                      <a:r>
                        <a:rPr sz="1200">
                          <a:latin typeface="楷体"/>
                          <a:cs typeface="楷体"/>
                        </a:rPr>
                        <a:t>2.等离子轰击造成电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26669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solidFill>
                      <a:srgbClr val="D9E0F1"/>
                    </a:solidFill>
                  </a:tcPr>
                </a:tc>
                <a:tc rowSpan="3">
                  <a:txBody>
                    <a:bodyPr vert="horz" wrap="square"/>
                    <a:lstStyle/>
                    <a:p>
                      <a:pPr marL="3810">
                        <a:lnSpc>
                          <a:spcPct val="100000"/>
                        </a:lnSpc>
                        <a:spcBef>
                          <a:spcPts val="930"/>
                        </a:spcBef>
                      </a:pPr>
                      <a:r>
                        <a:rPr sz="1200">
                          <a:latin typeface="楷体"/>
                          <a:cs typeface="楷体"/>
                        </a:rPr>
                        <a:t>1.电池转化效率更高；</a:t>
                      </a:r>
                      <a:endParaRPr sz="1200">
                        <a:latin typeface="楷体"/>
                        <a:cs typeface="楷体"/>
                      </a:endParaRPr>
                    </a:p>
                    <a:p>
                      <a:pPr marL="3810">
                        <a:lnSpc>
                          <a:spcPct val="100000"/>
                        </a:lnSpc>
                      </a:pPr>
                      <a:r>
                        <a:rPr sz="1200">
                          <a:latin typeface="楷体"/>
                          <a:cs typeface="楷体"/>
                        </a:rPr>
                        <a:t>2.量产难度较大，生产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1181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solidFill>
                      <a:srgbClr val="D9E0F1"/>
                    </a:solidFill>
                  </a:tcPr>
                </a:tc>
                <a:tc rowSpan="3">
                  <a:txBody>
                    <a:bodyPr vert="horz" wrap="square"/>
                    <a:lstStyle/>
                    <a:p>
                      <a:pPr marL="4445" marR="139700">
                        <a:lnSpc>
                          <a:spcPct val="100000"/>
                        </a:lnSpc>
                        <a:spcBef>
                          <a:spcPts val="930"/>
                        </a:spcBef>
                      </a:pPr>
                      <a:r>
                        <a:rPr sz="1200">
                          <a:latin typeface="楷体"/>
                          <a:cs typeface="楷体"/>
                        </a:rPr>
                        <a:t>1.能满足对薄膜厚度、精度的更</a:t>
                      </a:r>
                      <a:endParaRPr sz="1200">
                        <a:latin typeface="楷体"/>
                        <a:cs typeface="楷体"/>
                      </a:endParaRPr>
                    </a:p>
                  </a:txBody>
                  <a:tcPr marL="0" marR="0" marT="1181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solidFill>
                      <a:srgbClr val="D9E0F1"/>
                    </a:solidFill>
                  </a:tcPr>
                </a:tc>
              </a:tr>
              <a:tr h="323088">
                <a:tc>
                  <a:txBody>
                    <a:bodyPr vert="horz" wrap="square"/>
                    <a:lstStyle/>
                    <a:p>
                      <a:pPr marL="81280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1500">
                          <a:latin typeface="宋体"/>
                          <a:cs typeface="宋体"/>
                        </a:rPr>
                        <a:t>①溅射</a:t>
                      </a:r>
                      <a:r>
                        <a:rPr sz="1500">
                          <a:latin typeface="Times New Roman"/>
                          <a:cs typeface="Times New Roman"/>
                        </a:rPr>
                        <a:t>PVD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32384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solidFill>
                      <a:srgbClr val="D9E0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solidFill>
                      <a:srgbClr val="D9E0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26669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solidFill>
                      <a:srgbClr val="D9E0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181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solidFill>
                      <a:srgbClr val="D9E0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181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solidFill>
                      <a:srgbClr val="D9E0F1"/>
                    </a:solidFill>
                  </a:tcPr>
                </a:tc>
              </a:tr>
              <a:tr h="210210">
                <a:tc gridSpan="2">
                  <a:txBody>
                    <a:bodyPr vert="horz" wrap="square"/>
                    <a:lstStyle/>
                    <a:p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63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solidFill>
                      <a:srgbClr val="D9E0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26669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solidFill>
                      <a:srgbClr val="D9E0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181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solidFill>
                      <a:srgbClr val="D9E0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181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solidFill>
                      <a:srgbClr val="D9E0F1"/>
                    </a:solidFill>
                  </a:tcPr>
                </a:tc>
              </a:tr>
            </a:tbl>
          </a:graphicData>
        </a:graphic>
      </p:graphicFrame>
      <p:sp>
        <p:nvSpPr>
          <p:cNvPr id="19" name="object 19"/>
          <p:cNvSpPr txBox="1"/>
          <p:nvPr/>
        </p:nvSpPr>
        <p:spPr>
          <a:xfrm>
            <a:off x="4311141" y="2900679"/>
            <a:ext cx="1986914" cy="2374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b="1">
                <a:latin typeface="微软雅黑"/>
                <a:cs typeface="微软雅黑"/>
              </a:rPr>
              <a:t>图表：主要镀膜方式比较</a:t>
            </a:r>
            <a:endParaRPr sz="1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1459" y="204215"/>
            <a:ext cx="6985000" cy="603885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10668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840"/>
              </a:spcBef>
            </a:pPr>
            <a:r>
              <a:rPr sz="2400" spc="-5"/>
              <a:t>镀膜设备：捷佳伟创&amp;晟成科技产业化进展领先</a:t>
            </a:r>
            <a:endParaRPr sz="2400"/>
          </a:p>
        </p:txBody>
      </p:sp>
      <p:sp>
        <p:nvSpPr>
          <p:cNvPr id="3" name="object 3"/>
          <p:cNvSpPr txBox="1"/>
          <p:nvPr/>
        </p:nvSpPr>
        <p:spPr>
          <a:xfrm>
            <a:off x="75996" y="1012698"/>
            <a:ext cx="8849995" cy="16370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marR="5080" indent="-286385">
              <a:lnSpc>
                <a:spcPct val="120000"/>
              </a:lnSpc>
              <a:buClr>
                <a:srgbClr val="0494D3"/>
              </a:buClr>
              <a:buFont typeface="Arial Unicode MS"/>
              <a:buChar char="◆"/>
              <a:tabLst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目前国内生产镀膜设备</a:t>
            </a:r>
            <a:r>
              <a:rPr sz="1400" b="1" spc="-15">
                <a:latin typeface="微软雅黑"/>
                <a:cs typeface="微软雅黑"/>
              </a:rPr>
              <a:t>的</a:t>
            </a:r>
            <a:r>
              <a:rPr sz="1400" b="1">
                <a:latin typeface="微软雅黑"/>
                <a:cs typeface="微软雅黑"/>
              </a:rPr>
              <a:t>主要</a:t>
            </a:r>
            <a:r>
              <a:rPr sz="1400" b="1" spc="-15">
                <a:latin typeface="微软雅黑"/>
                <a:cs typeface="微软雅黑"/>
              </a:rPr>
              <a:t>厂</a:t>
            </a:r>
            <a:r>
              <a:rPr sz="1400" b="1">
                <a:latin typeface="微软雅黑"/>
                <a:cs typeface="微软雅黑"/>
              </a:rPr>
              <a:t>家有</a:t>
            </a:r>
            <a:r>
              <a:rPr sz="1400" b="1" spc="-15">
                <a:latin typeface="微软雅黑"/>
                <a:cs typeface="微软雅黑"/>
              </a:rPr>
              <a:t>捷</a:t>
            </a:r>
            <a:r>
              <a:rPr sz="1400" b="1">
                <a:latin typeface="微软雅黑"/>
                <a:cs typeface="微软雅黑"/>
              </a:rPr>
              <a:t>佳伟</a:t>
            </a:r>
            <a:r>
              <a:rPr sz="1400" b="1" spc="-15">
                <a:latin typeface="微软雅黑"/>
                <a:cs typeface="微软雅黑"/>
              </a:rPr>
              <a:t>创</a:t>
            </a:r>
            <a:r>
              <a:rPr sz="1400" b="1">
                <a:latin typeface="微软雅黑"/>
                <a:cs typeface="微软雅黑"/>
              </a:rPr>
              <a:t>、晟</a:t>
            </a:r>
            <a:r>
              <a:rPr sz="1400" b="1" spc="-15">
                <a:latin typeface="微软雅黑"/>
                <a:cs typeface="微软雅黑"/>
              </a:rPr>
              <a:t>成</a:t>
            </a:r>
            <a:r>
              <a:rPr sz="1400" b="1">
                <a:latin typeface="微软雅黑"/>
                <a:cs typeface="微软雅黑"/>
              </a:rPr>
              <a:t>光伏</a:t>
            </a:r>
            <a:r>
              <a:rPr sz="1400" b="1" spc="-15">
                <a:latin typeface="微软雅黑"/>
                <a:cs typeface="微软雅黑"/>
              </a:rPr>
              <a:t>、</a:t>
            </a:r>
            <a:r>
              <a:rPr sz="1400" b="1">
                <a:latin typeface="微软雅黑"/>
                <a:cs typeface="微软雅黑"/>
              </a:rPr>
              <a:t>科晶</a:t>
            </a:r>
            <a:r>
              <a:rPr sz="1400" b="1" spc="-15">
                <a:latin typeface="微软雅黑"/>
                <a:cs typeface="微软雅黑"/>
              </a:rPr>
              <a:t>智</a:t>
            </a:r>
            <a:r>
              <a:rPr sz="1400" b="1">
                <a:latin typeface="微软雅黑"/>
                <a:cs typeface="微软雅黑"/>
              </a:rPr>
              <a:t>达、</a:t>
            </a:r>
            <a:r>
              <a:rPr sz="1400" b="1" spc="-15">
                <a:latin typeface="微软雅黑"/>
                <a:cs typeface="微软雅黑"/>
              </a:rPr>
              <a:t>弗</a:t>
            </a:r>
            <a:r>
              <a:rPr sz="1400" b="1">
                <a:latin typeface="微软雅黑"/>
                <a:cs typeface="微软雅黑"/>
              </a:rPr>
              <a:t>斯迈</a:t>
            </a:r>
            <a:r>
              <a:rPr sz="1400" b="1" spc="-15">
                <a:latin typeface="微软雅黑"/>
                <a:cs typeface="微软雅黑"/>
              </a:rPr>
              <a:t>、</a:t>
            </a:r>
            <a:r>
              <a:rPr sz="1400" b="1">
                <a:latin typeface="微软雅黑"/>
                <a:cs typeface="微软雅黑"/>
              </a:rPr>
              <a:t>众能</a:t>
            </a:r>
            <a:r>
              <a:rPr sz="1400" b="1" spc="-15">
                <a:latin typeface="微软雅黑"/>
                <a:cs typeface="微软雅黑"/>
              </a:rPr>
              <a:t>光</a:t>
            </a:r>
            <a:r>
              <a:rPr sz="1400" b="1">
                <a:latin typeface="微软雅黑"/>
                <a:cs typeface="微软雅黑"/>
              </a:rPr>
              <a:t>电等</a:t>
            </a:r>
            <a:r>
              <a:rPr sz="1400" b="1" spc="-15">
                <a:latin typeface="微软雅黑"/>
                <a:cs typeface="微软雅黑"/>
              </a:rPr>
              <a:t>。</a:t>
            </a:r>
            <a:r>
              <a:rPr sz="1400" b="1">
                <a:latin typeface="微软雅黑"/>
                <a:cs typeface="微软雅黑"/>
              </a:rPr>
              <a:t>其中</a:t>
            </a:r>
            <a:r>
              <a:rPr sz="1400" b="1" spc="-15">
                <a:latin typeface="微软雅黑"/>
                <a:cs typeface="微软雅黑"/>
              </a:rPr>
              <a:t>捷</a:t>
            </a:r>
            <a:r>
              <a:rPr sz="1400" b="1">
                <a:latin typeface="微软雅黑"/>
                <a:cs typeface="微软雅黑"/>
              </a:rPr>
              <a:t>佳伟</a:t>
            </a:r>
            <a:r>
              <a:rPr sz="1400" b="1" spc="-15">
                <a:latin typeface="微软雅黑"/>
                <a:cs typeface="微软雅黑"/>
              </a:rPr>
              <a:t>创</a:t>
            </a:r>
            <a:r>
              <a:rPr sz="1400" b="1">
                <a:latin typeface="微软雅黑"/>
                <a:cs typeface="微软雅黑"/>
              </a:rPr>
              <a:t>及晟成光伏产业化进程最</a:t>
            </a:r>
            <a:r>
              <a:rPr sz="1400" b="1" spc="-15">
                <a:latin typeface="微软雅黑"/>
                <a:cs typeface="微软雅黑"/>
              </a:rPr>
              <a:t>为</a:t>
            </a:r>
            <a:r>
              <a:rPr sz="1400" b="1">
                <a:latin typeface="微软雅黑"/>
                <a:cs typeface="微软雅黑"/>
              </a:rPr>
              <a:t>靠前。</a:t>
            </a:r>
            <a:endParaRPr sz="1400">
              <a:latin typeface="微软雅黑"/>
              <a:cs typeface="微软雅黑"/>
            </a:endParaRPr>
          </a:p>
          <a:p>
            <a:pPr marL="299085" indent="-286385">
              <a:lnSpc>
                <a:spcPct val="100000"/>
              </a:lnSpc>
              <a:spcBef>
                <a:spcPts val="635"/>
              </a:spcBef>
              <a:buClr>
                <a:srgbClr val="0494D3"/>
              </a:buClr>
              <a:buFont typeface="Arial Unicode MS"/>
              <a:buChar char="➢"/>
              <a:tabLst>
                <a:tab pos="299085"/>
                <a:tab pos="299720"/>
              </a:tabLst>
            </a:pPr>
            <a:r>
              <a:rPr sz="1400" b="1" spc="-5">
                <a:latin typeface="微软雅黑"/>
                <a:cs typeface="微软雅黑"/>
              </a:rPr>
              <a:t>捷佳伟创：</a:t>
            </a:r>
            <a:r>
              <a:rPr sz="1400" spc="-5">
                <a:latin typeface="微软雅黑"/>
                <a:cs typeface="微软雅黑"/>
              </a:rPr>
              <a:t>公司于2022年7月量产钙钛矿太阳能电池生产关键量产设备RPD，并顺利出货了GW级HJT电池产</a:t>
            </a:r>
            <a:endParaRPr sz="1400">
              <a:latin typeface="微软雅黑"/>
              <a:cs typeface="微软雅黑"/>
            </a:endParaRPr>
          </a:p>
          <a:p>
            <a:pPr marL="299085">
              <a:lnSpc>
                <a:spcPct val="100000"/>
              </a:lnSpc>
              <a:spcBef>
                <a:spcPts val="335"/>
              </a:spcBef>
            </a:pPr>
            <a:r>
              <a:rPr sz="1400">
                <a:latin typeface="微软雅黑"/>
                <a:cs typeface="微软雅黑"/>
              </a:rPr>
              <a:t>线设备。</a:t>
            </a:r>
            <a:endParaRPr sz="1400">
              <a:latin typeface="微软雅黑"/>
              <a:cs typeface="微软雅黑"/>
            </a:endParaRPr>
          </a:p>
          <a:p>
            <a:pPr marL="299085" marR="13335" indent="-286385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➢"/>
              <a:tabLst>
                <a:tab pos="299085"/>
                <a:tab pos="299720"/>
              </a:tabLst>
            </a:pPr>
            <a:r>
              <a:rPr sz="1400" b="1">
                <a:latin typeface="微软雅黑"/>
                <a:cs typeface="微软雅黑"/>
              </a:rPr>
              <a:t>晟成光伏：</a:t>
            </a:r>
            <a:r>
              <a:rPr sz="1400">
                <a:latin typeface="微软雅黑"/>
                <a:cs typeface="微软雅黑"/>
              </a:rPr>
              <a:t>公司于202</a:t>
            </a:r>
            <a:r>
              <a:rPr sz="1400" spc="-10">
                <a:latin typeface="微软雅黑"/>
                <a:cs typeface="微软雅黑"/>
              </a:rPr>
              <a:t>1</a:t>
            </a:r>
            <a:r>
              <a:rPr sz="1400">
                <a:latin typeface="微软雅黑"/>
                <a:cs typeface="微软雅黑"/>
              </a:rPr>
              <a:t>年5</a:t>
            </a:r>
            <a:r>
              <a:rPr sz="1400" spc="-15">
                <a:latin typeface="微软雅黑"/>
                <a:cs typeface="微软雅黑"/>
              </a:rPr>
              <a:t>月</a:t>
            </a:r>
            <a:r>
              <a:rPr sz="1400">
                <a:latin typeface="微软雅黑"/>
                <a:cs typeface="微软雅黑"/>
              </a:rPr>
              <a:t>与业</a:t>
            </a:r>
            <a:r>
              <a:rPr sz="1400" spc="-15">
                <a:latin typeface="微软雅黑"/>
                <a:cs typeface="微软雅黑"/>
              </a:rPr>
              <a:t>内</a:t>
            </a:r>
            <a:r>
              <a:rPr sz="1400">
                <a:latin typeface="微软雅黑"/>
                <a:cs typeface="微软雅黑"/>
              </a:rPr>
              <a:t>钙钛</a:t>
            </a:r>
            <a:r>
              <a:rPr sz="1400" spc="-15">
                <a:latin typeface="微软雅黑"/>
                <a:cs typeface="微软雅黑"/>
              </a:rPr>
              <a:t>矿</a:t>
            </a:r>
            <a:r>
              <a:rPr sz="1400">
                <a:latin typeface="微软雅黑"/>
                <a:cs typeface="微软雅黑"/>
              </a:rPr>
              <a:t>电池</a:t>
            </a:r>
            <a:r>
              <a:rPr sz="1400" spc="-15">
                <a:latin typeface="微软雅黑"/>
                <a:cs typeface="微软雅黑"/>
              </a:rPr>
              <a:t>领</a:t>
            </a:r>
            <a:r>
              <a:rPr sz="1400">
                <a:latin typeface="微软雅黑"/>
                <a:cs typeface="微软雅黑"/>
              </a:rPr>
              <a:t>先企</a:t>
            </a:r>
            <a:r>
              <a:rPr sz="1400" spc="-15">
                <a:latin typeface="微软雅黑"/>
                <a:cs typeface="微软雅黑"/>
              </a:rPr>
              <a:t>业</a:t>
            </a:r>
            <a:r>
              <a:rPr sz="1400">
                <a:latin typeface="微软雅黑"/>
                <a:cs typeface="微软雅黑"/>
              </a:rPr>
              <a:t>开展</a:t>
            </a:r>
            <a:r>
              <a:rPr sz="1400" spc="-15">
                <a:latin typeface="微软雅黑"/>
                <a:cs typeface="微软雅黑"/>
              </a:rPr>
              <a:t>开</a:t>
            </a:r>
            <a:r>
              <a:rPr sz="1400">
                <a:latin typeface="微软雅黑"/>
                <a:cs typeface="微软雅黑"/>
              </a:rPr>
              <a:t>发战</a:t>
            </a:r>
            <a:r>
              <a:rPr sz="1400" spc="-15">
                <a:latin typeface="微软雅黑"/>
                <a:cs typeface="微软雅黑"/>
              </a:rPr>
              <a:t>略</a:t>
            </a:r>
            <a:r>
              <a:rPr sz="1400">
                <a:latin typeface="微软雅黑"/>
                <a:cs typeface="微软雅黑"/>
              </a:rPr>
              <a:t>合作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目前</a:t>
            </a:r>
            <a:r>
              <a:rPr sz="1400" spc="-15">
                <a:latin typeface="微软雅黑"/>
                <a:cs typeface="微软雅黑"/>
              </a:rPr>
              <a:t>公</a:t>
            </a:r>
            <a:r>
              <a:rPr sz="1400">
                <a:latin typeface="微软雅黑"/>
                <a:cs typeface="微软雅黑"/>
              </a:rPr>
              <a:t>司研</a:t>
            </a:r>
            <a:r>
              <a:rPr sz="1400" spc="-15">
                <a:latin typeface="微软雅黑"/>
                <a:cs typeface="微软雅黑"/>
              </a:rPr>
              <a:t>发</a:t>
            </a:r>
            <a:r>
              <a:rPr sz="1400">
                <a:latin typeface="微软雅黑"/>
                <a:cs typeface="微软雅黑"/>
              </a:rPr>
              <a:t>的钙</a:t>
            </a:r>
            <a:r>
              <a:rPr sz="1400" spc="-15">
                <a:latin typeface="微软雅黑"/>
                <a:cs typeface="微软雅黑"/>
              </a:rPr>
              <a:t>钛</a:t>
            </a:r>
            <a:r>
              <a:rPr sz="1400">
                <a:latin typeface="微软雅黑"/>
                <a:cs typeface="微软雅黑"/>
              </a:rPr>
              <a:t>矿电</a:t>
            </a:r>
            <a:r>
              <a:rPr sz="1400" spc="-15">
                <a:latin typeface="微软雅黑"/>
                <a:cs typeface="微软雅黑"/>
              </a:rPr>
              <a:t>池</a:t>
            </a:r>
            <a:r>
              <a:rPr sz="1400">
                <a:latin typeface="微软雅黑"/>
                <a:cs typeface="微软雅黑"/>
              </a:rPr>
              <a:t>团簇型多腔式蒸镀设备现已</a:t>
            </a:r>
            <a:r>
              <a:rPr sz="1400" spc="-15">
                <a:latin typeface="微软雅黑"/>
                <a:cs typeface="微软雅黑"/>
              </a:rPr>
              <a:t>量</a:t>
            </a:r>
            <a:r>
              <a:rPr sz="1400">
                <a:latin typeface="微软雅黑"/>
                <a:cs typeface="微软雅黑"/>
              </a:rPr>
              <a:t>产</a:t>
            </a:r>
            <a:r>
              <a:rPr sz="1400" spc="-5">
                <a:latin typeface="微软雅黑"/>
                <a:cs typeface="微软雅黑"/>
              </a:rPr>
              <a:t>,</a:t>
            </a:r>
            <a:r>
              <a:rPr sz="1400">
                <a:latin typeface="微软雅黑"/>
                <a:cs typeface="微软雅黑"/>
              </a:rPr>
              <a:t>并</a:t>
            </a:r>
            <a:r>
              <a:rPr sz="1400" spc="-15">
                <a:latin typeface="微软雅黑"/>
                <a:cs typeface="微软雅黑"/>
              </a:rPr>
              <a:t>成</a:t>
            </a:r>
            <a:r>
              <a:rPr sz="1400">
                <a:latin typeface="微软雅黑"/>
                <a:cs typeface="微软雅黑"/>
              </a:rPr>
              <a:t>功应</a:t>
            </a:r>
            <a:r>
              <a:rPr sz="1400" spc="-15">
                <a:latin typeface="微软雅黑"/>
                <a:cs typeface="微软雅黑"/>
              </a:rPr>
              <a:t>用</a:t>
            </a:r>
            <a:r>
              <a:rPr sz="1400">
                <a:latin typeface="微软雅黑"/>
                <a:cs typeface="微软雅黑"/>
              </a:rPr>
              <a:t>于多</a:t>
            </a:r>
            <a:r>
              <a:rPr sz="1400" spc="-15">
                <a:latin typeface="微软雅黑"/>
                <a:cs typeface="微软雅黑"/>
              </a:rPr>
              <a:t>个</a:t>
            </a:r>
            <a:r>
              <a:rPr sz="1400">
                <a:latin typeface="微软雅黑"/>
                <a:cs typeface="微软雅黑"/>
              </a:rPr>
              <a:t>客户</a:t>
            </a:r>
            <a:r>
              <a:rPr sz="1400" spc="-15">
                <a:latin typeface="微软雅黑"/>
                <a:cs typeface="微软雅黑"/>
              </a:rPr>
              <a:t>端</a:t>
            </a:r>
            <a:r>
              <a:rPr sz="140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218178" y="3056128"/>
            <a:ext cx="2520315" cy="2374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b="1">
                <a:latin typeface="微软雅黑"/>
                <a:cs typeface="微软雅黑"/>
              </a:rPr>
              <a:t>图表：镀膜设备企业产业化进展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0" y="3429000"/>
            <a:ext cx="4140707" cy="323697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75996" y="3087878"/>
            <a:ext cx="1840864" cy="2374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b="1">
                <a:latin typeface="微软雅黑"/>
                <a:cs typeface="微软雅黑"/>
              </a:rPr>
              <a:t>图表：PVD设备示意图</a:t>
            </a:r>
            <a:endParaRPr sz="1400">
              <a:latin typeface="微软雅黑"/>
              <a:cs typeface="微软雅黑"/>
            </a:endParaRP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4208526" y="3295650"/>
          <a:ext cx="4835525" cy="3403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08913"/>
                <a:gridCol w="4116578"/>
              </a:tblGrid>
              <a:tr h="15875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180"/>
                        </a:lnSpc>
                      </a:pPr>
                      <a:r>
                        <a:rPr sz="1000" b="1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企业名称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ts val="1180"/>
                        </a:lnSpc>
                      </a:pPr>
                      <a:r>
                        <a:rPr sz="1000" b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产业化进展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</a:tr>
              <a:tr h="6159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000" spc="-5">
                          <a:latin typeface="宋体"/>
                          <a:cs typeface="宋体"/>
                        </a:rPr>
                        <a:t>捷佳伟创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810">
                        <a:lnSpc>
                          <a:spcPts val="1180"/>
                        </a:lnSpc>
                      </a:pPr>
                      <a:r>
                        <a:rPr sz="1000">
                          <a:latin typeface="Times New Roman"/>
                          <a:cs typeface="Times New Roman"/>
                        </a:rPr>
                        <a:t>1)22</a:t>
                      </a:r>
                      <a:r>
                        <a:rPr sz="1000">
                          <a:latin typeface="宋体"/>
                          <a:cs typeface="宋体"/>
                        </a:rPr>
                        <a:t>年</a:t>
                      </a:r>
                      <a:r>
                        <a:rPr sz="1000">
                          <a:latin typeface="Times New Roman"/>
                          <a:cs typeface="Times New Roman"/>
                        </a:rPr>
                        <a:t>7</a:t>
                      </a:r>
                      <a:r>
                        <a:rPr sz="1000">
                          <a:latin typeface="宋体"/>
                          <a:cs typeface="宋体"/>
                        </a:rPr>
                        <a:t>月钙钛矿太阳能电池生产关键量产设备</a:t>
                      </a:r>
                      <a:r>
                        <a:rPr sz="1500" baseline="2777">
                          <a:latin typeface="Arial"/>
                          <a:cs typeface="Arial"/>
                        </a:rPr>
                        <a:t>“</a:t>
                      </a:r>
                      <a:r>
                        <a:rPr sz="1000">
                          <a:latin typeface="宋体"/>
                          <a:cs typeface="宋体"/>
                        </a:rPr>
                        <a:t>立式反应式等离子体镀膜</a:t>
                      </a:r>
                      <a:endParaRPr sz="1000">
                        <a:latin typeface="宋体"/>
                        <a:cs typeface="宋体"/>
                      </a:endParaRPr>
                    </a:p>
                    <a:p>
                      <a:pPr marL="3810" marR="34290">
                        <a:lnSpc>
                          <a:spcPct val="100000"/>
                        </a:lnSpc>
                      </a:pPr>
                      <a:r>
                        <a:rPr sz="1000" spc="5">
                          <a:latin typeface="宋体"/>
                          <a:cs typeface="宋体"/>
                        </a:rPr>
                        <a:t>设备</a:t>
                      </a:r>
                      <a:r>
                        <a:rPr sz="1500" baseline="2777">
                          <a:latin typeface="Arial"/>
                          <a:cs typeface="Arial"/>
                        </a:rPr>
                        <a:t>”</a:t>
                      </a:r>
                      <a:r>
                        <a:rPr sz="100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000" spc="-10">
                          <a:latin typeface="Times New Roman"/>
                          <a:cs typeface="Times New Roman"/>
                        </a:rPr>
                        <a:t>R</a:t>
                      </a:r>
                      <a:r>
                        <a:rPr sz="1000" spc="5">
                          <a:latin typeface="Times New Roman"/>
                          <a:cs typeface="Times New Roman"/>
                        </a:rPr>
                        <a:t>P</a:t>
                      </a:r>
                      <a:r>
                        <a:rPr sz="1000">
                          <a:latin typeface="Times New Roman"/>
                          <a:cs typeface="Times New Roman"/>
                        </a:rPr>
                        <a:t>D)</a:t>
                      </a:r>
                      <a:r>
                        <a:rPr sz="1000" spc="5">
                          <a:latin typeface="宋体"/>
                          <a:cs typeface="宋体"/>
                        </a:rPr>
                        <a:t>通</a:t>
                      </a:r>
                      <a:r>
                        <a:rPr sz="1000">
                          <a:latin typeface="宋体"/>
                          <a:cs typeface="宋体"/>
                        </a:rPr>
                        <a:t>过</a:t>
                      </a:r>
                      <a:r>
                        <a:rPr sz="1000" spc="5">
                          <a:latin typeface="宋体"/>
                          <a:cs typeface="宋体"/>
                        </a:rPr>
                        <a:t>厂</a:t>
                      </a:r>
                      <a:r>
                        <a:rPr sz="1000">
                          <a:latin typeface="宋体"/>
                          <a:cs typeface="宋体"/>
                        </a:rPr>
                        <a:t>内</a:t>
                      </a:r>
                      <a:r>
                        <a:rPr sz="1000" spc="-5">
                          <a:latin typeface="宋体"/>
                          <a:cs typeface="宋体"/>
                        </a:rPr>
                        <a:t>验</a:t>
                      </a:r>
                      <a:r>
                        <a:rPr sz="1000" spc="5">
                          <a:latin typeface="宋体"/>
                          <a:cs typeface="宋体"/>
                        </a:rPr>
                        <a:t>收</a:t>
                      </a:r>
                      <a:r>
                        <a:rPr sz="1000">
                          <a:latin typeface="宋体"/>
                          <a:cs typeface="宋体"/>
                        </a:rPr>
                        <a:t>，</a:t>
                      </a:r>
                      <a:r>
                        <a:rPr sz="1000" spc="-5">
                          <a:latin typeface="宋体"/>
                          <a:cs typeface="宋体"/>
                        </a:rPr>
                        <a:t>将</a:t>
                      </a:r>
                      <a:r>
                        <a:rPr sz="1000" spc="5">
                          <a:latin typeface="宋体"/>
                          <a:cs typeface="宋体"/>
                        </a:rPr>
                        <a:t>发</a:t>
                      </a:r>
                      <a:r>
                        <a:rPr sz="1000">
                          <a:latin typeface="宋体"/>
                          <a:cs typeface="宋体"/>
                        </a:rPr>
                        <a:t>运</a:t>
                      </a:r>
                      <a:r>
                        <a:rPr sz="1000" spc="-5">
                          <a:latin typeface="宋体"/>
                          <a:cs typeface="宋体"/>
                        </a:rPr>
                        <a:t>客</a:t>
                      </a:r>
                      <a:r>
                        <a:rPr sz="1000" spc="5">
                          <a:latin typeface="宋体"/>
                          <a:cs typeface="宋体"/>
                        </a:rPr>
                        <a:t>户</a:t>
                      </a:r>
                      <a:r>
                        <a:rPr sz="1000">
                          <a:latin typeface="宋体"/>
                          <a:cs typeface="宋体"/>
                        </a:rPr>
                        <a:t>投</a:t>
                      </a:r>
                      <a:r>
                        <a:rPr sz="1000" spc="-5">
                          <a:latin typeface="宋体"/>
                          <a:cs typeface="宋体"/>
                        </a:rPr>
                        <a:t>入</a:t>
                      </a:r>
                      <a:r>
                        <a:rPr sz="1000" spc="5">
                          <a:latin typeface="宋体"/>
                          <a:cs typeface="宋体"/>
                        </a:rPr>
                        <a:t>生</a:t>
                      </a:r>
                      <a:r>
                        <a:rPr sz="1000">
                          <a:latin typeface="宋体"/>
                          <a:cs typeface="宋体"/>
                        </a:rPr>
                        <a:t>产</a:t>
                      </a:r>
                      <a:r>
                        <a:rPr sz="1000" spc="5">
                          <a:latin typeface="宋体"/>
                          <a:cs typeface="宋体"/>
                        </a:rPr>
                        <a:t>；</a:t>
                      </a:r>
                      <a:r>
                        <a:rPr sz="1000">
                          <a:latin typeface="Times New Roman"/>
                          <a:cs typeface="Times New Roman"/>
                        </a:rPr>
                        <a:t>2</a:t>
                      </a:r>
                      <a:r>
                        <a:rPr sz="1000" spc="-5">
                          <a:latin typeface="宋体"/>
                          <a:cs typeface="宋体"/>
                        </a:rPr>
                        <a:t>）</a:t>
                      </a:r>
                      <a:r>
                        <a:rPr sz="1000">
                          <a:latin typeface="Times New Roman"/>
                          <a:cs typeface="Times New Roman"/>
                        </a:rPr>
                        <a:t>22</a:t>
                      </a:r>
                      <a:r>
                        <a:rPr sz="1000" spc="-5">
                          <a:latin typeface="宋体"/>
                          <a:cs typeface="宋体"/>
                        </a:rPr>
                        <a:t>年</a:t>
                      </a:r>
                      <a:r>
                        <a:rPr sz="1000">
                          <a:latin typeface="Times New Roman"/>
                          <a:cs typeface="Times New Roman"/>
                        </a:rPr>
                        <a:t>7</a:t>
                      </a:r>
                      <a:r>
                        <a:rPr sz="1000">
                          <a:latin typeface="宋体"/>
                          <a:cs typeface="宋体"/>
                        </a:rPr>
                        <a:t>月</a:t>
                      </a:r>
                      <a:r>
                        <a:rPr sz="1000" spc="-5">
                          <a:latin typeface="宋体"/>
                          <a:cs typeface="宋体"/>
                        </a:rPr>
                        <a:t>公</a:t>
                      </a:r>
                      <a:r>
                        <a:rPr sz="1000" spc="5">
                          <a:latin typeface="宋体"/>
                          <a:cs typeface="宋体"/>
                        </a:rPr>
                        <a:t>司</a:t>
                      </a:r>
                      <a:r>
                        <a:rPr sz="1000">
                          <a:latin typeface="宋体"/>
                          <a:cs typeface="宋体"/>
                        </a:rPr>
                        <a:t>顺</a:t>
                      </a:r>
                      <a:r>
                        <a:rPr sz="1000" spc="-5">
                          <a:latin typeface="宋体"/>
                          <a:cs typeface="宋体"/>
                        </a:rPr>
                        <a:t>利</a:t>
                      </a:r>
                      <a:r>
                        <a:rPr sz="1000">
                          <a:latin typeface="宋体"/>
                          <a:cs typeface="宋体"/>
                        </a:rPr>
                        <a:t>出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货了</a:t>
                      </a:r>
                      <a:r>
                        <a:rPr sz="1000">
                          <a:latin typeface="Times New Roman"/>
                          <a:cs typeface="Times New Roman"/>
                        </a:rPr>
                        <a:t>G</a:t>
                      </a:r>
                      <a:r>
                        <a:rPr sz="1000" spc="5">
                          <a:latin typeface="Times New Roman"/>
                          <a:cs typeface="Times New Roman"/>
                        </a:rPr>
                        <a:t>W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级</a:t>
                      </a:r>
                      <a:r>
                        <a:rPr sz="1000">
                          <a:latin typeface="Times New Roman"/>
                          <a:cs typeface="Times New Roman"/>
                        </a:rPr>
                        <a:t>H</a:t>
                      </a:r>
                      <a:r>
                        <a:rPr sz="1000" spc="5">
                          <a:latin typeface="Times New Roman"/>
                          <a:cs typeface="Times New Roman"/>
                        </a:rPr>
                        <a:t>J</a:t>
                      </a:r>
                      <a:r>
                        <a:rPr sz="1000" spc="15">
                          <a:latin typeface="Times New Roman"/>
                          <a:cs typeface="Times New Roman"/>
                        </a:rPr>
                        <a:t>T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电</a:t>
                      </a:r>
                      <a:r>
                        <a:rPr sz="1000">
                          <a:latin typeface="宋体"/>
                          <a:cs typeface="宋体"/>
                        </a:rPr>
                        <a:t>池产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线</a:t>
                      </a:r>
                      <a:r>
                        <a:rPr sz="1000">
                          <a:latin typeface="宋体"/>
                          <a:cs typeface="宋体"/>
                        </a:rPr>
                        <a:t>设备</a:t>
                      </a:r>
                      <a:r>
                        <a:rPr sz="1000">
                          <a:latin typeface="Times New Roman"/>
                          <a:cs typeface="Times New Roman"/>
                        </a:rPr>
                        <a:t>,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并</a:t>
                      </a:r>
                      <a:r>
                        <a:rPr sz="1000">
                          <a:latin typeface="宋体"/>
                          <a:cs typeface="宋体"/>
                        </a:rPr>
                        <a:t>再次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中</a:t>
                      </a:r>
                      <a:r>
                        <a:rPr sz="1000">
                          <a:latin typeface="宋体"/>
                          <a:cs typeface="宋体"/>
                        </a:rPr>
                        <a:t>标某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领</a:t>
                      </a:r>
                      <a:r>
                        <a:rPr sz="1000">
                          <a:latin typeface="宋体"/>
                          <a:cs typeface="宋体"/>
                        </a:rPr>
                        <a:t>先公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司</a:t>
                      </a:r>
                      <a:r>
                        <a:rPr sz="1000">
                          <a:latin typeface="宋体"/>
                          <a:cs typeface="宋体"/>
                        </a:rPr>
                        <a:t>的钙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钛</a:t>
                      </a:r>
                      <a:r>
                        <a:rPr sz="1000">
                          <a:latin typeface="宋体"/>
                          <a:cs typeface="宋体"/>
                        </a:rPr>
                        <a:t>矿电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池</a:t>
                      </a:r>
                      <a:r>
                        <a:rPr sz="1000">
                          <a:latin typeface="宋体"/>
                          <a:cs typeface="宋体"/>
                        </a:rPr>
                        <a:t>量产线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镀</a:t>
                      </a:r>
                      <a:r>
                        <a:rPr sz="1000">
                          <a:latin typeface="宋体"/>
                          <a:cs typeface="宋体"/>
                        </a:rPr>
                        <a:t>膜设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备</a:t>
                      </a:r>
                      <a:r>
                        <a:rPr sz="1000">
                          <a:latin typeface="宋体"/>
                          <a:cs typeface="宋体"/>
                        </a:rPr>
                        <a:t>订单。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7683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0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00" spc="-5">
                          <a:latin typeface="宋体"/>
                          <a:cs typeface="宋体"/>
                        </a:rPr>
                        <a:t>晟成光伏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810" marR="31750">
                        <a:lnSpc>
                          <a:spcPts val="1200"/>
                        </a:lnSpc>
                        <a:spcBef>
                          <a:spcPts val="20"/>
                        </a:spcBef>
                      </a:pPr>
                      <a:r>
                        <a:rPr sz="1000" spc="5">
                          <a:latin typeface="Times New Roman"/>
                          <a:cs typeface="Times New Roman"/>
                        </a:rPr>
                        <a:t>1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）</a:t>
                      </a:r>
                      <a:r>
                        <a:rPr sz="1000" spc="5">
                          <a:latin typeface="Times New Roman"/>
                          <a:cs typeface="Times New Roman"/>
                        </a:rPr>
                        <a:t>21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年初</a:t>
                      </a:r>
                      <a:r>
                        <a:rPr sz="1000">
                          <a:latin typeface="宋体"/>
                          <a:cs typeface="宋体"/>
                        </a:rPr>
                        <a:t>，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晟</a:t>
                      </a:r>
                      <a:r>
                        <a:rPr sz="1000">
                          <a:latin typeface="宋体"/>
                          <a:cs typeface="宋体"/>
                        </a:rPr>
                        <a:t>成光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伏</a:t>
                      </a:r>
                      <a:r>
                        <a:rPr sz="1000">
                          <a:latin typeface="宋体"/>
                          <a:cs typeface="宋体"/>
                        </a:rPr>
                        <a:t>投</a:t>
                      </a:r>
                      <a:r>
                        <a:rPr sz="1000" spc="5">
                          <a:latin typeface="宋体"/>
                          <a:cs typeface="宋体"/>
                        </a:rPr>
                        <a:t>资</a:t>
                      </a:r>
                      <a:r>
                        <a:rPr sz="1000" spc="5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1000">
                          <a:latin typeface="宋体"/>
                          <a:cs typeface="宋体"/>
                        </a:rPr>
                        <a:t>亿新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建</a:t>
                      </a:r>
                      <a:r>
                        <a:rPr sz="1000">
                          <a:latin typeface="宋体"/>
                          <a:cs typeface="宋体"/>
                        </a:rPr>
                        <a:t>智能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装</a:t>
                      </a:r>
                      <a:r>
                        <a:rPr sz="1000">
                          <a:latin typeface="宋体"/>
                          <a:cs typeface="宋体"/>
                        </a:rPr>
                        <a:t>备制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造</a:t>
                      </a:r>
                      <a:r>
                        <a:rPr sz="1000">
                          <a:latin typeface="宋体"/>
                          <a:cs typeface="宋体"/>
                        </a:rPr>
                        <a:t>中心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，</a:t>
                      </a:r>
                      <a:r>
                        <a:rPr sz="1000">
                          <a:latin typeface="宋体"/>
                          <a:cs typeface="宋体"/>
                        </a:rPr>
                        <a:t>项目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用</a:t>
                      </a:r>
                      <a:r>
                        <a:rPr sz="1000">
                          <a:latin typeface="宋体"/>
                          <a:cs typeface="宋体"/>
                        </a:rPr>
                        <a:t>于新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增</a:t>
                      </a:r>
                      <a:r>
                        <a:rPr sz="1000">
                          <a:latin typeface="宋体"/>
                          <a:cs typeface="宋体"/>
                        </a:rPr>
                        <a:t>高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端</a:t>
                      </a:r>
                      <a:r>
                        <a:rPr sz="1000">
                          <a:latin typeface="宋体"/>
                          <a:cs typeface="宋体"/>
                        </a:rPr>
                        <a:t>光伏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组</a:t>
                      </a:r>
                      <a:r>
                        <a:rPr sz="1000">
                          <a:latin typeface="宋体"/>
                          <a:cs typeface="宋体"/>
                        </a:rPr>
                        <a:t>件设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备</a:t>
                      </a:r>
                      <a:r>
                        <a:rPr sz="1000">
                          <a:latin typeface="宋体"/>
                          <a:cs typeface="宋体"/>
                        </a:rPr>
                        <a:t>生产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线</a:t>
                      </a:r>
                      <a:r>
                        <a:rPr sz="1000">
                          <a:latin typeface="宋体"/>
                          <a:cs typeface="宋体"/>
                        </a:rPr>
                        <a:t>以及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建</a:t>
                      </a:r>
                      <a:r>
                        <a:rPr sz="1000">
                          <a:latin typeface="宋体"/>
                          <a:cs typeface="宋体"/>
                        </a:rPr>
                        <a:t>立制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备</a:t>
                      </a:r>
                      <a:r>
                        <a:rPr sz="1000">
                          <a:latin typeface="宋体"/>
                          <a:cs typeface="宋体"/>
                        </a:rPr>
                        <a:t>异质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结</a:t>
                      </a:r>
                      <a:r>
                        <a:rPr sz="1000">
                          <a:latin typeface="宋体"/>
                          <a:cs typeface="宋体"/>
                        </a:rPr>
                        <a:t>和钙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钛</a:t>
                      </a:r>
                      <a:r>
                        <a:rPr sz="1000">
                          <a:latin typeface="宋体"/>
                          <a:cs typeface="宋体"/>
                        </a:rPr>
                        <a:t>矿叠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层</a:t>
                      </a:r>
                      <a:r>
                        <a:rPr sz="1000">
                          <a:latin typeface="宋体"/>
                          <a:cs typeface="宋体"/>
                        </a:rPr>
                        <a:t>电池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核</a:t>
                      </a:r>
                      <a:r>
                        <a:rPr sz="1000">
                          <a:latin typeface="宋体"/>
                          <a:cs typeface="宋体"/>
                        </a:rPr>
                        <a:t>心设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备</a:t>
                      </a:r>
                      <a:r>
                        <a:rPr sz="1000">
                          <a:latin typeface="宋体"/>
                          <a:cs typeface="宋体"/>
                        </a:rPr>
                        <a:t>研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发机构。</a:t>
                      </a:r>
                      <a:r>
                        <a:rPr sz="1000" spc="5">
                          <a:latin typeface="Times New Roman"/>
                          <a:cs typeface="Times New Roman"/>
                        </a:rPr>
                        <a:t>2</a:t>
                      </a:r>
                      <a:r>
                        <a:rPr sz="1000">
                          <a:latin typeface="宋体"/>
                          <a:cs typeface="宋体"/>
                        </a:rPr>
                        <a:t>）</a:t>
                      </a:r>
                      <a:r>
                        <a:rPr sz="1000" spc="5">
                          <a:latin typeface="Times New Roman"/>
                          <a:cs typeface="Times New Roman"/>
                        </a:rPr>
                        <a:t>21</a:t>
                      </a:r>
                      <a:r>
                        <a:rPr sz="1000">
                          <a:latin typeface="宋体"/>
                          <a:cs typeface="宋体"/>
                        </a:rPr>
                        <a:t>年</a:t>
                      </a:r>
                      <a:r>
                        <a:rPr sz="1000" spc="5">
                          <a:latin typeface="Times New Roman"/>
                          <a:cs typeface="Times New Roman"/>
                        </a:rPr>
                        <a:t>5</a:t>
                      </a:r>
                      <a:r>
                        <a:rPr sz="1000">
                          <a:latin typeface="宋体"/>
                          <a:cs typeface="宋体"/>
                        </a:rPr>
                        <a:t>月，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晟</a:t>
                      </a:r>
                      <a:r>
                        <a:rPr sz="1000">
                          <a:latin typeface="宋体"/>
                          <a:cs typeface="宋体"/>
                        </a:rPr>
                        <a:t>成光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伏</a:t>
                      </a:r>
                      <a:r>
                        <a:rPr sz="1000">
                          <a:latin typeface="宋体"/>
                          <a:cs typeface="宋体"/>
                        </a:rPr>
                        <a:t>与业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内</a:t>
                      </a:r>
                      <a:r>
                        <a:rPr sz="1000">
                          <a:latin typeface="宋体"/>
                          <a:cs typeface="宋体"/>
                        </a:rPr>
                        <a:t>钙钛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矿</a:t>
                      </a:r>
                      <a:r>
                        <a:rPr sz="1000">
                          <a:latin typeface="宋体"/>
                          <a:cs typeface="宋体"/>
                        </a:rPr>
                        <a:t>电池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领</a:t>
                      </a:r>
                      <a:r>
                        <a:rPr sz="1000">
                          <a:latin typeface="宋体"/>
                          <a:cs typeface="宋体"/>
                        </a:rPr>
                        <a:t>先企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业</a:t>
                      </a:r>
                      <a:r>
                        <a:rPr sz="1000">
                          <a:latin typeface="宋体"/>
                          <a:cs typeface="宋体"/>
                        </a:rPr>
                        <a:t>开展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钙</a:t>
                      </a:r>
                      <a:r>
                        <a:rPr sz="1000">
                          <a:latin typeface="宋体"/>
                          <a:cs typeface="宋体"/>
                        </a:rPr>
                        <a:t>钛矿叠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层</a:t>
                      </a:r>
                      <a:r>
                        <a:rPr sz="1000">
                          <a:latin typeface="宋体"/>
                          <a:cs typeface="宋体"/>
                        </a:rPr>
                        <a:t>电池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技</a:t>
                      </a:r>
                      <a:r>
                        <a:rPr sz="1000">
                          <a:latin typeface="宋体"/>
                          <a:cs typeface="宋体"/>
                        </a:rPr>
                        <a:t>术开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发</a:t>
                      </a:r>
                      <a:r>
                        <a:rPr sz="1000">
                          <a:latin typeface="宋体"/>
                          <a:cs typeface="宋体"/>
                        </a:rPr>
                        <a:t>战略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合</a:t>
                      </a:r>
                      <a:r>
                        <a:rPr sz="1000">
                          <a:latin typeface="宋体"/>
                          <a:cs typeface="宋体"/>
                        </a:rPr>
                        <a:t>作</a:t>
                      </a:r>
                      <a:r>
                        <a:rPr sz="1000" spc="5">
                          <a:latin typeface="宋体"/>
                          <a:cs typeface="宋体"/>
                        </a:rPr>
                        <a:t>。3</a:t>
                      </a:r>
                      <a:r>
                        <a:rPr sz="1000">
                          <a:latin typeface="宋体"/>
                          <a:cs typeface="宋体"/>
                        </a:rPr>
                        <a:t>）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公</a:t>
                      </a:r>
                      <a:r>
                        <a:rPr sz="1000">
                          <a:latin typeface="宋体"/>
                          <a:cs typeface="宋体"/>
                        </a:rPr>
                        <a:t>司研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发</a:t>
                      </a:r>
                      <a:r>
                        <a:rPr sz="1000">
                          <a:latin typeface="宋体"/>
                          <a:cs typeface="宋体"/>
                        </a:rPr>
                        <a:t>的钙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钛</a:t>
                      </a:r>
                      <a:r>
                        <a:rPr sz="1000">
                          <a:latin typeface="宋体"/>
                          <a:cs typeface="宋体"/>
                        </a:rPr>
                        <a:t>矿电池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团</a:t>
                      </a:r>
                      <a:r>
                        <a:rPr sz="1000">
                          <a:latin typeface="宋体"/>
                          <a:cs typeface="宋体"/>
                        </a:rPr>
                        <a:t>簇型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多</a:t>
                      </a:r>
                      <a:r>
                        <a:rPr sz="1000">
                          <a:latin typeface="宋体"/>
                          <a:cs typeface="宋体"/>
                        </a:rPr>
                        <a:t>腔式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蒸</a:t>
                      </a:r>
                      <a:r>
                        <a:rPr sz="1000">
                          <a:latin typeface="宋体"/>
                          <a:cs typeface="宋体"/>
                        </a:rPr>
                        <a:t>镀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设备现已量</a:t>
                      </a:r>
                      <a:r>
                        <a:rPr sz="1000">
                          <a:latin typeface="宋体"/>
                          <a:cs typeface="宋体"/>
                        </a:rPr>
                        <a:t>产</a:t>
                      </a:r>
                      <a:r>
                        <a:rPr sz="1000" spc="5">
                          <a:latin typeface="Times New Roman"/>
                          <a:cs typeface="Times New Roman"/>
                        </a:rPr>
                        <a:t>,</a:t>
                      </a:r>
                      <a:r>
                        <a:rPr sz="1000">
                          <a:latin typeface="宋体"/>
                          <a:cs typeface="宋体"/>
                        </a:rPr>
                        <a:t>并成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功</a:t>
                      </a:r>
                      <a:r>
                        <a:rPr sz="1000">
                          <a:latin typeface="宋体"/>
                          <a:cs typeface="宋体"/>
                        </a:rPr>
                        <a:t>应用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于</a:t>
                      </a:r>
                      <a:r>
                        <a:rPr sz="1000">
                          <a:latin typeface="宋体"/>
                          <a:cs typeface="宋体"/>
                        </a:rPr>
                        <a:t>多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个</a:t>
                      </a:r>
                      <a:r>
                        <a:rPr sz="1000">
                          <a:latin typeface="宋体"/>
                          <a:cs typeface="宋体"/>
                        </a:rPr>
                        <a:t>客户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端</a:t>
                      </a:r>
                      <a:r>
                        <a:rPr sz="1000">
                          <a:latin typeface="宋体"/>
                          <a:cs typeface="宋体"/>
                        </a:rPr>
                        <a:t>。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254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</a:tr>
              <a:tr h="31115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1000" spc="-5">
                          <a:latin typeface="宋体"/>
                          <a:cs typeface="宋体"/>
                        </a:rPr>
                        <a:t>科晶智达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7366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810">
                        <a:lnSpc>
                          <a:spcPts val="1180"/>
                        </a:lnSpc>
                      </a:pPr>
                      <a:r>
                        <a:rPr sz="1000" spc="-5">
                          <a:latin typeface="宋体"/>
                          <a:cs typeface="宋体"/>
                        </a:rPr>
                        <a:t>可提供钙钛矿太阳能电池制备的全套方案，包括磁控溅射仪，蒸发镀膜，</a:t>
                      </a:r>
                      <a:endParaRPr sz="1000">
                        <a:latin typeface="宋体"/>
                        <a:cs typeface="宋体"/>
                      </a:endParaRPr>
                    </a:p>
                    <a:p>
                      <a:pPr marL="3810">
                        <a:lnSpc>
                          <a:spcPct val="100000"/>
                        </a:lnSpc>
                      </a:pPr>
                      <a:r>
                        <a:rPr sz="1000">
                          <a:latin typeface="Times New Roman"/>
                          <a:cs typeface="Times New Roman"/>
                        </a:rPr>
                        <a:t>PECVD</a:t>
                      </a:r>
                      <a:r>
                        <a:rPr sz="1000">
                          <a:latin typeface="宋体"/>
                          <a:cs typeface="宋体"/>
                        </a:rPr>
                        <a:t>设备。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63511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000" spc="-5">
                          <a:latin typeface="宋体"/>
                          <a:cs typeface="宋体"/>
                        </a:rPr>
                        <a:t>弗斯迈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810" marR="35560" algn="just">
                        <a:lnSpc>
                          <a:spcPts val="1200"/>
                        </a:lnSpc>
                        <a:spcBef>
                          <a:spcPts val="20"/>
                        </a:spcBef>
                      </a:pPr>
                      <a:r>
                        <a:rPr sz="1000" spc="10">
                          <a:latin typeface="宋体"/>
                          <a:cs typeface="宋体"/>
                        </a:rPr>
                        <a:t>提</a:t>
                      </a:r>
                      <a:r>
                        <a:rPr sz="1000">
                          <a:latin typeface="宋体"/>
                          <a:cs typeface="宋体"/>
                        </a:rPr>
                        <a:t>供钙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钛</a:t>
                      </a:r>
                      <a:r>
                        <a:rPr sz="1000">
                          <a:latin typeface="宋体"/>
                          <a:cs typeface="宋体"/>
                        </a:rPr>
                        <a:t>矿组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件</a:t>
                      </a:r>
                      <a:r>
                        <a:rPr sz="1000">
                          <a:latin typeface="宋体"/>
                          <a:cs typeface="宋体"/>
                        </a:rPr>
                        <a:t>自动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化</a:t>
                      </a:r>
                      <a:r>
                        <a:rPr sz="1000">
                          <a:latin typeface="宋体"/>
                          <a:cs typeface="宋体"/>
                        </a:rPr>
                        <a:t>产线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整</a:t>
                      </a:r>
                      <a:r>
                        <a:rPr sz="1000">
                          <a:latin typeface="宋体"/>
                          <a:cs typeface="宋体"/>
                        </a:rPr>
                        <a:t>体解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决</a:t>
                      </a:r>
                      <a:r>
                        <a:rPr sz="1000">
                          <a:latin typeface="宋体"/>
                          <a:cs typeface="宋体"/>
                        </a:rPr>
                        <a:t>方案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，</a:t>
                      </a:r>
                      <a:r>
                        <a:rPr sz="1000">
                          <a:latin typeface="宋体"/>
                          <a:cs typeface="宋体"/>
                        </a:rPr>
                        <a:t>针对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钙</a:t>
                      </a:r>
                      <a:r>
                        <a:rPr sz="1000">
                          <a:latin typeface="宋体"/>
                          <a:cs typeface="宋体"/>
                        </a:rPr>
                        <a:t>钛矿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电</a:t>
                      </a:r>
                      <a:r>
                        <a:rPr sz="1000">
                          <a:latin typeface="宋体"/>
                          <a:cs typeface="宋体"/>
                        </a:rPr>
                        <a:t>池组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件</a:t>
                      </a:r>
                      <a:r>
                        <a:rPr sz="1000">
                          <a:latin typeface="宋体"/>
                          <a:cs typeface="宋体"/>
                        </a:rPr>
                        <a:t>的特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殊</a:t>
                      </a:r>
                      <a:r>
                        <a:rPr sz="1000">
                          <a:latin typeface="宋体"/>
                          <a:cs typeface="宋体"/>
                        </a:rPr>
                        <a:t>工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艺</a:t>
                      </a:r>
                      <a:r>
                        <a:rPr sz="1000">
                          <a:latin typeface="宋体"/>
                          <a:cs typeface="宋体"/>
                        </a:rPr>
                        <a:t>需求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，</a:t>
                      </a:r>
                      <a:r>
                        <a:rPr sz="1000">
                          <a:latin typeface="宋体"/>
                          <a:cs typeface="宋体"/>
                        </a:rPr>
                        <a:t>为客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户</a:t>
                      </a:r>
                      <a:r>
                        <a:rPr sz="1000">
                          <a:latin typeface="宋体"/>
                          <a:cs typeface="宋体"/>
                        </a:rPr>
                        <a:t>量身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开</a:t>
                      </a:r>
                      <a:r>
                        <a:rPr sz="1000">
                          <a:latin typeface="宋体"/>
                          <a:cs typeface="宋体"/>
                        </a:rPr>
                        <a:t>发了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核</a:t>
                      </a:r>
                      <a:r>
                        <a:rPr sz="1000">
                          <a:latin typeface="宋体"/>
                          <a:cs typeface="宋体"/>
                        </a:rPr>
                        <a:t>心设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备</a:t>
                      </a:r>
                      <a:r>
                        <a:rPr sz="1000">
                          <a:latin typeface="宋体"/>
                          <a:cs typeface="宋体"/>
                        </a:rPr>
                        <a:t>及零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部</a:t>
                      </a:r>
                      <a:r>
                        <a:rPr sz="1000">
                          <a:latin typeface="宋体"/>
                          <a:cs typeface="宋体"/>
                        </a:rPr>
                        <a:t>件，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确</a:t>
                      </a:r>
                      <a:r>
                        <a:rPr sz="1000">
                          <a:latin typeface="宋体"/>
                          <a:cs typeface="宋体"/>
                        </a:rPr>
                        <a:t>保生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产</a:t>
                      </a:r>
                      <a:r>
                        <a:rPr sz="1000">
                          <a:latin typeface="宋体"/>
                          <a:cs typeface="宋体"/>
                        </a:rPr>
                        <a:t>过程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中</a:t>
                      </a:r>
                      <a:r>
                        <a:rPr sz="1000">
                          <a:latin typeface="宋体"/>
                          <a:cs typeface="宋体"/>
                        </a:rPr>
                        <a:t>的精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度</a:t>
                      </a:r>
                      <a:r>
                        <a:rPr sz="1000">
                          <a:latin typeface="宋体"/>
                          <a:cs typeface="宋体"/>
                        </a:rPr>
                        <a:t>要</a:t>
                      </a:r>
                      <a:r>
                        <a:rPr sz="1000" spc="5">
                          <a:latin typeface="宋体"/>
                          <a:cs typeface="宋体"/>
                        </a:rPr>
                        <a:t>求</a:t>
                      </a:r>
                      <a:r>
                        <a:rPr sz="1000">
                          <a:latin typeface="宋体"/>
                          <a:cs typeface="宋体"/>
                        </a:rPr>
                        <a:t>以</a:t>
                      </a:r>
                      <a:r>
                        <a:rPr sz="1000" spc="-5">
                          <a:latin typeface="宋体"/>
                          <a:cs typeface="宋体"/>
                        </a:rPr>
                        <a:t>及</a:t>
                      </a:r>
                      <a:r>
                        <a:rPr sz="1000" spc="5">
                          <a:latin typeface="宋体"/>
                          <a:cs typeface="宋体"/>
                        </a:rPr>
                        <a:t>工</a:t>
                      </a:r>
                      <a:r>
                        <a:rPr sz="1000">
                          <a:latin typeface="宋体"/>
                          <a:cs typeface="宋体"/>
                        </a:rPr>
                        <a:t>艺</a:t>
                      </a:r>
                      <a:r>
                        <a:rPr sz="1000" spc="-5">
                          <a:latin typeface="宋体"/>
                          <a:cs typeface="宋体"/>
                        </a:rPr>
                        <a:t>要</a:t>
                      </a:r>
                      <a:r>
                        <a:rPr sz="1000" spc="5">
                          <a:latin typeface="宋体"/>
                          <a:cs typeface="宋体"/>
                        </a:rPr>
                        <a:t>求</a:t>
                      </a:r>
                      <a:r>
                        <a:rPr sz="1000">
                          <a:latin typeface="宋体"/>
                          <a:cs typeface="宋体"/>
                        </a:rPr>
                        <a:t>。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254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</a:tr>
              <a:tr h="6159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635"/>
                        </a:spcBef>
                      </a:pPr>
                      <a:r>
                        <a:rPr sz="1000" spc="-5">
                          <a:latin typeface="宋体"/>
                          <a:cs typeface="宋体"/>
                        </a:rPr>
                        <a:t>众能光电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810">
                        <a:lnSpc>
                          <a:spcPts val="1185"/>
                        </a:lnSpc>
                      </a:pPr>
                      <a:r>
                        <a:rPr sz="1000" spc="-5">
                          <a:latin typeface="宋体"/>
                          <a:cs typeface="宋体"/>
                        </a:rPr>
                        <a:t>公司开发了一系列钙钛矿光电器件装备，包括：喷雾热解镀膜机、玻璃切</a:t>
                      </a:r>
                      <a:endParaRPr sz="1000">
                        <a:latin typeface="宋体"/>
                        <a:cs typeface="宋体"/>
                      </a:endParaRPr>
                    </a:p>
                    <a:p>
                      <a:pPr marL="3810">
                        <a:lnSpc>
                          <a:spcPct val="100000"/>
                        </a:lnSpc>
                      </a:pPr>
                      <a:r>
                        <a:rPr sz="1000" spc="10">
                          <a:latin typeface="宋体"/>
                          <a:cs typeface="宋体"/>
                        </a:rPr>
                        <a:t>割机、高精</a:t>
                      </a:r>
                      <a:r>
                        <a:rPr sz="1000">
                          <a:latin typeface="宋体"/>
                          <a:cs typeface="宋体"/>
                        </a:rPr>
                        <a:t>度涂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布</a:t>
                      </a:r>
                      <a:r>
                        <a:rPr sz="1000">
                          <a:latin typeface="宋体"/>
                          <a:cs typeface="宋体"/>
                        </a:rPr>
                        <a:t>机、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激</a:t>
                      </a:r>
                      <a:r>
                        <a:rPr sz="1000">
                          <a:latin typeface="宋体"/>
                          <a:cs typeface="宋体"/>
                        </a:rPr>
                        <a:t>光刻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蚀</a:t>
                      </a:r>
                      <a:r>
                        <a:rPr sz="1000">
                          <a:latin typeface="宋体"/>
                          <a:cs typeface="宋体"/>
                        </a:rPr>
                        <a:t>机、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真</a:t>
                      </a:r>
                      <a:r>
                        <a:rPr sz="1000">
                          <a:latin typeface="宋体"/>
                          <a:cs typeface="宋体"/>
                        </a:rPr>
                        <a:t>空蒸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镀</a:t>
                      </a:r>
                      <a:r>
                        <a:rPr sz="1000">
                          <a:latin typeface="宋体"/>
                          <a:cs typeface="宋体"/>
                        </a:rPr>
                        <a:t>机、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磁</a:t>
                      </a:r>
                      <a:r>
                        <a:rPr sz="1000">
                          <a:latin typeface="宋体"/>
                          <a:cs typeface="宋体"/>
                        </a:rPr>
                        <a:t>控溅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射</a:t>
                      </a:r>
                      <a:r>
                        <a:rPr sz="1000">
                          <a:latin typeface="宋体"/>
                          <a:cs typeface="宋体"/>
                        </a:rPr>
                        <a:t>机</a:t>
                      </a:r>
                      <a:r>
                        <a:rPr sz="1000" spc="15">
                          <a:latin typeface="宋体"/>
                          <a:cs typeface="宋体"/>
                        </a:rPr>
                        <a:t>、</a:t>
                      </a:r>
                      <a:r>
                        <a:rPr sz="1000">
                          <a:latin typeface="Times New Roman"/>
                          <a:cs typeface="Times New Roman"/>
                        </a:rPr>
                        <a:t>PECV</a:t>
                      </a:r>
                      <a:r>
                        <a:rPr sz="1000" spc="-5">
                          <a:latin typeface="Times New Roman"/>
                          <a:cs typeface="Times New Roman"/>
                        </a:rPr>
                        <a:t>D</a:t>
                      </a:r>
                      <a:r>
                        <a:rPr sz="1000">
                          <a:latin typeface="宋体"/>
                          <a:cs typeface="宋体"/>
                        </a:rPr>
                        <a:t>和</a:t>
                      </a:r>
                      <a:endParaRPr sz="1000">
                        <a:latin typeface="宋体"/>
                        <a:cs typeface="宋体"/>
                      </a:endParaRPr>
                    </a:p>
                    <a:p>
                      <a:pPr marL="3810" marR="1270">
                        <a:lnSpc>
                          <a:spcPct val="100000"/>
                        </a:lnSpc>
                      </a:pPr>
                      <a:r>
                        <a:rPr sz="1000">
                          <a:latin typeface="Times New Roman"/>
                          <a:cs typeface="Times New Roman"/>
                        </a:rPr>
                        <a:t>S</a:t>
                      </a:r>
                      <a:r>
                        <a:rPr sz="1000" spc="-15">
                          <a:latin typeface="Times New Roman"/>
                          <a:cs typeface="Times New Roman"/>
                        </a:rPr>
                        <a:t>A</a:t>
                      </a:r>
                      <a:r>
                        <a:rPr sz="1000" spc="-10">
                          <a:latin typeface="Times New Roman"/>
                          <a:cs typeface="Times New Roman"/>
                        </a:rPr>
                        <a:t>L</a:t>
                      </a:r>
                      <a:r>
                        <a:rPr sz="1000">
                          <a:latin typeface="Times New Roman"/>
                          <a:cs typeface="Times New Roman"/>
                        </a:rPr>
                        <a:t>D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等，拥有近</a:t>
                      </a:r>
                      <a:r>
                        <a:rPr sz="1000" spc="5">
                          <a:latin typeface="Times New Roman"/>
                          <a:cs typeface="Times New Roman"/>
                        </a:rPr>
                        <a:t>20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项发明</a:t>
                      </a:r>
                      <a:r>
                        <a:rPr sz="1000">
                          <a:latin typeface="宋体"/>
                          <a:cs typeface="宋体"/>
                        </a:rPr>
                        <a:t>和实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用</a:t>
                      </a:r>
                      <a:r>
                        <a:rPr sz="1000">
                          <a:latin typeface="宋体"/>
                          <a:cs typeface="宋体"/>
                        </a:rPr>
                        <a:t>新型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专</a:t>
                      </a:r>
                      <a:r>
                        <a:rPr sz="1000">
                          <a:latin typeface="宋体"/>
                          <a:cs typeface="宋体"/>
                        </a:rPr>
                        <a:t>利，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已</a:t>
                      </a:r>
                      <a:r>
                        <a:rPr sz="1000">
                          <a:latin typeface="宋体"/>
                          <a:cs typeface="宋体"/>
                        </a:rPr>
                        <a:t>通</a:t>
                      </a:r>
                      <a:r>
                        <a:rPr sz="1000" spc="5">
                          <a:latin typeface="宋体"/>
                          <a:cs typeface="宋体"/>
                        </a:rPr>
                        <a:t>过</a:t>
                      </a:r>
                      <a:r>
                        <a:rPr sz="1000">
                          <a:latin typeface="Times New Roman"/>
                          <a:cs typeface="Times New Roman"/>
                        </a:rPr>
                        <a:t>ISO9</a:t>
                      </a:r>
                      <a:r>
                        <a:rPr sz="1000" spc="5">
                          <a:latin typeface="Times New Roman"/>
                          <a:cs typeface="Times New Roman"/>
                        </a:rPr>
                        <a:t>00</a:t>
                      </a:r>
                      <a:r>
                        <a:rPr sz="1000" spc="-5">
                          <a:latin typeface="Times New Roman"/>
                          <a:cs typeface="Times New Roman"/>
                        </a:rPr>
                        <a:t>1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国</a:t>
                      </a:r>
                      <a:r>
                        <a:rPr sz="1000">
                          <a:latin typeface="宋体"/>
                          <a:cs typeface="宋体"/>
                        </a:rPr>
                        <a:t>际质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量</a:t>
                      </a:r>
                      <a:r>
                        <a:rPr sz="1000">
                          <a:latin typeface="宋体"/>
                          <a:cs typeface="宋体"/>
                        </a:rPr>
                        <a:t>管理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体</a:t>
                      </a:r>
                      <a:r>
                        <a:rPr sz="1000">
                          <a:latin typeface="宋体"/>
                          <a:cs typeface="宋体"/>
                        </a:rPr>
                        <a:t>系认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证</a:t>
                      </a:r>
                      <a:r>
                        <a:rPr sz="1000">
                          <a:latin typeface="宋体"/>
                          <a:cs typeface="宋体"/>
                        </a:rPr>
                        <a:t>。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63550">
                <a:tc>
                  <a:txBody>
                    <a:bodyPr vert="horz" wrap="square"/>
                    <a:lstStyle/>
                    <a:p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185"/>
                        </a:lnSpc>
                      </a:pPr>
                      <a:r>
                        <a:rPr sz="1000" spc="10">
                          <a:latin typeface="宋体"/>
                          <a:cs typeface="宋体"/>
                        </a:rPr>
                        <a:t>宏大真空投</a:t>
                      </a:r>
                      <a:r>
                        <a:rPr sz="1000">
                          <a:latin typeface="宋体"/>
                          <a:cs typeface="宋体"/>
                        </a:rPr>
                        <a:t>资</a:t>
                      </a:r>
                      <a:r>
                        <a:rPr sz="1000" spc="5">
                          <a:latin typeface="Times New Roman"/>
                          <a:cs typeface="Times New Roman"/>
                        </a:rPr>
                        <a:t>2</a:t>
                      </a:r>
                      <a:r>
                        <a:rPr sz="1000" spc="-10"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1000" spc="5">
                          <a:latin typeface="Times New Roman"/>
                          <a:cs typeface="Times New Roman"/>
                        </a:rPr>
                        <a:t>5</a:t>
                      </a:r>
                      <a:r>
                        <a:rPr sz="1000">
                          <a:latin typeface="宋体"/>
                          <a:cs typeface="宋体"/>
                        </a:rPr>
                        <a:t>亿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元</a:t>
                      </a:r>
                      <a:r>
                        <a:rPr sz="1000">
                          <a:latin typeface="宋体"/>
                          <a:cs typeface="宋体"/>
                        </a:rPr>
                        <a:t>建设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的</a:t>
                      </a:r>
                      <a:r>
                        <a:rPr sz="1000">
                          <a:latin typeface="宋体"/>
                          <a:cs typeface="宋体"/>
                        </a:rPr>
                        <a:t>企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业</a:t>
                      </a:r>
                      <a:r>
                        <a:rPr sz="1000">
                          <a:latin typeface="宋体"/>
                          <a:cs typeface="宋体"/>
                        </a:rPr>
                        <a:t>技术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中</a:t>
                      </a:r>
                      <a:r>
                        <a:rPr sz="1000">
                          <a:latin typeface="宋体"/>
                          <a:cs typeface="宋体"/>
                        </a:rPr>
                        <a:t>心创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新</a:t>
                      </a:r>
                      <a:r>
                        <a:rPr sz="1000">
                          <a:latin typeface="宋体"/>
                          <a:cs typeface="宋体"/>
                        </a:rPr>
                        <a:t>能力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及</a:t>
                      </a:r>
                      <a:r>
                        <a:rPr sz="1000">
                          <a:latin typeface="宋体"/>
                          <a:cs typeface="宋体"/>
                        </a:rPr>
                        <a:t>真空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镀</a:t>
                      </a:r>
                      <a:r>
                        <a:rPr sz="1000">
                          <a:latin typeface="宋体"/>
                          <a:cs typeface="宋体"/>
                        </a:rPr>
                        <a:t>膜成</a:t>
                      </a:r>
                      <a:r>
                        <a:rPr sz="1000" spc="10">
                          <a:latin typeface="宋体"/>
                          <a:cs typeface="宋体"/>
                        </a:rPr>
                        <a:t>套</a:t>
                      </a:r>
                      <a:r>
                        <a:rPr sz="1000">
                          <a:latin typeface="宋体"/>
                          <a:cs typeface="宋体"/>
                        </a:rPr>
                        <a:t>装备产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solidFill>
                      <a:srgbClr val="F1F1F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1459" y="204215"/>
            <a:ext cx="6985000" cy="603885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12255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965"/>
              </a:spcBef>
            </a:pPr>
            <a:r>
              <a:rPr spc="-5"/>
              <a:t>涂布设备：德沪涂膜大尺寸电子级狭缝涂布设备占70%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9479" y="1012484"/>
            <a:ext cx="8989695" cy="2459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25120" marR="86995" indent="-286385" algn="just">
              <a:lnSpc>
                <a:spcPct val="120100"/>
              </a:lnSpc>
              <a:buClr>
                <a:srgbClr val="0494D3"/>
              </a:buClr>
              <a:buFont typeface="Arial Unicode MS"/>
              <a:buChar char="◆"/>
              <a:tabLst>
                <a:tab pos="325755"/>
              </a:tabLst>
            </a:pPr>
            <a:r>
              <a:rPr sz="1400" b="1">
                <a:latin typeface="微软雅黑"/>
                <a:cs typeface="微软雅黑"/>
              </a:rPr>
              <a:t>钙钛矿层为钙钛矿电池</a:t>
            </a:r>
            <a:r>
              <a:rPr sz="1400" b="1" spc="-15">
                <a:latin typeface="微软雅黑"/>
                <a:cs typeface="微软雅黑"/>
              </a:rPr>
              <a:t>的</a:t>
            </a:r>
            <a:r>
              <a:rPr sz="1400" b="1">
                <a:latin typeface="微软雅黑"/>
                <a:cs typeface="微软雅黑"/>
              </a:rPr>
              <a:t>最核</a:t>
            </a:r>
            <a:r>
              <a:rPr sz="1400" b="1" spc="-15">
                <a:latin typeface="微软雅黑"/>
                <a:cs typeface="微软雅黑"/>
              </a:rPr>
              <a:t>心</a:t>
            </a:r>
            <a:r>
              <a:rPr sz="1400" b="1">
                <a:latin typeface="微软雅黑"/>
                <a:cs typeface="微软雅黑"/>
              </a:rPr>
              <a:t>层，</a:t>
            </a:r>
            <a:r>
              <a:rPr sz="1400" b="1" spc="-15">
                <a:latin typeface="微软雅黑"/>
                <a:cs typeface="微软雅黑"/>
              </a:rPr>
              <a:t>主</a:t>
            </a:r>
            <a:r>
              <a:rPr sz="1400" b="1">
                <a:latin typeface="微软雅黑"/>
                <a:cs typeface="微软雅黑"/>
              </a:rPr>
              <a:t>流方</a:t>
            </a:r>
            <a:r>
              <a:rPr sz="1400" b="1" spc="-15">
                <a:latin typeface="微软雅黑"/>
                <a:cs typeface="微软雅黑"/>
              </a:rPr>
              <a:t>法</a:t>
            </a:r>
            <a:r>
              <a:rPr sz="1400" b="1">
                <a:latin typeface="微软雅黑"/>
                <a:cs typeface="微软雅黑"/>
              </a:rPr>
              <a:t>采用</a:t>
            </a:r>
            <a:r>
              <a:rPr sz="1400" b="1" spc="-15">
                <a:latin typeface="微软雅黑"/>
                <a:cs typeface="微软雅黑"/>
              </a:rPr>
              <a:t>狭</a:t>
            </a:r>
            <a:r>
              <a:rPr sz="1400" b="1">
                <a:latin typeface="微软雅黑"/>
                <a:cs typeface="微软雅黑"/>
              </a:rPr>
              <a:t>缝涂</a:t>
            </a:r>
            <a:r>
              <a:rPr sz="1400" b="1" spc="-15">
                <a:latin typeface="微软雅黑"/>
                <a:cs typeface="微软雅黑"/>
              </a:rPr>
              <a:t>布</a:t>
            </a:r>
            <a:r>
              <a:rPr sz="1400" b="1">
                <a:latin typeface="微软雅黑"/>
                <a:cs typeface="微软雅黑"/>
              </a:rPr>
              <a:t>机制</a:t>
            </a:r>
            <a:r>
              <a:rPr sz="1400" b="1" spc="-5">
                <a:latin typeface="微软雅黑"/>
                <a:cs typeface="微软雅黑"/>
              </a:rPr>
              <a:t>备</a:t>
            </a:r>
            <a:r>
              <a:rPr sz="1400">
                <a:latin typeface="微软雅黑"/>
                <a:cs typeface="微软雅黑"/>
              </a:rPr>
              <a:t>。目</a:t>
            </a:r>
            <a:r>
              <a:rPr sz="1400" spc="-15">
                <a:latin typeface="微软雅黑"/>
                <a:cs typeface="微软雅黑"/>
              </a:rPr>
              <a:t>前</a:t>
            </a:r>
            <a:r>
              <a:rPr sz="1400">
                <a:latin typeface="微软雅黑"/>
                <a:cs typeface="微软雅黑"/>
              </a:rPr>
              <a:t>国内</a:t>
            </a:r>
            <a:r>
              <a:rPr sz="1400" spc="-15">
                <a:latin typeface="微软雅黑"/>
                <a:cs typeface="微软雅黑"/>
              </a:rPr>
              <a:t>钙</a:t>
            </a:r>
            <a:r>
              <a:rPr sz="1400">
                <a:latin typeface="微软雅黑"/>
                <a:cs typeface="微软雅黑"/>
              </a:rPr>
              <a:t>钛矿</a:t>
            </a:r>
            <a:r>
              <a:rPr sz="1400" spc="-15">
                <a:latin typeface="微软雅黑"/>
                <a:cs typeface="微软雅黑"/>
              </a:rPr>
              <a:t>层</a:t>
            </a:r>
            <a:r>
              <a:rPr sz="1400">
                <a:latin typeface="微软雅黑"/>
                <a:cs typeface="微软雅黑"/>
              </a:rPr>
              <a:t>制备</a:t>
            </a:r>
            <a:r>
              <a:rPr sz="1400" spc="-15">
                <a:latin typeface="微软雅黑"/>
                <a:cs typeface="微软雅黑"/>
              </a:rPr>
              <a:t>工</a:t>
            </a:r>
            <a:r>
              <a:rPr sz="1400">
                <a:latin typeface="微软雅黑"/>
                <a:cs typeface="微软雅黑"/>
              </a:rPr>
              <a:t>艺主</a:t>
            </a:r>
            <a:r>
              <a:rPr sz="1400" spc="-15">
                <a:latin typeface="微软雅黑"/>
                <a:cs typeface="微软雅黑"/>
              </a:rPr>
              <a:t>要</a:t>
            </a:r>
            <a:r>
              <a:rPr sz="1400">
                <a:latin typeface="微软雅黑"/>
                <a:cs typeface="微软雅黑"/>
              </a:rPr>
              <a:t>采用</a:t>
            </a:r>
            <a:r>
              <a:rPr sz="1400" spc="-15">
                <a:latin typeface="微软雅黑"/>
                <a:cs typeface="微软雅黑"/>
              </a:rPr>
              <a:t>狭</a:t>
            </a:r>
            <a:r>
              <a:rPr sz="1400">
                <a:latin typeface="微软雅黑"/>
                <a:cs typeface="微软雅黑"/>
              </a:rPr>
              <a:t>缝涂布机进行制备，共有</a:t>
            </a:r>
            <a:r>
              <a:rPr sz="1400" spc="-15">
                <a:latin typeface="微软雅黑"/>
                <a:cs typeface="微软雅黑"/>
              </a:rPr>
              <a:t>协</a:t>
            </a:r>
            <a:r>
              <a:rPr sz="1400">
                <a:latin typeface="微软雅黑"/>
                <a:cs typeface="微软雅黑"/>
              </a:rPr>
              <a:t>鑫光</a:t>
            </a:r>
            <a:r>
              <a:rPr sz="1400" spc="-15">
                <a:latin typeface="微软雅黑"/>
                <a:cs typeface="微软雅黑"/>
              </a:rPr>
              <a:t>电</a:t>
            </a:r>
            <a:r>
              <a:rPr sz="1400">
                <a:latin typeface="微软雅黑"/>
                <a:cs typeface="微软雅黑"/>
              </a:rPr>
              <a:t>、纤</a:t>
            </a:r>
            <a:r>
              <a:rPr sz="1400" spc="-15">
                <a:latin typeface="微软雅黑"/>
                <a:cs typeface="微软雅黑"/>
              </a:rPr>
              <a:t>纳</a:t>
            </a:r>
            <a:r>
              <a:rPr sz="1400">
                <a:latin typeface="微软雅黑"/>
                <a:cs typeface="微软雅黑"/>
              </a:rPr>
              <a:t>光电</a:t>
            </a:r>
            <a:r>
              <a:rPr sz="1400" spc="-15">
                <a:latin typeface="微软雅黑"/>
                <a:cs typeface="微软雅黑"/>
              </a:rPr>
              <a:t>、</a:t>
            </a:r>
            <a:r>
              <a:rPr sz="1400">
                <a:latin typeface="微软雅黑"/>
                <a:cs typeface="微软雅黑"/>
              </a:rPr>
              <a:t>无限</a:t>
            </a:r>
            <a:r>
              <a:rPr sz="1400" spc="-15">
                <a:latin typeface="微软雅黑"/>
                <a:cs typeface="微软雅黑"/>
              </a:rPr>
              <a:t>光</a:t>
            </a:r>
            <a:r>
              <a:rPr sz="1400">
                <a:latin typeface="微软雅黑"/>
                <a:cs typeface="微软雅黑"/>
              </a:rPr>
              <a:t>电、</a:t>
            </a:r>
            <a:r>
              <a:rPr sz="1400" spc="-15">
                <a:latin typeface="微软雅黑"/>
                <a:cs typeface="微软雅黑"/>
              </a:rPr>
              <a:t>极</a:t>
            </a:r>
            <a:r>
              <a:rPr sz="1400">
                <a:latin typeface="微软雅黑"/>
                <a:cs typeface="微软雅黑"/>
              </a:rPr>
              <a:t>电光</a:t>
            </a:r>
            <a:r>
              <a:rPr sz="1400" spc="-15">
                <a:latin typeface="微软雅黑"/>
                <a:cs typeface="微软雅黑"/>
              </a:rPr>
              <a:t>能</a:t>
            </a:r>
            <a:r>
              <a:rPr sz="1400">
                <a:latin typeface="微软雅黑"/>
                <a:cs typeface="微软雅黑"/>
              </a:rPr>
              <a:t>、万</a:t>
            </a:r>
            <a:r>
              <a:rPr sz="1400" spc="-15">
                <a:latin typeface="微软雅黑"/>
                <a:cs typeface="微软雅黑"/>
              </a:rPr>
              <a:t>度</a:t>
            </a:r>
            <a:r>
              <a:rPr sz="1400">
                <a:latin typeface="微软雅黑"/>
                <a:cs typeface="微软雅黑"/>
              </a:rPr>
              <a:t>光能</a:t>
            </a:r>
            <a:r>
              <a:rPr sz="1400" spc="-15">
                <a:latin typeface="微软雅黑"/>
                <a:cs typeface="微软雅黑"/>
              </a:rPr>
              <a:t>五</a:t>
            </a:r>
            <a:r>
              <a:rPr sz="1400">
                <a:latin typeface="微软雅黑"/>
                <a:cs typeface="微软雅黑"/>
              </a:rPr>
              <a:t>家企</a:t>
            </a:r>
            <a:r>
              <a:rPr sz="1400" spc="-15">
                <a:latin typeface="微软雅黑"/>
                <a:cs typeface="微软雅黑"/>
              </a:rPr>
              <a:t>业</a:t>
            </a:r>
            <a:r>
              <a:rPr sz="1400">
                <a:latin typeface="微软雅黑"/>
                <a:cs typeface="微软雅黑"/>
              </a:rPr>
              <a:t>布局</a:t>
            </a:r>
            <a:r>
              <a:rPr sz="1400" spc="-15">
                <a:latin typeface="微软雅黑"/>
                <a:cs typeface="微软雅黑"/>
              </a:rPr>
              <a:t>；</a:t>
            </a:r>
            <a:r>
              <a:rPr sz="1400">
                <a:latin typeface="微软雅黑"/>
                <a:cs typeface="微软雅黑"/>
              </a:rPr>
              <a:t>协鑫</a:t>
            </a:r>
            <a:r>
              <a:rPr sz="1400" spc="-15">
                <a:latin typeface="微软雅黑"/>
                <a:cs typeface="微软雅黑"/>
              </a:rPr>
              <a:t>光</a:t>
            </a:r>
            <a:r>
              <a:rPr sz="1400">
                <a:latin typeface="微软雅黑"/>
                <a:cs typeface="微软雅黑"/>
              </a:rPr>
              <a:t>电、</a:t>
            </a:r>
            <a:r>
              <a:rPr sz="1400" spc="-15">
                <a:latin typeface="微软雅黑"/>
                <a:cs typeface="微软雅黑"/>
              </a:rPr>
              <a:t>纤</a:t>
            </a:r>
            <a:r>
              <a:rPr sz="1400">
                <a:latin typeface="微软雅黑"/>
                <a:cs typeface="微软雅黑"/>
              </a:rPr>
              <a:t>纳光电、无限光电、极电</a:t>
            </a:r>
            <a:r>
              <a:rPr sz="1400" spc="-15">
                <a:latin typeface="微软雅黑"/>
                <a:cs typeface="微软雅黑"/>
              </a:rPr>
              <a:t>光</a:t>
            </a:r>
            <a:r>
              <a:rPr sz="1400">
                <a:latin typeface="微软雅黑"/>
                <a:cs typeface="微软雅黑"/>
              </a:rPr>
              <a:t>能等</a:t>
            </a:r>
            <a:r>
              <a:rPr sz="1400" spc="-15">
                <a:latin typeface="微软雅黑"/>
                <a:cs typeface="微软雅黑"/>
              </a:rPr>
              <a:t>厂</a:t>
            </a:r>
            <a:r>
              <a:rPr sz="1400">
                <a:latin typeface="微软雅黑"/>
                <a:cs typeface="微软雅黑"/>
              </a:rPr>
              <a:t>商同</a:t>
            </a:r>
            <a:r>
              <a:rPr sz="1400" spc="-15">
                <a:latin typeface="微软雅黑"/>
                <a:cs typeface="微软雅黑"/>
              </a:rPr>
              <a:t>时</a:t>
            </a:r>
            <a:r>
              <a:rPr sz="1400">
                <a:latin typeface="微软雅黑"/>
                <a:cs typeface="微软雅黑"/>
              </a:rPr>
              <a:t>进行</a:t>
            </a:r>
            <a:r>
              <a:rPr sz="1400" spc="-15">
                <a:latin typeface="微软雅黑"/>
                <a:cs typeface="微软雅黑"/>
              </a:rPr>
              <a:t>旋</a:t>
            </a:r>
            <a:r>
              <a:rPr sz="1400">
                <a:latin typeface="微软雅黑"/>
                <a:cs typeface="微软雅黑"/>
              </a:rPr>
              <a:t>涂机</a:t>
            </a:r>
            <a:r>
              <a:rPr sz="1400" spc="-15">
                <a:latin typeface="微软雅黑"/>
                <a:cs typeface="微软雅黑"/>
              </a:rPr>
              <a:t>、</a:t>
            </a:r>
            <a:r>
              <a:rPr sz="1400">
                <a:latin typeface="微软雅黑"/>
                <a:cs typeface="微软雅黑"/>
              </a:rPr>
              <a:t>蒸</a:t>
            </a:r>
            <a:r>
              <a:rPr sz="1400" spc="10">
                <a:latin typeface="微软雅黑"/>
                <a:cs typeface="微软雅黑"/>
              </a:rPr>
              <a:t>镀</a:t>
            </a:r>
            <a:r>
              <a:rPr sz="1400">
                <a:latin typeface="微软雅黑"/>
                <a:cs typeface="微软雅黑"/>
              </a:rPr>
              <a:t>P</a:t>
            </a:r>
            <a:r>
              <a:rPr sz="1400" spc="-5">
                <a:latin typeface="微软雅黑"/>
                <a:cs typeface="微软雅黑"/>
              </a:rPr>
              <a:t>V</a:t>
            </a:r>
            <a:r>
              <a:rPr sz="1400" spc="-15">
                <a:latin typeface="微软雅黑"/>
                <a:cs typeface="微软雅黑"/>
              </a:rPr>
              <a:t>D</a:t>
            </a:r>
            <a:r>
              <a:rPr sz="1400">
                <a:latin typeface="微软雅黑"/>
                <a:cs typeface="微软雅黑"/>
              </a:rPr>
              <a:t>工艺</a:t>
            </a:r>
            <a:r>
              <a:rPr sz="1400" spc="-15">
                <a:latin typeface="微软雅黑"/>
                <a:cs typeface="微软雅黑"/>
              </a:rPr>
              <a:t>布</a:t>
            </a:r>
            <a:r>
              <a:rPr sz="1400">
                <a:latin typeface="微软雅黑"/>
                <a:cs typeface="微软雅黑"/>
              </a:rPr>
              <a:t>局；</a:t>
            </a:r>
            <a:r>
              <a:rPr sz="1400" spc="-15">
                <a:latin typeface="微软雅黑"/>
                <a:cs typeface="微软雅黑"/>
              </a:rPr>
              <a:t>刮</a:t>
            </a:r>
            <a:r>
              <a:rPr sz="1400">
                <a:latin typeface="微软雅黑"/>
                <a:cs typeface="微软雅黑"/>
              </a:rPr>
              <a:t>刀涂</a:t>
            </a:r>
            <a:r>
              <a:rPr sz="1400" spc="-15">
                <a:latin typeface="微软雅黑"/>
                <a:cs typeface="微软雅黑"/>
              </a:rPr>
              <a:t>布</a:t>
            </a:r>
            <a:r>
              <a:rPr sz="1400">
                <a:latin typeface="微软雅黑"/>
                <a:cs typeface="微软雅黑"/>
              </a:rPr>
              <a:t>、喷</a:t>
            </a:r>
            <a:r>
              <a:rPr sz="1400" spc="-15">
                <a:latin typeface="微软雅黑"/>
                <a:cs typeface="微软雅黑"/>
              </a:rPr>
              <a:t>涂</a:t>
            </a:r>
            <a:r>
              <a:rPr sz="1400">
                <a:latin typeface="微软雅黑"/>
                <a:cs typeface="微软雅黑"/>
              </a:rPr>
              <a:t>、C</a:t>
            </a:r>
            <a:r>
              <a:rPr sz="1400" spc="-5">
                <a:latin typeface="微软雅黑"/>
                <a:cs typeface="微软雅黑"/>
              </a:rPr>
              <a:t>VD</a:t>
            </a:r>
            <a:r>
              <a:rPr sz="1400" spc="-15">
                <a:latin typeface="微软雅黑"/>
                <a:cs typeface="微软雅黑"/>
              </a:rPr>
              <a:t>、</a:t>
            </a:r>
            <a:r>
              <a:rPr sz="1400">
                <a:latin typeface="微软雅黑"/>
                <a:cs typeface="微软雅黑"/>
              </a:rPr>
              <a:t>丝网</a:t>
            </a:r>
            <a:r>
              <a:rPr sz="1400" spc="-15">
                <a:latin typeface="微软雅黑"/>
                <a:cs typeface="微软雅黑"/>
              </a:rPr>
              <a:t>印</a:t>
            </a:r>
            <a:r>
              <a:rPr sz="1400">
                <a:latin typeface="微软雅黑"/>
                <a:cs typeface="微软雅黑"/>
              </a:rPr>
              <a:t>刷机属于少数技术选择方向。</a:t>
            </a:r>
            <a:endParaRPr sz="1400">
              <a:latin typeface="微软雅黑"/>
              <a:cs typeface="微软雅黑"/>
            </a:endParaRPr>
          </a:p>
          <a:p>
            <a:pPr marL="325120" marR="5080" indent="-286385">
              <a:lnSpc>
                <a:spcPct val="120000"/>
              </a:lnSpc>
              <a:spcBef>
                <a:spcPts val="300"/>
              </a:spcBef>
              <a:buClr>
                <a:srgbClr val="0494D3"/>
              </a:buClr>
              <a:buFont typeface="Arial Unicode MS"/>
              <a:buChar char="◆"/>
              <a:tabLst>
                <a:tab pos="325755"/>
              </a:tabLst>
            </a:pPr>
            <a:r>
              <a:rPr sz="1400" b="1">
                <a:latin typeface="微软雅黑"/>
                <a:cs typeface="微软雅黑"/>
              </a:rPr>
              <a:t>德沪涂膜产业化进程领</a:t>
            </a:r>
            <a:r>
              <a:rPr sz="1400" b="1" spc="-15">
                <a:latin typeface="微软雅黑"/>
                <a:cs typeface="微软雅黑"/>
              </a:rPr>
              <a:t>先</a:t>
            </a:r>
            <a:r>
              <a:rPr sz="1400" b="1">
                <a:latin typeface="微软雅黑"/>
                <a:cs typeface="微软雅黑"/>
              </a:rPr>
              <a:t>，</a:t>
            </a:r>
            <a:r>
              <a:rPr sz="1400" b="1" spc="-5">
                <a:latin typeface="微软雅黑"/>
                <a:cs typeface="微软雅黑"/>
              </a:rPr>
              <a:t>202</a:t>
            </a:r>
            <a:r>
              <a:rPr sz="1400" b="1">
                <a:latin typeface="微软雅黑"/>
                <a:cs typeface="微软雅黑"/>
              </a:rPr>
              <a:t>2</a:t>
            </a:r>
            <a:r>
              <a:rPr sz="1400" b="1" spc="-15">
                <a:latin typeface="微软雅黑"/>
                <a:cs typeface="微软雅黑"/>
              </a:rPr>
              <a:t>年</a:t>
            </a:r>
            <a:r>
              <a:rPr sz="1400" b="1">
                <a:latin typeface="微软雅黑"/>
                <a:cs typeface="微软雅黑"/>
              </a:rPr>
              <a:t>大尺</a:t>
            </a:r>
            <a:r>
              <a:rPr sz="1400" b="1" spc="-15">
                <a:latin typeface="微软雅黑"/>
                <a:cs typeface="微软雅黑"/>
              </a:rPr>
              <a:t>寸</a:t>
            </a:r>
            <a:r>
              <a:rPr sz="1400" b="1">
                <a:latin typeface="微软雅黑"/>
                <a:cs typeface="微软雅黑"/>
              </a:rPr>
              <a:t>电子</a:t>
            </a:r>
            <a:r>
              <a:rPr sz="1400" b="1" spc="-15">
                <a:latin typeface="微软雅黑"/>
                <a:cs typeface="微软雅黑"/>
              </a:rPr>
              <a:t>级</a:t>
            </a:r>
            <a:r>
              <a:rPr sz="1400" b="1">
                <a:latin typeface="微软雅黑"/>
                <a:cs typeface="微软雅黑"/>
              </a:rPr>
              <a:t>狭缝</a:t>
            </a:r>
            <a:r>
              <a:rPr sz="1400" b="1" spc="-15">
                <a:latin typeface="微软雅黑"/>
                <a:cs typeface="微软雅黑"/>
              </a:rPr>
              <a:t>涂</a:t>
            </a:r>
            <a:r>
              <a:rPr sz="1400" b="1">
                <a:latin typeface="微软雅黑"/>
                <a:cs typeface="微软雅黑"/>
              </a:rPr>
              <a:t>布设</a:t>
            </a:r>
            <a:r>
              <a:rPr sz="1400" b="1" spc="-15">
                <a:latin typeface="微软雅黑"/>
                <a:cs typeface="微软雅黑"/>
              </a:rPr>
              <a:t>备</a:t>
            </a:r>
            <a:r>
              <a:rPr sz="1400" b="1">
                <a:latin typeface="微软雅黑"/>
                <a:cs typeface="微软雅黑"/>
              </a:rPr>
              <a:t>市场</a:t>
            </a:r>
            <a:r>
              <a:rPr sz="1400" b="1" spc="-15">
                <a:latin typeface="微软雅黑"/>
                <a:cs typeface="微软雅黑"/>
              </a:rPr>
              <a:t>市</a:t>
            </a:r>
            <a:r>
              <a:rPr sz="1400" b="1">
                <a:latin typeface="微软雅黑"/>
                <a:cs typeface="微软雅黑"/>
              </a:rPr>
              <a:t>占率</a:t>
            </a:r>
            <a:r>
              <a:rPr sz="1400" b="1" spc="-10">
                <a:latin typeface="微软雅黑"/>
                <a:cs typeface="微软雅黑"/>
              </a:rPr>
              <a:t>达</a:t>
            </a:r>
            <a:r>
              <a:rPr sz="1400" b="1" spc="-5">
                <a:latin typeface="微软雅黑"/>
                <a:cs typeface="微软雅黑"/>
              </a:rPr>
              <a:t>70</a:t>
            </a:r>
            <a:r>
              <a:rPr sz="1400" b="1" spc="-10">
                <a:latin typeface="微软雅黑"/>
                <a:cs typeface="微软雅黑"/>
              </a:rPr>
              <a:t>%</a:t>
            </a:r>
            <a:r>
              <a:rPr sz="1400" b="1">
                <a:latin typeface="微软雅黑"/>
                <a:cs typeface="微软雅黑"/>
              </a:rPr>
              <a:t>以上</a:t>
            </a:r>
            <a:r>
              <a:rPr sz="1400" b="1" spc="-15">
                <a:latin typeface="微软雅黑"/>
                <a:cs typeface="微软雅黑"/>
              </a:rPr>
              <a:t>。</a:t>
            </a:r>
            <a:r>
              <a:rPr sz="1400">
                <a:latin typeface="微软雅黑"/>
                <a:cs typeface="微软雅黑"/>
              </a:rPr>
              <a:t>公司</a:t>
            </a:r>
            <a:r>
              <a:rPr sz="1400" spc="-15">
                <a:latin typeface="微软雅黑"/>
                <a:cs typeface="微软雅黑"/>
              </a:rPr>
              <a:t>目</a:t>
            </a:r>
            <a:r>
              <a:rPr sz="1400">
                <a:latin typeface="微软雅黑"/>
                <a:cs typeface="微软雅黑"/>
              </a:rPr>
              <a:t>前为</a:t>
            </a:r>
            <a:r>
              <a:rPr sz="1400" spc="-15">
                <a:latin typeface="微软雅黑"/>
                <a:cs typeface="微软雅黑"/>
              </a:rPr>
              <a:t>国</a:t>
            </a:r>
            <a:r>
              <a:rPr sz="1400">
                <a:latin typeface="微软雅黑"/>
                <a:cs typeface="微软雅黑"/>
              </a:rPr>
              <a:t>内最</a:t>
            </a:r>
            <a:r>
              <a:rPr sz="1400" spc="-15">
                <a:latin typeface="微软雅黑"/>
                <a:cs typeface="微软雅黑"/>
              </a:rPr>
              <a:t>大</a:t>
            </a:r>
            <a:r>
              <a:rPr sz="1400">
                <a:latin typeface="微软雅黑"/>
                <a:cs typeface="微软雅黑"/>
              </a:rPr>
              <a:t>的钙钛矿电池制造用核心</a:t>
            </a:r>
            <a:r>
              <a:rPr sz="1400" spc="-15">
                <a:latin typeface="微软雅黑"/>
                <a:cs typeface="微软雅黑"/>
              </a:rPr>
              <a:t>狭</a:t>
            </a:r>
            <a:r>
              <a:rPr sz="1400">
                <a:latin typeface="微软雅黑"/>
                <a:cs typeface="微软雅黑"/>
              </a:rPr>
              <a:t>缝涂</a:t>
            </a:r>
            <a:r>
              <a:rPr sz="1400" spc="-15">
                <a:latin typeface="微软雅黑"/>
                <a:cs typeface="微软雅黑"/>
              </a:rPr>
              <a:t>布</a:t>
            </a:r>
            <a:r>
              <a:rPr sz="1400">
                <a:latin typeface="微软雅黑"/>
                <a:cs typeface="微软雅黑"/>
              </a:rPr>
              <a:t>设备</a:t>
            </a:r>
            <a:r>
              <a:rPr sz="1400" spc="-15">
                <a:latin typeface="微软雅黑"/>
                <a:cs typeface="微软雅黑"/>
              </a:rPr>
              <a:t>供</a:t>
            </a:r>
            <a:r>
              <a:rPr sz="1400">
                <a:latin typeface="微软雅黑"/>
                <a:cs typeface="微软雅黑"/>
              </a:rPr>
              <a:t>应商</a:t>
            </a:r>
            <a:r>
              <a:rPr sz="1400" spc="-15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在大</a:t>
            </a:r>
            <a:r>
              <a:rPr sz="1400" spc="-15">
                <a:latin typeface="微软雅黑"/>
                <a:cs typeface="微软雅黑"/>
              </a:rPr>
              <a:t>尺</a:t>
            </a:r>
            <a:r>
              <a:rPr sz="1400">
                <a:latin typeface="微软雅黑"/>
                <a:cs typeface="微软雅黑"/>
              </a:rPr>
              <a:t>寸电</a:t>
            </a:r>
            <a:r>
              <a:rPr sz="1400" spc="-15">
                <a:latin typeface="微软雅黑"/>
                <a:cs typeface="微软雅黑"/>
              </a:rPr>
              <a:t>子</a:t>
            </a:r>
            <a:r>
              <a:rPr sz="1400">
                <a:latin typeface="微软雅黑"/>
                <a:cs typeface="微软雅黑"/>
              </a:rPr>
              <a:t>级狭</a:t>
            </a:r>
            <a:r>
              <a:rPr sz="1400" spc="-15">
                <a:latin typeface="微软雅黑"/>
                <a:cs typeface="微软雅黑"/>
              </a:rPr>
              <a:t>缝</a:t>
            </a:r>
            <a:r>
              <a:rPr sz="1400">
                <a:latin typeface="微软雅黑"/>
                <a:cs typeface="微软雅黑"/>
              </a:rPr>
              <a:t>涂布</a:t>
            </a:r>
            <a:r>
              <a:rPr sz="1400" spc="-15">
                <a:latin typeface="微软雅黑"/>
                <a:cs typeface="微软雅黑"/>
              </a:rPr>
              <a:t>设</a:t>
            </a:r>
            <a:r>
              <a:rPr sz="1400">
                <a:latin typeface="微软雅黑"/>
                <a:cs typeface="微软雅黑"/>
              </a:rPr>
              <a:t>备领</a:t>
            </a:r>
            <a:r>
              <a:rPr sz="1400" spc="-15">
                <a:latin typeface="微软雅黑"/>
                <a:cs typeface="微软雅黑"/>
              </a:rPr>
              <a:t>域</a:t>
            </a:r>
            <a:r>
              <a:rPr sz="1400">
                <a:latin typeface="微软雅黑"/>
                <a:cs typeface="微软雅黑"/>
              </a:rPr>
              <a:t>市场</a:t>
            </a:r>
            <a:r>
              <a:rPr sz="1400" spc="-15">
                <a:latin typeface="微软雅黑"/>
                <a:cs typeface="微软雅黑"/>
              </a:rPr>
              <a:t>占</a:t>
            </a:r>
            <a:r>
              <a:rPr sz="1400">
                <a:latin typeface="微软雅黑"/>
                <a:cs typeface="微软雅黑"/>
              </a:rPr>
              <a:t>有率达70</a:t>
            </a:r>
            <a:r>
              <a:rPr sz="1400" spc="-5">
                <a:latin typeface="微软雅黑"/>
                <a:cs typeface="微软雅黑"/>
              </a:rPr>
              <a:t>%</a:t>
            </a:r>
            <a:r>
              <a:rPr sz="1400">
                <a:latin typeface="微软雅黑"/>
                <a:cs typeface="微软雅黑"/>
              </a:rPr>
              <a:t>以</a:t>
            </a:r>
            <a:r>
              <a:rPr sz="1400" spc="-15">
                <a:latin typeface="微软雅黑"/>
                <a:cs typeface="微软雅黑"/>
              </a:rPr>
              <a:t>上</a:t>
            </a:r>
            <a:r>
              <a:rPr sz="1400">
                <a:latin typeface="微软雅黑"/>
                <a:cs typeface="微软雅黑"/>
              </a:rPr>
              <a:t>，技术指标与全球同类企业产</a:t>
            </a:r>
            <a:r>
              <a:rPr sz="1400" spc="-15">
                <a:latin typeface="微软雅黑"/>
                <a:cs typeface="微软雅黑"/>
              </a:rPr>
              <a:t>品</a:t>
            </a:r>
            <a:r>
              <a:rPr sz="1400">
                <a:latin typeface="微软雅黑"/>
                <a:cs typeface="微软雅黑"/>
              </a:rPr>
              <a:t>相当</a:t>
            </a:r>
            <a:r>
              <a:rPr sz="1400" spc="-15">
                <a:latin typeface="微软雅黑"/>
                <a:cs typeface="微软雅黑"/>
              </a:rPr>
              <a:t>；</a:t>
            </a:r>
            <a:r>
              <a:rPr sz="1400">
                <a:latin typeface="微软雅黑"/>
                <a:cs typeface="微软雅黑"/>
              </a:rPr>
              <a:t>并</a:t>
            </a:r>
            <a:r>
              <a:rPr sz="1400" spc="5">
                <a:latin typeface="微软雅黑"/>
                <a:cs typeface="微软雅黑"/>
              </a:rPr>
              <a:t>向</a:t>
            </a:r>
            <a:r>
              <a:rPr sz="1400" spc="-15">
                <a:solidFill>
                  <a:srgbClr val="1F1F21"/>
                </a:solidFill>
                <a:latin typeface="微软雅黑"/>
                <a:cs typeface="微软雅黑"/>
              </a:rPr>
              <a:t>供</a:t>
            </a:r>
            <a:r>
              <a:rPr sz="1400">
                <a:solidFill>
                  <a:srgbClr val="1F1F21"/>
                </a:solidFill>
                <a:latin typeface="微软雅黑"/>
                <a:cs typeface="微软雅黑"/>
              </a:rPr>
              <a:t>应协</a:t>
            </a:r>
            <a:r>
              <a:rPr sz="1400" spc="-15">
                <a:solidFill>
                  <a:srgbClr val="1F1F21"/>
                </a:solidFill>
                <a:latin typeface="微软雅黑"/>
                <a:cs typeface="微软雅黑"/>
              </a:rPr>
              <a:t>鑫</a:t>
            </a:r>
            <a:r>
              <a:rPr sz="1400">
                <a:solidFill>
                  <a:srgbClr val="1F1F21"/>
                </a:solidFill>
                <a:latin typeface="微软雅黑"/>
                <a:cs typeface="微软雅黑"/>
              </a:rPr>
              <a:t>100</a:t>
            </a:r>
            <a:r>
              <a:rPr sz="1400" spc="-20">
                <a:solidFill>
                  <a:srgbClr val="1F1F21"/>
                </a:solidFill>
                <a:latin typeface="微软雅黑"/>
                <a:cs typeface="微软雅黑"/>
              </a:rPr>
              <a:t>M</a:t>
            </a:r>
            <a:r>
              <a:rPr sz="1400">
                <a:solidFill>
                  <a:srgbClr val="1F1F21"/>
                </a:solidFill>
                <a:latin typeface="微软雅黑"/>
                <a:cs typeface="微软雅黑"/>
              </a:rPr>
              <a:t>W钙</a:t>
            </a:r>
            <a:r>
              <a:rPr sz="1400" spc="-15">
                <a:solidFill>
                  <a:srgbClr val="1F1F21"/>
                </a:solidFill>
                <a:latin typeface="微软雅黑"/>
                <a:cs typeface="微软雅黑"/>
              </a:rPr>
              <a:t>钛</a:t>
            </a:r>
            <a:r>
              <a:rPr sz="1400">
                <a:solidFill>
                  <a:srgbClr val="1F1F21"/>
                </a:solidFill>
                <a:latin typeface="微软雅黑"/>
                <a:cs typeface="微软雅黑"/>
              </a:rPr>
              <a:t>矿产</a:t>
            </a:r>
            <a:r>
              <a:rPr sz="1400" spc="-15">
                <a:solidFill>
                  <a:srgbClr val="1F1F21"/>
                </a:solidFill>
                <a:latin typeface="微软雅黑"/>
                <a:cs typeface="微软雅黑"/>
              </a:rPr>
              <a:t>线</a:t>
            </a:r>
            <a:r>
              <a:rPr sz="1400">
                <a:solidFill>
                  <a:srgbClr val="1F1F21"/>
                </a:solidFill>
                <a:latin typeface="微软雅黑"/>
                <a:cs typeface="微软雅黑"/>
              </a:rPr>
              <a:t>供应</a:t>
            </a:r>
            <a:r>
              <a:rPr sz="1400" spc="-15">
                <a:solidFill>
                  <a:srgbClr val="1F1F21"/>
                </a:solidFill>
                <a:latin typeface="微软雅黑"/>
                <a:cs typeface="微软雅黑"/>
              </a:rPr>
              <a:t>大</a:t>
            </a:r>
            <a:r>
              <a:rPr sz="1400">
                <a:solidFill>
                  <a:srgbClr val="1F1F21"/>
                </a:solidFill>
                <a:latin typeface="微软雅黑"/>
                <a:cs typeface="微软雅黑"/>
              </a:rPr>
              <a:t>尺才</a:t>
            </a:r>
            <a:r>
              <a:rPr sz="1400" spc="-15">
                <a:solidFill>
                  <a:srgbClr val="1F1F21"/>
                </a:solidFill>
                <a:latin typeface="微软雅黑"/>
                <a:cs typeface="微软雅黑"/>
              </a:rPr>
              <a:t>核</a:t>
            </a:r>
            <a:r>
              <a:rPr sz="1400">
                <a:solidFill>
                  <a:srgbClr val="1F1F21"/>
                </a:solidFill>
                <a:latin typeface="微软雅黑"/>
                <a:cs typeface="微软雅黑"/>
              </a:rPr>
              <a:t>心狭</a:t>
            </a:r>
            <a:r>
              <a:rPr sz="1400" spc="-15">
                <a:solidFill>
                  <a:srgbClr val="1F1F21"/>
                </a:solidFill>
                <a:latin typeface="微软雅黑"/>
                <a:cs typeface="微软雅黑"/>
              </a:rPr>
              <a:t>缝</a:t>
            </a:r>
            <a:r>
              <a:rPr sz="1400">
                <a:solidFill>
                  <a:srgbClr val="1F1F21"/>
                </a:solidFill>
                <a:latin typeface="微软雅黑"/>
                <a:cs typeface="微软雅黑"/>
              </a:rPr>
              <a:t>涂布</a:t>
            </a:r>
            <a:r>
              <a:rPr sz="1400" spc="-15">
                <a:solidFill>
                  <a:srgbClr val="1F1F21"/>
                </a:solidFill>
                <a:latin typeface="微软雅黑"/>
                <a:cs typeface="微软雅黑"/>
              </a:rPr>
              <a:t>设</a:t>
            </a:r>
            <a:r>
              <a:rPr sz="1400">
                <a:solidFill>
                  <a:srgbClr val="1F1F21"/>
                </a:solidFill>
                <a:latin typeface="微软雅黑"/>
                <a:cs typeface="微软雅黑"/>
              </a:rPr>
              <a:t>备。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6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4365625"/>
              </a:tabLst>
            </a:pPr>
            <a:r>
              <a:rPr sz="1400" b="1">
                <a:latin typeface="微软雅黑"/>
                <a:cs typeface="微软雅黑"/>
              </a:rPr>
              <a:t>图表：主要厂商涂布工艺布局	</a:t>
            </a:r>
            <a:r>
              <a:rPr sz="2100" b="1" baseline="3968">
                <a:latin typeface="微软雅黑"/>
                <a:cs typeface="微软雅黑"/>
              </a:rPr>
              <a:t>图表：涂布企业产业化进展</a:t>
            </a:r>
            <a:endParaRPr sz="2100" baseline="3968">
              <a:latin typeface="微软雅黑"/>
              <a:cs typeface="微软雅黑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-3175" y="3565271"/>
          <a:ext cx="9046210" cy="305371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5975"/>
                <a:gridCol w="555625"/>
                <a:gridCol w="555574"/>
                <a:gridCol w="555751"/>
                <a:gridCol w="555625"/>
                <a:gridCol w="555625"/>
                <a:gridCol w="555625"/>
                <a:gridCol w="564515"/>
                <a:gridCol w="1072260"/>
                <a:gridCol w="3649979"/>
              </a:tblGrid>
              <a:tr h="179196">
                <a:tc rowSpan="2">
                  <a:txBody>
                    <a:bodyPr vert="horz" wrap="square"/>
                    <a:lstStyle/>
                    <a:p>
                      <a:endParaRPr sz="2100" baseline="3968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0F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marL="133985" marR="56515" indent="-70485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100" b="1">
                          <a:latin typeface="微软雅黑"/>
                          <a:cs typeface="微软雅黑"/>
                        </a:rPr>
                        <a:t>狭缝涂布机</a:t>
                      </a:r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177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0F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800"/>
                        </a:spcBef>
                      </a:pPr>
                      <a:r>
                        <a:rPr sz="1100" b="1">
                          <a:latin typeface="微软雅黑"/>
                          <a:cs typeface="微软雅黑"/>
                        </a:rPr>
                        <a:t>旋涂机</a:t>
                      </a:r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10160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0F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marL="204470" marR="56515" indent="-140335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100" b="1">
                          <a:latin typeface="微软雅黑"/>
                          <a:cs typeface="微软雅黑"/>
                        </a:rPr>
                        <a:t>热蒸镀机</a:t>
                      </a:r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177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0F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marL="134620" marR="57150" indent="-70485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100" b="1">
                          <a:latin typeface="微软雅黑"/>
                          <a:cs typeface="微软雅黑"/>
                        </a:rPr>
                        <a:t>刮刀涂布机</a:t>
                      </a:r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177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0F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800"/>
                        </a:spcBef>
                      </a:pPr>
                      <a:r>
                        <a:rPr sz="1100" b="1">
                          <a:latin typeface="微软雅黑"/>
                          <a:cs typeface="微软雅黑"/>
                        </a:rPr>
                        <a:t>喷涂机</a:t>
                      </a:r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10160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0F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marL="169545">
                        <a:lnSpc>
                          <a:spcPct val="100000"/>
                        </a:lnSpc>
                        <a:spcBef>
                          <a:spcPts val="800"/>
                        </a:spcBef>
                      </a:pPr>
                      <a:r>
                        <a:rPr sz="1100" b="1" spc="-225">
                          <a:latin typeface="Arial"/>
                          <a:cs typeface="Arial"/>
                        </a:rPr>
                        <a:t>CVD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10160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0F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marL="134620" marR="64769" indent="-70485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100" b="1">
                          <a:latin typeface="微软雅黑"/>
                          <a:cs typeface="微软雅黑"/>
                        </a:rPr>
                        <a:t>丝网印刷机</a:t>
                      </a:r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177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0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8445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1100" b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企业名称</a:t>
                      </a:r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1100" b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产业化进展</a:t>
                      </a:r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4445" marB="0"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</a:tr>
              <a:tr h="201675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0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77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0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0160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0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77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0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77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0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0160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0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0160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0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77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0F1"/>
                    </a:solidFill>
                  </a:tcPr>
                </a:tc>
                <a:tc rowSpan="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450">
                        <a:latin typeface="Times New Roman"/>
                        <a:cs typeface="Times New Roman"/>
                      </a:endParaRPr>
                    </a:p>
                    <a:p>
                      <a:pPr marL="249554">
                        <a:lnSpc>
                          <a:spcPct val="100000"/>
                        </a:lnSpc>
                      </a:pPr>
                      <a:r>
                        <a:rPr sz="1100">
                          <a:latin typeface="宋体"/>
                          <a:cs typeface="宋体"/>
                        </a:rPr>
                        <a:t>德沪涂膜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2413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rowSpan="4">
                  <a:txBody>
                    <a:bodyPr vert="horz" wrap="square"/>
                    <a:lstStyle/>
                    <a:p>
                      <a:pPr marL="3810" marR="68580">
                        <a:lnSpc>
                          <a:spcPct val="100000"/>
                        </a:lnSpc>
                        <a:spcBef>
                          <a:spcPts val="940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1）目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前</a:t>
                      </a:r>
                      <a:r>
                        <a:rPr sz="1100">
                          <a:latin typeface="宋体"/>
                          <a:cs typeface="宋体"/>
                        </a:rPr>
                        <a:t>为国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内</a:t>
                      </a:r>
                      <a:r>
                        <a:rPr sz="1100">
                          <a:latin typeface="宋体"/>
                          <a:cs typeface="宋体"/>
                        </a:rPr>
                        <a:t>最大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的钙</a:t>
                      </a:r>
                      <a:r>
                        <a:rPr sz="1100">
                          <a:latin typeface="宋体"/>
                          <a:cs typeface="宋体"/>
                        </a:rPr>
                        <a:t>钛矿电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池</a:t>
                      </a:r>
                      <a:r>
                        <a:rPr sz="1100">
                          <a:latin typeface="宋体"/>
                          <a:cs typeface="宋体"/>
                        </a:rPr>
                        <a:t>制造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用</a:t>
                      </a:r>
                      <a:r>
                        <a:rPr sz="1100">
                          <a:latin typeface="宋体"/>
                          <a:cs typeface="宋体"/>
                        </a:rPr>
                        <a:t>核心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狭缝</a:t>
                      </a:r>
                      <a:r>
                        <a:rPr sz="1100">
                          <a:latin typeface="宋体"/>
                          <a:cs typeface="宋体"/>
                        </a:rPr>
                        <a:t>涂布设备供应商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，</a:t>
                      </a:r>
                      <a:r>
                        <a:rPr sz="1100">
                          <a:latin typeface="宋体"/>
                          <a:cs typeface="宋体"/>
                        </a:rPr>
                        <a:t>在大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尺</a:t>
                      </a:r>
                      <a:r>
                        <a:rPr sz="1100">
                          <a:latin typeface="宋体"/>
                          <a:cs typeface="宋体"/>
                        </a:rPr>
                        <a:t>寸电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子级</a:t>
                      </a:r>
                      <a:r>
                        <a:rPr sz="1100">
                          <a:latin typeface="宋体"/>
                          <a:cs typeface="宋体"/>
                        </a:rPr>
                        <a:t>狭缝涂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布</a:t>
                      </a:r>
                      <a:r>
                        <a:rPr sz="1100">
                          <a:latin typeface="宋体"/>
                          <a:cs typeface="宋体"/>
                        </a:rPr>
                        <a:t>设备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领</a:t>
                      </a:r>
                      <a:r>
                        <a:rPr sz="1100">
                          <a:latin typeface="宋体"/>
                          <a:cs typeface="宋体"/>
                        </a:rPr>
                        <a:t>域市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场占</a:t>
                      </a:r>
                      <a:r>
                        <a:rPr sz="1100">
                          <a:latin typeface="宋体"/>
                          <a:cs typeface="宋体"/>
                        </a:rPr>
                        <a:t>有率达</a:t>
                      </a:r>
                      <a:endParaRPr sz="1100">
                        <a:latin typeface="宋体"/>
                        <a:cs typeface="宋体"/>
                      </a:endParaRPr>
                    </a:p>
                    <a:p>
                      <a:pPr marL="3810">
                        <a:lnSpc>
                          <a:spcPct val="100000"/>
                        </a:lnSpc>
                      </a:pPr>
                      <a:r>
                        <a:rPr sz="1100">
                          <a:latin typeface="宋体"/>
                          <a:cs typeface="宋体"/>
                        </a:rPr>
                        <a:t>70以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上</a:t>
                      </a:r>
                      <a:r>
                        <a:rPr sz="1100">
                          <a:latin typeface="宋体"/>
                          <a:cs typeface="宋体"/>
                        </a:rPr>
                        <a:t>，技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术</a:t>
                      </a:r>
                      <a:r>
                        <a:rPr sz="1100">
                          <a:latin typeface="宋体"/>
                          <a:cs typeface="宋体"/>
                        </a:rPr>
                        <a:t>指标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与全</a:t>
                      </a:r>
                      <a:r>
                        <a:rPr sz="1100">
                          <a:latin typeface="宋体"/>
                          <a:cs typeface="宋体"/>
                        </a:rPr>
                        <a:t>球同类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企</a:t>
                      </a:r>
                      <a:r>
                        <a:rPr sz="1100">
                          <a:latin typeface="宋体"/>
                          <a:cs typeface="宋体"/>
                        </a:rPr>
                        <a:t>业产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品</a:t>
                      </a:r>
                      <a:r>
                        <a:rPr sz="1100">
                          <a:latin typeface="宋体"/>
                          <a:cs typeface="宋体"/>
                        </a:rPr>
                        <a:t>相当</a:t>
                      </a:r>
                      <a:r>
                        <a:rPr sz="1100" spc="-10">
                          <a:latin typeface="宋体"/>
                          <a:cs typeface="宋体"/>
                        </a:rPr>
                        <a:t>；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2</a:t>
                      </a:r>
                      <a:r>
                        <a:rPr sz="1100">
                          <a:latin typeface="宋体"/>
                          <a:cs typeface="宋体"/>
                        </a:rPr>
                        <a:t>）22年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三</a:t>
                      </a:r>
                      <a:r>
                        <a:rPr sz="1100">
                          <a:latin typeface="宋体"/>
                          <a:cs typeface="宋体"/>
                        </a:rPr>
                        <a:t>月由德沪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涂</a:t>
                      </a:r>
                      <a:r>
                        <a:rPr sz="1100">
                          <a:latin typeface="宋体"/>
                          <a:cs typeface="宋体"/>
                        </a:rPr>
                        <a:t>膜开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发</a:t>
                      </a:r>
                      <a:r>
                        <a:rPr sz="1100">
                          <a:latin typeface="宋体"/>
                          <a:cs typeface="宋体"/>
                        </a:rPr>
                        <a:t>的全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球首</a:t>
                      </a:r>
                      <a:r>
                        <a:rPr sz="1100">
                          <a:latin typeface="宋体"/>
                          <a:cs typeface="宋体"/>
                        </a:rPr>
                        <a:t>套用于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钙</a:t>
                      </a:r>
                      <a:r>
                        <a:rPr sz="1100">
                          <a:latin typeface="宋体"/>
                          <a:cs typeface="宋体"/>
                        </a:rPr>
                        <a:t>钛矿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-</a:t>
                      </a:r>
                      <a:r>
                        <a:rPr sz="1100">
                          <a:latin typeface="宋体"/>
                          <a:cs typeface="宋体"/>
                        </a:rPr>
                        <a:t>晶硅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叠层</a:t>
                      </a:r>
                      <a:r>
                        <a:rPr sz="1100">
                          <a:latin typeface="宋体"/>
                          <a:cs typeface="宋体"/>
                        </a:rPr>
                        <a:t>核心涂膜设备系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统</a:t>
                      </a:r>
                      <a:r>
                        <a:rPr sz="1100">
                          <a:latin typeface="宋体"/>
                          <a:cs typeface="宋体"/>
                        </a:rPr>
                        <a:t>验收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成</a:t>
                      </a:r>
                      <a:r>
                        <a:rPr sz="1100">
                          <a:latin typeface="宋体"/>
                          <a:cs typeface="宋体"/>
                        </a:rPr>
                        <a:t>功；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3）</a:t>
                      </a:r>
                      <a:r>
                        <a:rPr sz="1100">
                          <a:latin typeface="宋体"/>
                          <a:cs typeface="宋体"/>
                        </a:rPr>
                        <a:t>深耕狭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缝</a:t>
                      </a:r>
                      <a:r>
                        <a:rPr sz="1100">
                          <a:latin typeface="宋体"/>
                          <a:cs typeface="宋体"/>
                        </a:rPr>
                        <a:t>涂布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设</a:t>
                      </a:r>
                      <a:r>
                        <a:rPr sz="1100">
                          <a:latin typeface="宋体"/>
                          <a:cs typeface="宋体"/>
                        </a:rPr>
                        <a:t>备，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供应</a:t>
                      </a:r>
                      <a:r>
                        <a:rPr sz="1100">
                          <a:latin typeface="宋体"/>
                          <a:cs typeface="宋体"/>
                        </a:rPr>
                        <a:t>协鑫100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M</a:t>
                      </a:r>
                      <a:r>
                        <a:rPr sz="1100">
                          <a:latin typeface="宋体"/>
                          <a:cs typeface="宋体"/>
                        </a:rPr>
                        <a:t>W钙钛矿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产</a:t>
                      </a:r>
                      <a:r>
                        <a:rPr sz="1100">
                          <a:latin typeface="宋体"/>
                          <a:cs typeface="宋体"/>
                        </a:rPr>
                        <a:t>线供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应</a:t>
                      </a:r>
                      <a:r>
                        <a:rPr sz="1100">
                          <a:latin typeface="宋体"/>
                          <a:cs typeface="宋体"/>
                        </a:rPr>
                        <a:t>大尺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才核</a:t>
                      </a:r>
                      <a:r>
                        <a:rPr sz="1100">
                          <a:latin typeface="宋体"/>
                          <a:cs typeface="宋体"/>
                        </a:rPr>
                        <a:t>心狭缝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涂</a:t>
                      </a:r>
                      <a:r>
                        <a:rPr sz="1100">
                          <a:latin typeface="宋体"/>
                          <a:cs typeface="宋体"/>
                        </a:rPr>
                        <a:t>布设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备</a:t>
                      </a:r>
                      <a:r>
                        <a:rPr sz="1100">
                          <a:latin typeface="宋体"/>
                          <a:cs typeface="宋体"/>
                        </a:rPr>
                        <a:t>。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193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</a:tr>
              <a:tr h="380873">
                <a:tc>
                  <a:txBody>
                    <a:bodyPr vert="horz" wrap="square"/>
                    <a:lstStyle/>
                    <a:p>
                      <a:pPr marL="66675" marR="57785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1100" b="1">
                          <a:latin typeface="微软雅黑"/>
                          <a:cs typeface="微软雅黑"/>
                        </a:rPr>
                        <a:t>协鑫光电</a:t>
                      </a:r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18415" marB="0"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00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√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160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00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√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160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00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√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160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00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√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160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800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√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160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2413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2413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193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</a:tr>
              <a:tr h="380872">
                <a:tc>
                  <a:txBody>
                    <a:bodyPr vert="horz" wrap="square"/>
                    <a:lstStyle/>
                    <a:p>
                      <a:pPr marL="66675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100" b="1">
                          <a:latin typeface="微软雅黑"/>
                          <a:cs typeface="微软雅黑"/>
                        </a:rPr>
                        <a:t>纤纳</a:t>
                      </a:r>
                      <a:endParaRPr sz="1100">
                        <a:latin typeface="微软雅黑"/>
                        <a:cs typeface="微软雅黑"/>
                      </a:endParaRPr>
                    </a:p>
                    <a:p>
                      <a:pPr marL="66675">
                        <a:lnSpc>
                          <a:spcPct val="100000"/>
                        </a:lnSpc>
                      </a:pPr>
                      <a:r>
                        <a:rPr sz="1100" b="1">
                          <a:latin typeface="微软雅黑"/>
                          <a:cs typeface="微软雅黑"/>
                        </a:rPr>
                        <a:t>光电</a:t>
                      </a:r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17780" marB="0"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√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√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√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√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√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√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2413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2413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193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</a:tr>
              <a:tr h="291211">
                <a:tc rowSpan="2">
                  <a:txBody>
                    <a:bodyPr vert="horz" wrap="square"/>
                    <a:lstStyle/>
                    <a:p>
                      <a:pPr marL="66675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100" b="1">
                          <a:latin typeface="微软雅黑"/>
                          <a:cs typeface="微软雅黑"/>
                        </a:rPr>
                        <a:t>无限</a:t>
                      </a:r>
                      <a:endParaRPr sz="1100">
                        <a:latin typeface="微软雅黑"/>
                        <a:cs typeface="微软雅黑"/>
                      </a:endParaRPr>
                    </a:p>
                    <a:p>
                      <a:pPr marL="66675">
                        <a:lnSpc>
                          <a:spcPct val="100000"/>
                        </a:lnSpc>
                      </a:pPr>
                      <a:r>
                        <a:rPr sz="1100" b="1">
                          <a:latin typeface="微软雅黑"/>
                          <a:cs typeface="微软雅黑"/>
                        </a:rPr>
                        <a:t>光电</a:t>
                      </a:r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17780" marB="0"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DEBF7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√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√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√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2413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2413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193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0" marR="0" marT="17780" marB="0"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DEBF7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2413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249554">
                        <a:lnSpc>
                          <a:spcPct val="100000"/>
                        </a:lnSpc>
                        <a:spcBef>
                          <a:spcPts val="71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大正微纳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90805" marB="0">
                    <a:lnL w="2413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3810">
                        <a:lnSpc>
                          <a:spcPct val="100000"/>
                        </a:lnSpc>
                        <a:spcBef>
                          <a:spcPts val="715"/>
                        </a:spcBef>
                      </a:pPr>
                      <a:r>
                        <a:rPr sz="1100">
                          <a:solidFill>
                            <a:srgbClr val="1F1F21"/>
                          </a:solidFill>
                          <a:latin typeface="宋体"/>
                          <a:cs typeface="宋体"/>
                        </a:rPr>
                        <a:t>公司拥有Die</a:t>
                      </a:r>
                      <a:r>
                        <a:rPr sz="1100" spc="-10">
                          <a:solidFill>
                            <a:srgbClr val="1F1F21"/>
                          </a:solidFill>
                          <a:latin typeface="宋体"/>
                          <a:cs typeface="宋体"/>
                        </a:rPr>
                        <a:t> </a:t>
                      </a:r>
                      <a:r>
                        <a:rPr sz="1100" spc="-5">
                          <a:solidFill>
                            <a:srgbClr val="1F1F21"/>
                          </a:solidFill>
                          <a:latin typeface="宋体"/>
                          <a:cs typeface="宋体"/>
                        </a:rPr>
                        <a:t>Gate狭缝涂布机mini系列等狭缝涂布设备。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908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68859">
                <a:tc rowSpan="2">
                  <a:txBody>
                    <a:bodyPr vert="horz" wrap="square"/>
                    <a:lstStyle/>
                    <a:p>
                      <a:pPr marL="66675" marR="57785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1100" b="1">
                          <a:latin typeface="微软雅黑"/>
                          <a:cs typeface="微软雅黑"/>
                        </a:rPr>
                        <a:t>极电光能</a:t>
                      </a:r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18415" marB="0"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DEBF7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√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√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√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√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2413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90805" marB="0">
                    <a:lnL w="2413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908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0" marR="0" marT="18415" marB="0"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DEBF7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2413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249554">
                        <a:lnSpc>
                          <a:spcPct val="100000"/>
                        </a:lnSpc>
                        <a:spcBef>
                          <a:spcPts val="71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协鑫光电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90805" marB="0">
                    <a:lnL w="2413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marL="3810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公司拥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有</a:t>
                      </a:r>
                      <a:r>
                        <a:rPr sz="1100">
                          <a:latin typeface="宋体"/>
                          <a:cs typeface="宋体"/>
                        </a:rPr>
                        <a:t>狭缝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涂</a:t>
                      </a:r>
                      <a:r>
                        <a:rPr sz="1100">
                          <a:latin typeface="宋体"/>
                          <a:cs typeface="宋体"/>
                        </a:rPr>
                        <a:t>布机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、旋</a:t>
                      </a:r>
                      <a:r>
                        <a:rPr sz="1100">
                          <a:latin typeface="宋体"/>
                          <a:cs typeface="宋体"/>
                        </a:rPr>
                        <a:t>涂机、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热</a:t>
                      </a:r>
                      <a:r>
                        <a:rPr sz="1100">
                          <a:latin typeface="宋体"/>
                          <a:cs typeface="宋体"/>
                        </a:rPr>
                        <a:t>蒸镀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机</a:t>
                      </a:r>
                      <a:r>
                        <a:rPr sz="1100">
                          <a:latin typeface="宋体"/>
                          <a:cs typeface="宋体"/>
                        </a:rPr>
                        <a:t>、刮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刀涂</a:t>
                      </a:r>
                      <a:r>
                        <a:rPr sz="1100">
                          <a:latin typeface="宋体"/>
                          <a:cs typeface="宋体"/>
                        </a:rPr>
                        <a:t>布机、喷涂机等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技</a:t>
                      </a:r>
                      <a:r>
                        <a:rPr sz="1100">
                          <a:latin typeface="宋体"/>
                          <a:cs typeface="宋体"/>
                        </a:rPr>
                        <a:t>术专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利</a:t>
                      </a:r>
                      <a:r>
                        <a:rPr sz="1100">
                          <a:latin typeface="宋体"/>
                          <a:cs typeface="宋体"/>
                        </a:rPr>
                        <a:t>。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69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</a:tr>
              <a:tr h="246392">
                <a:tc rowSpan="2">
                  <a:txBody>
                    <a:bodyPr vert="horz" wrap="square"/>
                    <a:lstStyle/>
                    <a:p>
                      <a:pPr marL="66675" marR="57785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1100" b="1">
                          <a:latin typeface="微软雅黑"/>
                          <a:cs typeface="微软雅黑"/>
                        </a:rPr>
                        <a:t>万度光能</a:t>
                      </a:r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18415" marB="0"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DEBF7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√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√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2413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90805" marB="0">
                    <a:lnL w="2413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69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</a:tr>
              <a:tr h="134429">
                <a:tc vMerge="1">
                  <a:txBody>
                    <a:bodyPr vert="horz" wrap="square"/>
                    <a:lstStyle/>
                    <a:p/>
                  </a:txBody>
                  <a:tcPr marL="0" marR="0" marT="18415" marB="0"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DEBF7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2413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marL="249554">
                        <a:lnSpc>
                          <a:spcPct val="100000"/>
                        </a:lnSpc>
                        <a:spcBef>
                          <a:spcPts val="71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纤纳光电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90805" marB="0">
                    <a:lnL w="2413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3810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公司拥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有</a:t>
                      </a:r>
                      <a:r>
                        <a:rPr sz="1100">
                          <a:latin typeface="宋体"/>
                          <a:cs typeface="宋体"/>
                        </a:rPr>
                        <a:t>狭缝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涂</a:t>
                      </a:r>
                      <a:r>
                        <a:rPr sz="1100">
                          <a:latin typeface="宋体"/>
                          <a:cs typeface="宋体"/>
                        </a:rPr>
                        <a:t>布机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、旋</a:t>
                      </a:r>
                      <a:r>
                        <a:rPr sz="1100">
                          <a:latin typeface="宋体"/>
                          <a:cs typeface="宋体"/>
                        </a:rPr>
                        <a:t>涂机、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热</a:t>
                      </a:r>
                      <a:r>
                        <a:rPr sz="1100">
                          <a:latin typeface="宋体"/>
                          <a:cs typeface="宋体"/>
                        </a:rPr>
                        <a:t>蒸镀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机</a:t>
                      </a:r>
                      <a:r>
                        <a:rPr sz="1100">
                          <a:latin typeface="宋体"/>
                          <a:cs typeface="宋体"/>
                        </a:rPr>
                        <a:t>、刮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刀涂</a:t>
                      </a:r>
                      <a:r>
                        <a:rPr sz="1100">
                          <a:latin typeface="宋体"/>
                          <a:cs typeface="宋体"/>
                        </a:rPr>
                        <a:t>布机、喷涂机、C</a:t>
                      </a:r>
                      <a:r>
                        <a:rPr sz="1100" spc="-15">
                          <a:latin typeface="宋体"/>
                          <a:cs typeface="宋体"/>
                        </a:rPr>
                        <a:t>V</a:t>
                      </a:r>
                      <a:r>
                        <a:rPr sz="1100">
                          <a:latin typeface="宋体"/>
                          <a:cs typeface="宋体"/>
                        </a:rPr>
                        <a:t>D等</a:t>
                      </a:r>
                      <a:r>
                        <a:rPr sz="1100" spc="-10">
                          <a:latin typeface="宋体"/>
                          <a:cs typeface="宋体"/>
                        </a:rPr>
                        <a:t>技</a:t>
                      </a:r>
                      <a:r>
                        <a:rPr sz="1100">
                          <a:latin typeface="宋体"/>
                          <a:cs typeface="宋体"/>
                        </a:rPr>
                        <a:t>术专</a:t>
                      </a:r>
                      <a:r>
                        <a:rPr sz="1100" spc="-10">
                          <a:latin typeface="宋体"/>
                          <a:cs typeface="宋体"/>
                        </a:rPr>
                        <a:t>利</a:t>
                      </a:r>
                      <a:r>
                        <a:rPr sz="1100">
                          <a:latin typeface="宋体"/>
                          <a:cs typeface="宋体"/>
                        </a:rPr>
                        <a:t>。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69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24040">
                <a:tc rowSpan="2">
                  <a:txBody>
                    <a:bodyPr vert="horz" wrap="square"/>
                    <a:lstStyle/>
                    <a:p>
                      <a:pPr marL="66675" marR="57785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1100" b="1">
                          <a:latin typeface="微软雅黑"/>
                          <a:cs typeface="微软雅黑"/>
                        </a:rPr>
                        <a:t>众能光电</a:t>
                      </a:r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18415" marB="0"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DEBF7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√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2413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90805" marB="0">
                    <a:lnL w="2413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69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56819">
                <a:tc vMerge="1">
                  <a:txBody>
                    <a:bodyPr vert="horz" wrap="square"/>
                    <a:lstStyle/>
                    <a:p/>
                  </a:txBody>
                  <a:tcPr marL="0" marR="0" marT="18415" marB="0"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DEBF7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022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2413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249554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众能光电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5080" marB="0">
                    <a:lnL w="2413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solidFill>
                      <a:srgbClr val="F1F1F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marL="3810">
                        <a:lnSpc>
                          <a:spcPct val="100000"/>
                        </a:lnSpc>
                        <a:spcBef>
                          <a:spcPts val="765"/>
                        </a:spcBef>
                      </a:pPr>
                      <a:r>
                        <a:rPr sz="1100" spc="-5">
                          <a:latin typeface="宋体"/>
                          <a:cs typeface="宋体"/>
                        </a:rPr>
                        <a:t>对外销售刮涂/涂布一体机、磁控溅射、热蒸发镀、ALD和激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971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solidFill>
                      <a:srgbClr val="F1F1F1"/>
                    </a:solidFill>
                  </a:tcPr>
                </a:tc>
              </a:tr>
              <a:tr h="380860">
                <a:tc>
                  <a:txBody>
                    <a:bodyPr vert="horz" wrap="square"/>
                    <a:lstStyle/>
                    <a:p>
                      <a:pPr marL="66675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1100" b="1">
                          <a:latin typeface="微软雅黑"/>
                          <a:cs typeface="微软雅黑"/>
                        </a:rPr>
                        <a:t>大正</a:t>
                      </a:r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18415" marB="0"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solidFill>
                      <a:srgbClr val="DD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2413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5080" marB="0">
                    <a:lnL w="2413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solidFill>
                      <a:srgbClr val="F1F1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971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solidFill>
                      <a:srgbClr val="F1F1F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https://d.book118.com/398006056017006036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316</Paragraphs>
  <Slides>31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baseType="lpstr" size="40">
      <vt:lpstr>Arial</vt:lpstr>
      <vt:lpstr>Calibri</vt:lpstr>
      <vt:lpstr>微软雅黑</vt:lpstr>
      <vt:lpstr>华文楷体</vt:lpstr>
      <vt:lpstr>楷体</vt:lpstr>
      <vt:lpstr>Times New Roman</vt:lpstr>
      <vt:lpstr>Arial Unicode MS</vt:lpstr>
      <vt:lpstr>宋体</vt:lpstr>
      <vt:lpstr>Office Theme</vt:lpstr>
      <vt:lpstr>下一代光伏电池新秀，产业化曙光初现
-----钙钛矿行业深度报告</vt:lpstr>
      <vt:lpstr>PowerPoint Presentation</vt:lpstr>
      <vt:lpstr>PART1 提效快、成本低，钙钛矿潜力十足</vt:lpstr>
      <vt:lpstr>钙钛矿电池：薄膜电池新星，产业化星火燎原</vt:lpstr>
      <vt:lpstr>钙钛矿材料—有机无机金属卤化物ABX3</vt:lpstr>
      <vt:lpstr>钙钛矿电池工作原理</vt:lpstr>
      <vt:lpstr>钙钛矿优势：效率进展迅速，理论极限高</vt:lpstr>
      <vt:lpstr>钙钛矿优势：效率上限远超晶硅电池</vt:lpstr>
      <vt:lpstr>钙钛矿优势：带隙可调，叠层电池潜力十足</vt:lpstr>
      <vt:lpstr>钙钛矿优势：成本更低、工艺步骤简单</vt:lpstr>
      <vt:lpstr>钙钛矿优势：光吸收系数和带隙高，弱光效应好</vt:lpstr>
      <vt:lpstr>钙钛矿优势：下游应用广阔</vt:lpstr>
      <vt:lpstr>总结：钙钛矿优势明显，产业化潜力十足</vt:lpstr>
      <vt:lpstr>PART2 单结/叠层多元发展，钙钛矿技术百花齐放</vt:lpstr>
      <vt:lpstr>钙钛矿电池结构：单结电池+叠层电池各有特点</vt:lpstr>
      <vt:lpstr>钙钛矿电池结构—单结</vt:lpstr>
      <vt:lpstr>钙钛矿电池结构—介孔结构</vt:lpstr>
      <vt:lpstr>钙钛矿电池结构—平面结构</vt:lpstr>
      <vt:lpstr>钙钛矿电池结构—叠层</vt:lpstr>
      <vt:lpstr>钙钛矿电池结构—钙钛矿/晶硅叠层</vt:lpstr>
      <vt:lpstr>钙钛矿电池结构—钙钛矿/钙钛矿叠层</vt:lpstr>
      <vt:lpstr>钙钛矿电池结构—钙钛矿/CIGS叠层</vt:lpstr>
      <vt:lpstr>钙钛矿电池结构—四端叠层&amp;两端叠层</vt:lpstr>
      <vt:lpstr>量产路线选择：单结or叠层？钙/晶or钙/钙？</vt:lpstr>
      <vt:lpstr>PART3 工艺铸就核心竞争力，设备国产化降本可期</vt:lpstr>
      <vt:lpstr>钙钛矿生产设备：镀膜、激光、涂布、封装</vt:lpstr>
      <vt:lpstr>镀膜设备价值最高，为未来降本主要途径</vt:lpstr>
      <vt:lpstr>镀膜设备：主要包括PVD、PRD、ALD三种设备</vt:lpstr>
      <vt:lpstr>镀膜设备：捷佳伟创&amp;晟成科技产业化进展领先</vt:lpstr>
      <vt:lpstr>涂布设备：德沪涂膜大尺寸电子级狭缝涂布设备占70%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2024-09-15T06:23:15.891</cp:lastPrinted>
  <dcterms:created xsi:type="dcterms:W3CDTF">2024-09-14T22:23:15Z</dcterms:created>
  <dcterms:modified xsi:type="dcterms:W3CDTF">2024-09-14T22:23:18Z</dcterms:modified>
</cp:coreProperties>
</file>