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1A092-42B7-4316-9265-5849C45C04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2E0EA-7DAC-4F6A-905A-79F4547F6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5C18E3-C492-4972-9194-4883814AC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9C2560-DCBB-408A-98E7-3405B06B6D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3CAA24-0651-4E4E-9540-D4E985CAB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F8DF9E-B7DA-41AA-8E23-1421B50C8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C8DB36-3EE1-47C5-8303-8C6D84EF3A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CA148A-4517-418C-A608-988C109D77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77C511-1354-432C-8D85-7BB76FAB25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E7B3CC-C00B-4FF0-9F95-50B4266453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F172C-A0B5-4ACE-89A1-68BEFC2185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00702013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食品行业操作人员安全培训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食品行业安全概述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操作人员安全职责和要求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食品生产过程中的安全控制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食品行业常见危险源识别和应对措施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食品行业操作人员安全防护和应急处理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72" b="5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815" b="281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00" b="210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提高操作人员安全意识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通过培训，使操作人员充分认识到安全生产的重要性，增强安全意识，自觉遵守安全操作规程。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预防安全事故发生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通过培训，使操作人员掌握正确的操作技能和安全防护措施，有效预防安全事故的发生，保障生产安全。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促进企业可持续发展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通过培训，提高操作人员安全素质，为企业创造安全稳定的生产环境，促进企业可持续发展。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培训内容和范围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t="644" b="644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grpSp>
        <p:nvGrpSpPr>
          <p:cNvPr id="44" name="Group 44"/>
          <p:cNvGrpSpPr/>
          <p:nvPr/>
        </p:nvGrpSpPr>
        <p:grpSpPr>
          <a:xfrm>
            <a:off x="653186" y="1428545"/>
            <a:ext cx="3394996" cy="490334"/>
            <a:chOff x="653186" y="1428545"/>
            <a:chExt cx="3394996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653186" y="142854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安全生产法律法规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016" y="1781107"/>
            <a:ext cx="2931336" cy="1654845"/>
            <a:chOff x="885016" y="1781107"/>
            <a:chExt cx="2931336" cy="1654845"/>
          </a:xfrm>
        </p:grpSpPr>
        <p:sp>
          <p:nvSpPr>
            <p:cNvPr id="47" name="TextBox 47"/>
            <p:cNvSpPr txBox="1"/>
            <p:nvPr/>
          </p:nvSpPr>
          <p:spPr>
            <a:xfrm>
              <a:off x="885016" y="1781107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培训操作人员了解国家安全生产法律法规，熟悉企业安全生产规章制度。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53186" y="3877672"/>
            <a:ext cx="3394996" cy="490334"/>
            <a:chOff x="653186" y="3877672"/>
            <a:chExt cx="3394996" cy="490334"/>
          </a:xfrm>
        </p:grpSpPr>
        <p:sp>
          <p:nvSpPr>
            <p:cNvPr id="49" name="TextBox 49"/>
            <p:cNvSpPr txBox="1"/>
            <p:nvPr/>
          </p:nvSpPr>
          <p:spPr>
            <a:xfrm>
              <a:off x="653186" y="3877672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应急处理和救援措施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85016" y="4230233"/>
            <a:ext cx="2931336" cy="1654845"/>
            <a:chOff x="885016" y="4230233"/>
            <a:chExt cx="2931336" cy="1654845"/>
          </a:xfrm>
        </p:grpSpPr>
        <p:sp>
          <p:nvSpPr>
            <p:cNvPr id="51" name="TextBox 51"/>
            <p:cNvSpPr txBox="1"/>
            <p:nvPr/>
          </p:nvSpPr>
          <p:spPr>
            <a:xfrm>
              <a:off x="885016" y="4230233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培训操作人员掌握应急处理和救援措施，包括事故报告、现场处置、人员疏散等方面的规定。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76691" y="1360283"/>
            <a:ext cx="3394996" cy="490334"/>
            <a:chOff x="8276691" y="1360283"/>
            <a:chExt cx="3394996" cy="490334"/>
          </a:xfrm>
        </p:grpSpPr>
        <p:sp>
          <p:nvSpPr>
            <p:cNvPr id="53" name="TextBox 53"/>
            <p:cNvSpPr txBox="1"/>
            <p:nvPr/>
          </p:nvSpPr>
          <p:spPr>
            <a:xfrm>
              <a:off x="8276691" y="136028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508521" y="1712845"/>
            <a:ext cx="2931336" cy="1654845"/>
            <a:chOff x="8508521" y="1712845"/>
            <a:chExt cx="2931336" cy="1654845"/>
          </a:xfrm>
        </p:grpSpPr>
        <p:sp>
          <p:nvSpPr>
            <p:cNvPr id="55" name="TextBox 55"/>
            <p:cNvSpPr txBox="1"/>
            <p:nvPr/>
          </p:nvSpPr>
          <p:spPr>
            <a:xfrm>
              <a:off x="8508521" y="1712845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培训操作人员掌握正确的安全操作规程，包括设备操作、工艺流程、安全防护等方面的规定。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276691" y="3809410"/>
            <a:ext cx="3394996" cy="490334"/>
            <a:chOff x="8276691" y="3809410"/>
            <a:chExt cx="3394996" cy="490334"/>
          </a:xfrm>
        </p:grpSpPr>
        <p:sp>
          <p:nvSpPr>
            <p:cNvPr id="57" name="TextBox 57"/>
            <p:cNvSpPr txBox="1"/>
            <p:nvPr/>
          </p:nvSpPr>
          <p:spPr>
            <a:xfrm>
              <a:off x="8276691" y="380941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危险源辨识和风险评估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508521" y="4161971"/>
            <a:ext cx="2931336" cy="1654845"/>
            <a:chOff x="8508521" y="4161971"/>
            <a:chExt cx="2931336" cy="1654845"/>
          </a:xfrm>
        </p:grpSpPr>
        <p:sp>
          <p:nvSpPr>
            <p:cNvPr id="59" name="TextBox 59"/>
            <p:cNvSpPr txBox="1"/>
            <p:nvPr/>
          </p:nvSpPr>
          <p:spPr>
            <a:xfrm>
              <a:off x="8508521" y="4161971"/>
              <a:ext cx="2931336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培训操作人员学会辨识危险源，了解风险评估方法，提高对潜在危险的预防和应对能力。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食品行业安全概述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维护企业声誉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食品安全问题一旦曝光，将严重损害企业的形象和声誉，导致消费者信任度下降，进而影响企业的长期发展。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保障消费者健康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食品行业安全直接关系到消费者的生命安全和身体健康，任何食品安全问题都可能导致严重的后果，甚至威胁生命。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促进国际贸易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在国际贸易中，食品安全是一项重要的质量指标。符合国际标准的食品安全体系有助于提高企业的国际竞争力，促进国际贸易的发展。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2417" r="224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食品行业安全的重要性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1250" r="3125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国家制定了一系列食品安全法律法规，如《食品安全法》、《食品安全法实施条例》等，对食品生产和加工过程中的安全卫生要求进行明确规定。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国际标准如ISO22000、HACCP等提供了食品安全管理的框架和方法，帮助企业建立完善的食品安全管理体系，确保食品的安全和质量。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行业规范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各行业组织也制定了一些行业规范，对食品生产过程中的原料、加工、包装、运输等环节进行具体规定，以确保食品的安全和卫生。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食品行业安全法规和标准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三聚氰胺事件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2008年中国奶制品污染事件，由于奶制品中含有化工原料三聚氰胺，导致大量婴幼儿出现肾结石症状，严重危害了婴幼儿的生命安全。该事件引起了广泛关注，促使中国政府加强了对食品安全的监管力度。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瘦肉精事件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瘦肉精是一种用于畜牧业的药物，可以促进动物生长并减少脂肪含量。然而，瘦肉精对人体有害，长期食用含有瘦肉精的肉类可能导致中毒。中国政府已经明令禁止在畜牧业中使用瘦肉精。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塑化剂事件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化剂是一种工业用塑料软化剂，被非法添加到食品中以提高食品的弹性和口感。塑化剂对人体有害，长期食用含有塑化剂的食品可能导致生殖系统、免疫系统和神经系统等方面的损害。中国政府已经采取措施严厉打击非法添加塑化剂的行为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食品行业安全事件案例分析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操作人员安全职责和要求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使用安全设备和工具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操作人员需正确使用安全设备和工具，如防护服、清洁工具等，以降低事故风险。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及时报告安全隐患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操作人员发现任何安全隐患或问题，应立即向上级报告，以便及时采取措施消除隐患。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遵守安全规章制度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操作人员需严格遵守食品行业及企业的安全规章制度，确保生产过程中的安全。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操作人员安全职责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操作人员安全要求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保持个人卫生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操作人员需保持良好的个人卫生，如勤洗手、穿戴整洁的工作服等，以防止污染食品。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遵守操作规程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操作人员需严格遵守食品加工工艺和操作规程，确保食品安全和质量。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增强安全意识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操作人员应不断提高自身安全意识，关注安全培训和相关信息，增强防范能力。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操作人员安全培训和考核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定期对操作人员进行安全知识考核和操作技能评估，确保他们具备足够的安全意识和操作技能。同时，根据考核结果及时调整培训计划和内容，以满足实际需求。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考核与评估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包括食品安全法律法规、安全操作规程、应急处理措施等，以确保操作人员全面了解安全知识。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安全培训内容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可采用线上课程、线下培训、实践操作等多种形式进行安全培训，提高操作人员的安全技能水平。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培训形式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https://d.book118.com/398007020136006031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2024-09-09T00:42:29.907</cp:lastPrinted>
  <dcterms:created xsi:type="dcterms:W3CDTF">2024-09-08T16:42:29Z</dcterms:created>
  <dcterms:modified xsi:type="dcterms:W3CDTF">2024-09-08T16:42:32Z</dcterms:modified>
</cp:coreProperties>
</file>