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FE38C-537E-4993-B5C2-45399FA26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D4E25D-2DEA-44BC-9010-9703A420B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C30A08-2DE9-4C9F-95E2-96BAC4EC0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9A78E1-BEA9-4CA9-BD2E-BA3766495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E75386-9CC8-4083-AEAF-9D283143A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D766A1-C2C5-49B3-95D3-811530DCB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893D96-1410-4091-8E63-57C6A3915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3B0979-BA34-4269-BA25-74FDD0774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881F5-4D45-4E75-A422-ECBF04D8C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F84544-D211-4618-A550-187B1BBF0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A4833-72D2-4E2F-A251-B29E5FC23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10022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狼疮病人的护理\n## 1.狼疮病人的基本概念及病因\n### 1.1狼疮病人的定义和分类\n### 1.2狼疮病的发病原因和机制\n### 1.3狼疮病的临床表现和诊断\n## 2.狼疮病人的心理护理\n### 2.1狼疮病人常见的心理问题及原因\n### 2.2心理护理的重要性及方法\n### 2.3心理护理案例分享及启示\n## 3.狼疮病人的生活护理\n### 3.1狼疮病人的日常注意事项\n### 3.2狼疮病人的饮食护理\n### 3.3狼疮病人的运动及康复护理\n## 4.狼疮病人的药物治疗及护理\n### 4.1狼疮病的药物治疗原则及方法\n### 4.2药物副作用的观察及处理\n### 4.3药物治疗的注意事项及患者教育\n## 5.狼疮病人的并发症护理\n### 5.1狼疮病人常见的并发症及原因\n### 5.2并发症的预防及护理措施\n### 5.3并发症的处理及康复指导\n## 6.狼疮病人的护理管理\n### 6.1狼疮病人的护理评估及计划\n### 6.2狼疮病人的护理实施及记录\n### 6.3狼疮病人的护理效果评价及持续改进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狼疮病人的护理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狼疮病人的基本概念及病因</a:t>
            </a:r>
            <a:endParaRPr/>
          </a:p>
        </p:txBody>
      </p:sp>
      <p:sp>
        <p:nvSpPr>
          <p:cNvPr id="11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1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狼疮病人是指患有**系统性红斑狼疮（SLE）**的患者</a:t>
                </a:r>
                <a:endParaRPr/>
              </a:p>
            </p:txBody>
          </p:sp>
          <p:sp>
            <p:nvSpPr>
              <p:cNvPr id="20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系统性红斑狼疮是一种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自身免疫性疾病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，主要影响皮肤、关节、肾脏等器官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患者的免疫系统攻击自身组织，导致炎症和损害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狼疮病的分类</a:t>
                </a:r>
                <a:endParaRPr/>
              </a:p>
            </p:txBody>
          </p:sp>
          <p:sp>
            <p:nvSpPr>
              <p:cNvPr id="2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根据病情活动度，分为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活动期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根据受累器官，分为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endParaRPr/>
              </a:p>
            </p:txBody>
          </p:sp>
          <p:sp>
            <p:nvSpPr>
              <p:cNvPr id="21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狼疮病人的定义和分类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病因尚不完全明确，可能与遗传、环境、免疫异常等因素有关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遗传因素：狼疮病患者有家族史者较多，可能与HLA-DR2等基因有关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环境因素：病毒感染、紫外线照射等可能诱发狼疮病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免疫异常：患者免疫系统产生大量自身抗体，如抗核抗体、抗双链DNA抗体等，导致组织损伤</a:t>
                </a:r>
                <a:endParaRPr/>
              </a:p>
            </p:txBody>
          </p:sp>
        </p:grpSp>
        <p:grpSp>
          <p:nvGrpSpPr>
            <p:cNvPr id="22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发病机制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免疫系统异常：T细胞和B细胞功能紊乱，产生大量自身抗体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炎症反应：自身抗体与组织抗原结合，引发炎症反应，导致组织损伤</a:t>
                </a:r>
                <a:endParaRPr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狼疮病的发病原因和机制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endParaRPr/>
              </a:p>
            </p:txBody>
          </p:sp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皮肤：红斑、皮疹、脱发等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关节：关节疼痛、肿胀、僵硬等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肾脏：蛋白尿、血尿、肾功能不全等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神经系统：头痛、抽搐、精神异常等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血液系统：贫血、白细胞减少、血小板减少等</a:t>
                </a:r>
                <a:endParaRPr/>
              </a:p>
            </p:txBody>
          </p:sp>
          <p:sp>
            <p:nvSpPr>
              <p:cNvPr id="2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</a:t>
                </a:r>
                <a:endParaRPr/>
              </a:p>
            </p:txBody>
          </p:sp>
          <p:sp>
            <p:nvSpPr>
              <p:cNvPr id="2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根据临床表现和实验室检查进行诊断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实验室检查：抗核抗体、抗双链DNA抗体、补体C3、C4等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诊断标准：美国风湿病学会（ARA）制定的11条诊断标准</a:t>
                </a:r>
                <a:endParaRPr/>
              </a:p>
            </p:txBody>
          </p:sp>
          <p:sp>
            <p:nvSpPr>
              <p:cNvPr id="2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狼疮病的临床表现和诊断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9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狼疮病人的心理护理</a:t>
            </a:r>
            <a:endParaRPr/>
          </a:p>
        </p:txBody>
      </p:sp>
      <p:sp>
        <p:nvSpPr>
          <p:cNvPr id="250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51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狼疮病人常见的心理问题及原因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焦虑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：担心病情恶化、影响生活质量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抑郁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：长期患病、治疗费用、社会歧视等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：形象受损、社交受限、劳动能力下降等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病痛折磨：关节疼痛、皮疹、疲劳等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治疗压力：长期用药、定期检查、副作用等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社会支持不足：家庭关爱、朋友帮助、政策支持等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心理护理的重要性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改善心理健康，提高生活质量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促进病情稳定，减少复发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增强自我管理能力，提高治疗依从性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心理护理方法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心理疏导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：倾听患者诉说，解答疑虑，提供情感支持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：介绍疾病知识，树立信心，提高应对能力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：认知行为疗法、放松训练等，改善心理状态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心理护理的重要性及方法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心理护理案例分享及启示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案例分享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患者女性，32岁，狼疮病史8年，长期焦虑抑郁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通过心理疏导、心理教育、心理干预等手段，患者心理状况明显改善，生活质量提高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启示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关注狼疮病人的心理问题，及时提供心理支持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制定个性化的心理护理方案，提高护理效果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狼疮病人的生活护理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2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防晒：避免紫外线直接照射，出门佩戴遮阳帽、涂抹防晒霜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休息：保证充足的睡眠，避免过度劳累，适当休息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6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预防感染：加强免疫力，避免与感染人群接触，及时治疗感染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狼疮病人的日常注意事项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1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2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营养均衡：摄入足够的蛋白质、脂肪、碳水化合物、维生素和矿物质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4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5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低盐饮食：减少盐摄入，避免高血压和水肿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7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8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避免过敏食物：如海鲜、牛奶、鸡蛋等，减轻皮肤症状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30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狼疮病人的饮食护理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20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狼疮病人的运动及康复护理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33268"/>
            <a:ext cx="10790200" cy="3973136"/>
            <a:chOff x="660396" y="1933268"/>
            <a:chExt cx="10790200" cy="3973136"/>
          </a:xfrm>
        </p:grpSpPr>
        <p:grpSp>
          <p:nvGrpSpPr>
            <p:cNvPr id="34" name="Group 19"/>
            <p:cNvGrpSpPr/>
            <p:nvPr/>
          </p:nvGrpSpPr>
          <p:grpSpPr>
            <a:xfrm>
              <a:off x="660396" y="1933268"/>
              <a:ext cx="10790199" cy="1854580"/>
              <a:chOff x="660395" y="1262089"/>
              <a:chExt cx="10790199" cy="1044000"/>
            </a:xfrm>
          </p:grpSpPr>
          <p:sp>
            <p:nvSpPr>
              <p:cNvPr id="35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vert="horz"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适量运动：如散步、太极拳、游泳等，增强体质，改善关节僵硬</a:t>
                </a:r>
                <a:endParaRPr/>
              </a:p>
            </p:txBody>
          </p:sp>
          <p:cxnSp>
            <p:nvCxnSpPr>
              <p:cNvPr id="38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18"/>
            <p:cNvGrpSpPr/>
            <p:nvPr/>
          </p:nvGrpSpPr>
          <p:grpSpPr>
            <a:xfrm>
              <a:off x="660397" y="4036590"/>
              <a:ext cx="10790199" cy="1869814"/>
              <a:chOff x="660395" y="2380713"/>
              <a:chExt cx="10790199" cy="1052575"/>
            </a:xfrm>
          </p:grpSpPr>
          <p:sp>
            <p:nvSpPr>
              <p:cNvPr id="40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42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康复护理：进行物理治疗、康复训练等，提高生活质量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https://d.book118.com/398010022127006037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狼疮病人的护理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2024-09-17T21:21:16.956</cp:lastPrinted>
  <dcterms:created xsi:type="dcterms:W3CDTF">2024-09-17T13:21:16Z</dcterms:created>
  <dcterms:modified xsi:type="dcterms:W3CDTF">2024-09-17T13:21:18Z</dcterms:modified>
</cp:coreProperties>
</file>