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ink/ink1.xml" ContentType="application/inkml+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5" r:id="rId33"/>
  </p:sldIdLst>
  <p:sldSz cx="12858750" cy="723265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tags" Target="tags/tag1.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ink/ink1.xml><?xml version="1.0" encoding="utf-8"?>
<inkml:ink xmlns:inkml="http://www.w3.org/2003/InkML">
  <inkml:definitions>
    <inkml:context xml:id="ctx0">
      <inkml:inkSource xml:id="inkSrc0">
        <inkml:traceFormat>
          <inkml:channel name="X" type="integer" min="0" max="0" units="cm"/>
          <inkml:channel name="Y" type="integer" min="0" max="0" units="cm"/>
          <inkml:channel name="T" type="integer" min="0" max="2.14748E+09" units="dev"/>
        </inkml:traceFormat>
        <inkml:channelProperties>
          <inkml:channelProperty channel="X" name="resolution" value="28.3464566929134" units="1/cm"/>
          <inkml:channelProperty channel="Y" name="resolution" value="28.3464566929134" units="1/cm"/>
          <inkml:channelProperty channel="T" name="resolution" value="28.34646" units="1/dev"/>
        </inkml:channelProperties>
      </inkml:inkSource>
      <inkml:timestamp xml:id="ts0" timeString="2024-02-02T11:14:33.0000000"/>
    </inkml:context>
    <inkml:brush xml:id="br0">
      <inkml:brushProperty name="width" value="0.05" units="cm"/>
      <inkml:brushProperty name="height" value="0.05" units="cm"/>
      <inkml:brushProperty name="color" value="#FFFFFF"/>
      <inkml:brushProperty name="fitToCurve" value="1"/>
    </inkml:brush>
  </inkml:definitions>
  <inkml:trace contextRef="#ctx0" brushRef="#br0">196 470 0,'0'-39'250,"39"39"266,-39-39 281,39 39 297,0 0 485,0 0 500,0 0 531,0 0 547,0 0 563,-39 39 610,39-39 625,-39 39 625,40-39 641,-40 39 656,0 1 672,0-1 688,-79-39 844,40 0 875,39-39 953,-39-1 953,39 1 985,0 0 1000,0 0 1031,0 0 1078,0 0 1078,0 0 1110,39 78 1219,-39 0 1219,0 0 1235,39 0 1235,-39 0 1250,0 40 1266,0-40 1281,-39 0 1297,0-39 1297,0 39 1313,0-39 1344,0 0 1422,39-39 1422,0 0 1438,0 0 1453,0-1 1453,0-38 1469,0 39 1485,39 39 1500,0 0 1531,0 0 1547,0 39 1594,-39 0 1610,0 0 1610,0 40 1625,0-40 1641,-39 0 1656,0 0 1672,0-39 1688,0-39 1750,39-39 1766,0 39 1766,0-40 1781,0 40 1797,39-39 1813,0 78 1813,-39-39 1828,39 39 1828,-39-39 1844,39 39 1860,-39 39 1938,0 0 1953,0 0 1953,0 0 1969,0 0 1969,0 0 1985,-39-39 2000,0 40 2000,39-80 2078,0 1 2094,-39 0 2094,39 0 2110,0 0 2110,0 0 2125,0 0 2125,0 0 2156,39 39 2188,0 0 2219,0 0 2250,-39 78 2266,0-39 2281,0 39 2281,-39-39 2297,0 0 2328,0-39 2344,0 0 2360,39-39 2406,0 0 2406,-39 0 2422,39 0 2422,0 0 2438,0 0 2453,0 0 2469,39 39 2485,0 0 2547,-39 39 2578,0 0 2594,0 0 2610,0 0 2625,-39 0 2641,0-39 2656,0-78 2735,39 39 2750,0-39 2766,0 39 2797,39 39 2813,0 0 2813,-39-39 2828,39 39 2891,-39 39 2906,0 0 2906,0 0 2922,0 0 2938,0 0 2953,0 0 2953,-39 0 2985,0-39 3000,39-39 3094,0 0 3094,-39 0 3110,117-39 3156,-39 78 3172,0 0 3172,0 0 3188,0 0 3235,-39 39 3250,39-39 3266,-39 39 3281,0 0 3297,0 0 3313,0 0 3313,0 0 3328,-39-39 3328,0 39 3344,39 1 3360,-39-40 3375,0 0 3375,0 0 3406,39-40 3422,0 1 3422,0 0 3438,-39 0 3438,39 0 3453,0 0 3453,0 0 3469,0 0 3485,0 0 3500,0 0 3500,78 0 3531,-39 39 3563,0 0 3578,0 39 3641,-39 0 3641,0 0 3656,0 39 3656,0-39 3672,-78 39 3672,39-39 3688,-39 0 3688,0-39 3703,78 40 3703,-39-40 3719,0 0 3735,0-40 3813,39 1 3828,0 0 3844,0 0 3860,39 39 3906,0 0 3906,0 0 3953,-39 39 3969,0 0 3985,39-39 4000,-39 39 4000,0 1 4016,0-1 4016,0 0 4031,-39-39 4078,39-39 4141,0 0 4156,0-1 4172,0 1 4172,39 0 4188,0 39 4203,-39-39 4219,39 39 4235,0 0 4281,-39 39 4281,0 0 4297,0 0 4297,0 40 4313,0-40 4328,-78-39 4344,39 0 4391,39-39 4422,0 0 4422,0-40 4438,0 1 4438,39 0 4453,-39 39 4453,39 0 4469,0 39 4469,0-39 4485,0 39 4485,0 0 4516,0 0 4547,-39 39 4563,0 0 4563,0 39 4578,0-39 4594,0 0 4610,-39 0 4625,0-39 4625,0 0 4641,0 0 4656,0 0 4672,39-39 4703,0 0 4703,0-39 4719,0 0 4735,0 39 4750,0 0 4766,39 0 4766,39 39 4781,-39 0 4797,-39 39 4828,0 0 4844,0 0 4844,0 39 4860,0-39 4875,0 39 4891,-39-78 4906,0 0 4922,0 0 4938,39-39 5000,0 0 5016,0-39 5016,39 39 5031,39 0 5047,-39 39 5094,-39 39 5110,0 39 5110,0-39 5125,0 39 5141,0-39 5156,0 0 5156,0 1 5172,-39-40 5172,0 39 5188,0-39 5219,39-39 5266,0-1 5281,39 1 5281,0 0 5297,0 0 5297,40 0 5313,-40 39 5313,0-39 5328,-39 0 5328,39 39 5360,-39 39 5375,0 0 5375,39 39 5391,0-39 5406,-39 40 5422,0-40 5438,0 0 5438,-39 0 5469,39-117 5531,0-1 5563,39 40 5563,0 0 5578,-39 0 5578,39 0 5594,0 39 5610,0 0 5656,-39 39 5672,0 0 5688,0 0 5688,0 0 5703,0 1 5719,0-80 5813,0 1 5813,0 0 5828,0 0 5828,0-39 5844,0 39 5844,0 0 5860,39 39 5860,0 0 5875,-39-39 5891,39 39 5922,-39 39 5953,0 0 5953,0 39 5969,0-39 5985,-39 39 6000,0-78 6016,0 0 6031,0 0 6078,0-78 6094,39 39 6094,0 0 6110,0-39 6110,0 39 6125,0 0 6156,39 39 6172,0 0 6188,-39 39 6235,39 39 6235,-39 0 6250,0-39 6266,0 0 6281,-39-39 6297,0 0 6297,0 0 6313,0 0 6313,39-39 6391,0 0 6391,0-39 6406,0 39 6406,39 0 6422,0 39 6438,0-39 6438,0 39 6485,-39 39 6500,0 0 6516,0 0 6516,0 0 6531,0 0 6531,0 0 6563,0 0 6578,-39-39 6610,0 0 6641,39-39 6641,0 0 6656,0 0 6656,0 0 6672,0-39 6672,0 39 6703,0 78 6781,0 0 6797,0 0 6797,0 0 6813,0 0 6813,0 0 6828,0 0 6844,-78-39 6875,39 0 6875,-78-39 6891,78 0 6906,0 39 6906,39-39 6938,0 0 6953,0 0 6969,39 39 7016,39 0 7016,-39 0 7031,0 0 7031,0 0 7047,0 0 7078,-39 39 7094,0 0 7094,39 39 7110,-39-39 7125,0 39 7125,0-38 7141,0-1 7141,-39 39 7156,0-78 7156,0 39 7172,0-39 7188,0 0 7203,39-39 7250,0-39 7266,0-1 7266,0 1 7281,0 0 7281,0 39 7297,78-39 7297,-39 78 7313,0-78 7313,78 39 7328,-78 39 7344,0 0 7375,1 39 7375,-40 39 7391,39-39 7391,-39 0 7406,0 39 7406,0-39 7422,0 0 7422,0 0 7438,-39 1 7453,-1-40 7469,1 0 7469,0 0 7500,39-79 7531,0 40 7531,0-39 7547,0 39 7547,0-39 7563,0 0 7578,0 39 7578,0 0 7594,39 0 7594,-39-1 7610,39 40 7625,1 0 7641,-40 40 7656,39-1 7672,-39 39 7672,39-78 7688,-39 39 7688,0 78 7703,0-78 7703,-39 39 7719,39-39 7719,-39 0 7735,-1-39 7735,1 40 7750,0-40 7766,0 0 7781,0 0 7797,39-40 7828,0 1 7828,0 0 7844,0 0 7844,0 0 7860,0 0 7875,0 0 7891,39 39 7906,0-39 7906,0 39 7922,-39 78 7969,39-78 7969,-39 39 7985,0 39 7985,0 0 8000,0-38 8016,0-1 8031,-39-39 8047,0 0 8047,39 39 8063,-78-39 8063,78-78 8125,0 38 8141,0-77 8141,0 39 8156,0 39 8172,0 0 8188,39 39 8219,0 0 8235,0 0 8235,0 39 8250,-39 39 8250,40 0 8266,-40-39 8281,0 0 8297,0 1 8297,0-1 8313,-79-39 8313,40 0 8360,-39-39 8375,78-40 8375,-39 40 8391,39-39 8391,-39 78 8406,39-39 8406,0 0 8422,0 0 8422,0 0 8438,39 39 8500,0 0 8531,-39 39 8531,0 0 8547,0 0 8547,0 0 8563,0 0 8578,0 0 8578,-39-39 8594,0 0 8610,0 39 8610,0-78 8672,39 0 8688,0 0 8688,0 0 8703,0 0 8703,0 0 8719,39 39 8750,0 0 8766,-39 78 8797,0-39 8813,0 39 8828,0-39 8844,-39-39 8860,0 0 8875,0 0 8891,39-39 8953,0 0 8953,0 0 8969,39 39 8985,0 0 9016,-39 78 9047,0-39 9063,0 40 9078,0-40 9094,0 0 9110,0 0 9125,39-39 9203,-39-39 9219,39 0 9219,0 39 9235,39-79 9250,-39 79 9266,0 0 9328,-39 40 9344,40-1 9344,-40 0 9360,0 0 9375,0 0 9391,0-78 9500,0 0 9500,0 0 9516,0 0 9516,39 39 9625,-39 39 9641,0 0 9656,0 0 9656,0-78 9750,0 0 9766,0 0 9766,0-1 9781,0 1 9797,0 0 9813,0 78 9922,0 0 9938,0 40 9938,0-40 9953,-39-39 10016,-1 0 10031,1 0 10031,0 0 10047,0-39 10094,0 39 10110,0 0 10110,0 0 10141,39-39 10313,39 39 10360,39 0 10375,-39 0 10391,-78 0 10516,-39 0 10516,39 0 10531,0 0 10531,0 0 10547,0 0 10547,0 0 10563,-39 39 10578,38-39 10594,1 0 10610,0 0 10641,78 39 10735,0-39 10750,1 0 10750,38 0 10766,-39 0 10766,0 0 10781,0 0 10781,0 0 10813,0 0 10813,-39-39 10828,0 0 10860,0-1 10875,0 1 10891,-39 0 10906,-39 39 10922,39 0 10922,0 0 10938,-39 0 10938,78 39 10953,-40-39 10953,-38 79 10969,78-40 10985,78-39 11063,-38 0 11063,-1 0 11078,0 0 11110,-39-79 11110,39 40 11125,0 0 11125,-39-39 11141,0 39 11141,0 0 11156,0 0 11156,-39 39 11188,0-39 11188,0 39 11203,0 0 11219,-1 0 11235,1 39 11250,39 0 11266,0 0 11281,0 0 11297,0 0 11313,0 0 11344,39-39 11406,-39-39 11422,0 0 11438,0 0 11453,0 0 11469,-39 39 11485,0-39 11500,0 39 11500,0 0 11516,0 0 11516,0 0 11531,0 39 11531,0-39 11547,39 39 11547,0 0 11563,0 0 11594,-39 0 11594,39 0 11610,0 0 11625,0 1 11656,39-40 11656,0 0 11719,0 0 11735,0-40 11735,-39 1 11750,39 0 11750,-39 0 11781,-39 39 11844,0 0 11860,0 0 11860,39 39 11875,0 0 11875,0 0 11922,0 1 11922,0-1 11938,0 0 11953,0 0 11969,39-39 11985,0 0 12000,0 0 12016,0 0 12047,-39-39 12047,39-79 12063,-39 79 12078,0 0 12094,-39 39 12110,0 0 12110,0 0 12141,0 0 12172,39 39 12188,-39-39 12188,39 39 12203,0 1 12203,39-40 12313,-39-40 12313,39 40 12328,-39-39 12328,0 0 12344,0 0 12344,0 0 12360,0 0 12391,-39 39 12422,0 0 12485,0 39 12500,0 0 12516,39 0 12516,0 0 12531,0 0 12547,-39 1 12641,39-1 12703,39-39 12703,-39 39 12719,39 0 12735,0-39 12813,0 0 12813,0 0 12860,-39-39 12875,0 0 12891,0 0 12906,0-1 12922,0 1 12922,0 0 12938,0-39 12938,0 39 12953,0 0 12969,-39 39 12985,0 0 13000,0 0 13016,-39 0 13031,78 39 13047,-39-39 13063,39 78 13063,-39 0 13078,-1-78 13094,40 39 13094,0 1 13110,0-1 13156,40-39 13156,-40 39 13172,39-39 13172,0 0 13203,0 0 13219,0 0 13250,0 0 13266,-39-39 13297,39 0 13313,-39-1 13328,0 1 13328,0 0 13360,0 0 13375,-39 39 13391,0 0 13406,0 0 13422,0 0 13438,0 0 13453,39 78 13469,-39-78 13485,39 39 13485,0 1 13500,0-1 13516,39-39 13531,0 39 13547,0-39 13547,0 0 13563,0 0 13563,0 0 13578,39 0 13594,-78-39 13594,39 39 13610,0-39 13641,0 39 13656,-39-40 13656,-39 40 13735,39 40 13735,-39-40 13750,0 39 13750,39 0 13766,39-39 13828,0 0 13828,0 0 13844,40-39 13844,-40 39 13860,0 0 13860,-117 0 13969,38 39 13985,40 0 13985,-39-39 14000,0 39 14016,0-39 14031,78 0 14094,0 39 14110,0-39 14125,1 0 14141,-40-39 14313,0 0 14328,0 0 14328</inkml:trace>
</inkml:ink>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06024D97-E667-405D-B634-E583E2108D71}" type="datetimeFigureOut">
              <a:rPr lang="zh-CN" altLang="en-US"/>
              <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noProof="0"/>
              <a:t>单击此处编辑母版文本样式</a:t>
            </a:r>
            <a:endParaRPr lang="zh-CN" altLang="en-US" noProof="0"/>
          </a:p>
          <a:p>
            <a:pPr lvl="1"/>
            <a:r>
              <a:rPr lang="zh-CN" altLang="en-US" noProof="0"/>
              <a:t>第二级</a:t>
            </a:r>
            <a:endParaRPr lang="zh-CN" altLang="en-US" noProof="0"/>
          </a:p>
          <a:p>
            <a:pPr lvl="2"/>
            <a:r>
              <a:rPr lang="zh-CN" altLang="en-US" noProof="0"/>
              <a:t>第三级</a:t>
            </a:r>
            <a:endParaRPr lang="zh-CN" altLang="en-US" noProof="0"/>
          </a:p>
          <a:p>
            <a:pPr lvl="3"/>
            <a:r>
              <a:rPr lang="zh-CN" altLang="en-US" noProof="0"/>
              <a:t>第四级</a:t>
            </a:r>
            <a:endParaRPr lang="zh-CN" altLang="en-US" noProof="0"/>
          </a:p>
          <a:p>
            <a:pPr lvl="4"/>
            <a:r>
              <a:rPr lang="zh-CN" altLang="en-US" noProof="0"/>
              <a:t>第五级</a:t>
            </a:r>
            <a:endParaRPr lang="zh-CN" altLang="en-US" noProof="0"/>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lstStyle>
            <a:lvl1pPr algn="r">
              <a:defRPr sz="1200"/>
            </a:lvl1pPr>
          </a:lstStyle>
          <a:p>
            <a:fld id="{418F03C3-53C1-4F10-8DAF-D1F318E96C6E}" type="slidenum">
              <a:rPr lang="zh-CN" altLang="en-US"/>
              <a:t/>
            </a:fld>
            <a:endParaRPr lang="zh-C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300" kern="1200">
        <a:solidFill>
          <a:schemeClr val="tx1"/>
        </a:solidFill>
        <a:latin typeface="+mn-lt"/>
        <a:ea typeface="+mn-ea"/>
        <a:cs typeface="+mn-cs"/>
      </a:defRPr>
    </a:lvl1pPr>
    <a:lvl2pPr marL="455930" algn="l" rtl="0" eaLnBrk="0" fontAlgn="base" hangingPunct="0">
      <a:spcBef>
        <a:spcPct val="30000"/>
      </a:spcBef>
      <a:spcAft>
        <a:spcPct val="0"/>
      </a:spcAft>
      <a:defRPr sz="1300" kern="1200">
        <a:solidFill>
          <a:schemeClr val="tx1"/>
        </a:solidFill>
        <a:latin typeface="+mn-lt"/>
        <a:ea typeface="+mn-ea"/>
        <a:cs typeface="+mn-cs"/>
      </a:defRPr>
    </a:lvl2pPr>
    <a:lvl3pPr marL="913130" algn="l" rtl="0" eaLnBrk="0" fontAlgn="base" hangingPunct="0">
      <a:spcBef>
        <a:spcPct val="30000"/>
      </a:spcBef>
      <a:spcAft>
        <a:spcPct val="0"/>
      </a:spcAft>
      <a:defRPr sz="1300" kern="1200">
        <a:solidFill>
          <a:schemeClr val="tx1"/>
        </a:solidFill>
        <a:latin typeface="+mn-lt"/>
        <a:ea typeface="+mn-ea"/>
        <a:cs typeface="+mn-cs"/>
      </a:defRPr>
    </a:lvl3pPr>
    <a:lvl4pPr marL="1370330" algn="l" rtl="0" eaLnBrk="0" fontAlgn="base" hangingPunct="0">
      <a:spcBef>
        <a:spcPct val="30000"/>
      </a:spcBef>
      <a:spcAft>
        <a:spcPct val="0"/>
      </a:spcAft>
      <a:defRPr sz="1300" kern="1200">
        <a:solidFill>
          <a:schemeClr val="tx1"/>
        </a:solidFill>
        <a:latin typeface="+mn-lt"/>
        <a:ea typeface="+mn-ea"/>
        <a:cs typeface="+mn-cs"/>
      </a:defRPr>
    </a:lvl4pPr>
    <a:lvl5pPr marL="1827530" algn="l" rtl="0" eaLnBrk="0" fontAlgn="base" hangingPunct="0">
      <a:spcBef>
        <a:spcPct val="30000"/>
      </a:spcBef>
      <a:spcAft>
        <a:spcPct val="0"/>
      </a:spcAft>
      <a:defRPr sz="1300" kern="1200">
        <a:solidFill>
          <a:schemeClr val="tx1"/>
        </a:solidFill>
        <a:latin typeface="+mn-lt"/>
        <a:ea typeface="+mn-ea"/>
        <a:cs typeface="+mn-cs"/>
      </a:defRPr>
    </a:lvl5pPr>
    <a:lvl6pPr marL="2285365" algn="l" defTabSz="914400" rtl="0" eaLnBrk="1" latinLnBrk="0" hangingPunct="1">
      <a:defRPr sz="1300" kern="1200">
        <a:solidFill>
          <a:schemeClr val="tx1"/>
        </a:solidFill>
        <a:latin typeface="+mn-lt"/>
        <a:ea typeface="+mn-ea"/>
        <a:cs typeface="+mn-cs"/>
      </a:defRPr>
    </a:lvl6pPr>
    <a:lvl7pPr marL="2742565" algn="l" defTabSz="914400" rtl="0" eaLnBrk="1" latinLnBrk="0" hangingPunct="1">
      <a:defRPr sz="1300" kern="1200">
        <a:solidFill>
          <a:schemeClr val="tx1"/>
        </a:solidFill>
        <a:latin typeface="+mn-lt"/>
        <a:ea typeface="+mn-ea"/>
        <a:cs typeface="+mn-cs"/>
      </a:defRPr>
    </a:lvl7pPr>
    <a:lvl8pPr marL="3199765" algn="l" defTabSz="914400" rtl="0" eaLnBrk="1" latinLnBrk="0" hangingPunct="1">
      <a:defRPr sz="1300" kern="1200">
        <a:solidFill>
          <a:schemeClr val="tx1"/>
        </a:solidFill>
        <a:latin typeface="+mn-lt"/>
        <a:ea typeface="+mn-ea"/>
        <a:cs typeface="+mn-cs"/>
      </a:defRPr>
    </a:lvl8pPr>
    <a:lvl9pPr marL="3656965" algn="l" defTabSz="914400" rtl="0" eaLnBrk="1" latinLnBrk="0" hangingPunct="1">
      <a:defRPr sz="13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8F03C3-53C1-4F10-8DAF-D1F318E96C6E}"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0D4BE56-0D4C-487B-A77A-5602763B13E3}"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0D4BE56-0D4C-487B-A77A-5602763B13E3}"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26B02EC-97C0-4E19-AA45-E904FCC1D11E}"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26B02EC-97C0-4E19-AA45-E904FCC1D11E}"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26B02EC-97C0-4E19-AA45-E904FCC1D11E}"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26B02EC-97C0-4E19-AA45-E904FCC1D11E}"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26B02EC-97C0-4E19-AA45-E904FCC1D11E}"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26B02EC-97C0-4E19-AA45-E904FCC1D11E}"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26B02EC-97C0-4E19-AA45-E904FCC1D11E}"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0D4BE56-0D4C-487B-A77A-5602763B13E3}"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Header Placeholder 3"/>
          <p:cNvSpPr>
            <a:spLocks noGrp="1"/>
          </p:cNvSpPr>
          <p:nvPr>
            <p:ph type="hdr" sz="quarter" idx="10"/>
          </p:nvPr>
        </p:nvSpPr>
        <p:spPr/>
        <p:txBody>
          <a:bodyPr/>
          <a:lstStyle/>
          <a:p>
            <a:r>
              <a:rPr lang="en-US"/>
              <a:t>My First Template</a:t>
            </a:r>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Header Placeholder 3"/>
          <p:cNvSpPr>
            <a:spLocks noGrp="1"/>
          </p:cNvSpPr>
          <p:nvPr>
            <p:ph type="hdr" sz="quarter" idx="10"/>
          </p:nvPr>
        </p:nvSpPr>
        <p:spPr/>
        <p:txBody>
          <a:bodyPr/>
          <a:lstStyle/>
          <a:p>
            <a:r>
              <a:rPr lang="en-US"/>
              <a:t>My First Template</a:t>
            </a:r>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Header Placeholder 3"/>
          <p:cNvSpPr>
            <a:spLocks noGrp="1"/>
          </p:cNvSpPr>
          <p:nvPr>
            <p:ph type="hdr" sz="quarter" idx="10"/>
          </p:nvPr>
        </p:nvSpPr>
        <p:spPr/>
        <p:txBody>
          <a:bodyPr/>
          <a:lstStyle/>
          <a:p>
            <a:r>
              <a:rPr lang="en-US"/>
              <a:t>My First Template</a:t>
            </a:r>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Header Placeholder 3"/>
          <p:cNvSpPr>
            <a:spLocks noGrp="1"/>
          </p:cNvSpPr>
          <p:nvPr>
            <p:ph type="hdr" sz="quarter" idx="10"/>
          </p:nvPr>
        </p:nvSpPr>
        <p:spPr/>
        <p:txBody>
          <a:bodyPr/>
          <a:lstStyle/>
          <a:p>
            <a:r>
              <a:rPr lang="en-US"/>
              <a:t>My First Template</a:t>
            </a:r>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Header Placeholder 3"/>
          <p:cNvSpPr>
            <a:spLocks noGrp="1"/>
          </p:cNvSpPr>
          <p:nvPr>
            <p:ph type="hdr" sz="quarter" idx="10"/>
          </p:nvPr>
        </p:nvSpPr>
        <p:spPr/>
        <p:txBody>
          <a:bodyPr/>
          <a:lstStyle/>
          <a:p>
            <a:r>
              <a:rPr lang="en-US"/>
              <a:t>My First Template</a:t>
            </a:r>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Header Placeholder 3"/>
          <p:cNvSpPr>
            <a:spLocks noGrp="1"/>
          </p:cNvSpPr>
          <p:nvPr>
            <p:ph type="hdr" sz="quarter" idx="10"/>
          </p:nvPr>
        </p:nvSpPr>
        <p:spPr/>
        <p:txBody>
          <a:bodyPr/>
          <a:lstStyle/>
          <a:p>
            <a:r>
              <a:rPr lang="en-US"/>
              <a:t>My First Template</a:t>
            </a:r>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Header Placeholder 3"/>
          <p:cNvSpPr>
            <a:spLocks noGrp="1"/>
          </p:cNvSpPr>
          <p:nvPr>
            <p:ph type="hdr" sz="quarter" idx="10"/>
          </p:nvPr>
        </p:nvSpPr>
        <p:spPr/>
        <p:txBody>
          <a:bodyPr/>
          <a:lstStyle/>
          <a:p>
            <a:r>
              <a:rPr lang="en-US"/>
              <a:t>My First Template</a:t>
            </a:r>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Header Placeholder 3"/>
          <p:cNvSpPr>
            <a:spLocks noGrp="1"/>
          </p:cNvSpPr>
          <p:nvPr>
            <p:ph type="hdr" sz="quarter" idx="10"/>
          </p:nvPr>
        </p:nvSpPr>
        <p:spPr/>
        <p:txBody>
          <a:bodyPr/>
          <a:lstStyle/>
          <a:p>
            <a:r>
              <a:rPr lang="en-US"/>
              <a:t>My First Template</a:t>
            </a:r>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Header Placeholder 3"/>
          <p:cNvSpPr>
            <a:spLocks noGrp="1"/>
          </p:cNvSpPr>
          <p:nvPr>
            <p:ph type="hdr" sz="quarter" idx="10"/>
          </p:nvPr>
        </p:nvSpPr>
        <p:spPr/>
        <p:txBody>
          <a:bodyPr/>
          <a:lstStyle/>
          <a:p>
            <a:r>
              <a:rPr lang="en-US"/>
              <a:t>My First Template</a:t>
            </a:r>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Header Placeholder 3"/>
          <p:cNvSpPr>
            <a:spLocks noGrp="1"/>
          </p:cNvSpPr>
          <p:nvPr>
            <p:ph type="hdr" sz="quarter" idx="10"/>
          </p:nvPr>
        </p:nvSpPr>
        <p:spPr/>
        <p:txBody>
          <a:bodyPr/>
          <a:lstStyle/>
          <a:p>
            <a:r>
              <a:rPr lang="en-US"/>
              <a:t>My First Template</a:t>
            </a:r>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0D4BE56-0D4C-487B-A77A-5602763B13E3}"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27</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28</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29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6F817D-725F-4164-A903-BCA70DC443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E8C306-43DC-45E2-80C2-D5FAAE471C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09B2A9-D27F-4861-A0E0-C7601A1F09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D5644E-8151-4D18-93F0-F289D35B8C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AFF628-0273-499E-A594-6414731871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EA4ED7-FA16-4F02-AED3-778FFF5C31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4100B5-91F2-4142-AEEC-05399C97EE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C7DC7E-1882-4C95-A52D-8A36FF00A7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CFCCD9-88F0-43AF-9142-6552C85843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1DD08E-585C-463F-A345-36BC9471F2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049D20-BBEC-4F43-B140-8D0A5B4F9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合理交通结构">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Ref idx="1001">
        <a:schemeClr val="bg1"/>
      </p:bgRef>
    </p:bg>
    <p:spTree>
      <p:nvGrpSpPr>
        <p:cNvPr id="1" name=""/>
        <p:cNvGrpSpPr/>
        <p:nvPr/>
      </p:nvGrpSpPr>
      <p:grpSpPr>
        <a:xfrm>
          <a:off x="0" y="0"/>
          <a:ext cx="0" cy="0"/>
        </a:xfrm>
      </p:grpSpPr>
    </p:spTree>
  </p:cSld>
  <p:clrMapOvr>
    <a:overrideClrMapping bg1="lt1" tx1="dk1" bg2="lt2" tx2="dk2" accent1="accent1" accent2="accent2" accent3="accent3" accent4="accent4" accent5="accent5" accent6="accent6" hlink="hlink" folHlink="folHlink"/>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空白页">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84238" y="385763"/>
            <a:ext cx="11090275" cy="1397000"/>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84238" y="1925638"/>
            <a:ext cx="11090275" cy="4589462"/>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84238" y="6704013"/>
            <a:ext cx="2892425" cy="384175"/>
          </a:xfrm>
          <a:prstGeom prst="rect">
            <a:avLst/>
          </a:prstGeom>
        </p:spPr>
        <p:txBody>
          <a:bodyPr vert="horz" lIns="91440" tIns="45720" rIns="91440" bIns="45720" rtlCol="0" anchor="ctr"/>
          <a:lstStyle>
            <a:defPPr>
              <a:defRPr lang="zh-CN"/>
            </a:defPPr>
            <a:lvl1pPr algn="l"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fld id="{43A93E93-166D-47F5-9EF1-ACEABE24AEEA}" type="datetimeFigureOut">
              <a:rPr lang="zh-CN" altLang="en-US" smtClean="0"/>
              <a:t/>
            </a:fld>
            <a:endParaRPr lang="zh-CN" altLang="en-US"/>
          </a:p>
        </p:txBody>
      </p:sp>
      <p:sp>
        <p:nvSpPr>
          <p:cNvPr id="5" name="页脚占位符 4"/>
          <p:cNvSpPr>
            <a:spLocks noGrp="1"/>
          </p:cNvSpPr>
          <p:nvPr>
            <p:ph type="ftr" sz="quarter" idx="3"/>
          </p:nvPr>
        </p:nvSpPr>
        <p:spPr>
          <a:xfrm>
            <a:off x="4259263" y="6704013"/>
            <a:ext cx="4340225" cy="384175"/>
          </a:xfrm>
          <a:prstGeom prst="rect">
            <a:avLst/>
          </a:prstGeom>
        </p:spPr>
        <p:txBody>
          <a:bodyPr vert="horz" lIns="91440" tIns="45720" rIns="91440" bIns="45720" rtlCol="0" anchor="ctr"/>
          <a:lstStyle>
            <a:defPPr>
              <a:defRPr lang="zh-CN"/>
            </a:defPPr>
            <a:lvl1pPr algn="ctr"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灯片编号占位符 5"/>
          <p:cNvSpPr>
            <a:spLocks noGrp="1"/>
          </p:cNvSpPr>
          <p:nvPr>
            <p:ph type="sldNum" sz="quarter" idx="4"/>
          </p:nvPr>
        </p:nvSpPr>
        <p:spPr>
          <a:xfrm>
            <a:off x="9082088" y="6704013"/>
            <a:ext cx="2892425" cy="384175"/>
          </a:xfrm>
          <a:prstGeom prst="rect">
            <a:avLst/>
          </a:prstGeom>
        </p:spPr>
        <p:txBody>
          <a:bodyPr vert="horz" lIns="91440" tIns="45720" rIns="91440" bIns="45720" rtlCol="0" anchor="ctr"/>
          <a:lstStyle>
            <a:defPPr>
              <a:defRPr lang="zh-CN"/>
            </a:defPPr>
            <a:lvl1pPr algn="r"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fld id="{118D5ACA-62CA-46DB-AD6B-12EDD6D51A23}"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 Id="rId4"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3.jpe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1.xml"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 Id="rId3" Type="http://schemas.openxmlformats.org/officeDocument/2006/relationships/image" Target="../media/image6.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 Id="rId3" Type="http://schemas.openxmlformats.org/officeDocument/2006/relationships/image" Target="../media/image7.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4.xml" /><Relationship Id="rId3" Type="http://schemas.openxmlformats.org/officeDocument/2006/relationships/image" Target="../media/image8.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6.xml" /><Relationship Id="rId3" Type="http://schemas.openxmlformats.org/officeDocument/2006/relationships/image" Target="../media/image9.jpeg" /><Relationship Id="rId4"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7.xml"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8.xml" /><Relationship Id="rId3" Type="http://schemas.openxmlformats.org/officeDocument/2006/relationships/image" Target="../media/image10.jpeg" /><Relationship Id="rId4"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9.xml"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0.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1.xml" /><Relationship Id="rId3" Type="http://schemas.openxmlformats.org/officeDocument/2006/relationships/image" Target="../media/image11.jpeg" /><Relationship Id="rId4" Type="http://schemas.openxmlformats.org/officeDocument/2006/relationships/customXml" Target="../ink/ink1.xml" /><Relationship Id="rId5"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2.xml" /><Relationship Id="rId3"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3.xml" /><Relationship Id="rId3"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4.xml" /><Relationship Id="rId3" Type="http://schemas.openxmlformats.org/officeDocument/2006/relationships/image" Target="../media/image12.jpeg" /><Relationship Id="rId4"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5.xml" /><Relationship Id="rId3" Type="http://schemas.openxmlformats.org/officeDocument/2006/relationships/image" Target="../media/image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6.xml" /><Relationship Id="rId3" Type="http://schemas.openxmlformats.org/officeDocument/2006/relationships/image" Target="../media/image2.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7.xml" /><Relationship Id="rId3" Type="http://schemas.openxmlformats.org/officeDocument/2006/relationships/image" Target="../media/image2.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8.xml" /><Relationship Id="rId3" Type="http://schemas.openxmlformats.org/officeDocument/2006/relationships/image" Target="../media/image13.jpeg" /><Relationship Id="rId4" Type="http://schemas.openxmlformats.org/officeDocument/2006/relationships/image" Target="../media/image2.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9.xml" /><Relationship Id="rId3" Type="http://schemas.openxmlformats.org/officeDocument/2006/relationships/image" Target="../media/image2.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101140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矩形 1"/>
          <p:cNvSpPr/>
          <p:nvPr/>
        </p:nvSpPr>
        <p:spPr>
          <a:xfrm>
            <a:off x="2370" y="695"/>
            <a:ext cx="12854013" cy="7231262"/>
          </a:xfrm>
          <a:prstGeom prst="rect">
            <a:avLst/>
          </a:prstGeom>
          <a:blipFill dpi="0" rotWithShape="1">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9" tIns="45714" rIns="91429" bIns="45714" numCol="1" spcCol="0" rtlCol="0" fromWordArt="0" anchor="ctr" anchorCtr="0" forceAA="0" compatLnSpc="1">
            <a:noAutofit/>
          </a:bodyP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latin typeface="Arial" pitchFamily="34" charset="0"/>
              <a:ea typeface="微软雅黑" panose="020b0503020204020204" pitchFamily="34" charset="-122"/>
              <a:sym typeface="Arial" pitchFamily="34" charset="0"/>
            </a:endParaRPr>
          </a:p>
        </p:txBody>
      </p:sp>
      <p:sp>
        <p:nvSpPr>
          <p:cNvPr id="52" name="任意多边形 51"/>
          <p:cNvSpPr/>
          <p:nvPr/>
        </p:nvSpPr>
        <p:spPr>
          <a:xfrm>
            <a:off x="794" y="1816348"/>
            <a:ext cx="12857163" cy="5415608"/>
          </a:xfrm>
          <a:custGeom>
            <a:gdLst>
              <a:gd name="connsiteX0" fmla="*/ 0 w 6907593"/>
              <a:gd name="connsiteY0" fmla="*/ 0 h 1776503"/>
              <a:gd name="connsiteX1" fmla="*/ 6907593 w 6907593"/>
              <a:gd name="connsiteY1" fmla="*/ 1776503 h 1776503"/>
              <a:gd name="connsiteX2" fmla="*/ 0 w 6907593"/>
              <a:gd name="connsiteY2" fmla="*/ 1776503 h 1776503"/>
            </a:gdLst>
            <a:cxnLst>
              <a:cxn ang="0">
                <a:pos x="connsiteX0" y="connsiteY0"/>
              </a:cxn>
              <a:cxn ang="0">
                <a:pos x="connsiteX1" y="connsiteY1"/>
              </a:cxn>
              <a:cxn ang="0">
                <a:pos x="connsiteX2" y="connsiteY2"/>
              </a:cxn>
            </a:cxnLst>
            <a:rect l="l" t="t" r="r" b="b"/>
            <a:pathLst>
              <a:path w="6907592" h="1776502">
                <a:moveTo>
                  <a:pt x="0" y="0"/>
                </a:moveTo>
                <a:lnTo>
                  <a:pt x="6907593" y="1776503"/>
                </a:lnTo>
                <a:lnTo>
                  <a:pt x="0" y="1776503"/>
                </a:lnTo>
                <a:close/>
              </a:path>
            </a:pathLst>
          </a:custGeom>
          <a:solidFill>
            <a:srgbClr val="007FDE">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53" name="任意多边形 52"/>
          <p:cNvSpPr/>
          <p:nvPr/>
        </p:nvSpPr>
        <p:spPr>
          <a:xfrm flipH="1">
            <a:off x="4917394" y="5149622"/>
            <a:ext cx="7940563" cy="2082582"/>
          </a:xfrm>
          <a:custGeom>
            <a:gdLst>
              <a:gd name="connsiteX0" fmla="*/ 0 w 6907593"/>
              <a:gd name="connsiteY0" fmla="*/ 0 h 1776503"/>
              <a:gd name="connsiteX1" fmla="*/ 6907593 w 6907593"/>
              <a:gd name="connsiteY1" fmla="*/ 1776503 h 1776503"/>
              <a:gd name="connsiteX2" fmla="*/ 0 w 6907593"/>
              <a:gd name="connsiteY2" fmla="*/ 1776503 h 1776503"/>
            </a:gdLst>
            <a:cxnLst>
              <a:cxn ang="0">
                <a:pos x="connsiteX0" y="connsiteY0"/>
              </a:cxn>
              <a:cxn ang="0">
                <a:pos x="connsiteX1" y="connsiteY1"/>
              </a:cxn>
              <a:cxn ang="0">
                <a:pos x="connsiteX2" y="connsiteY2"/>
              </a:cxn>
            </a:cxnLst>
            <a:rect l="l" t="t" r="r" b="b"/>
            <a:pathLst>
              <a:path w="6907592" h="1776502">
                <a:moveTo>
                  <a:pt x="0" y="0"/>
                </a:moveTo>
                <a:lnTo>
                  <a:pt x="6907593" y="1776503"/>
                </a:lnTo>
                <a:lnTo>
                  <a:pt x="0" y="1776503"/>
                </a:lnTo>
                <a:close/>
              </a:path>
            </a:pathLst>
          </a:custGeom>
          <a:solidFill>
            <a:srgbClr val="92D05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54" name="任意多边形 53"/>
          <p:cNvSpPr/>
          <p:nvPr/>
        </p:nvSpPr>
        <p:spPr>
          <a:xfrm rot="10800000">
            <a:off x="7430667" y="446"/>
            <a:ext cx="5427289" cy="1815654"/>
          </a:xfrm>
          <a:custGeom>
            <a:gdLst>
              <a:gd name="connsiteX0" fmla="*/ 0 w 6907593"/>
              <a:gd name="connsiteY0" fmla="*/ 0 h 1776503"/>
              <a:gd name="connsiteX1" fmla="*/ 6907593 w 6907593"/>
              <a:gd name="connsiteY1" fmla="*/ 1776503 h 1776503"/>
              <a:gd name="connsiteX2" fmla="*/ 0 w 6907593"/>
              <a:gd name="connsiteY2" fmla="*/ 1776503 h 1776503"/>
            </a:gdLst>
            <a:cxnLst>
              <a:cxn ang="0">
                <a:pos x="connsiteX0" y="connsiteY0"/>
              </a:cxn>
              <a:cxn ang="0">
                <a:pos x="connsiteX1" y="connsiteY1"/>
              </a:cxn>
              <a:cxn ang="0">
                <a:pos x="connsiteX2" y="connsiteY2"/>
              </a:cxn>
            </a:cxnLst>
            <a:rect l="l" t="t" r="r" b="b"/>
            <a:pathLst>
              <a:path w="6907592" h="1776502">
                <a:moveTo>
                  <a:pt x="0" y="0"/>
                </a:moveTo>
                <a:lnTo>
                  <a:pt x="6907593" y="1776503"/>
                </a:lnTo>
                <a:lnTo>
                  <a:pt x="0" y="1776503"/>
                </a:lnTo>
                <a:close/>
              </a:path>
            </a:pathLst>
          </a:custGeom>
          <a:solidFill>
            <a:srgbClr val="01B2F3">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7" name="TextBox 56"/>
          <p:cNvSpPr txBox="1"/>
          <p:nvPr/>
        </p:nvSpPr>
        <p:spPr>
          <a:xfrm>
            <a:off x="2252911" y="3234048"/>
            <a:ext cx="9361040" cy="79541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ts val="5800"/>
              </a:lnSpc>
            </a:pPr>
            <a:r>
              <a:rPr lang="en-US" altLang="zh-CN" sz="4000" b="1">
                <a:latin typeface="Arial" pitchFamily="34" charset="0"/>
                <a:ea typeface="微软雅黑" panose="020b0503020204020204" pitchFamily="34" charset="-122"/>
              </a:rPr>
              <a:t>       </a:t>
            </a:r>
            <a:r>
              <a:rPr lang="zh-CN" altLang="zh-CN" sz="4800" b="1">
                <a:latin typeface="Arial" pitchFamily="34" charset="0"/>
                <a:ea typeface="微软雅黑" panose="020b0503020204020204" pitchFamily="34" charset="-122"/>
              </a:rPr>
              <a:t>老年人保健食品消费</a:t>
            </a:r>
            <a:r>
              <a:rPr lang="zh-CN" altLang="en-US" sz="4800" b="1">
                <a:latin typeface="Arial" pitchFamily="34" charset="0"/>
                <a:ea typeface="微软雅黑" panose="020b0503020204020204" pitchFamily="34" charset="-122"/>
              </a:rPr>
              <a:t>知识</a:t>
            </a:r>
            <a:endParaRPr lang="en-US" sz="4000" b="1">
              <a:latin typeface="Arial" pitchFamily="34" charset="0"/>
              <a:ea typeface="微软雅黑" panose="020b0503020204020204" pitchFamily="34" charset="-122"/>
              <a:sym typeface="Arial" pitchFamily="34" charset="0"/>
            </a:endParaRPr>
          </a:p>
        </p:txBody>
      </p:sp>
      <p:sp>
        <p:nvSpPr>
          <p:cNvPr id="50" name="文本框 49"/>
          <p:cNvSpPr txBox="1"/>
          <p:nvPr/>
        </p:nvSpPr>
        <p:spPr>
          <a:xfrm>
            <a:off x="3949700" y="4335780"/>
            <a:ext cx="5575935" cy="460375"/>
          </a:xfrm>
          <a:prstGeom prst="rect">
            <a:avLst/>
          </a:prstGeom>
          <a:noFill/>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sz="2400" cap="all">
              <a:solidFill>
                <a:schemeClr val="bg1"/>
              </a:solidFill>
              <a:latin typeface="Arial" pitchFamily="34" charset="0"/>
              <a:ea typeface="微软雅黑" panose="020b0503020204020204" pitchFamily="34" charset="-122"/>
              <a:cs typeface="Arial" pitchFamily="34" charset="0"/>
              <a:sym typeface="Arial" pitchFamily="34" charset="0"/>
            </a:endParaRPr>
          </a:p>
        </p:txBody>
      </p:sp>
      <p:pic>
        <p:nvPicPr>
          <p:cNvPr id="11" name="图片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36710" y="1528445"/>
            <a:ext cx="4433570" cy="5703570"/>
          </a:xfrm>
          <a:prstGeom prst="rect">
            <a:avLst/>
          </a:prstGeom>
        </p:spPr>
      </p:pic>
    </p:spTree>
  </p:cSld>
  <p:clrMapOvr>
    <a:masterClrMapping/>
  </p:clrMapOvr>
  <mc:AlternateContent>
    <mc:Choice xmlns:p14="http://schemas.microsoft.com/office/powerpoint/2010/main" Requires="p14">
      <p:transition spd="slow" advTm="0" p14:dur="1400">
        <p14:ripple/>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37"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 presetClass="entr" presetSubtype="2" dur="500" fill="hold" grpId="0" nodeType="clickEffect">
                                  <p:stCondLst>
                                    <p:cond delay="0"/>
                                  </p:stCondLst>
                                  <p:childTnLst>
                                    <p:set>
                                      <p:cBhvr>
                                        <p:cTn id="11" dur="1" fill="hold">
                                          <p:stCondLst>
                                            <p:cond delay="0"/>
                                          </p:stCondLst>
                                        </p:cTn>
                                        <p:tgtEl>
                                          <p:spTgt spid="54"/>
                                        </p:tgtEl>
                                        <p:attrNameLst>
                                          <p:attrName>style.visibility</p:attrName>
                                        </p:attrNameLst>
                                      </p:cBhvr>
                                      <p:to>
                                        <p:strVal val="visible"/>
                                      </p:to>
                                    </p:set>
                                    <p:anim calcmode="lin" valueType="num">
                                      <p:cBhvr additive="base">
                                        <p:cTn id="12" dur="500" fill="hold"/>
                                        <p:tgtEl>
                                          <p:spTgt spid="54"/>
                                        </p:tgtEl>
                                        <p:attrNameLst>
                                          <p:attrName>ppt_x</p:attrName>
                                        </p:attrNameLst>
                                      </p:cBhvr>
                                      <p:tavLst>
                                        <p:tav tm="0">
                                          <p:val>
                                            <p:strVal val="1+#ppt_w/2"/>
                                          </p:val>
                                        </p:tav>
                                        <p:tav tm="100000">
                                          <p:val>
                                            <p:strVal val="#ppt_x"/>
                                          </p:val>
                                        </p:tav>
                                      </p:tavLst>
                                    </p:anim>
                                    <p:anim calcmode="lin" valueType="num">
                                      <p:cBhvr additive="base">
                                        <p:cTn id="13" dur="500" fill="hold"/>
                                        <p:tgtEl>
                                          <p:spTgt spid="54"/>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2" presetClass="entr" presetSubtype="2" dur="500" fill="hold" grpId="0" nodeType="clickEffect">
                                  <p:stCondLst>
                                    <p:cond delay="0"/>
                                  </p:stCondLst>
                                  <p:childTnLst>
                                    <p:set>
                                      <p:cBhvr>
                                        <p:cTn id="17" dur="1" fill="hold">
                                          <p:stCondLst>
                                            <p:cond delay="0"/>
                                          </p:stCondLst>
                                        </p:cTn>
                                        <p:tgtEl>
                                          <p:spTgt spid="53"/>
                                        </p:tgtEl>
                                        <p:attrNameLst>
                                          <p:attrName>style.visibility</p:attrName>
                                        </p:attrNameLst>
                                      </p:cBhvr>
                                      <p:to>
                                        <p:strVal val="visible"/>
                                      </p:to>
                                    </p:set>
                                    <p:anim calcmode="lin" valueType="num">
                                      <p:cBhvr additive="base">
                                        <p:cTn id="18" dur="500" fill="hold"/>
                                        <p:tgtEl>
                                          <p:spTgt spid="53"/>
                                        </p:tgtEl>
                                        <p:attrNameLst>
                                          <p:attrName>ppt_x</p:attrName>
                                        </p:attrNameLst>
                                      </p:cBhvr>
                                      <p:tavLst>
                                        <p:tav tm="0">
                                          <p:val>
                                            <p:strVal val="1+#ppt_w/2"/>
                                          </p:val>
                                        </p:tav>
                                        <p:tav tm="100000">
                                          <p:val>
                                            <p:strVal val="#ppt_x"/>
                                          </p:val>
                                        </p:tav>
                                      </p:tavLst>
                                    </p:anim>
                                    <p:anim calcmode="lin" valueType="num">
                                      <p:cBhvr additive="base">
                                        <p:cTn id="19" dur="500" fill="hold"/>
                                        <p:tgtEl>
                                          <p:spTgt spid="53"/>
                                        </p:tgtEl>
                                        <p:attrNameLst>
                                          <p:attrName>ppt_y</p:attrName>
                                        </p:attrNameLst>
                                      </p:cBhvr>
                                      <p:tavLst>
                                        <p:tav tm="0">
                                          <p:val>
                                            <p:strVal val="#ppt_y"/>
                                          </p:val>
                                        </p:tav>
                                        <p:tav tm="100000">
                                          <p:val>
                                            <p:strVal val="#ppt_y"/>
                                          </p:val>
                                        </p:tav>
                                      </p:tavLst>
                                    </p:anim>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2" presetClass="entr" presetSubtype="8" dur="500" fill="hold" grpId="0" nodeType="clickEffect">
                                  <p:stCondLst>
                                    <p:cond delay="0"/>
                                  </p:stCondLst>
                                  <p:childTnLst>
                                    <p:set>
                                      <p:cBhvr>
                                        <p:cTn id="23" dur="1" fill="hold">
                                          <p:stCondLst>
                                            <p:cond delay="0"/>
                                          </p:stCondLst>
                                        </p:cTn>
                                        <p:tgtEl>
                                          <p:spTgt spid="52"/>
                                        </p:tgtEl>
                                        <p:attrNameLst>
                                          <p:attrName>style.visibility</p:attrName>
                                        </p:attrNameLst>
                                      </p:cBhvr>
                                      <p:to>
                                        <p:strVal val="visible"/>
                                      </p:to>
                                    </p:set>
                                    <p:anim calcmode="lin" valueType="num">
                                      <p:cBhvr additive="base">
                                        <p:cTn id="24" dur="500" fill="hold"/>
                                        <p:tgtEl>
                                          <p:spTgt spid="52"/>
                                        </p:tgtEl>
                                        <p:attrNameLst>
                                          <p:attrName>ppt_x</p:attrName>
                                        </p:attrNameLst>
                                      </p:cBhvr>
                                      <p:tavLst>
                                        <p:tav tm="0">
                                          <p:val>
                                            <p:strVal val="0-#ppt_w/2"/>
                                          </p:val>
                                        </p:tav>
                                        <p:tav tm="100000">
                                          <p:val>
                                            <p:strVal val="#ppt_x"/>
                                          </p:val>
                                        </p:tav>
                                      </p:tavLst>
                                    </p:anim>
                                    <p:anim calcmode="lin" valueType="num">
                                      <p:cBhvr additive="base">
                                        <p:cTn id="25" dur="500" fill="hold"/>
                                        <p:tgtEl>
                                          <p:spTgt spid="52"/>
                                        </p:tgtEl>
                                        <p:attrNameLst>
                                          <p:attrName>ppt_y</p:attrName>
                                        </p:attrNameLst>
                                      </p:cBhvr>
                                      <p:tavLst>
                                        <p:tav tm="0">
                                          <p:val>
                                            <p:strVal val="#ppt_y"/>
                                          </p:val>
                                        </p:tav>
                                        <p:tav tm="100000">
                                          <p:val>
                                            <p:strVal val="#ppt_y"/>
                                          </p:val>
                                        </p:tav>
                                      </p:tavLst>
                                    </p:anim>
                                  </p:childTnLst>
                                </p:cTn>
                              </p:par>
                            </p:childTnLst>
                          </p:cTn>
                        </p:par>
                        <p:par>
                          <p:cTn id="26" fill="hold" nodeType="afterGroup">
                            <p:stCondLst>
                              <p:cond delay="500"/>
                            </p:stCondLst>
                            <p:childTnLst>
                              <p:par>
                                <p:cTn id="27" presetID="2" presetClass="entr" presetSubtype="4" dur="500" fill="hold" grpId="0" nodeType="afterEffect">
                                  <p:stCondLst>
                                    <p:cond delay="0"/>
                                  </p:stCondLst>
                                  <p:childTnLst>
                                    <p:set>
                                      <p:cBhvr>
                                        <p:cTn id="28" dur="1" fill="hold">
                                          <p:stCondLst>
                                            <p:cond delay="0"/>
                                          </p:stCondLst>
                                        </p:cTn>
                                        <p:tgtEl>
                                          <p:spTgt spid="47"/>
                                        </p:tgtEl>
                                        <p:attrNameLst>
                                          <p:attrName>style.visibility</p:attrName>
                                        </p:attrNameLst>
                                      </p:cBhvr>
                                      <p:to>
                                        <p:strVal val="visible"/>
                                      </p:to>
                                    </p:set>
                                    <p:anim calcmode="lin" valueType="num">
                                      <p:cBhvr additive="base">
                                        <p:cTn id="29" dur="500" fill="hold"/>
                                        <p:tgtEl>
                                          <p:spTgt spid="47"/>
                                        </p:tgtEl>
                                        <p:attrNameLst>
                                          <p:attrName>ppt_x</p:attrName>
                                        </p:attrNameLst>
                                      </p:cBhvr>
                                      <p:tavLst>
                                        <p:tav tm="0">
                                          <p:val>
                                            <p:strVal val="#ppt_x"/>
                                          </p:val>
                                        </p:tav>
                                        <p:tav tm="100000">
                                          <p:val>
                                            <p:strVal val="#ppt_x"/>
                                          </p:val>
                                        </p:tav>
                                      </p:tavLst>
                                    </p:anim>
                                    <p:anim calcmode="lin" valueType="num">
                                      <p:cBhvr additive="base">
                                        <p:cTn id="30" dur="500" fill="hold"/>
                                        <p:tgtEl>
                                          <p:spTgt spid="47"/>
                                        </p:tgtEl>
                                        <p:attrNameLst>
                                          <p:attrName>ppt_y</p:attrName>
                                        </p:attrNameLst>
                                      </p:cBhvr>
                                      <p:tavLst>
                                        <p:tav tm="0">
                                          <p:val>
                                            <p:strVal val="1+#ppt_h/2"/>
                                          </p:val>
                                        </p:tav>
                                        <p:tav tm="100000">
                                          <p:val>
                                            <p:strVal val="#ppt_y"/>
                                          </p:val>
                                        </p:tav>
                                      </p:tavLst>
                                    </p:anim>
                                  </p:childTnLst>
                                </p:cTn>
                              </p:par>
                            </p:childTnLst>
                          </p:cTn>
                        </p:par>
                        <p:par>
                          <p:cTn id="31" fill="hold" nodeType="afterGroup">
                            <p:stCondLst>
                              <p:cond delay="1000"/>
                            </p:stCondLst>
                            <p:childTnLst>
                              <p:par>
                                <p:cTn id="32" presetID="42" presetClass="entr" presetSubtype="0" dur="500" fill="hold" grpId="0" nodeType="afterEffect">
                                  <p:stCondLst>
                                    <p:cond delay="0"/>
                                  </p:stCondLst>
                                  <p:childTnLst>
                                    <p:set>
                                      <p:cBhvr>
                                        <p:cTn id="33" dur="1" fill="hold">
                                          <p:stCondLst>
                                            <p:cond delay="0"/>
                                          </p:stCondLst>
                                        </p:cTn>
                                        <p:tgtEl>
                                          <p:spTgt spid="50"/>
                                        </p:tgtEl>
                                        <p:attrNameLst>
                                          <p:attrName>style.visibility</p:attrName>
                                        </p:attrNameLst>
                                      </p:cBhvr>
                                      <p:to>
                                        <p:strVal val="visible"/>
                                      </p:to>
                                    </p:set>
                                    <p:animEffect transition="in" filter="fade">
                                      <p:cBhvr>
                                        <p:cTn id="34" dur="500"/>
                                        <p:tgtEl>
                                          <p:spTgt spid="50"/>
                                        </p:tgtEl>
                                      </p:cBhvr>
                                    </p:animEffect>
                                    <p:anim calcmode="lin" valueType="num">
                                      <p:cBhvr>
                                        <p:cTn id="35" dur="500" fill="hold"/>
                                        <p:tgtEl>
                                          <p:spTgt spid="50"/>
                                        </p:tgtEl>
                                        <p:attrNameLst>
                                          <p:attrName>ppt_x</p:attrName>
                                        </p:attrNameLst>
                                      </p:cBhvr>
                                      <p:tavLst>
                                        <p:tav tm="0">
                                          <p:val>
                                            <p:strVal val="#ppt_x"/>
                                          </p:val>
                                        </p:tav>
                                        <p:tav tm="100000">
                                          <p:val>
                                            <p:strVal val="#ppt_x"/>
                                          </p:val>
                                        </p:tav>
                                      </p:tavLst>
                                    </p:anim>
                                    <p:anim calcmode="lin" valueType="num">
                                      <p:cBhvr>
                                        <p:cTn id="36" dur="500" fill="hold"/>
                                        <p:tgtEl>
                                          <p:spTgt spid="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2" grpId="0"/>
      <p:bldP spid="53" grpId="0"/>
      <p:bldP spid="54" grpId="0"/>
      <p:bldP spid="47" grpId="0"/>
      <p:bldP spid="50"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pattFill prst="pct5">
          <a:fgClr>
            <a:schemeClr val="bg1"/>
          </a:fgClr>
          <a:bgClr>
            <a:schemeClr val="bg1"/>
          </a:bgClr>
        </a:pattFill>
        <a:effectLst/>
      </p:bgPr>
    </p:bg>
    <p:spTree>
      <p:nvGrpSpPr>
        <p:cNvPr id="1" name=""/>
        <p:cNvGrpSpPr/>
        <p:nvPr/>
      </p:nvGrpSpPr>
      <p:grpSpPr>
        <a:xfrm>
          <a:off x="0" y="0"/>
          <a:ext cx="0" cy="0"/>
        </a:xfrm>
      </p:grpSpPr>
      <p:sp>
        <p:nvSpPr>
          <p:cNvPr id="21" name="任意多边形 20"/>
          <p:cNvSpPr/>
          <p:nvPr/>
        </p:nvSpPr>
        <p:spPr>
          <a:xfrm>
            <a:off x="0" y="3614456"/>
            <a:ext cx="12857163" cy="3615631"/>
          </a:xfrm>
          <a:custGeom>
            <a:gdLst>
              <a:gd name="connsiteX0" fmla="*/ 0 w 6907593"/>
              <a:gd name="connsiteY0" fmla="*/ 0 h 1776503"/>
              <a:gd name="connsiteX1" fmla="*/ 6907593 w 6907593"/>
              <a:gd name="connsiteY1" fmla="*/ 1776503 h 1776503"/>
              <a:gd name="connsiteX2" fmla="*/ 0 w 6907593"/>
              <a:gd name="connsiteY2" fmla="*/ 1776503 h 1776503"/>
            </a:gdLst>
            <a:cxnLst>
              <a:cxn ang="0">
                <a:pos x="connsiteX0" y="connsiteY0"/>
              </a:cxn>
              <a:cxn ang="0">
                <a:pos x="connsiteX1" y="connsiteY1"/>
              </a:cxn>
              <a:cxn ang="0">
                <a:pos x="connsiteX2" y="connsiteY2"/>
              </a:cxn>
            </a:cxnLst>
            <a:rect l="l" t="t" r="r" b="b"/>
            <a:pathLst>
              <a:path w="6907592" h="1776502">
                <a:moveTo>
                  <a:pt x="0" y="0"/>
                </a:moveTo>
                <a:lnTo>
                  <a:pt x="6907593" y="1776503"/>
                </a:lnTo>
                <a:lnTo>
                  <a:pt x="0" y="1776503"/>
                </a:lnTo>
                <a:close/>
              </a:path>
            </a:pathLst>
          </a:custGeom>
          <a:solidFill>
            <a:srgbClr val="007FDE">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22" name="任意多边形 21"/>
          <p:cNvSpPr/>
          <p:nvPr/>
        </p:nvSpPr>
        <p:spPr>
          <a:xfrm flipH="1">
            <a:off x="4917393" y="5841806"/>
            <a:ext cx="7940563" cy="1390398"/>
          </a:xfrm>
          <a:custGeom>
            <a:gdLst>
              <a:gd name="connsiteX0" fmla="*/ 0 w 6907593"/>
              <a:gd name="connsiteY0" fmla="*/ 0 h 1776503"/>
              <a:gd name="connsiteX1" fmla="*/ 6907593 w 6907593"/>
              <a:gd name="connsiteY1" fmla="*/ 1776503 h 1776503"/>
              <a:gd name="connsiteX2" fmla="*/ 0 w 6907593"/>
              <a:gd name="connsiteY2" fmla="*/ 1776503 h 1776503"/>
            </a:gdLst>
            <a:cxnLst>
              <a:cxn ang="0">
                <a:pos x="connsiteX0" y="connsiteY0"/>
              </a:cxn>
              <a:cxn ang="0">
                <a:pos x="connsiteX1" y="connsiteY1"/>
              </a:cxn>
              <a:cxn ang="0">
                <a:pos x="connsiteX2" y="connsiteY2"/>
              </a:cxn>
            </a:cxnLst>
            <a:rect l="l" t="t" r="r" b="b"/>
            <a:pathLst>
              <a:path w="6907592" h="1776502">
                <a:moveTo>
                  <a:pt x="0" y="0"/>
                </a:moveTo>
                <a:lnTo>
                  <a:pt x="6907593" y="1776503"/>
                </a:lnTo>
                <a:lnTo>
                  <a:pt x="0" y="1776503"/>
                </a:lnTo>
                <a:close/>
              </a:path>
            </a:pathLst>
          </a:custGeom>
          <a:solidFill>
            <a:srgbClr val="92D05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119" name="文本框 118"/>
          <p:cNvSpPr txBox="1"/>
          <p:nvPr/>
        </p:nvSpPr>
        <p:spPr>
          <a:xfrm>
            <a:off x="1438259" y="2483024"/>
            <a:ext cx="2274523" cy="13232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ctr" rtl="0" fontAlgn="base">
              <a:spcBef>
                <a:spcPct val="20000"/>
              </a:spcBef>
              <a:spcAft>
                <a:spcPct val="0"/>
              </a:spcAft>
              <a:buFont typeface="Arial" pitchFamily="34" charset="0"/>
              <a:buNone/>
              <a:defRPr sz="3600" b="1" kern="1200" cap="all">
                <a:gradFill>
                  <a:gsLst>
                    <a:gs pos="5000">
                      <a:srgbClr val="BD1032"/>
                    </a:gs>
                    <a:gs pos="36000">
                      <a:srgbClr val="55020D"/>
                    </a:gs>
                    <a:gs pos="68000">
                      <a:srgbClr val="E13377"/>
                    </a:gs>
                    <a:gs pos="100000">
                      <a:srgbClr val="ED8571"/>
                    </a:gs>
                  </a:gsLst>
                  <a:lin ang="5400000" scaled="1"/>
                </a:gradFill>
                <a:latin typeface="微软雅黑" panose="020b0503020204020204" pitchFamily="34" charset="-122"/>
                <a:ea typeface="微软雅黑" panose="020b0503020204020204" pitchFamily="34" charset="-122"/>
                <a:cs typeface="Arial"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9pPr>
          </a:lstStyle>
          <a:p>
            <a:r>
              <a:rPr lang="zh-CN" altLang="en-US" sz="8000">
                <a:solidFill>
                  <a:schemeClr val="accent1"/>
                </a:solidFill>
                <a:latin typeface="方正稚艺简体" panose="03000509000000000000" pitchFamily="65" charset="-122"/>
                <a:ea typeface="方正稚艺简体" panose="03000509000000000000" pitchFamily="65" charset="-122"/>
                <a:sym typeface="+mn-lt"/>
              </a:rPr>
              <a:t>目录</a:t>
            </a:r>
            <a:endParaRPr lang="zh-CN" altLang="en-US" sz="8000">
              <a:solidFill>
                <a:schemeClr val="accent1"/>
              </a:solidFill>
              <a:latin typeface="方正稚艺简体" panose="03000509000000000000" pitchFamily="65" charset="-122"/>
              <a:ea typeface="方正稚艺简体" panose="03000509000000000000" pitchFamily="65" charset="-122"/>
            </a:endParaRPr>
          </a:p>
        </p:txBody>
      </p:sp>
      <p:sp>
        <p:nvSpPr>
          <p:cNvPr id="120" name="文本框 119"/>
          <p:cNvSpPr txBox="1"/>
          <p:nvPr/>
        </p:nvSpPr>
        <p:spPr>
          <a:xfrm>
            <a:off x="1327340" y="3521222"/>
            <a:ext cx="2496360" cy="68318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20000"/>
              </a:lnSpc>
            </a:pPr>
            <a:r>
              <a:rPr lang="en-US" altLang="zh-CN" sz="3200" cap="all">
                <a:solidFill>
                  <a:srgbClr val="000000"/>
                </a:solidFill>
                <a:latin typeface="Franklin Gothic Book" panose="020b0503020102020204" pitchFamily="34" charset="0"/>
                <a:ea typeface="Cambria Math" panose="02040503050406030204" pitchFamily="18" charset="0"/>
                <a:cs typeface="+mn-ea"/>
                <a:sym typeface="+mn-lt"/>
              </a:rPr>
              <a:t>contents</a:t>
            </a:r>
            <a:endParaRPr lang="zh-CN" altLang="en-US" sz="3200" cap="all">
              <a:solidFill>
                <a:srgbClr val="000000"/>
              </a:solidFill>
              <a:latin typeface="Franklin Gothic Book" panose="020b0503020102020204" pitchFamily="34" charset="0"/>
              <a:cs typeface="+mn-ea"/>
              <a:sym typeface="+mn-lt"/>
            </a:endParaRPr>
          </a:p>
        </p:txBody>
      </p:sp>
      <p:sp>
        <p:nvSpPr>
          <p:cNvPr id="80" name="圆角矩形 79"/>
          <p:cNvSpPr/>
          <p:nvPr/>
        </p:nvSpPr>
        <p:spPr>
          <a:xfrm>
            <a:off x="4485159" y="1528482"/>
            <a:ext cx="6165829" cy="615936"/>
          </a:xfrm>
          <a:prstGeom prst="round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6417" tIns="48208" rIns="96417" bIns="48208"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70308C"/>
              </a:solidFill>
            </a:endParaRPr>
          </a:p>
        </p:txBody>
      </p:sp>
      <p:sp>
        <p:nvSpPr>
          <p:cNvPr id="81" name="矩形 80"/>
          <p:cNvSpPr/>
          <p:nvPr/>
        </p:nvSpPr>
        <p:spPr>
          <a:xfrm>
            <a:off x="5948316" y="1567761"/>
            <a:ext cx="3505395" cy="523220"/>
          </a:xfrm>
          <a:prstGeom prst="rect">
            <a:avLst/>
          </a:prstGeom>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fontAlgn="auto">
              <a:spcBef>
                <a:spcPct val="0"/>
              </a:spcBef>
              <a:spcAft>
                <a:spcPct val="0"/>
              </a:spcAft>
              <a:defRPr/>
            </a:pPr>
            <a:r>
              <a:rPr lang="zh-CN" altLang="zh-CN" sz="2800">
                <a:latin typeface="Franklin Gothic Medium" panose="020b0603020102020204" pitchFamily="34" charset="0"/>
                <a:ea typeface="微软雅黑" panose="020b0503020204020204" pitchFamily="34" charset="-122"/>
              </a:rPr>
              <a:t>科学认识保健食品</a:t>
            </a:r>
            <a:endParaRPr lang="zh-CN" altLang="en-US" sz="2800">
              <a:latin typeface="Franklin Gothic Medium" panose="020b0603020102020204" pitchFamily="34" charset="0"/>
              <a:ea typeface="微软雅黑" panose="020b0503020204020204" pitchFamily="34" charset="-122"/>
            </a:endParaRPr>
          </a:p>
        </p:txBody>
      </p:sp>
      <p:sp>
        <p:nvSpPr>
          <p:cNvPr id="82" name="椭圆 81"/>
          <p:cNvSpPr/>
          <p:nvPr/>
        </p:nvSpPr>
        <p:spPr>
          <a:xfrm>
            <a:off x="5302124" y="1598124"/>
            <a:ext cx="492857" cy="492857"/>
          </a:xfrm>
          <a:prstGeom prst="ellipse">
            <a:avLst/>
          </a:prstGeom>
          <a:solidFill>
            <a:schemeClr val="accent2"/>
          </a:solidFill>
          <a:ln w="38100">
            <a:noFill/>
          </a:ln>
          <a:effectLst>
            <a:outerShdw blurRad="203200" dist="88900" dir="8100000" sx="102000" sy="102000" algn="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fontAlgn="auto">
              <a:spcBef>
                <a:spcPct val="0"/>
              </a:spcBef>
              <a:spcAft>
                <a:spcPct val="0"/>
              </a:spcAft>
            </a:pPr>
            <a:r>
              <a:rPr lang="en-US" altLang="zh-CN" sz="2000">
                <a:solidFill>
                  <a:schemeClr val="bg1"/>
                </a:solidFill>
                <a:latin typeface="Impact" panose="020b0806030902050204" pitchFamily="34" charset="0"/>
                <a:cs typeface="+mn-ea"/>
              </a:rPr>
              <a:t>1</a:t>
            </a:r>
            <a:endParaRPr lang="zh-CN" altLang="en-US" sz="2000">
              <a:solidFill>
                <a:schemeClr val="bg1"/>
              </a:solidFill>
              <a:latin typeface="Impact" panose="020b0806030902050204" pitchFamily="34" charset="0"/>
              <a:cs typeface="+mn-ea"/>
            </a:endParaRPr>
          </a:p>
        </p:txBody>
      </p:sp>
      <p:sp>
        <p:nvSpPr>
          <p:cNvPr id="83" name="圆角矩形 82"/>
          <p:cNvSpPr/>
          <p:nvPr/>
        </p:nvSpPr>
        <p:spPr>
          <a:xfrm>
            <a:off x="4485159" y="2299912"/>
            <a:ext cx="6165829" cy="615936"/>
          </a:xfrm>
          <a:prstGeom prst="round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6417" tIns="48208" rIns="96417" bIns="48208"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70308C"/>
              </a:solidFill>
            </a:endParaRPr>
          </a:p>
        </p:txBody>
      </p:sp>
      <p:sp>
        <p:nvSpPr>
          <p:cNvPr id="84" name="矩形 83"/>
          <p:cNvSpPr/>
          <p:nvPr/>
        </p:nvSpPr>
        <p:spPr>
          <a:xfrm>
            <a:off x="5948316" y="2318072"/>
            <a:ext cx="3865161" cy="523220"/>
          </a:xfrm>
          <a:prstGeom prst="rect">
            <a:avLst/>
          </a:prstGeom>
          <a:effec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fontAlgn="auto">
              <a:spcBef>
                <a:spcPct val="0"/>
              </a:spcBef>
              <a:spcAft>
                <a:spcPct val="0"/>
              </a:spcAft>
              <a:defRPr/>
            </a:pPr>
            <a:r>
              <a:rPr lang="zh-CN" altLang="zh-CN" sz="2800">
                <a:latin typeface="Franklin Gothic Medium" panose="020b0603020102020204" pitchFamily="34" charset="0"/>
                <a:ea typeface="微软雅黑" panose="020b0503020204020204" pitchFamily="34" charset="-122"/>
              </a:rPr>
              <a:t>保健食品</a:t>
            </a:r>
            <a:r>
              <a:rPr lang="zh-CN" altLang="en-US" sz="2800">
                <a:latin typeface="Franklin Gothic Medium" panose="020b0603020102020204" pitchFamily="34" charset="0"/>
                <a:ea typeface="微软雅黑" panose="020b0503020204020204" pitchFamily="34" charset="-122"/>
              </a:rPr>
              <a:t>十大</a:t>
            </a:r>
            <a:r>
              <a:rPr lang="zh-CN" altLang="zh-CN" sz="2800">
                <a:latin typeface="Franklin Gothic Medium" panose="020b0603020102020204" pitchFamily="34" charset="0"/>
                <a:ea typeface="微软雅黑" panose="020b0503020204020204" pitchFamily="34" charset="-122"/>
              </a:rPr>
              <a:t>消费误区 </a:t>
            </a:r>
            <a:endParaRPr lang="zh-CN" altLang="en-US" sz="2800">
              <a:latin typeface="Franklin Gothic Medium" panose="020b0603020102020204" pitchFamily="34" charset="0"/>
              <a:ea typeface="微软雅黑" panose="020b0503020204020204" pitchFamily="34" charset="-122"/>
            </a:endParaRPr>
          </a:p>
        </p:txBody>
      </p:sp>
      <p:sp>
        <p:nvSpPr>
          <p:cNvPr id="85" name="椭圆 84"/>
          <p:cNvSpPr/>
          <p:nvPr/>
        </p:nvSpPr>
        <p:spPr>
          <a:xfrm>
            <a:off x="5302124" y="2342684"/>
            <a:ext cx="492857" cy="492857"/>
          </a:xfrm>
          <a:prstGeom prst="ellipse">
            <a:avLst/>
          </a:prstGeom>
          <a:solidFill>
            <a:schemeClr val="accent2"/>
          </a:solidFill>
          <a:ln w="38100">
            <a:noFill/>
          </a:ln>
          <a:effectLst>
            <a:outerShdw blurRad="203200" dist="88900" dir="8100000" sx="102000" sy="102000" algn="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fontAlgn="auto">
              <a:spcBef>
                <a:spcPct val="0"/>
              </a:spcBef>
              <a:spcAft>
                <a:spcPct val="0"/>
              </a:spcAft>
            </a:pPr>
            <a:r>
              <a:rPr lang="en-US" altLang="zh-CN" sz="2000">
                <a:solidFill>
                  <a:schemeClr val="bg1"/>
                </a:solidFill>
                <a:latin typeface="Impact" panose="020b0806030902050204" pitchFamily="34" charset="0"/>
                <a:cs typeface="+mn-ea"/>
              </a:rPr>
              <a:t>2</a:t>
            </a:r>
            <a:endParaRPr lang="zh-CN" altLang="en-US" sz="2000">
              <a:solidFill>
                <a:schemeClr val="bg1"/>
              </a:solidFill>
              <a:latin typeface="Impact" panose="020b0806030902050204" pitchFamily="34" charset="0"/>
              <a:cs typeface="+mn-ea"/>
            </a:endParaRPr>
          </a:p>
        </p:txBody>
      </p:sp>
      <p:sp>
        <p:nvSpPr>
          <p:cNvPr id="86" name="圆角矩形 85"/>
          <p:cNvSpPr/>
          <p:nvPr/>
        </p:nvSpPr>
        <p:spPr>
          <a:xfrm>
            <a:off x="4485159" y="3071342"/>
            <a:ext cx="6165829" cy="615936"/>
          </a:xfrm>
          <a:prstGeom prst="round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6417" tIns="48208" rIns="96417" bIns="48208"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BD2D39"/>
              </a:solidFill>
            </a:endParaRPr>
          </a:p>
        </p:txBody>
      </p:sp>
      <p:sp>
        <p:nvSpPr>
          <p:cNvPr id="87" name="矩形 86"/>
          <p:cNvSpPr/>
          <p:nvPr/>
        </p:nvSpPr>
        <p:spPr>
          <a:xfrm>
            <a:off x="5951928" y="3101698"/>
            <a:ext cx="3147015" cy="523220"/>
          </a:xfrm>
          <a:prstGeom prst="rect">
            <a:avLst/>
          </a:prstGeom>
          <a:effec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fontAlgn="auto">
              <a:spcBef>
                <a:spcPct val="0"/>
              </a:spcBef>
              <a:spcAft>
                <a:spcPct val="0"/>
              </a:spcAft>
              <a:defRPr/>
            </a:pPr>
            <a:r>
              <a:rPr lang="zh-CN" altLang="zh-CN" sz="2800">
                <a:latin typeface="Franklin Gothic Medium" panose="020b0603020102020204" pitchFamily="34" charset="0"/>
                <a:ea typeface="微软雅黑" panose="020b0503020204020204" pitchFamily="34" charset="-122"/>
              </a:rPr>
              <a:t>如何识别虚假广告 </a:t>
            </a:r>
            <a:endParaRPr lang="zh-CN" altLang="en-US" sz="2800">
              <a:latin typeface="Franklin Gothic Medium" panose="020b0603020102020204" pitchFamily="34" charset="0"/>
              <a:ea typeface="微软雅黑" panose="020b0503020204020204" pitchFamily="34" charset="-122"/>
            </a:endParaRPr>
          </a:p>
        </p:txBody>
      </p:sp>
      <p:sp>
        <p:nvSpPr>
          <p:cNvPr id="88" name="椭圆 87"/>
          <p:cNvSpPr/>
          <p:nvPr/>
        </p:nvSpPr>
        <p:spPr>
          <a:xfrm>
            <a:off x="5302124" y="3114113"/>
            <a:ext cx="492857" cy="492857"/>
          </a:xfrm>
          <a:prstGeom prst="ellipse">
            <a:avLst/>
          </a:prstGeom>
          <a:solidFill>
            <a:schemeClr val="accent2"/>
          </a:solidFill>
          <a:ln w="38100">
            <a:noFill/>
          </a:ln>
          <a:effectLst>
            <a:outerShdw blurRad="203200" dist="88900" dir="8100000" sx="102000" sy="102000" algn="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fontAlgn="auto">
              <a:spcBef>
                <a:spcPct val="0"/>
              </a:spcBef>
              <a:spcAft>
                <a:spcPct val="0"/>
              </a:spcAft>
            </a:pPr>
            <a:r>
              <a:rPr lang="en-US" altLang="zh-CN" sz="2000">
                <a:solidFill>
                  <a:schemeClr val="bg1"/>
                </a:solidFill>
                <a:latin typeface="Impact" panose="020b0806030902050204" pitchFamily="34" charset="0"/>
                <a:cs typeface="+mn-ea"/>
              </a:rPr>
              <a:t>3</a:t>
            </a:r>
            <a:endParaRPr lang="zh-CN" altLang="en-US" sz="2000">
              <a:solidFill>
                <a:schemeClr val="bg1"/>
              </a:solidFill>
              <a:latin typeface="Impact" panose="020b0806030902050204" pitchFamily="34" charset="0"/>
              <a:cs typeface="+mn-ea"/>
            </a:endParaRPr>
          </a:p>
        </p:txBody>
      </p:sp>
      <p:sp>
        <p:nvSpPr>
          <p:cNvPr id="89" name="圆角矩形 88"/>
          <p:cNvSpPr/>
          <p:nvPr/>
        </p:nvSpPr>
        <p:spPr>
          <a:xfrm>
            <a:off x="4485159" y="3852296"/>
            <a:ext cx="6165829" cy="615936"/>
          </a:xfrm>
          <a:prstGeom prst="round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6417" tIns="48208" rIns="96417" bIns="48208"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70308C"/>
              </a:solidFill>
            </a:endParaRPr>
          </a:p>
        </p:txBody>
      </p:sp>
      <p:sp>
        <p:nvSpPr>
          <p:cNvPr id="90" name="矩形 89"/>
          <p:cNvSpPr/>
          <p:nvPr/>
        </p:nvSpPr>
        <p:spPr>
          <a:xfrm>
            <a:off x="5951928" y="3891397"/>
            <a:ext cx="2428870" cy="523220"/>
          </a:xfrm>
          <a:prstGeom prst="rect">
            <a:avLst/>
          </a:prstGeom>
          <a:effec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fontAlgn="auto">
              <a:spcBef>
                <a:spcPct val="0"/>
              </a:spcBef>
              <a:spcAft>
                <a:spcPct val="0"/>
              </a:spcAft>
              <a:defRPr/>
            </a:pPr>
            <a:r>
              <a:rPr lang="zh-CN" altLang="zh-CN" sz="2800">
                <a:latin typeface="Franklin Gothic Medium" panose="020b0603020102020204" pitchFamily="34" charset="0"/>
                <a:ea typeface="微软雅黑" panose="020b0503020204020204" pitchFamily="34" charset="-122"/>
              </a:rPr>
              <a:t>常见消费陷阱 </a:t>
            </a:r>
            <a:endParaRPr lang="zh-CN" altLang="en-US" sz="2800">
              <a:latin typeface="Franklin Gothic Medium" panose="020b0603020102020204" pitchFamily="34" charset="0"/>
              <a:ea typeface="微软雅黑" panose="020b0503020204020204" pitchFamily="34" charset="-122"/>
            </a:endParaRPr>
          </a:p>
        </p:txBody>
      </p:sp>
      <p:sp>
        <p:nvSpPr>
          <p:cNvPr id="91" name="椭圆 90"/>
          <p:cNvSpPr/>
          <p:nvPr/>
        </p:nvSpPr>
        <p:spPr>
          <a:xfrm>
            <a:off x="5302124" y="3895067"/>
            <a:ext cx="492857" cy="492857"/>
          </a:xfrm>
          <a:prstGeom prst="ellipse">
            <a:avLst/>
          </a:prstGeom>
          <a:solidFill>
            <a:schemeClr val="accent2"/>
          </a:solidFill>
          <a:ln w="38100">
            <a:noFill/>
          </a:ln>
          <a:effectLst>
            <a:outerShdw blurRad="203200" dist="88900" dir="8100000" sx="102000" sy="102000" algn="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fontAlgn="auto">
              <a:spcBef>
                <a:spcPct val="0"/>
              </a:spcBef>
              <a:spcAft>
                <a:spcPct val="0"/>
              </a:spcAft>
            </a:pPr>
            <a:r>
              <a:rPr lang="en-US" altLang="zh-CN" sz="2000">
                <a:solidFill>
                  <a:schemeClr val="bg1"/>
                </a:solidFill>
                <a:latin typeface="Impact" panose="020b0806030902050204" pitchFamily="34" charset="0"/>
                <a:cs typeface="+mn-ea"/>
              </a:rPr>
              <a:t>4</a:t>
            </a:r>
            <a:endParaRPr lang="zh-CN" altLang="en-US" sz="2000">
              <a:solidFill>
                <a:schemeClr val="bg1"/>
              </a:solidFill>
              <a:latin typeface="Impact" panose="020b0806030902050204" pitchFamily="34" charset="0"/>
              <a:cs typeface="+mn-ea"/>
            </a:endParaRPr>
          </a:p>
        </p:txBody>
      </p:sp>
      <p:sp>
        <p:nvSpPr>
          <p:cNvPr id="92" name="圆角矩形 91"/>
          <p:cNvSpPr/>
          <p:nvPr/>
        </p:nvSpPr>
        <p:spPr>
          <a:xfrm>
            <a:off x="4485159" y="4652297"/>
            <a:ext cx="6165829" cy="615936"/>
          </a:xfrm>
          <a:prstGeom prst="round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6417" tIns="48208" rIns="96417" bIns="48208"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70308C"/>
              </a:solidFill>
            </a:endParaRPr>
          </a:p>
        </p:txBody>
      </p:sp>
      <p:sp>
        <p:nvSpPr>
          <p:cNvPr id="93" name="矩形 92"/>
          <p:cNvSpPr/>
          <p:nvPr/>
        </p:nvSpPr>
        <p:spPr>
          <a:xfrm>
            <a:off x="5964418" y="4693259"/>
            <a:ext cx="2428870" cy="523220"/>
          </a:xfrm>
          <a:prstGeom prst="rect">
            <a:avLst/>
          </a:prstGeom>
          <a:effec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2800">
                <a:latin typeface="Franklin Gothic Medium" panose="020b0603020102020204" pitchFamily="34" charset="0"/>
                <a:ea typeface="微软雅黑" panose="020b0503020204020204" pitchFamily="34" charset="-122"/>
              </a:rPr>
              <a:t>典型投诉案例</a:t>
            </a:r>
            <a:r>
              <a:rPr lang="en-US" altLang="zh-CN" sz="2800">
                <a:latin typeface="Franklin Gothic Medium" panose="020b0603020102020204" pitchFamily="34" charset="0"/>
                <a:ea typeface="微软雅黑" panose="020b0503020204020204" pitchFamily="34" charset="-122"/>
              </a:rPr>
              <a:t> </a:t>
            </a:r>
            <a:endParaRPr lang="zh-CN" altLang="zh-CN" sz="2800">
              <a:latin typeface="Franklin Gothic Medium" panose="020b0603020102020204" pitchFamily="34" charset="0"/>
              <a:ea typeface="微软雅黑" panose="020b0503020204020204" pitchFamily="34" charset="-122"/>
            </a:endParaRPr>
          </a:p>
        </p:txBody>
      </p:sp>
      <p:sp>
        <p:nvSpPr>
          <p:cNvPr id="94" name="椭圆 93"/>
          <p:cNvSpPr/>
          <p:nvPr/>
        </p:nvSpPr>
        <p:spPr>
          <a:xfrm>
            <a:off x="5302124" y="4695068"/>
            <a:ext cx="492857" cy="492857"/>
          </a:xfrm>
          <a:prstGeom prst="ellipse">
            <a:avLst/>
          </a:prstGeom>
          <a:solidFill>
            <a:schemeClr val="accent2"/>
          </a:solidFill>
          <a:ln w="38100">
            <a:noFill/>
          </a:ln>
          <a:effectLst>
            <a:outerShdw blurRad="203200" dist="88900" dir="8100000" sx="102000" sy="102000" algn="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fontAlgn="auto">
              <a:spcBef>
                <a:spcPct val="0"/>
              </a:spcBef>
              <a:spcAft>
                <a:spcPct val="0"/>
              </a:spcAft>
            </a:pPr>
            <a:r>
              <a:rPr lang="en-US" altLang="zh-CN" sz="2000">
                <a:solidFill>
                  <a:schemeClr val="bg1"/>
                </a:solidFill>
                <a:latin typeface="Impact" panose="020b0806030902050204" pitchFamily="34" charset="0"/>
                <a:cs typeface="+mn-ea"/>
              </a:rPr>
              <a:t>5</a:t>
            </a:r>
            <a:endParaRPr lang="zh-CN" altLang="en-US" sz="2000">
              <a:solidFill>
                <a:schemeClr val="bg1"/>
              </a:solidFill>
              <a:latin typeface="Impact" panose="020b0806030902050204" pitchFamily="34" charset="0"/>
              <a:cs typeface="+mn-ea"/>
            </a:endParaRPr>
          </a:p>
        </p:txBody>
      </p:sp>
      <p:sp>
        <p:nvSpPr>
          <p:cNvPr id="26" name="圆角矩形 91"/>
          <p:cNvSpPr/>
          <p:nvPr/>
        </p:nvSpPr>
        <p:spPr>
          <a:xfrm>
            <a:off x="4479625" y="5454307"/>
            <a:ext cx="6165829" cy="615936"/>
          </a:xfrm>
          <a:prstGeom prst="round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6417" tIns="48208" rIns="96417" bIns="48208"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70308C"/>
              </a:solidFill>
            </a:endParaRPr>
          </a:p>
        </p:txBody>
      </p:sp>
      <p:sp>
        <p:nvSpPr>
          <p:cNvPr id="27" name="矩形 26"/>
          <p:cNvSpPr/>
          <p:nvPr/>
        </p:nvSpPr>
        <p:spPr>
          <a:xfrm>
            <a:off x="5948316" y="5475497"/>
            <a:ext cx="2339102" cy="523220"/>
          </a:xfrm>
          <a:prstGeom prst="rect">
            <a:avLst/>
          </a:prstGeom>
          <a:effectLst/>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fontAlgn="auto">
              <a:spcBef>
                <a:spcPct val="0"/>
              </a:spcBef>
              <a:spcAft>
                <a:spcPct val="0"/>
              </a:spcAft>
              <a:defRPr/>
            </a:pPr>
            <a:r>
              <a:rPr lang="zh-CN" altLang="en-US" sz="2800">
                <a:latin typeface="Franklin Gothic Medium" panose="020b0603020102020204" pitchFamily="34" charset="0"/>
                <a:ea typeface="微软雅黑" panose="020b0503020204020204" pitchFamily="34" charset="-122"/>
              </a:rPr>
              <a:t>消费维权途径</a:t>
            </a:r>
            <a:endParaRPr lang="zh-CN" altLang="en-US" sz="2800">
              <a:latin typeface="Franklin Gothic Medium" panose="020b0603020102020204" pitchFamily="34" charset="0"/>
              <a:ea typeface="微软雅黑" panose="020b0503020204020204" pitchFamily="34" charset="-122"/>
            </a:endParaRPr>
          </a:p>
        </p:txBody>
      </p:sp>
      <p:sp>
        <p:nvSpPr>
          <p:cNvPr id="28" name="椭圆 27"/>
          <p:cNvSpPr/>
          <p:nvPr/>
        </p:nvSpPr>
        <p:spPr>
          <a:xfrm>
            <a:off x="5296590" y="5497078"/>
            <a:ext cx="492857" cy="492857"/>
          </a:xfrm>
          <a:prstGeom prst="ellipse">
            <a:avLst/>
          </a:prstGeom>
          <a:solidFill>
            <a:schemeClr val="accent2"/>
          </a:solidFill>
          <a:ln w="38100">
            <a:noFill/>
          </a:ln>
          <a:effectLst>
            <a:outerShdw blurRad="203200" dist="88900" dir="8100000" sx="102000" sy="102000" algn="t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fontAlgn="auto">
              <a:spcBef>
                <a:spcPct val="0"/>
              </a:spcBef>
              <a:spcAft>
                <a:spcPct val="0"/>
              </a:spcAft>
            </a:pPr>
            <a:r>
              <a:rPr lang="en-US" altLang="zh-CN" sz="2000">
                <a:solidFill>
                  <a:schemeClr val="bg1"/>
                </a:solidFill>
                <a:latin typeface="Impact" panose="020b0806030902050204" pitchFamily="34" charset="0"/>
                <a:cs typeface="+mn-ea"/>
              </a:rPr>
              <a:t>6</a:t>
            </a:r>
            <a:endParaRPr lang="zh-CN" altLang="en-US" sz="2000">
              <a:solidFill>
                <a:schemeClr val="bg1"/>
              </a:solidFill>
              <a:latin typeface="Impact" panose="020b0806030902050204" pitchFamily="34" charset="0"/>
              <a:cs typeface="+mn-ea"/>
            </a:endParaRPr>
          </a:p>
        </p:txBody>
      </p:sp>
      <p:pic>
        <p:nvPicPr>
          <p:cNvPr id="33" name="图片 3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2"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1+#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0-#ppt_w/2"/>
                                          </p:val>
                                        </p:tav>
                                        <p:tav tm="100000">
                                          <p:val>
                                            <p:strVal val="#ppt_x"/>
                                          </p:val>
                                        </p:tav>
                                      </p:tavLst>
                                    </p:anim>
                                    <p:anim calcmode="lin" valueType="num">
                                      <p:cBhvr additive="base">
                                        <p:cTn id="14" dur="500" fill="hold"/>
                                        <p:tgtEl>
                                          <p:spTgt spid="21"/>
                                        </p:tgtEl>
                                        <p:attrNameLst>
                                          <p:attrName>ppt_y</p:attrName>
                                        </p:attrNameLst>
                                      </p:cBhvr>
                                      <p:tavLst>
                                        <p:tav tm="0">
                                          <p:val>
                                            <p:strVal val="#ppt_y"/>
                                          </p:val>
                                        </p:tav>
                                        <p:tav tm="100000">
                                          <p:val>
                                            <p:strVal val="#ppt_y"/>
                                          </p:val>
                                        </p:tav>
                                      </p:tavLst>
                                    </p:anim>
                                  </p:childTnLst>
                                </p:cTn>
                              </p:par>
                            </p:childTnLst>
                          </p:cTn>
                        </p:par>
                        <p:par>
                          <p:cTn id="15" fill="hold" nodeType="afterGroup">
                            <p:stCondLst>
                              <p:cond delay="500"/>
                            </p:stCondLst>
                            <p:childTnLst>
                              <p:par>
                                <p:cTn id="16" presetID="53" presetClass="entr" presetSubtype="16" dur="500" fill="hold" grpId="0" nodeType="afterEffect">
                                  <p:stCondLst>
                                    <p:cond delay="0"/>
                                  </p:stCondLst>
                                  <p:childTnLst>
                                    <p:set>
                                      <p:cBhvr>
                                        <p:cTn id="17" dur="1" fill="hold">
                                          <p:stCondLst>
                                            <p:cond delay="0"/>
                                          </p:stCondLst>
                                        </p:cTn>
                                        <p:tgtEl>
                                          <p:spTgt spid="119"/>
                                        </p:tgtEl>
                                        <p:attrNameLst>
                                          <p:attrName>style.visibility</p:attrName>
                                        </p:attrNameLst>
                                      </p:cBhvr>
                                      <p:to>
                                        <p:strVal val="visible"/>
                                      </p:to>
                                    </p:set>
                                    <p:anim calcmode="lin" valueType="num">
                                      <p:cBhvr>
                                        <p:cTn id="18" dur="500" fill="hold"/>
                                        <p:tgtEl>
                                          <p:spTgt spid="119"/>
                                        </p:tgtEl>
                                        <p:attrNameLst>
                                          <p:attrName>ppt_w</p:attrName>
                                        </p:attrNameLst>
                                      </p:cBhvr>
                                      <p:tavLst>
                                        <p:tav tm="0">
                                          <p:val>
                                            <p:fltVal val="0"/>
                                          </p:val>
                                        </p:tav>
                                        <p:tav tm="100000">
                                          <p:val>
                                            <p:strVal val="#ppt_w"/>
                                          </p:val>
                                        </p:tav>
                                      </p:tavLst>
                                    </p:anim>
                                    <p:anim calcmode="lin" valueType="num">
                                      <p:cBhvr>
                                        <p:cTn id="19" dur="500" fill="hold"/>
                                        <p:tgtEl>
                                          <p:spTgt spid="119"/>
                                        </p:tgtEl>
                                        <p:attrNameLst>
                                          <p:attrName>ppt_h</p:attrName>
                                        </p:attrNameLst>
                                      </p:cBhvr>
                                      <p:tavLst>
                                        <p:tav tm="0">
                                          <p:val>
                                            <p:fltVal val="0"/>
                                          </p:val>
                                        </p:tav>
                                        <p:tav tm="100000">
                                          <p:val>
                                            <p:strVal val="#ppt_h"/>
                                          </p:val>
                                        </p:tav>
                                      </p:tavLst>
                                    </p:anim>
                                    <p:animEffect transition="in" filter="fade">
                                      <p:cBhvr>
                                        <p:cTn id="20" dur="500"/>
                                        <p:tgtEl>
                                          <p:spTgt spid="119"/>
                                        </p:tgtEl>
                                      </p:cBhvr>
                                    </p:animEffect>
                                  </p:childTnLst>
                                </p:cTn>
                              </p:par>
                              <p:par>
                                <p:cTn id="21" presetID="53" presetClass="entr" presetSubtype="16" dur="500" fill="hold" grpId="0" nodeType="withEffect">
                                  <p:stCondLst>
                                    <p:cond delay="0"/>
                                  </p:stCondLst>
                                  <p:childTnLst>
                                    <p:set>
                                      <p:cBhvr>
                                        <p:cTn id="22" dur="1" fill="hold">
                                          <p:stCondLst>
                                            <p:cond delay="0"/>
                                          </p:stCondLst>
                                        </p:cTn>
                                        <p:tgtEl>
                                          <p:spTgt spid="120"/>
                                        </p:tgtEl>
                                        <p:attrNameLst>
                                          <p:attrName>style.visibility</p:attrName>
                                        </p:attrNameLst>
                                      </p:cBhvr>
                                      <p:to>
                                        <p:strVal val="visible"/>
                                      </p:to>
                                    </p:set>
                                    <p:anim calcmode="lin" valueType="num">
                                      <p:cBhvr>
                                        <p:cTn id="23" dur="500" fill="hold"/>
                                        <p:tgtEl>
                                          <p:spTgt spid="120"/>
                                        </p:tgtEl>
                                        <p:attrNameLst>
                                          <p:attrName>ppt_w</p:attrName>
                                        </p:attrNameLst>
                                      </p:cBhvr>
                                      <p:tavLst>
                                        <p:tav tm="0">
                                          <p:val>
                                            <p:fltVal val="0"/>
                                          </p:val>
                                        </p:tav>
                                        <p:tav tm="100000">
                                          <p:val>
                                            <p:strVal val="#ppt_w"/>
                                          </p:val>
                                        </p:tav>
                                      </p:tavLst>
                                    </p:anim>
                                    <p:anim calcmode="lin" valueType="num">
                                      <p:cBhvr>
                                        <p:cTn id="24" dur="500" fill="hold"/>
                                        <p:tgtEl>
                                          <p:spTgt spid="120"/>
                                        </p:tgtEl>
                                        <p:attrNameLst>
                                          <p:attrName>ppt_h</p:attrName>
                                        </p:attrNameLst>
                                      </p:cBhvr>
                                      <p:tavLst>
                                        <p:tav tm="0">
                                          <p:val>
                                            <p:fltVal val="0"/>
                                          </p:val>
                                        </p:tav>
                                        <p:tav tm="100000">
                                          <p:val>
                                            <p:strVal val="#ppt_h"/>
                                          </p:val>
                                        </p:tav>
                                      </p:tavLst>
                                    </p:anim>
                                    <p:animEffect transition="in" filter="fade">
                                      <p:cBhvr>
                                        <p:cTn id="25" dur="500"/>
                                        <p:tgtEl>
                                          <p:spTgt spid="120"/>
                                        </p:tgtEl>
                                      </p:cBhvr>
                                    </p:animEffect>
                                  </p:childTnLst>
                                </p:cTn>
                              </p:par>
                            </p:childTnLst>
                          </p:cTn>
                        </p:par>
                        <p:par>
                          <p:cTn id="26" fill="hold" nodeType="afterGroup">
                            <p:stCondLst>
                              <p:cond delay="1000"/>
                            </p:stCondLst>
                            <p:childTnLst>
                              <p:par>
                                <p:cTn id="27" presetID="53" presetClass="entr" presetSubtype="16" dur="500" fill="hold" grpId="0" nodeType="afterEffect">
                                  <p:stCondLst>
                                    <p:cond delay="0"/>
                                  </p:stCondLst>
                                  <p:childTnLst>
                                    <p:set>
                                      <p:cBhvr>
                                        <p:cTn id="28" dur="1" fill="hold">
                                          <p:stCondLst>
                                            <p:cond delay="0"/>
                                          </p:stCondLst>
                                        </p:cTn>
                                        <p:tgtEl>
                                          <p:spTgt spid="80"/>
                                        </p:tgtEl>
                                        <p:attrNameLst>
                                          <p:attrName>style.visibility</p:attrName>
                                        </p:attrNameLst>
                                      </p:cBhvr>
                                      <p:to>
                                        <p:strVal val="visible"/>
                                      </p:to>
                                    </p:set>
                                    <p:anim calcmode="lin" valueType="num">
                                      <p:cBhvr>
                                        <p:cTn id="29" dur="500" fill="hold"/>
                                        <p:tgtEl>
                                          <p:spTgt spid="80"/>
                                        </p:tgtEl>
                                        <p:attrNameLst>
                                          <p:attrName>ppt_w</p:attrName>
                                        </p:attrNameLst>
                                      </p:cBhvr>
                                      <p:tavLst>
                                        <p:tav tm="0">
                                          <p:val>
                                            <p:fltVal val="0"/>
                                          </p:val>
                                        </p:tav>
                                        <p:tav tm="100000">
                                          <p:val>
                                            <p:strVal val="#ppt_w"/>
                                          </p:val>
                                        </p:tav>
                                      </p:tavLst>
                                    </p:anim>
                                    <p:anim calcmode="lin" valueType="num">
                                      <p:cBhvr>
                                        <p:cTn id="30" dur="500" fill="hold"/>
                                        <p:tgtEl>
                                          <p:spTgt spid="80"/>
                                        </p:tgtEl>
                                        <p:attrNameLst>
                                          <p:attrName>ppt_h</p:attrName>
                                        </p:attrNameLst>
                                      </p:cBhvr>
                                      <p:tavLst>
                                        <p:tav tm="0">
                                          <p:val>
                                            <p:fltVal val="0"/>
                                          </p:val>
                                        </p:tav>
                                        <p:tav tm="100000">
                                          <p:val>
                                            <p:strVal val="#ppt_h"/>
                                          </p:val>
                                        </p:tav>
                                      </p:tavLst>
                                    </p:anim>
                                    <p:animEffect transition="in" filter="fade">
                                      <p:cBhvr>
                                        <p:cTn id="31" dur="500"/>
                                        <p:tgtEl>
                                          <p:spTgt spid="80"/>
                                        </p:tgtEl>
                                      </p:cBhvr>
                                    </p:animEffect>
                                  </p:childTnLst>
                                </p:cTn>
                              </p:par>
                            </p:childTnLst>
                          </p:cTn>
                        </p:par>
                        <p:par>
                          <p:cTn id="32" fill="hold" nodeType="afterGroup">
                            <p:stCondLst>
                              <p:cond delay="1500"/>
                            </p:stCondLst>
                            <p:childTnLst>
                              <p:par>
                                <p:cTn id="33" presetID="26" presetClass="emph" presetSubtype="0" dur="500" fill="hold" grpId="1" nodeType="afterEffect">
                                  <p:stCondLst>
                                    <p:cond delay="0"/>
                                  </p:stCondLst>
                                  <p:childTnLst>
                                    <p:animEffect transition="out" filter="fade">
                                      <p:cBhvr>
                                        <p:cTn id="34" dur="500" tmFilter="0, 0; .2, .5; .8, .5; 1, 0"/>
                                        <p:tgtEl>
                                          <p:spTgt spid="80"/>
                                        </p:tgtEl>
                                      </p:cBhvr>
                                    </p:animEffect>
                                    <p:animScale>
                                      <p:cBhvr>
                                        <p:cTn id="35" dur="250" autoRev="1" fill="hold"/>
                                        <p:tgtEl>
                                          <p:spTgt spid="80"/>
                                        </p:tgtEl>
                                      </p:cBhvr>
                                      <p:by x="105000" y="105000"/>
                                    </p:animScale>
                                  </p:childTnLst>
                                </p:cTn>
                              </p:par>
                            </p:childTnLst>
                          </p:cTn>
                        </p:par>
                        <p:par>
                          <p:cTn id="36" fill="hold" nodeType="afterGroup">
                            <p:stCondLst>
                              <p:cond delay="2000"/>
                            </p:stCondLst>
                            <p:childTnLst>
                              <p:par>
                                <p:cTn id="37" presetID="22" presetClass="entr" presetSubtype="4" dur="500" fill="hold" grpId="0" nodeType="afterEffect">
                                  <p:stCondLst>
                                    <p:cond delay="0"/>
                                  </p:stCondLst>
                                  <p:childTnLst>
                                    <p:set>
                                      <p:cBhvr>
                                        <p:cTn id="38" dur="1" fill="hold">
                                          <p:stCondLst>
                                            <p:cond delay="0"/>
                                          </p:stCondLst>
                                        </p:cTn>
                                        <p:tgtEl>
                                          <p:spTgt spid="82"/>
                                        </p:tgtEl>
                                        <p:attrNameLst>
                                          <p:attrName>style.visibility</p:attrName>
                                        </p:attrNameLst>
                                      </p:cBhvr>
                                      <p:to>
                                        <p:strVal val="visible"/>
                                      </p:to>
                                    </p:set>
                                    <p:animEffect transition="in" filter="wipe(down)">
                                      <p:cBhvr>
                                        <p:cTn id="39" dur="500"/>
                                        <p:tgtEl>
                                          <p:spTgt spid="82"/>
                                        </p:tgtEl>
                                      </p:cBhvr>
                                    </p:animEffect>
                                  </p:childTnLst>
                                </p:cTn>
                              </p:par>
                            </p:childTnLst>
                          </p:cTn>
                        </p:par>
                        <p:par>
                          <p:cTn id="40" fill="hold" nodeType="afterGroup">
                            <p:stCondLst>
                              <p:cond delay="2500"/>
                            </p:stCondLst>
                            <p:childTnLst>
                              <p:par>
                                <p:cTn id="41" presetID="22" presetClass="entr" presetSubtype="8" dur="500" fill="hold" grpId="0" nodeType="afterEffect">
                                  <p:stCondLst>
                                    <p:cond delay="0"/>
                                  </p:stCondLst>
                                  <p:childTnLst>
                                    <p:set>
                                      <p:cBhvr>
                                        <p:cTn id="42" dur="1" fill="hold">
                                          <p:stCondLst>
                                            <p:cond delay="0"/>
                                          </p:stCondLst>
                                        </p:cTn>
                                        <p:tgtEl>
                                          <p:spTgt spid="81"/>
                                        </p:tgtEl>
                                        <p:attrNameLst>
                                          <p:attrName>style.visibility</p:attrName>
                                        </p:attrNameLst>
                                      </p:cBhvr>
                                      <p:to>
                                        <p:strVal val="visible"/>
                                      </p:to>
                                    </p:set>
                                    <p:animEffect transition="in" filter="wipe(left)">
                                      <p:cBhvr>
                                        <p:cTn id="43" dur="500"/>
                                        <p:tgtEl>
                                          <p:spTgt spid="81"/>
                                        </p:tgtEl>
                                      </p:cBhvr>
                                    </p:animEffect>
                                  </p:childTnLst>
                                </p:cTn>
                              </p:par>
                            </p:childTnLst>
                          </p:cTn>
                        </p:par>
                        <p:par>
                          <p:cTn id="44" fill="hold" nodeType="afterGroup">
                            <p:stCondLst>
                              <p:cond delay="3000"/>
                            </p:stCondLst>
                            <p:childTnLst>
                              <p:par>
                                <p:cTn id="45" presetID="53" presetClass="entr" presetSubtype="16" dur="500" fill="hold" grpId="0" nodeType="afterEffect">
                                  <p:stCondLst>
                                    <p:cond delay="0"/>
                                  </p:stCondLst>
                                  <p:childTnLst>
                                    <p:set>
                                      <p:cBhvr>
                                        <p:cTn id="46" dur="1" fill="hold">
                                          <p:stCondLst>
                                            <p:cond delay="0"/>
                                          </p:stCondLst>
                                        </p:cTn>
                                        <p:tgtEl>
                                          <p:spTgt spid="83"/>
                                        </p:tgtEl>
                                        <p:attrNameLst>
                                          <p:attrName>style.visibility</p:attrName>
                                        </p:attrNameLst>
                                      </p:cBhvr>
                                      <p:to>
                                        <p:strVal val="visible"/>
                                      </p:to>
                                    </p:set>
                                    <p:anim calcmode="lin" valueType="num">
                                      <p:cBhvr>
                                        <p:cTn id="47" dur="500" fill="hold"/>
                                        <p:tgtEl>
                                          <p:spTgt spid="83"/>
                                        </p:tgtEl>
                                        <p:attrNameLst>
                                          <p:attrName>ppt_w</p:attrName>
                                        </p:attrNameLst>
                                      </p:cBhvr>
                                      <p:tavLst>
                                        <p:tav tm="0">
                                          <p:val>
                                            <p:fltVal val="0"/>
                                          </p:val>
                                        </p:tav>
                                        <p:tav tm="100000">
                                          <p:val>
                                            <p:strVal val="#ppt_w"/>
                                          </p:val>
                                        </p:tav>
                                      </p:tavLst>
                                    </p:anim>
                                    <p:anim calcmode="lin" valueType="num">
                                      <p:cBhvr>
                                        <p:cTn id="48" dur="500" fill="hold"/>
                                        <p:tgtEl>
                                          <p:spTgt spid="83"/>
                                        </p:tgtEl>
                                        <p:attrNameLst>
                                          <p:attrName>ppt_h</p:attrName>
                                        </p:attrNameLst>
                                      </p:cBhvr>
                                      <p:tavLst>
                                        <p:tav tm="0">
                                          <p:val>
                                            <p:fltVal val="0"/>
                                          </p:val>
                                        </p:tav>
                                        <p:tav tm="100000">
                                          <p:val>
                                            <p:strVal val="#ppt_h"/>
                                          </p:val>
                                        </p:tav>
                                      </p:tavLst>
                                    </p:anim>
                                    <p:animEffect transition="in" filter="fade">
                                      <p:cBhvr>
                                        <p:cTn id="49" dur="500"/>
                                        <p:tgtEl>
                                          <p:spTgt spid="83"/>
                                        </p:tgtEl>
                                      </p:cBhvr>
                                    </p:animEffect>
                                  </p:childTnLst>
                                </p:cTn>
                              </p:par>
                            </p:childTnLst>
                          </p:cTn>
                        </p:par>
                        <p:par>
                          <p:cTn id="50" fill="hold" nodeType="afterGroup">
                            <p:stCondLst>
                              <p:cond delay="3500"/>
                            </p:stCondLst>
                            <p:childTnLst>
                              <p:par>
                                <p:cTn id="51" presetID="26" presetClass="emph" presetSubtype="0" dur="500" fill="hold" grpId="1" nodeType="afterEffect">
                                  <p:stCondLst>
                                    <p:cond delay="0"/>
                                  </p:stCondLst>
                                  <p:childTnLst>
                                    <p:animEffect transition="out" filter="fade">
                                      <p:cBhvr>
                                        <p:cTn id="52" dur="500" tmFilter="0, 0; .2, .5; .8, .5; 1, 0"/>
                                        <p:tgtEl>
                                          <p:spTgt spid="83"/>
                                        </p:tgtEl>
                                      </p:cBhvr>
                                    </p:animEffect>
                                    <p:animScale>
                                      <p:cBhvr>
                                        <p:cTn id="53" dur="250" autoRev="1" fill="hold"/>
                                        <p:tgtEl>
                                          <p:spTgt spid="83"/>
                                        </p:tgtEl>
                                      </p:cBhvr>
                                      <p:by x="105000" y="105000"/>
                                    </p:animScale>
                                  </p:childTnLst>
                                </p:cTn>
                              </p:par>
                            </p:childTnLst>
                          </p:cTn>
                        </p:par>
                        <p:par>
                          <p:cTn id="54" fill="hold" nodeType="afterGroup">
                            <p:stCondLst>
                              <p:cond delay="4000"/>
                            </p:stCondLst>
                            <p:childTnLst>
                              <p:par>
                                <p:cTn id="55" presetID="22" presetClass="entr" presetSubtype="4" dur="500" fill="hold" grpId="0" nodeType="afterEffect">
                                  <p:stCondLst>
                                    <p:cond delay="0"/>
                                  </p:stCondLst>
                                  <p:childTnLst>
                                    <p:set>
                                      <p:cBhvr>
                                        <p:cTn id="56" dur="1" fill="hold">
                                          <p:stCondLst>
                                            <p:cond delay="0"/>
                                          </p:stCondLst>
                                        </p:cTn>
                                        <p:tgtEl>
                                          <p:spTgt spid="85"/>
                                        </p:tgtEl>
                                        <p:attrNameLst>
                                          <p:attrName>style.visibility</p:attrName>
                                        </p:attrNameLst>
                                      </p:cBhvr>
                                      <p:to>
                                        <p:strVal val="visible"/>
                                      </p:to>
                                    </p:set>
                                    <p:animEffect transition="in" filter="wipe(down)">
                                      <p:cBhvr>
                                        <p:cTn id="57" dur="500"/>
                                        <p:tgtEl>
                                          <p:spTgt spid="85"/>
                                        </p:tgtEl>
                                      </p:cBhvr>
                                    </p:animEffect>
                                  </p:childTnLst>
                                </p:cTn>
                              </p:par>
                            </p:childTnLst>
                          </p:cTn>
                        </p:par>
                        <p:par>
                          <p:cTn id="58" fill="hold" nodeType="afterGroup">
                            <p:stCondLst>
                              <p:cond delay="4500"/>
                            </p:stCondLst>
                            <p:childTnLst>
                              <p:par>
                                <p:cTn id="59" presetID="22" presetClass="entr" presetSubtype="8" dur="500" fill="hold" grpId="0" nodeType="afterEffect">
                                  <p:stCondLst>
                                    <p:cond delay="0"/>
                                  </p:stCondLst>
                                  <p:childTnLst>
                                    <p:set>
                                      <p:cBhvr>
                                        <p:cTn id="60" dur="1" fill="hold">
                                          <p:stCondLst>
                                            <p:cond delay="0"/>
                                          </p:stCondLst>
                                        </p:cTn>
                                        <p:tgtEl>
                                          <p:spTgt spid="84"/>
                                        </p:tgtEl>
                                        <p:attrNameLst>
                                          <p:attrName>style.visibility</p:attrName>
                                        </p:attrNameLst>
                                      </p:cBhvr>
                                      <p:to>
                                        <p:strVal val="visible"/>
                                      </p:to>
                                    </p:set>
                                    <p:animEffect transition="in" filter="wipe(left)">
                                      <p:cBhvr>
                                        <p:cTn id="61" dur="500"/>
                                        <p:tgtEl>
                                          <p:spTgt spid="84"/>
                                        </p:tgtEl>
                                      </p:cBhvr>
                                    </p:animEffect>
                                  </p:childTnLst>
                                </p:cTn>
                              </p:par>
                            </p:childTnLst>
                          </p:cTn>
                        </p:par>
                        <p:par>
                          <p:cTn id="62" fill="hold" nodeType="afterGroup">
                            <p:stCondLst>
                              <p:cond delay="5000"/>
                            </p:stCondLst>
                            <p:childTnLst>
                              <p:par>
                                <p:cTn id="63" presetID="53" presetClass="entr" presetSubtype="16" dur="500" fill="hold" grpId="0" nodeType="afterEffect">
                                  <p:stCondLst>
                                    <p:cond delay="0"/>
                                  </p:stCondLst>
                                  <p:childTnLst>
                                    <p:set>
                                      <p:cBhvr>
                                        <p:cTn id="64" dur="1" fill="hold">
                                          <p:stCondLst>
                                            <p:cond delay="0"/>
                                          </p:stCondLst>
                                        </p:cTn>
                                        <p:tgtEl>
                                          <p:spTgt spid="86"/>
                                        </p:tgtEl>
                                        <p:attrNameLst>
                                          <p:attrName>style.visibility</p:attrName>
                                        </p:attrNameLst>
                                      </p:cBhvr>
                                      <p:to>
                                        <p:strVal val="visible"/>
                                      </p:to>
                                    </p:set>
                                    <p:anim calcmode="lin" valueType="num">
                                      <p:cBhvr>
                                        <p:cTn id="65" dur="500" fill="hold"/>
                                        <p:tgtEl>
                                          <p:spTgt spid="86"/>
                                        </p:tgtEl>
                                        <p:attrNameLst>
                                          <p:attrName>ppt_w</p:attrName>
                                        </p:attrNameLst>
                                      </p:cBhvr>
                                      <p:tavLst>
                                        <p:tav tm="0">
                                          <p:val>
                                            <p:fltVal val="0"/>
                                          </p:val>
                                        </p:tav>
                                        <p:tav tm="100000">
                                          <p:val>
                                            <p:strVal val="#ppt_w"/>
                                          </p:val>
                                        </p:tav>
                                      </p:tavLst>
                                    </p:anim>
                                    <p:anim calcmode="lin" valueType="num">
                                      <p:cBhvr>
                                        <p:cTn id="66" dur="500" fill="hold"/>
                                        <p:tgtEl>
                                          <p:spTgt spid="86"/>
                                        </p:tgtEl>
                                        <p:attrNameLst>
                                          <p:attrName>ppt_h</p:attrName>
                                        </p:attrNameLst>
                                      </p:cBhvr>
                                      <p:tavLst>
                                        <p:tav tm="0">
                                          <p:val>
                                            <p:fltVal val="0"/>
                                          </p:val>
                                        </p:tav>
                                        <p:tav tm="100000">
                                          <p:val>
                                            <p:strVal val="#ppt_h"/>
                                          </p:val>
                                        </p:tav>
                                      </p:tavLst>
                                    </p:anim>
                                    <p:animEffect transition="in" filter="fade">
                                      <p:cBhvr>
                                        <p:cTn id="67" dur="500"/>
                                        <p:tgtEl>
                                          <p:spTgt spid="86"/>
                                        </p:tgtEl>
                                      </p:cBhvr>
                                    </p:animEffect>
                                  </p:childTnLst>
                                </p:cTn>
                              </p:par>
                            </p:childTnLst>
                          </p:cTn>
                        </p:par>
                        <p:par>
                          <p:cTn id="68" fill="hold" nodeType="afterGroup">
                            <p:stCondLst>
                              <p:cond delay="5500"/>
                            </p:stCondLst>
                            <p:childTnLst>
                              <p:par>
                                <p:cTn id="69" presetID="26" presetClass="emph" presetSubtype="0" dur="500" fill="hold" grpId="1" nodeType="afterEffect">
                                  <p:stCondLst>
                                    <p:cond delay="0"/>
                                  </p:stCondLst>
                                  <p:childTnLst>
                                    <p:animEffect transition="out" filter="fade">
                                      <p:cBhvr>
                                        <p:cTn id="70" dur="500" tmFilter="0, 0; .2, .5; .8, .5; 1, 0"/>
                                        <p:tgtEl>
                                          <p:spTgt spid="86"/>
                                        </p:tgtEl>
                                      </p:cBhvr>
                                    </p:animEffect>
                                    <p:animScale>
                                      <p:cBhvr>
                                        <p:cTn id="71" dur="250" autoRev="1" fill="hold"/>
                                        <p:tgtEl>
                                          <p:spTgt spid="86"/>
                                        </p:tgtEl>
                                      </p:cBhvr>
                                      <p:by x="105000" y="105000"/>
                                    </p:animScale>
                                  </p:childTnLst>
                                </p:cTn>
                              </p:par>
                            </p:childTnLst>
                          </p:cTn>
                        </p:par>
                        <p:par>
                          <p:cTn id="72" fill="hold" nodeType="afterGroup">
                            <p:stCondLst>
                              <p:cond delay="6000"/>
                            </p:stCondLst>
                            <p:childTnLst>
                              <p:par>
                                <p:cTn id="73" presetID="22" presetClass="entr" presetSubtype="4" dur="500" fill="hold" grpId="0" nodeType="afterEffect">
                                  <p:stCondLst>
                                    <p:cond delay="0"/>
                                  </p:stCondLst>
                                  <p:childTnLst>
                                    <p:set>
                                      <p:cBhvr>
                                        <p:cTn id="74" dur="1" fill="hold">
                                          <p:stCondLst>
                                            <p:cond delay="0"/>
                                          </p:stCondLst>
                                        </p:cTn>
                                        <p:tgtEl>
                                          <p:spTgt spid="88"/>
                                        </p:tgtEl>
                                        <p:attrNameLst>
                                          <p:attrName>style.visibility</p:attrName>
                                        </p:attrNameLst>
                                      </p:cBhvr>
                                      <p:to>
                                        <p:strVal val="visible"/>
                                      </p:to>
                                    </p:set>
                                    <p:animEffect transition="in" filter="wipe(down)">
                                      <p:cBhvr>
                                        <p:cTn id="75" dur="500"/>
                                        <p:tgtEl>
                                          <p:spTgt spid="88"/>
                                        </p:tgtEl>
                                      </p:cBhvr>
                                    </p:animEffect>
                                  </p:childTnLst>
                                </p:cTn>
                              </p:par>
                            </p:childTnLst>
                          </p:cTn>
                        </p:par>
                        <p:par>
                          <p:cTn id="76" fill="hold" nodeType="afterGroup">
                            <p:stCondLst>
                              <p:cond delay="6500"/>
                            </p:stCondLst>
                            <p:childTnLst>
                              <p:par>
                                <p:cTn id="77" presetID="22" presetClass="entr" presetSubtype="8" dur="500" fill="hold" grpId="0" nodeType="afterEffect">
                                  <p:stCondLst>
                                    <p:cond delay="0"/>
                                  </p:stCondLst>
                                  <p:childTnLst>
                                    <p:set>
                                      <p:cBhvr>
                                        <p:cTn id="78" dur="1" fill="hold">
                                          <p:stCondLst>
                                            <p:cond delay="0"/>
                                          </p:stCondLst>
                                        </p:cTn>
                                        <p:tgtEl>
                                          <p:spTgt spid="87"/>
                                        </p:tgtEl>
                                        <p:attrNameLst>
                                          <p:attrName>style.visibility</p:attrName>
                                        </p:attrNameLst>
                                      </p:cBhvr>
                                      <p:to>
                                        <p:strVal val="visible"/>
                                      </p:to>
                                    </p:set>
                                    <p:animEffect transition="in" filter="wipe(left)">
                                      <p:cBhvr>
                                        <p:cTn id="79" dur="500"/>
                                        <p:tgtEl>
                                          <p:spTgt spid="87"/>
                                        </p:tgtEl>
                                      </p:cBhvr>
                                    </p:animEffect>
                                  </p:childTnLst>
                                </p:cTn>
                              </p:par>
                            </p:childTnLst>
                          </p:cTn>
                        </p:par>
                        <p:par>
                          <p:cTn id="80" fill="hold" nodeType="afterGroup">
                            <p:stCondLst>
                              <p:cond delay="7000"/>
                            </p:stCondLst>
                            <p:childTnLst>
                              <p:par>
                                <p:cTn id="81" presetID="53" presetClass="entr" presetSubtype="16" dur="500" fill="hold" grpId="0" nodeType="afterEffect">
                                  <p:stCondLst>
                                    <p:cond delay="0"/>
                                  </p:stCondLst>
                                  <p:childTnLst>
                                    <p:set>
                                      <p:cBhvr>
                                        <p:cTn id="82" dur="1" fill="hold">
                                          <p:stCondLst>
                                            <p:cond delay="0"/>
                                          </p:stCondLst>
                                        </p:cTn>
                                        <p:tgtEl>
                                          <p:spTgt spid="89"/>
                                        </p:tgtEl>
                                        <p:attrNameLst>
                                          <p:attrName>style.visibility</p:attrName>
                                        </p:attrNameLst>
                                      </p:cBhvr>
                                      <p:to>
                                        <p:strVal val="visible"/>
                                      </p:to>
                                    </p:set>
                                    <p:anim calcmode="lin" valueType="num">
                                      <p:cBhvr>
                                        <p:cTn id="83" dur="500" fill="hold"/>
                                        <p:tgtEl>
                                          <p:spTgt spid="89"/>
                                        </p:tgtEl>
                                        <p:attrNameLst>
                                          <p:attrName>ppt_w</p:attrName>
                                        </p:attrNameLst>
                                      </p:cBhvr>
                                      <p:tavLst>
                                        <p:tav tm="0">
                                          <p:val>
                                            <p:fltVal val="0"/>
                                          </p:val>
                                        </p:tav>
                                        <p:tav tm="100000">
                                          <p:val>
                                            <p:strVal val="#ppt_w"/>
                                          </p:val>
                                        </p:tav>
                                      </p:tavLst>
                                    </p:anim>
                                    <p:anim calcmode="lin" valueType="num">
                                      <p:cBhvr>
                                        <p:cTn id="84" dur="500" fill="hold"/>
                                        <p:tgtEl>
                                          <p:spTgt spid="89"/>
                                        </p:tgtEl>
                                        <p:attrNameLst>
                                          <p:attrName>ppt_h</p:attrName>
                                        </p:attrNameLst>
                                      </p:cBhvr>
                                      <p:tavLst>
                                        <p:tav tm="0">
                                          <p:val>
                                            <p:fltVal val="0"/>
                                          </p:val>
                                        </p:tav>
                                        <p:tav tm="100000">
                                          <p:val>
                                            <p:strVal val="#ppt_h"/>
                                          </p:val>
                                        </p:tav>
                                      </p:tavLst>
                                    </p:anim>
                                    <p:animEffect transition="in" filter="fade">
                                      <p:cBhvr>
                                        <p:cTn id="85" dur="500"/>
                                        <p:tgtEl>
                                          <p:spTgt spid="89"/>
                                        </p:tgtEl>
                                      </p:cBhvr>
                                    </p:animEffect>
                                  </p:childTnLst>
                                </p:cTn>
                              </p:par>
                            </p:childTnLst>
                          </p:cTn>
                        </p:par>
                        <p:par>
                          <p:cTn id="86" fill="hold" nodeType="afterGroup">
                            <p:stCondLst>
                              <p:cond delay="7500"/>
                            </p:stCondLst>
                            <p:childTnLst>
                              <p:par>
                                <p:cTn id="87" presetID="26" presetClass="emph" presetSubtype="0" dur="500" fill="hold" grpId="1" nodeType="afterEffect">
                                  <p:stCondLst>
                                    <p:cond delay="0"/>
                                  </p:stCondLst>
                                  <p:childTnLst>
                                    <p:animEffect transition="out" filter="fade">
                                      <p:cBhvr>
                                        <p:cTn id="88" dur="500" tmFilter="0, 0; .2, .5; .8, .5; 1, 0"/>
                                        <p:tgtEl>
                                          <p:spTgt spid="89"/>
                                        </p:tgtEl>
                                      </p:cBhvr>
                                    </p:animEffect>
                                    <p:animScale>
                                      <p:cBhvr>
                                        <p:cTn id="89" dur="250" autoRev="1" fill="hold"/>
                                        <p:tgtEl>
                                          <p:spTgt spid="89"/>
                                        </p:tgtEl>
                                      </p:cBhvr>
                                      <p:by x="105000" y="105000"/>
                                    </p:animScale>
                                  </p:childTnLst>
                                </p:cTn>
                              </p:par>
                            </p:childTnLst>
                          </p:cTn>
                        </p:par>
                        <p:par>
                          <p:cTn id="90" fill="hold" nodeType="afterGroup">
                            <p:stCondLst>
                              <p:cond delay="8000"/>
                            </p:stCondLst>
                            <p:childTnLst>
                              <p:par>
                                <p:cTn id="91" presetID="22" presetClass="entr" presetSubtype="4" dur="500" fill="hold" grpId="0" nodeType="afterEffect">
                                  <p:stCondLst>
                                    <p:cond delay="0"/>
                                  </p:stCondLst>
                                  <p:childTnLst>
                                    <p:set>
                                      <p:cBhvr>
                                        <p:cTn id="92" dur="1" fill="hold">
                                          <p:stCondLst>
                                            <p:cond delay="0"/>
                                          </p:stCondLst>
                                        </p:cTn>
                                        <p:tgtEl>
                                          <p:spTgt spid="91"/>
                                        </p:tgtEl>
                                        <p:attrNameLst>
                                          <p:attrName>style.visibility</p:attrName>
                                        </p:attrNameLst>
                                      </p:cBhvr>
                                      <p:to>
                                        <p:strVal val="visible"/>
                                      </p:to>
                                    </p:set>
                                    <p:animEffect transition="in" filter="wipe(down)">
                                      <p:cBhvr>
                                        <p:cTn id="93" dur="500"/>
                                        <p:tgtEl>
                                          <p:spTgt spid="91"/>
                                        </p:tgtEl>
                                      </p:cBhvr>
                                    </p:animEffect>
                                  </p:childTnLst>
                                </p:cTn>
                              </p:par>
                            </p:childTnLst>
                          </p:cTn>
                        </p:par>
                        <p:par>
                          <p:cTn id="94" fill="hold" nodeType="afterGroup">
                            <p:stCondLst>
                              <p:cond delay="8500"/>
                            </p:stCondLst>
                            <p:childTnLst>
                              <p:par>
                                <p:cTn id="95" presetID="22" presetClass="entr" presetSubtype="8" dur="500" fill="hold" grpId="0" nodeType="afterEffect">
                                  <p:stCondLst>
                                    <p:cond delay="0"/>
                                  </p:stCondLst>
                                  <p:childTnLst>
                                    <p:set>
                                      <p:cBhvr>
                                        <p:cTn id="96" dur="1" fill="hold">
                                          <p:stCondLst>
                                            <p:cond delay="0"/>
                                          </p:stCondLst>
                                        </p:cTn>
                                        <p:tgtEl>
                                          <p:spTgt spid="90"/>
                                        </p:tgtEl>
                                        <p:attrNameLst>
                                          <p:attrName>style.visibility</p:attrName>
                                        </p:attrNameLst>
                                      </p:cBhvr>
                                      <p:to>
                                        <p:strVal val="visible"/>
                                      </p:to>
                                    </p:set>
                                    <p:animEffect transition="in" filter="wipe(left)">
                                      <p:cBhvr>
                                        <p:cTn id="97" dur="500"/>
                                        <p:tgtEl>
                                          <p:spTgt spid="90"/>
                                        </p:tgtEl>
                                      </p:cBhvr>
                                    </p:animEffect>
                                  </p:childTnLst>
                                </p:cTn>
                              </p:par>
                            </p:childTnLst>
                          </p:cTn>
                        </p:par>
                        <p:par>
                          <p:cTn id="98" fill="hold" nodeType="afterGroup">
                            <p:stCondLst>
                              <p:cond delay="9000"/>
                            </p:stCondLst>
                            <p:childTnLst>
                              <p:par>
                                <p:cTn id="99" presetID="53" presetClass="entr" presetSubtype="16" dur="500" fill="hold" grpId="0" nodeType="afterEffect">
                                  <p:stCondLst>
                                    <p:cond delay="0"/>
                                  </p:stCondLst>
                                  <p:childTnLst>
                                    <p:set>
                                      <p:cBhvr>
                                        <p:cTn id="100" dur="1" fill="hold">
                                          <p:stCondLst>
                                            <p:cond delay="0"/>
                                          </p:stCondLst>
                                        </p:cTn>
                                        <p:tgtEl>
                                          <p:spTgt spid="92"/>
                                        </p:tgtEl>
                                        <p:attrNameLst>
                                          <p:attrName>style.visibility</p:attrName>
                                        </p:attrNameLst>
                                      </p:cBhvr>
                                      <p:to>
                                        <p:strVal val="visible"/>
                                      </p:to>
                                    </p:set>
                                    <p:anim calcmode="lin" valueType="num">
                                      <p:cBhvr>
                                        <p:cTn id="101" dur="500" fill="hold"/>
                                        <p:tgtEl>
                                          <p:spTgt spid="92"/>
                                        </p:tgtEl>
                                        <p:attrNameLst>
                                          <p:attrName>ppt_w</p:attrName>
                                        </p:attrNameLst>
                                      </p:cBhvr>
                                      <p:tavLst>
                                        <p:tav tm="0">
                                          <p:val>
                                            <p:fltVal val="0"/>
                                          </p:val>
                                        </p:tav>
                                        <p:tav tm="100000">
                                          <p:val>
                                            <p:strVal val="#ppt_w"/>
                                          </p:val>
                                        </p:tav>
                                      </p:tavLst>
                                    </p:anim>
                                    <p:anim calcmode="lin" valueType="num">
                                      <p:cBhvr>
                                        <p:cTn id="102" dur="500" fill="hold"/>
                                        <p:tgtEl>
                                          <p:spTgt spid="92"/>
                                        </p:tgtEl>
                                        <p:attrNameLst>
                                          <p:attrName>ppt_h</p:attrName>
                                        </p:attrNameLst>
                                      </p:cBhvr>
                                      <p:tavLst>
                                        <p:tav tm="0">
                                          <p:val>
                                            <p:fltVal val="0"/>
                                          </p:val>
                                        </p:tav>
                                        <p:tav tm="100000">
                                          <p:val>
                                            <p:strVal val="#ppt_h"/>
                                          </p:val>
                                        </p:tav>
                                      </p:tavLst>
                                    </p:anim>
                                    <p:animEffect transition="in" filter="fade">
                                      <p:cBhvr>
                                        <p:cTn id="103" dur="500"/>
                                        <p:tgtEl>
                                          <p:spTgt spid="92"/>
                                        </p:tgtEl>
                                      </p:cBhvr>
                                    </p:animEffect>
                                  </p:childTnLst>
                                </p:cTn>
                              </p:par>
                            </p:childTnLst>
                          </p:cTn>
                        </p:par>
                        <p:par>
                          <p:cTn id="104" fill="hold" nodeType="afterGroup">
                            <p:stCondLst>
                              <p:cond delay="9500"/>
                            </p:stCondLst>
                            <p:childTnLst>
                              <p:par>
                                <p:cTn id="105" presetID="26" presetClass="emph" presetSubtype="0" dur="500" fill="hold" grpId="1" nodeType="afterEffect">
                                  <p:stCondLst>
                                    <p:cond delay="0"/>
                                  </p:stCondLst>
                                  <p:childTnLst>
                                    <p:animEffect transition="out" filter="fade">
                                      <p:cBhvr>
                                        <p:cTn id="106" dur="500" tmFilter="0, 0; .2, .5; .8, .5; 1, 0"/>
                                        <p:tgtEl>
                                          <p:spTgt spid="92"/>
                                        </p:tgtEl>
                                      </p:cBhvr>
                                    </p:animEffect>
                                    <p:animScale>
                                      <p:cBhvr>
                                        <p:cTn id="107" dur="250" autoRev="1" fill="hold"/>
                                        <p:tgtEl>
                                          <p:spTgt spid="92"/>
                                        </p:tgtEl>
                                      </p:cBhvr>
                                      <p:by x="105000" y="105000"/>
                                    </p:animScale>
                                  </p:childTnLst>
                                </p:cTn>
                              </p:par>
                            </p:childTnLst>
                          </p:cTn>
                        </p:par>
                        <p:par>
                          <p:cTn id="108" fill="hold" nodeType="afterGroup">
                            <p:stCondLst>
                              <p:cond delay="10000"/>
                            </p:stCondLst>
                            <p:childTnLst>
                              <p:par>
                                <p:cTn id="109" presetID="22" presetClass="entr" presetSubtype="4" dur="500" fill="hold" grpId="0" nodeType="afterEffect">
                                  <p:stCondLst>
                                    <p:cond delay="0"/>
                                  </p:stCondLst>
                                  <p:childTnLst>
                                    <p:set>
                                      <p:cBhvr>
                                        <p:cTn id="110" dur="1" fill="hold">
                                          <p:stCondLst>
                                            <p:cond delay="0"/>
                                          </p:stCondLst>
                                        </p:cTn>
                                        <p:tgtEl>
                                          <p:spTgt spid="94"/>
                                        </p:tgtEl>
                                        <p:attrNameLst>
                                          <p:attrName>style.visibility</p:attrName>
                                        </p:attrNameLst>
                                      </p:cBhvr>
                                      <p:to>
                                        <p:strVal val="visible"/>
                                      </p:to>
                                    </p:set>
                                    <p:animEffect transition="in" filter="wipe(down)">
                                      <p:cBhvr>
                                        <p:cTn id="111" dur="500"/>
                                        <p:tgtEl>
                                          <p:spTgt spid="94"/>
                                        </p:tgtEl>
                                      </p:cBhvr>
                                    </p:animEffect>
                                  </p:childTnLst>
                                </p:cTn>
                              </p:par>
                            </p:childTnLst>
                          </p:cTn>
                        </p:par>
                        <p:par>
                          <p:cTn id="112" fill="hold" nodeType="afterGroup">
                            <p:stCondLst>
                              <p:cond delay="10500"/>
                            </p:stCondLst>
                            <p:childTnLst>
                              <p:par>
                                <p:cTn id="113" presetID="22" presetClass="entr" presetSubtype="8" dur="500" fill="hold" grpId="0" nodeType="afterEffect">
                                  <p:stCondLst>
                                    <p:cond delay="0"/>
                                  </p:stCondLst>
                                  <p:childTnLst>
                                    <p:set>
                                      <p:cBhvr>
                                        <p:cTn id="114" dur="1" fill="hold">
                                          <p:stCondLst>
                                            <p:cond delay="0"/>
                                          </p:stCondLst>
                                        </p:cTn>
                                        <p:tgtEl>
                                          <p:spTgt spid="93"/>
                                        </p:tgtEl>
                                        <p:attrNameLst>
                                          <p:attrName>style.visibility</p:attrName>
                                        </p:attrNameLst>
                                      </p:cBhvr>
                                      <p:to>
                                        <p:strVal val="visible"/>
                                      </p:to>
                                    </p:set>
                                    <p:animEffect transition="in" filter="wipe(left)">
                                      <p:cBhvr>
                                        <p:cTn id="115" dur="500"/>
                                        <p:tgtEl>
                                          <p:spTgt spid="93"/>
                                        </p:tgtEl>
                                      </p:cBhvr>
                                    </p:animEffect>
                                  </p:childTnLst>
                                </p:cTn>
                              </p:par>
                            </p:childTnLst>
                          </p:cTn>
                        </p:par>
                        <p:par>
                          <p:cTn id="116" fill="hold" nodeType="afterGroup">
                            <p:stCondLst>
                              <p:cond delay="11000"/>
                            </p:stCondLst>
                            <p:childTnLst>
                              <p:par>
                                <p:cTn id="117" presetID="53" presetClass="entr" presetSubtype="16" dur="500" fill="hold" grpId="0" nodeType="afterEffect">
                                  <p:stCondLst>
                                    <p:cond delay="0"/>
                                  </p:stCondLst>
                                  <p:childTnLst>
                                    <p:set>
                                      <p:cBhvr>
                                        <p:cTn id="118" dur="1" fill="hold">
                                          <p:stCondLst>
                                            <p:cond delay="0"/>
                                          </p:stCondLst>
                                        </p:cTn>
                                        <p:tgtEl>
                                          <p:spTgt spid="26"/>
                                        </p:tgtEl>
                                        <p:attrNameLst>
                                          <p:attrName>style.visibility</p:attrName>
                                        </p:attrNameLst>
                                      </p:cBhvr>
                                      <p:to>
                                        <p:strVal val="visible"/>
                                      </p:to>
                                    </p:set>
                                    <p:anim calcmode="lin" valueType="num">
                                      <p:cBhvr>
                                        <p:cTn id="119" dur="500" fill="hold"/>
                                        <p:tgtEl>
                                          <p:spTgt spid="26"/>
                                        </p:tgtEl>
                                        <p:attrNameLst>
                                          <p:attrName>ppt_w</p:attrName>
                                        </p:attrNameLst>
                                      </p:cBhvr>
                                      <p:tavLst>
                                        <p:tav tm="0">
                                          <p:val>
                                            <p:fltVal val="0"/>
                                          </p:val>
                                        </p:tav>
                                        <p:tav tm="100000">
                                          <p:val>
                                            <p:strVal val="#ppt_w"/>
                                          </p:val>
                                        </p:tav>
                                      </p:tavLst>
                                    </p:anim>
                                    <p:anim calcmode="lin" valueType="num">
                                      <p:cBhvr>
                                        <p:cTn id="120" dur="500" fill="hold"/>
                                        <p:tgtEl>
                                          <p:spTgt spid="26"/>
                                        </p:tgtEl>
                                        <p:attrNameLst>
                                          <p:attrName>ppt_h</p:attrName>
                                        </p:attrNameLst>
                                      </p:cBhvr>
                                      <p:tavLst>
                                        <p:tav tm="0">
                                          <p:val>
                                            <p:fltVal val="0"/>
                                          </p:val>
                                        </p:tav>
                                        <p:tav tm="100000">
                                          <p:val>
                                            <p:strVal val="#ppt_h"/>
                                          </p:val>
                                        </p:tav>
                                      </p:tavLst>
                                    </p:anim>
                                    <p:animEffect transition="in" filter="fade">
                                      <p:cBhvr>
                                        <p:cTn id="121" dur="500"/>
                                        <p:tgtEl>
                                          <p:spTgt spid="26"/>
                                        </p:tgtEl>
                                      </p:cBhvr>
                                    </p:animEffect>
                                  </p:childTnLst>
                                </p:cTn>
                              </p:par>
                            </p:childTnLst>
                          </p:cTn>
                        </p:par>
                        <p:par>
                          <p:cTn id="122" fill="hold" nodeType="afterGroup">
                            <p:stCondLst>
                              <p:cond delay="11500"/>
                            </p:stCondLst>
                            <p:childTnLst>
                              <p:par>
                                <p:cTn id="123" presetID="26" presetClass="emph" presetSubtype="0" dur="500" fill="hold" grpId="1" nodeType="afterEffect">
                                  <p:stCondLst>
                                    <p:cond delay="0"/>
                                  </p:stCondLst>
                                  <p:childTnLst>
                                    <p:animEffect transition="out" filter="fade">
                                      <p:cBhvr>
                                        <p:cTn id="124" dur="500" tmFilter="0, 0; .2, .5; .8, .5; 1, 0"/>
                                        <p:tgtEl>
                                          <p:spTgt spid="26"/>
                                        </p:tgtEl>
                                      </p:cBhvr>
                                    </p:animEffect>
                                    <p:animScale>
                                      <p:cBhvr>
                                        <p:cTn id="125" dur="250" autoRev="1" fill="hold"/>
                                        <p:tgtEl>
                                          <p:spTgt spid="26"/>
                                        </p:tgtEl>
                                      </p:cBhvr>
                                      <p:by x="105000" y="105000"/>
                                    </p:animScale>
                                  </p:childTnLst>
                                </p:cTn>
                              </p:par>
                            </p:childTnLst>
                          </p:cTn>
                        </p:par>
                        <p:par>
                          <p:cTn id="126" fill="hold" nodeType="afterGroup">
                            <p:stCondLst>
                              <p:cond delay="12000"/>
                            </p:stCondLst>
                            <p:childTnLst>
                              <p:par>
                                <p:cTn id="127" presetID="22" presetClass="entr" presetSubtype="4" dur="500" fill="hold" grpId="0" nodeType="afterEffect">
                                  <p:stCondLst>
                                    <p:cond delay="0"/>
                                  </p:stCondLst>
                                  <p:childTnLst>
                                    <p:set>
                                      <p:cBhvr>
                                        <p:cTn id="128" dur="1" fill="hold">
                                          <p:stCondLst>
                                            <p:cond delay="0"/>
                                          </p:stCondLst>
                                        </p:cTn>
                                        <p:tgtEl>
                                          <p:spTgt spid="28"/>
                                        </p:tgtEl>
                                        <p:attrNameLst>
                                          <p:attrName>style.visibility</p:attrName>
                                        </p:attrNameLst>
                                      </p:cBhvr>
                                      <p:to>
                                        <p:strVal val="visible"/>
                                      </p:to>
                                    </p:set>
                                    <p:animEffect transition="in" filter="wipe(down)">
                                      <p:cBhvr>
                                        <p:cTn id="129" dur="500"/>
                                        <p:tgtEl>
                                          <p:spTgt spid="28"/>
                                        </p:tgtEl>
                                      </p:cBhvr>
                                    </p:animEffect>
                                  </p:childTnLst>
                                </p:cTn>
                              </p:par>
                            </p:childTnLst>
                          </p:cTn>
                        </p:par>
                        <p:par>
                          <p:cTn id="130" fill="hold" nodeType="afterGroup">
                            <p:stCondLst>
                              <p:cond delay="12500"/>
                            </p:stCondLst>
                            <p:childTnLst>
                              <p:par>
                                <p:cTn id="131" presetID="22" presetClass="entr" presetSubtype="8" dur="500" fill="hold" grpId="0" nodeType="afterEffect">
                                  <p:stCondLst>
                                    <p:cond delay="0"/>
                                  </p:stCondLst>
                                  <p:childTnLst>
                                    <p:set>
                                      <p:cBhvr>
                                        <p:cTn id="132" dur="1" fill="hold">
                                          <p:stCondLst>
                                            <p:cond delay="0"/>
                                          </p:stCondLst>
                                        </p:cTn>
                                        <p:tgtEl>
                                          <p:spTgt spid="27"/>
                                        </p:tgtEl>
                                        <p:attrNameLst>
                                          <p:attrName>style.visibility</p:attrName>
                                        </p:attrNameLst>
                                      </p:cBhvr>
                                      <p:to>
                                        <p:strVal val="visible"/>
                                      </p:to>
                                    </p:set>
                                    <p:animEffect transition="in" filter="wipe(left)">
                                      <p:cBhvr>
                                        <p:cTn id="133"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119" grpId="0"/>
      <p:bldP spid="120" grpId="0"/>
      <p:bldP spid="80" grpId="0"/>
      <p:bldP spid="80" grpId="1"/>
      <p:bldP spid="81" grpId="0"/>
      <p:bldP spid="82" grpId="0"/>
      <p:bldP spid="83" grpId="0"/>
      <p:bldP spid="83" grpId="1"/>
      <p:bldP spid="84" grpId="0"/>
      <p:bldP spid="85" grpId="0"/>
      <p:bldP spid="86" grpId="0"/>
      <p:bldP spid="86" grpId="1"/>
      <p:bldP spid="87" grpId="0"/>
      <p:bldP spid="88" grpId="0"/>
      <p:bldP spid="89" grpId="0"/>
      <p:bldP spid="89" grpId="1"/>
      <p:bldP spid="90" grpId="0"/>
      <p:bldP spid="91" grpId="0"/>
      <p:bldP spid="92" grpId="0"/>
      <p:bldP spid="92" grpId="1"/>
      <p:bldP spid="93" grpId="0"/>
      <p:bldP spid="94" grpId="0"/>
      <p:bldP spid="26" grpId="0"/>
      <p:bldP spid="26" grpId="1"/>
      <p:bldP spid="27" grpId="0"/>
      <p:bldP spid="28"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 name="任意多边形 20"/>
          <p:cNvSpPr/>
          <p:nvPr/>
        </p:nvSpPr>
        <p:spPr>
          <a:xfrm>
            <a:off x="794" y="3616324"/>
            <a:ext cx="12857163" cy="3615631"/>
          </a:xfrm>
          <a:custGeom>
            <a:gdLst>
              <a:gd name="connsiteX0" fmla="*/ 0 w 6907593"/>
              <a:gd name="connsiteY0" fmla="*/ 0 h 1776503"/>
              <a:gd name="connsiteX1" fmla="*/ 6907593 w 6907593"/>
              <a:gd name="connsiteY1" fmla="*/ 1776503 h 1776503"/>
              <a:gd name="connsiteX2" fmla="*/ 0 w 6907593"/>
              <a:gd name="connsiteY2" fmla="*/ 1776503 h 1776503"/>
            </a:gdLst>
            <a:cxnLst>
              <a:cxn ang="0">
                <a:pos x="connsiteX0" y="connsiteY0"/>
              </a:cxn>
              <a:cxn ang="0">
                <a:pos x="connsiteX1" y="connsiteY1"/>
              </a:cxn>
              <a:cxn ang="0">
                <a:pos x="connsiteX2" y="connsiteY2"/>
              </a:cxn>
            </a:cxnLst>
            <a:rect l="l" t="t" r="r" b="b"/>
            <a:pathLst>
              <a:path w="6907592" h="1776502">
                <a:moveTo>
                  <a:pt x="0" y="0"/>
                </a:moveTo>
                <a:lnTo>
                  <a:pt x="6907593" y="1776503"/>
                </a:lnTo>
                <a:lnTo>
                  <a:pt x="0" y="1776503"/>
                </a:lnTo>
                <a:close/>
              </a:path>
            </a:pathLst>
          </a:custGeom>
          <a:solidFill>
            <a:srgbClr val="007FDE">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22" name="任意多边形 21"/>
          <p:cNvSpPr/>
          <p:nvPr/>
        </p:nvSpPr>
        <p:spPr>
          <a:xfrm flipH="1">
            <a:off x="4917393" y="5841806"/>
            <a:ext cx="7940563" cy="1390398"/>
          </a:xfrm>
          <a:custGeom>
            <a:gdLst>
              <a:gd name="connsiteX0" fmla="*/ 0 w 6907593"/>
              <a:gd name="connsiteY0" fmla="*/ 0 h 1776503"/>
              <a:gd name="connsiteX1" fmla="*/ 6907593 w 6907593"/>
              <a:gd name="connsiteY1" fmla="*/ 1776503 h 1776503"/>
              <a:gd name="connsiteX2" fmla="*/ 0 w 6907593"/>
              <a:gd name="connsiteY2" fmla="*/ 1776503 h 1776503"/>
            </a:gdLst>
            <a:cxnLst>
              <a:cxn ang="0">
                <a:pos x="connsiteX0" y="connsiteY0"/>
              </a:cxn>
              <a:cxn ang="0">
                <a:pos x="connsiteX1" y="connsiteY1"/>
              </a:cxn>
              <a:cxn ang="0">
                <a:pos x="connsiteX2" y="connsiteY2"/>
              </a:cxn>
            </a:cxnLst>
            <a:rect l="l" t="t" r="r" b="b"/>
            <a:pathLst>
              <a:path w="6907592" h="1776502">
                <a:moveTo>
                  <a:pt x="0" y="0"/>
                </a:moveTo>
                <a:lnTo>
                  <a:pt x="6907593" y="1776503"/>
                </a:lnTo>
                <a:lnTo>
                  <a:pt x="0" y="1776503"/>
                </a:lnTo>
                <a:close/>
              </a:path>
            </a:pathLst>
          </a:custGeom>
          <a:solidFill>
            <a:srgbClr val="92D05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23" name="TextBox 11"/>
          <p:cNvSpPr txBox="1"/>
          <p:nvPr/>
        </p:nvSpPr>
        <p:spPr>
          <a:xfrm>
            <a:off x="6141343" y="3170813"/>
            <a:ext cx="4363695" cy="1415772"/>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lvl="1"/>
            <a:r>
              <a:rPr lang="zh-CN" altLang="en-US" sz="1970" b="1">
                <a:solidFill>
                  <a:schemeClr val="accent2"/>
                </a:solidFill>
                <a:latin typeface="微软雅黑" panose="020b0503020204020204" pitchFamily="34" charset="-122"/>
                <a:ea typeface="微软雅黑" panose="020b0503020204020204" pitchFamily="34" charset="-122"/>
              </a:rPr>
              <a:t> </a:t>
            </a:r>
            <a:r>
              <a:rPr lang="zh-CN" altLang="en-US" sz="3200" b="1">
                <a:solidFill>
                  <a:schemeClr val="accent2"/>
                </a:solidFill>
                <a:latin typeface="微软雅黑" panose="020b0503020204020204" pitchFamily="34" charset="-122"/>
                <a:ea typeface="微软雅黑" panose="020b0503020204020204" pitchFamily="34" charset="-122"/>
              </a:rPr>
              <a:t>一、科学认识保健食品</a:t>
            </a:r>
            <a:endParaRPr lang="en-US" altLang="zh-CN" sz="3200" b="1">
              <a:solidFill>
                <a:schemeClr val="accent2"/>
              </a:solidFill>
              <a:latin typeface="微软雅黑" panose="020b0503020204020204" pitchFamily="34" charset="-122"/>
              <a:ea typeface="微软雅黑" panose="020b0503020204020204" pitchFamily="34" charset="-122"/>
            </a:endParaRPr>
          </a:p>
          <a:p>
            <a:pPr marL="0" lvl="1" algn="ctr"/>
            <a:r>
              <a:rPr lang="zh-CN" altLang="en-US" sz="5400">
                <a:solidFill>
                  <a:srgbClr val="F0D04E"/>
                </a:solidFill>
                <a:latin typeface="微软雅黑" panose="020b0503020204020204" pitchFamily="34" charset="-122"/>
                <a:ea typeface="微软雅黑" panose="020b0503020204020204" pitchFamily="34" charset="-122"/>
              </a:rPr>
              <a:t>   </a:t>
            </a:r>
            <a:endParaRPr lang="en-US" altLang="zh-CN" sz="5400">
              <a:solidFill>
                <a:srgbClr val="535353"/>
              </a:solidFill>
              <a:latin typeface="微软雅黑" panose="020b0503020204020204" pitchFamily="34" charset="-122"/>
              <a:ea typeface="微软雅黑" panose="020b0503020204020204" pitchFamily="34" charset="-122"/>
            </a:endParaRPr>
          </a:p>
        </p:txBody>
      </p:sp>
      <p:cxnSp>
        <p:nvCxnSpPr>
          <p:cNvPr id="24" name="直接连接符 23"/>
          <p:cNvCxnSpPr/>
          <p:nvPr/>
        </p:nvCxnSpPr>
        <p:spPr>
          <a:xfrm flipH="1" flipV="1">
            <a:off x="6023103" y="2542355"/>
            <a:ext cx="0" cy="1997601"/>
          </a:xfrm>
          <a:prstGeom prst="line">
            <a:avLst/>
          </a:prstGeom>
          <a:ln w="12700">
            <a:solidFill>
              <a:schemeClr val="accent2"/>
            </a:solidFill>
            <a:prstDash val="dash"/>
          </a:ln>
        </p:spPr>
        <p:style>
          <a:lnRef idx="1">
            <a:schemeClr val="accent1"/>
          </a:lnRef>
          <a:fillRef idx="0">
            <a:schemeClr val="accent1"/>
          </a:fillRef>
          <a:effectRef idx="0">
            <a:schemeClr val="accent1"/>
          </a:effectRef>
          <a:fontRef idx="minor">
            <a:schemeClr val="tx1"/>
          </a:fontRef>
        </p:style>
      </p:cxnSp>
      <p:sp>
        <p:nvSpPr>
          <p:cNvPr id="25" name="TextBox 13"/>
          <p:cNvSpPr txBox="1"/>
          <p:nvPr/>
        </p:nvSpPr>
        <p:spPr>
          <a:xfrm>
            <a:off x="4259751" y="4193750"/>
            <a:ext cx="1269401" cy="346206"/>
          </a:xfrm>
          <a:prstGeom prst="rect">
            <a:avLst/>
          </a:prstGeom>
          <a:noFill/>
        </p:spPr>
        <p:txBody>
          <a:bodyPr wrap="square" lIns="0" tIns="0" rIns="0" bIns="0"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250">
                <a:solidFill>
                  <a:schemeClr val="tx1">
                    <a:lumMod val="65000"/>
                    <a:lumOff val="35000"/>
                  </a:schemeClr>
                </a:solidFill>
                <a:latin typeface="Arial" pitchFamily="34" charset="0"/>
                <a:ea typeface="+mj-ea"/>
                <a:cs typeface="Arial" pitchFamily="34" charset="0"/>
              </a:rPr>
              <a:t>PART 01</a:t>
            </a:r>
            <a:endParaRPr lang="zh-CN" altLang="en-US" sz="2250">
              <a:solidFill>
                <a:schemeClr val="tx1">
                  <a:lumMod val="65000"/>
                  <a:lumOff val="35000"/>
                </a:schemeClr>
              </a:solidFill>
              <a:latin typeface="Arial" pitchFamily="34" charset="0"/>
              <a:ea typeface="+mj-ea"/>
              <a:cs typeface="Arial" pitchFamily="34" charset="0"/>
            </a:endParaRPr>
          </a:p>
        </p:txBody>
      </p:sp>
      <p:grpSp>
        <p:nvGrpSpPr>
          <p:cNvPr id="26" name="组合 25"/>
          <p:cNvGrpSpPr/>
          <p:nvPr/>
        </p:nvGrpSpPr>
        <p:grpSpPr>
          <a:xfrm>
            <a:off x="4052326" y="2505566"/>
            <a:ext cx="1476826" cy="1476826"/>
            <a:chOff x="304800" y="673100"/>
            <a:chExt cx="4000500" cy="4000500"/>
          </a:xfrm>
          <a:effectLst>
            <a:outerShdw blurRad="444500" dist="254000" dir="8100000" algn="tr" rotWithShape="0">
              <a:prstClr val="black">
                <a:alpha val="50000"/>
              </a:prstClr>
            </a:outerShdw>
          </a:effectLst>
        </p:grpSpPr>
        <p:sp>
          <p:nvSpPr>
            <p:cNvPr id="27" name="同心圆 26"/>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080808"/>
                </a:solidFill>
                <a:latin typeface="+mj-ea"/>
                <a:ea typeface="+mj-ea"/>
              </a:endParaRPr>
            </a:p>
          </p:txBody>
        </p:sp>
        <p:sp>
          <p:nvSpPr>
            <p:cNvPr id="28" name="椭圆 27"/>
            <p:cNvSpPr/>
            <p:nvPr/>
          </p:nvSpPr>
          <p:spPr>
            <a:xfrm>
              <a:off x="392112" y="760412"/>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080808"/>
                </a:solidFill>
                <a:latin typeface="+mj-ea"/>
                <a:ea typeface="+mj-ea"/>
              </a:endParaRPr>
            </a:p>
          </p:txBody>
        </p:sp>
      </p:grpSp>
      <p:sp>
        <p:nvSpPr>
          <p:cNvPr id="31" name="TextBox 13"/>
          <p:cNvSpPr txBox="1"/>
          <p:nvPr/>
        </p:nvSpPr>
        <p:spPr>
          <a:xfrm>
            <a:off x="4234108" y="2737485"/>
            <a:ext cx="1269401" cy="1081829"/>
          </a:xfrm>
          <a:prstGeom prst="rect">
            <a:avLst/>
          </a:prstGeom>
          <a:noFill/>
        </p:spPr>
        <p:txBody>
          <a:bodyPr wrap="square" lIns="0" tIns="0" rIns="0" bIns="0"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7030" b="1">
                <a:solidFill>
                  <a:schemeClr val="accent1"/>
                </a:solidFill>
                <a:latin typeface="Arial" pitchFamily="34" charset="0"/>
                <a:ea typeface="+mj-ea"/>
                <a:cs typeface="Arial" pitchFamily="34" charset="0"/>
              </a:rPr>
              <a:t>01</a:t>
            </a:r>
            <a:endParaRPr lang="zh-CN" altLang="en-US" sz="7030" b="1">
              <a:solidFill>
                <a:schemeClr val="accent1"/>
              </a:solidFill>
              <a:latin typeface="Arial" pitchFamily="34" charset="0"/>
              <a:ea typeface="+mj-ea"/>
              <a:cs typeface="Arial" pitchFamily="34" charset="0"/>
            </a:endParaRPr>
          </a:p>
        </p:txBody>
      </p:sp>
      <p:pic>
        <p:nvPicPr>
          <p:cNvPr id="14" name="图片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2"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1+#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0-#ppt_w/2"/>
                                          </p:val>
                                        </p:tav>
                                        <p:tav tm="100000">
                                          <p:val>
                                            <p:strVal val="#ppt_x"/>
                                          </p:val>
                                        </p:tav>
                                      </p:tavLst>
                                    </p:anim>
                                    <p:anim calcmode="lin" valueType="num">
                                      <p:cBhvr additive="base">
                                        <p:cTn id="14" dur="500" fill="hold"/>
                                        <p:tgtEl>
                                          <p:spTgt spid="21"/>
                                        </p:tgtEl>
                                        <p:attrNameLst>
                                          <p:attrName>ppt_y</p:attrName>
                                        </p:attrNameLst>
                                      </p:cBhvr>
                                      <p:tavLst>
                                        <p:tav tm="0">
                                          <p:val>
                                            <p:strVal val="#ppt_y"/>
                                          </p:val>
                                        </p:tav>
                                        <p:tav tm="100000">
                                          <p:val>
                                            <p:strVal val="#ppt_y"/>
                                          </p:val>
                                        </p:tav>
                                      </p:tavLst>
                                    </p:anim>
                                  </p:childTnLst>
                                </p:cTn>
                              </p:par>
                            </p:childTnLst>
                          </p:cTn>
                        </p:par>
                        <p:par>
                          <p:cTn id="15" fill="hold" nodeType="afterGroup">
                            <p:stCondLst>
                              <p:cond delay="500"/>
                            </p:stCondLst>
                            <p:childTnLst>
                              <p:par>
                                <p:cTn id="16" presetID="22" presetClass="entr" presetSubtype="4" dur="500" fill="hold" nodeType="after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wipe(down)">
                                      <p:cBhvr>
                                        <p:cTn id="18" dur="500"/>
                                        <p:tgtEl>
                                          <p:spTgt spid="24"/>
                                        </p:tgtEl>
                                      </p:cBhvr>
                                    </p:animEffect>
                                  </p:childTnLst>
                                </p:cTn>
                              </p:par>
                            </p:childTnLst>
                          </p:cTn>
                        </p:par>
                        <p:par>
                          <p:cTn id="19" fill="hold" nodeType="afterGroup">
                            <p:stCondLst>
                              <p:cond delay="1000"/>
                            </p:stCondLst>
                            <p:childTnLst>
                              <p:par>
                                <p:cTn id="20" presetID="10" presetClass="entr" presetSubtype="0" dur="500" fill="hold" nodeType="after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childTnLst>
                          </p:cTn>
                        </p:par>
                        <p:par>
                          <p:cTn id="23" fill="hold" nodeType="afterGroup">
                            <p:stCondLst>
                              <p:cond delay="1500"/>
                            </p:stCondLst>
                            <p:childTnLst>
                              <p:par>
                                <p:cTn id="24" presetID="47" presetClass="entr" presetSubtype="0" dur="500" fill="hold" grpId="0" nodeType="afterEffect">
                                  <p:stCondLst>
                                    <p:cond delay="0"/>
                                  </p:stCondLst>
                                  <p:childTnLst>
                                    <p:set>
                                      <p:cBhvr>
                                        <p:cTn id="25" dur="1" fill="hold">
                                          <p:stCondLst>
                                            <p:cond delay="0"/>
                                          </p:stCondLst>
                                        </p:cTn>
                                        <p:tgtEl>
                                          <p:spTgt spid="31"/>
                                        </p:tgtEl>
                                        <p:attrNameLst>
                                          <p:attrName>style.visibility</p:attrName>
                                        </p:attrNameLst>
                                      </p:cBhvr>
                                      <p:to>
                                        <p:strVal val="visible"/>
                                      </p:to>
                                    </p:set>
                                    <p:animEffect transition="in" filter="fade">
                                      <p:cBhvr>
                                        <p:cTn id="26" dur="500"/>
                                        <p:tgtEl>
                                          <p:spTgt spid="31"/>
                                        </p:tgtEl>
                                      </p:cBhvr>
                                    </p:animEffect>
                                    <p:anim calcmode="lin" valueType="num">
                                      <p:cBhvr>
                                        <p:cTn id="27" dur="500" fill="hold"/>
                                        <p:tgtEl>
                                          <p:spTgt spid="31"/>
                                        </p:tgtEl>
                                        <p:attrNameLst>
                                          <p:attrName>ppt_x</p:attrName>
                                        </p:attrNameLst>
                                      </p:cBhvr>
                                      <p:tavLst>
                                        <p:tav tm="0">
                                          <p:val>
                                            <p:strVal val="#ppt_x"/>
                                          </p:val>
                                        </p:tav>
                                        <p:tav tm="100000">
                                          <p:val>
                                            <p:strVal val="#ppt_x"/>
                                          </p:val>
                                        </p:tav>
                                      </p:tavLst>
                                    </p:anim>
                                    <p:anim calcmode="lin" valueType="num">
                                      <p:cBhvr>
                                        <p:cTn id="28" dur="500" fill="hold"/>
                                        <p:tgtEl>
                                          <p:spTgt spid="31"/>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2000"/>
                            </p:stCondLst>
                            <p:childTnLst>
                              <p:par>
                                <p:cTn id="30" presetID="12" presetClass="entr" presetSubtype="8" dur="50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 calcmode="lin" valueType="num">
                                      <p:cBhvr additive="base">
                                        <p:cTn id="32" dur="500"/>
                                        <p:tgtEl>
                                          <p:spTgt spid="23"/>
                                        </p:tgtEl>
                                        <p:attrNameLst>
                                          <p:attrName>ppt_x</p:attrName>
                                        </p:attrNameLst>
                                      </p:cBhvr>
                                      <p:tavLst>
                                        <p:tav tm="0">
                                          <p:val>
                                            <p:strVal val="#ppt_x-#ppt_w*1.125000"/>
                                          </p:val>
                                        </p:tav>
                                        <p:tav tm="100000">
                                          <p:val>
                                            <p:strVal val="#ppt_x"/>
                                          </p:val>
                                        </p:tav>
                                      </p:tavLst>
                                    </p:anim>
                                    <p:animEffect transition="in" filter="wipe(right)">
                                      <p:cBhvr>
                                        <p:cTn id="33" dur="500"/>
                                        <p:tgtEl>
                                          <p:spTgt spid="23"/>
                                        </p:tgtEl>
                                      </p:cBhvr>
                                    </p:animEffect>
                                  </p:childTnLst>
                                </p:cTn>
                              </p:par>
                            </p:childTnLst>
                          </p:cTn>
                        </p:par>
                        <p:par>
                          <p:cTn id="34" fill="hold" nodeType="afterGroup">
                            <p:stCondLst>
                              <p:cond delay="2500"/>
                            </p:stCondLst>
                            <p:childTnLst>
                              <p:par>
                                <p:cTn id="35" presetID="47" presetClass="entr" presetSubtype="0" dur="500" fill="hold" grpId="0" nodeType="afterEffect">
                                  <p:stCondLst>
                                    <p:cond delay="0"/>
                                  </p:stCondLst>
                                  <p:childTnLst>
                                    <p:set>
                                      <p:cBhvr>
                                        <p:cTn id="36" dur="1" fill="hold">
                                          <p:stCondLst>
                                            <p:cond delay="0"/>
                                          </p:stCondLst>
                                        </p:cTn>
                                        <p:tgtEl>
                                          <p:spTgt spid="25"/>
                                        </p:tgtEl>
                                        <p:attrNameLst>
                                          <p:attrName>style.visibility</p:attrName>
                                        </p:attrNameLst>
                                      </p:cBhvr>
                                      <p:to>
                                        <p:strVal val="visible"/>
                                      </p:to>
                                    </p:set>
                                    <p:animEffect transition="in" filter="fade">
                                      <p:cBhvr>
                                        <p:cTn id="37" dur="500"/>
                                        <p:tgtEl>
                                          <p:spTgt spid="25"/>
                                        </p:tgtEl>
                                      </p:cBhvr>
                                    </p:animEffect>
                                    <p:anim calcmode="lin" valueType="num">
                                      <p:cBhvr>
                                        <p:cTn id="38" dur="500" fill="hold"/>
                                        <p:tgtEl>
                                          <p:spTgt spid="25"/>
                                        </p:tgtEl>
                                        <p:attrNameLst>
                                          <p:attrName>ppt_x</p:attrName>
                                        </p:attrNameLst>
                                      </p:cBhvr>
                                      <p:tavLst>
                                        <p:tav tm="0">
                                          <p:val>
                                            <p:strVal val="#ppt_x"/>
                                          </p:val>
                                        </p:tav>
                                        <p:tav tm="100000">
                                          <p:val>
                                            <p:strVal val="#ppt_x"/>
                                          </p:val>
                                        </p:tav>
                                      </p:tavLst>
                                    </p:anim>
                                    <p:anim calcmode="lin" valueType="num">
                                      <p:cBhvr>
                                        <p:cTn id="39" dur="5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3" grpId="0"/>
      <p:bldP spid="25" grpId="0"/>
      <p:bldP spid="31"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Oval 5"/>
          <p:cNvSpPr/>
          <p:nvPr/>
        </p:nvSpPr>
        <p:spPr>
          <a:xfrm>
            <a:off x="384713" y="1322640"/>
            <a:ext cx="512650" cy="512650"/>
          </a:xfrm>
          <a:prstGeom prst="ellipse">
            <a:avLst/>
          </a:prstGeom>
          <a:solidFill>
            <a:schemeClr val="accent3">
              <a:alpha val="8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en-GB">
              <a:latin typeface="Franklin Gothic Medium" panose="020b0603020102020204" pitchFamily="34" charset="0"/>
              <a:ea typeface="微软雅黑" panose="020b0503020204020204" pitchFamily="34" charset="-122"/>
              <a:cs typeface="Arial" pitchFamily="34" charset="0"/>
            </a:endParaRPr>
          </a:p>
        </p:txBody>
      </p:sp>
      <p:sp>
        <p:nvSpPr>
          <p:cNvPr id="54" name="矩形 53"/>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55" name="文本框 54"/>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一、科学认识保健食品</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449485" y="1312069"/>
            <a:ext cx="298586"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t>1</a:t>
            </a:r>
            <a:endParaRPr lang="zh-CN" altLang="en-US" sz="2800"/>
          </a:p>
        </p:txBody>
      </p:sp>
      <p:sp>
        <p:nvSpPr>
          <p:cNvPr id="3" name="文本框 2"/>
          <p:cNvSpPr txBox="1"/>
          <p:nvPr/>
        </p:nvSpPr>
        <p:spPr>
          <a:xfrm>
            <a:off x="1100783" y="1322640"/>
            <a:ext cx="3528392"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a:latin typeface="华文新魏" panose="02010800040101010101" pitchFamily="2" charset="-122"/>
                <a:ea typeface="华文新魏" panose="02010800040101010101" pitchFamily="2" charset="-122"/>
              </a:rPr>
              <a:t>什么是保健品？</a:t>
            </a:r>
            <a:endParaRPr lang="zh-CN" altLang="en-US" sz="3200">
              <a:latin typeface="华文新魏" panose="02010800040101010101" pitchFamily="2" charset="-122"/>
              <a:ea typeface="华文新魏" panose="02010800040101010101" pitchFamily="2" charset="-122"/>
            </a:endParaRPr>
          </a:p>
        </p:txBody>
      </p:sp>
      <p:sp>
        <p:nvSpPr>
          <p:cNvPr id="16" name="文本框 15"/>
          <p:cNvSpPr txBox="1"/>
          <p:nvPr/>
        </p:nvSpPr>
        <p:spPr>
          <a:xfrm>
            <a:off x="1100783" y="2183344"/>
            <a:ext cx="10585176"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国家食品药品监督管理总局官方网站给出的表述是：</a:t>
            </a:r>
            <a:endParaRPr lang="en-US" altLang="zh-CN" sz="2800">
              <a:latin typeface="华文楷体" panose="02010600040101010101" pitchFamily="2" charset="-122"/>
              <a:ea typeface="华文楷体" panose="02010600040101010101" pitchFamily="2" charset="-122"/>
            </a:endParaRPr>
          </a:p>
        </p:txBody>
      </p:sp>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63165" y="3328293"/>
            <a:ext cx="3117007" cy="2956845"/>
          </a:xfrm>
          <a:prstGeom prst="rect">
            <a:avLst/>
          </a:prstGeom>
        </p:spPr>
      </p:pic>
      <p:sp>
        <p:nvSpPr>
          <p:cNvPr id="8" name="文本框 7"/>
          <p:cNvSpPr txBox="1"/>
          <p:nvPr/>
        </p:nvSpPr>
        <p:spPr>
          <a:xfrm>
            <a:off x="578578" y="3673812"/>
            <a:ext cx="7708082" cy="2246769"/>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保健食品，是指具有特定保健功能或者以补充维生素、矿物质为目的的食品。即适宜于特定人群食用，具有调节机体功能，不以治疗疾病为目的，并且对人体不产生任何急性、亚急性或者慢性危害的食品。 </a:t>
            </a:r>
            <a:endParaRPr lang="zh-CN" altLang="en-US" sz="2800">
              <a:latin typeface="华文楷体" panose="02010600040101010101" pitchFamily="2" charset="-122"/>
              <a:ea typeface="华文楷体" panose="02010600040101010101" pitchFamily="2" charset="-122"/>
            </a:endParaRPr>
          </a:p>
        </p:txBody>
      </p:sp>
      <p:pic>
        <p:nvPicPr>
          <p:cNvPr id="15" name="图片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6" presetClass="entr" presetSubtype="0" dur="2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par>
                                <p:cTn id="21" presetID="26" presetClass="entr" presetSubtype="0" dur="2000"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wipe(down)">
                                      <p:cBhvr>
                                        <p:cTn id="23" dur="580">
                                          <p:stCondLst>
                                            <p:cond delay="0"/>
                                          </p:stCondLst>
                                        </p:cTn>
                                        <p:tgtEl>
                                          <p:spTgt spid="2"/>
                                        </p:tgtEl>
                                      </p:cBhvr>
                                    </p:animEffect>
                                    <p:anim calcmode="lin" valueType="num">
                                      <p:cBhvr>
                                        <p:cTn id="24"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9" dur="26">
                                          <p:stCondLst>
                                            <p:cond delay="650"/>
                                          </p:stCondLst>
                                        </p:cTn>
                                        <p:tgtEl>
                                          <p:spTgt spid="2"/>
                                        </p:tgtEl>
                                      </p:cBhvr>
                                      <p:to x="100000" y="60000"/>
                                    </p:animScale>
                                    <p:animScale>
                                      <p:cBhvr>
                                        <p:cTn id="30" dur="166" decel="50000">
                                          <p:stCondLst>
                                            <p:cond delay="676"/>
                                          </p:stCondLst>
                                        </p:cTn>
                                        <p:tgtEl>
                                          <p:spTgt spid="2"/>
                                        </p:tgtEl>
                                      </p:cBhvr>
                                      <p:to x="100000" y="100000"/>
                                    </p:animScale>
                                    <p:animScale>
                                      <p:cBhvr>
                                        <p:cTn id="31" dur="26">
                                          <p:stCondLst>
                                            <p:cond delay="1312"/>
                                          </p:stCondLst>
                                        </p:cTn>
                                        <p:tgtEl>
                                          <p:spTgt spid="2"/>
                                        </p:tgtEl>
                                      </p:cBhvr>
                                      <p:to x="100000" y="80000"/>
                                    </p:animScale>
                                    <p:animScale>
                                      <p:cBhvr>
                                        <p:cTn id="32" dur="166" decel="50000">
                                          <p:stCondLst>
                                            <p:cond delay="1338"/>
                                          </p:stCondLst>
                                        </p:cTn>
                                        <p:tgtEl>
                                          <p:spTgt spid="2"/>
                                        </p:tgtEl>
                                      </p:cBhvr>
                                      <p:to x="100000" y="100000"/>
                                    </p:animScale>
                                    <p:animScale>
                                      <p:cBhvr>
                                        <p:cTn id="33" dur="26">
                                          <p:stCondLst>
                                            <p:cond delay="1642"/>
                                          </p:stCondLst>
                                        </p:cTn>
                                        <p:tgtEl>
                                          <p:spTgt spid="2"/>
                                        </p:tgtEl>
                                      </p:cBhvr>
                                      <p:to x="100000" y="90000"/>
                                    </p:animScale>
                                    <p:animScale>
                                      <p:cBhvr>
                                        <p:cTn id="34" dur="166" decel="50000">
                                          <p:stCondLst>
                                            <p:cond delay="1668"/>
                                          </p:stCondLst>
                                        </p:cTn>
                                        <p:tgtEl>
                                          <p:spTgt spid="2"/>
                                        </p:tgtEl>
                                      </p:cBhvr>
                                      <p:to x="100000" y="100000"/>
                                    </p:animScale>
                                    <p:animScale>
                                      <p:cBhvr>
                                        <p:cTn id="35" dur="26">
                                          <p:stCondLst>
                                            <p:cond delay="1808"/>
                                          </p:stCondLst>
                                        </p:cTn>
                                        <p:tgtEl>
                                          <p:spTgt spid="2"/>
                                        </p:tgtEl>
                                      </p:cBhvr>
                                      <p:to x="100000" y="95000"/>
                                    </p:animScale>
                                    <p:animScale>
                                      <p:cBhvr>
                                        <p:cTn id="36" dur="166" decel="50000">
                                          <p:stCondLst>
                                            <p:cond delay="1834"/>
                                          </p:stCondLst>
                                        </p:cTn>
                                        <p:tgtEl>
                                          <p:spTgt spid="2"/>
                                        </p:tgtEl>
                                      </p:cBhvr>
                                      <p:to x="100000" y="100000"/>
                                    </p:animScale>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8" dur="500" fill="hold" grpId="0" nodeType="clickEffect">
                                  <p:stCondLst>
                                    <p:cond delay="0"/>
                                  </p:stCondLst>
                                  <p:iterate type="lt">
                                    <p:tmPct val="10000"/>
                                  </p:iterate>
                                  <p:childTnLst>
                                    <p:set>
                                      <p:cBhvr>
                                        <p:cTn id="40" dur="1" fill="hold">
                                          <p:stCondLst>
                                            <p:cond delay="0"/>
                                          </p:stCondLst>
                                        </p:cTn>
                                        <p:tgtEl>
                                          <p:spTgt spid="3"/>
                                        </p:tgtEl>
                                        <p:attrNameLst>
                                          <p:attrName>style.visibility</p:attrName>
                                        </p:attrNameLst>
                                      </p:cBhvr>
                                      <p:to>
                                        <p:strVal val="visible"/>
                                      </p:to>
                                    </p:set>
                                    <p:anim calcmode="lin" valueType="num">
                                      <p:cBhvr additive="base">
                                        <p:cTn id="41" dur="500" fill="hold"/>
                                        <p:tgtEl>
                                          <p:spTgt spid="3"/>
                                        </p:tgtEl>
                                        <p:attrNameLst>
                                          <p:attrName>ppt_x</p:attrName>
                                        </p:attrNameLst>
                                      </p:cBhvr>
                                      <p:tavLst>
                                        <p:tav tm="0">
                                          <p:val>
                                            <p:strVal val="0-#ppt_w/2"/>
                                          </p:val>
                                        </p:tav>
                                        <p:tav tm="100000">
                                          <p:val>
                                            <p:strVal val="#ppt_x"/>
                                          </p:val>
                                        </p:tav>
                                      </p:tavLst>
                                    </p:anim>
                                    <p:anim calcmode="lin" valueType="num">
                                      <p:cBhvr additive="base">
                                        <p:cTn id="42"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42" presetClass="entr" presetSubtype="0" dur="100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1000"/>
                                        <p:tgtEl>
                                          <p:spTgt spid="16"/>
                                        </p:tgtEl>
                                      </p:cBhvr>
                                    </p:animEffect>
                                    <p:anim calcmode="lin" valueType="num">
                                      <p:cBhvr>
                                        <p:cTn id="48" dur="1000" fill="hold"/>
                                        <p:tgtEl>
                                          <p:spTgt spid="16"/>
                                        </p:tgtEl>
                                        <p:attrNameLst>
                                          <p:attrName>ppt_x</p:attrName>
                                        </p:attrNameLst>
                                      </p:cBhvr>
                                      <p:tavLst>
                                        <p:tav tm="0">
                                          <p:val>
                                            <p:strVal val="#ppt_x"/>
                                          </p:val>
                                        </p:tav>
                                        <p:tav tm="100000">
                                          <p:val>
                                            <p:strVal val="#ppt_x"/>
                                          </p:val>
                                        </p:tav>
                                      </p:tavLst>
                                    </p:anim>
                                    <p:anim calcmode="lin" valueType="num">
                                      <p:cBhvr>
                                        <p:cTn id="4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50" fill="hold" nodeType="clickPar">
                      <p:stCondLst>
                        <p:cond delay="indefinite"/>
                      </p:stCondLst>
                      <p:childTnLst>
                        <p:par>
                          <p:cTn id="51" fill="hold">
                            <p:stCondLst>
                              <p:cond delay="0"/>
                            </p:stCondLst>
                            <p:childTnLst>
                              <p:par>
                                <p:cTn id="52" presetID="10" presetClass="entr" presetSubtype="0" dur="500" fill="hold" nodeType="clickEffect">
                                  <p:stCondLst>
                                    <p:cond delay="0"/>
                                  </p:stCondLst>
                                  <p:childTnLst>
                                    <p:set>
                                      <p:cBhvr>
                                        <p:cTn id="53" dur="1" fill="hold">
                                          <p:stCondLst>
                                            <p:cond delay="0"/>
                                          </p:stCondLst>
                                        </p:cTn>
                                        <p:tgtEl>
                                          <p:spTgt spid="5"/>
                                        </p:tgtEl>
                                        <p:attrNameLst>
                                          <p:attrName>style.visibility</p:attrName>
                                        </p:attrNameLst>
                                      </p:cBhvr>
                                      <p:to>
                                        <p:strVal val="visible"/>
                                      </p:to>
                                    </p:set>
                                    <p:animEffect transition="in" filter="fade">
                                      <p:cBhvr>
                                        <p:cTn id="54" dur="500"/>
                                        <p:tgtEl>
                                          <p:spTgt spid="5"/>
                                        </p:tgtEl>
                                      </p:cBhvr>
                                    </p:animEffect>
                                  </p:childTnLst>
                                </p:cTn>
                              </p:par>
                            </p:childTnLst>
                          </p:cTn>
                        </p:par>
                      </p:childTnLst>
                    </p:cTn>
                  </p:par>
                  <p:par>
                    <p:cTn id="55" fill="hold" nodeType="clickPar">
                      <p:stCondLst>
                        <p:cond delay="indefinite"/>
                      </p:stCondLst>
                      <p:childTnLst>
                        <p:par>
                          <p:cTn id="56" fill="hold">
                            <p:stCondLst>
                              <p:cond delay="0"/>
                            </p:stCondLst>
                            <p:childTnLst>
                              <p:par>
                                <p:cTn id="57" presetID="42" presetClass="entr" presetSubtype="0" dur="1000" fill="hold" nodeType="clickEffect">
                                  <p:stCondLst>
                                    <p:cond delay="0"/>
                                  </p:stCondLst>
                                  <p:childTnLst>
                                    <p:set>
                                      <p:cBhvr>
                                        <p:cTn id="58" dur="1" fill="hold">
                                          <p:stCondLst>
                                            <p:cond delay="0"/>
                                          </p:stCondLst>
                                        </p:cTn>
                                        <p:tgtEl>
                                          <p:spTgt spid="8">
                                            <p:txEl>
                                              <p:pRg st="0" end="0"/>
                                            </p:txEl>
                                          </p:spTgt>
                                        </p:tgtEl>
                                        <p:attrNameLst>
                                          <p:attrName>style.visibility</p:attrName>
                                        </p:attrNameLst>
                                      </p:cBhvr>
                                      <p:to>
                                        <p:strVal val="visible"/>
                                      </p:to>
                                    </p:set>
                                    <p:animEffect transition="in" filter="fade">
                                      <p:cBhvr>
                                        <p:cTn id="59" dur="1000"/>
                                        <p:tgtEl>
                                          <p:spTgt spid="8">
                                            <p:txEl>
                                              <p:pRg st="0" end="0"/>
                                            </p:txEl>
                                          </p:spTgt>
                                        </p:tgtEl>
                                      </p:cBhvr>
                                    </p:animEffect>
                                    <p:anim calcmode="lin" valueType="num">
                                      <p:cBhvr>
                                        <p:cTn id="60"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61"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P spid="1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Oval 5"/>
          <p:cNvSpPr/>
          <p:nvPr/>
        </p:nvSpPr>
        <p:spPr>
          <a:xfrm>
            <a:off x="384713" y="1322640"/>
            <a:ext cx="512650" cy="512650"/>
          </a:xfrm>
          <a:prstGeom prst="ellipse">
            <a:avLst/>
          </a:prstGeom>
          <a:solidFill>
            <a:schemeClr val="accent3">
              <a:alpha val="8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en-GB">
              <a:latin typeface="Franklin Gothic Medium" panose="020b0603020102020204" pitchFamily="34" charset="0"/>
              <a:ea typeface="微软雅黑" panose="020b0503020204020204" pitchFamily="34" charset="-122"/>
              <a:cs typeface="Arial" pitchFamily="34" charset="0"/>
            </a:endParaRPr>
          </a:p>
        </p:txBody>
      </p:sp>
      <p:sp>
        <p:nvSpPr>
          <p:cNvPr id="54" name="矩形 53"/>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55" name="文本框 54"/>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一、科学认识保健食品</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449485" y="1312069"/>
            <a:ext cx="298586"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t>2</a:t>
            </a:r>
            <a:endParaRPr lang="zh-CN" altLang="en-US" sz="2800"/>
          </a:p>
        </p:txBody>
      </p:sp>
      <p:sp>
        <p:nvSpPr>
          <p:cNvPr id="3" name="文本框 2"/>
          <p:cNvSpPr txBox="1"/>
          <p:nvPr/>
        </p:nvSpPr>
        <p:spPr>
          <a:xfrm>
            <a:off x="1100783" y="1322640"/>
            <a:ext cx="6552728"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保健食品与其他食品的主要区别？</a:t>
            </a:r>
            <a:endParaRPr lang="zh-CN" altLang="en-US" sz="3200">
              <a:latin typeface="华文新魏" panose="02010800040101010101" pitchFamily="2" charset="-122"/>
              <a:ea typeface="华文新魏" panose="02010800040101010101" pitchFamily="2" charset="-122"/>
            </a:endParaRPr>
          </a:p>
        </p:txBody>
      </p:sp>
      <p:sp>
        <p:nvSpPr>
          <p:cNvPr id="16" name="文本框 15"/>
          <p:cNvSpPr txBox="1"/>
          <p:nvPr/>
        </p:nvSpPr>
        <p:spPr>
          <a:xfrm>
            <a:off x="1100783" y="2320181"/>
            <a:ext cx="11017224" cy="3108543"/>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保健食品是食品的一个特殊种类，界于其他食品和药品之间。 </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1</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保健食品强调具有特定保健功能，而其他食品强调提供营养成分。 </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2</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保健食品具有规定的食用量，而其他食品一般没有食用量的要求。 </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3</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保健食品根据其保健功能的不同，具有特定适宜人群和不适宜人群，而其他食品一般不进行区分。 </a:t>
            </a:r>
            <a:endParaRPr lang="zh-CN" altLang="zh-CN" sz="2800">
              <a:latin typeface="华文楷体" panose="02010600040101010101" pitchFamily="2" charset="-122"/>
              <a:ea typeface="华文楷体" panose="02010600040101010101" pitchFamily="2" charset="-122"/>
            </a:endParaRPr>
          </a:p>
        </p:txBody>
      </p:sp>
      <p:pic>
        <p:nvPicPr>
          <p:cNvPr id="13" name="图片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6" presetClass="entr" presetSubtype="0" dur="2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par>
                                <p:cTn id="21" presetID="26" presetClass="entr" presetSubtype="0" dur="200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down)">
                                      <p:cBhvr>
                                        <p:cTn id="23" dur="580">
                                          <p:stCondLst>
                                            <p:cond delay="0"/>
                                          </p:stCondLst>
                                        </p:cTn>
                                        <p:tgtEl>
                                          <p:spTgt spid="6"/>
                                        </p:tgtEl>
                                      </p:cBhvr>
                                    </p:animEffect>
                                    <p:anim calcmode="lin" valueType="num">
                                      <p:cBhvr>
                                        <p:cTn id="2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9" dur="26">
                                          <p:stCondLst>
                                            <p:cond delay="650"/>
                                          </p:stCondLst>
                                        </p:cTn>
                                        <p:tgtEl>
                                          <p:spTgt spid="6"/>
                                        </p:tgtEl>
                                      </p:cBhvr>
                                      <p:to x="100000" y="60000"/>
                                    </p:animScale>
                                    <p:animScale>
                                      <p:cBhvr>
                                        <p:cTn id="30" dur="166" decel="50000">
                                          <p:stCondLst>
                                            <p:cond delay="676"/>
                                          </p:stCondLst>
                                        </p:cTn>
                                        <p:tgtEl>
                                          <p:spTgt spid="6"/>
                                        </p:tgtEl>
                                      </p:cBhvr>
                                      <p:to x="100000" y="100000"/>
                                    </p:animScale>
                                    <p:animScale>
                                      <p:cBhvr>
                                        <p:cTn id="31" dur="26">
                                          <p:stCondLst>
                                            <p:cond delay="1312"/>
                                          </p:stCondLst>
                                        </p:cTn>
                                        <p:tgtEl>
                                          <p:spTgt spid="6"/>
                                        </p:tgtEl>
                                      </p:cBhvr>
                                      <p:to x="100000" y="80000"/>
                                    </p:animScale>
                                    <p:animScale>
                                      <p:cBhvr>
                                        <p:cTn id="32" dur="166" decel="50000">
                                          <p:stCondLst>
                                            <p:cond delay="1338"/>
                                          </p:stCondLst>
                                        </p:cTn>
                                        <p:tgtEl>
                                          <p:spTgt spid="6"/>
                                        </p:tgtEl>
                                      </p:cBhvr>
                                      <p:to x="100000" y="100000"/>
                                    </p:animScale>
                                    <p:animScale>
                                      <p:cBhvr>
                                        <p:cTn id="33" dur="26">
                                          <p:stCondLst>
                                            <p:cond delay="1642"/>
                                          </p:stCondLst>
                                        </p:cTn>
                                        <p:tgtEl>
                                          <p:spTgt spid="6"/>
                                        </p:tgtEl>
                                      </p:cBhvr>
                                      <p:to x="100000" y="90000"/>
                                    </p:animScale>
                                    <p:animScale>
                                      <p:cBhvr>
                                        <p:cTn id="34" dur="166" decel="50000">
                                          <p:stCondLst>
                                            <p:cond delay="1668"/>
                                          </p:stCondLst>
                                        </p:cTn>
                                        <p:tgtEl>
                                          <p:spTgt spid="6"/>
                                        </p:tgtEl>
                                      </p:cBhvr>
                                      <p:to x="100000" y="100000"/>
                                    </p:animScale>
                                    <p:animScale>
                                      <p:cBhvr>
                                        <p:cTn id="35" dur="26">
                                          <p:stCondLst>
                                            <p:cond delay="1808"/>
                                          </p:stCondLst>
                                        </p:cTn>
                                        <p:tgtEl>
                                          <p:spTgt spid="6"/>
                                        </p:tgtEl>
                                      </p:cBhvr>
                                      <p:to x="100000" y="95000"/>
                                    </p:animScale>
                                    <p:animScale>
                                      <p:cBhvr>
                                        <p:cTn id="36" dur="166" decel="50000">
                                          <p:stCondLst>
                                            <p:cond delay="1834"/>
                                          </p:stCondLst>
                                        </p:cTn>
                                        <p:tgtEl>
                                          <p:spTgt spid="6"/>
                                        </p:tgtEl>
                                      </p:cBhvr>
                                      <p:to x="100000" y="100000"/>
                                    </p:animScale>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8" dur="500" fill="hold" grpId="0" nodeType="clickEffect">
                                  <p:stCondLst>
                                    <p:cond delay="0"/>
                                  </p:stCondLst>
                                  <p:iterate type="lt">
                                    <p:tmPct val="10000"/>
                                  </p:iterate>
                                  <p:childTnLst>
                                    <p:set>
                                      <p:cBhvr>
                                        <p:cTn id="40" dur="1" fill="hold">
                                          <p:stCondLst>
                                            <p:cond delay="0"/>
                                          </p:stCondLst>
                                        </p:cTn>
                                        <p:tgtEl>
                                          <p:spTgt spid="3"/>
                                        </p:tgtEl>
                                        <p:attrNameLst>
                                          <p:attrName>style.visibility</p:attrName>
                                        </p:attrNameLst>
                                      </p:cBhvr>
                                      <p:to>
                                        <p:strVal val="visible"/>
                                      </p:to>
                                    </p:set>
                                    <p:anim calcmode="lin" valueType="num">
                                      <p:cBhvr additive="base">
                                        <p:cTn id="41" dur="500" fill="hold"/>
                                        <p:tgtEl>
                                          <p:spTgt spid="3"/>
                                        </p:tgtEl>
                                        <p:attrNameLst>
                                          <p:attrName>ppt_x</p:attrName>
                                        </p:attrNameLst>
                                      </p:cBhvr>
                                      <p:tavLst>
                                        <p:tav tm="0">
                                          <p:val>
                                            <p:strVal val="0-#ppt_w/2"/>
                                          </p:val>
                                        </p:tav>
                                        <p:tav tm="100000">
                                          <p:val>
                                            <p:strVal val="#ppt_x"/>
                                          </p:val>
                                        </p:tav>
                                      </p:tavLst>
                                    </p:anim>
                                    <p:anim calcmode="lin" valueType="num">
                                      <p:cBhvr additive="base">
                                        <p:cTn id="42"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42" presetClass="entr" presetSubtype="0" dur="100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fade">
                                      <p:cBhvr>
                                        <p:cTn id="47" dur="1000"/>
                                        <p:tgtEl>
                                          <p:spTgt spid="16">
                                            <p:txEl>
                                              <p:pRg st="0" end="0"/>
                                            </p:txEl>
                                          </p:spTgt>
                                        </p:tgtEl>
                                      </p:cBhvr>
                                    </p:animEffect>
                                    <p:anim calcmode="lin" valueType="num">
                                      <p:cBhvr>
                                        <p:cTn id="4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0" fill="hold" nodeType="clickPar">
                      <p:stCondLst>
                        <p:cond delay="indefinite"/>
                      </p:stCondLst>
                      <p:childTnLst>
                        <p:par>
                          <p:cTn id="51" fill="hold">
                            <p:stCondLst>
                              <p:cond delay="0"/>
                            </p:stCondLst>
                            <p:childTnLst>
                              <p:par>
                                <p:cTn id="52" presetID="42" presetClass="entr" presetSubtype="0" dur="1000" fill="hold" nodeType="clickEffect">
                                  <p:stCondLst>
                                    <p:cond delay="0"/>
                                  </p:stCondLst>
                                  <p:childTnLst>
                                    <p:set>
                                      <p:cBhvr>
                                        <p:cTn id="53" dur="1" fill="hold">
                                          <p:stCondLst>
                                            <p:cond delay="0"/>
                                          </p:stCondLst>
                                        </p:cTn>
                                        <p:tgtEl>
                                          <p:spTgt spid="16">
                                            <p:txEl>
                                              <p:pRg st="1" end="1"/>
                                            </p:txEl>
                                          </p:spTgt>
                                        </p:tgtEl>
                                        <p:attrNameLst>
                                          <p:attrName>style.visibility</p:attrName>
                                        </p:attrNameLst>
                                      </p:cBhvr>
                                      <p:to>
                                        <p:strVal val="visible"/>
                                      </p:to>
                                    </p:set>
                                    <p:animEffect transition="in" filter="fade">
                                      <p:cBhvr>
                                        <p:cTn id="54" dur="1000"/>
                                        <p:tgtEl>
                                          <p:spTgt spid="16">
                                            <p:txEl>
                                              <p:pRg st="1" end="1"/>
                                            </p:txEl>
                                          </p:spTgt>
                                        </p:tgtEl>
                                      </p:cBhvr>
                                    </p:animEffect>
                                    <p:anim calcmode="lin" valueType="num">
                                      <p:cBhvr>
                                        <p:cTn id="55"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16">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dur="1000" fill="hold" nodeType="withEffect">
                                  <p:stCondLst>
                                    <p:cond delay="0"/>
                                  </p:stCondLst>
                                  <p:childTnLst>
                                    <p:set>
                                      <p:cBhvr>
                                        <p:cTn id="58" dur="1" fill="hold">
                                          <p:stCondLst>
                                            <p:cond delay="0"/>
                                          </p:stCondLst>
                                        </p:cTn>
                                        <p:tgtEl>
                                          <p:spTgt spid="16">
                                            <p:txEl>
                                              <p:pRg st="2" end="2"/>
                                            </p:txEl>
                                          </p:spTgt>
                                        </p:tgtEl>
                                        <p:attrNameLst>
                                          <p:attrName>style.visibility</p:attrName>
                                        </p:attrNameLst>
                                      </p:cBhvr>
                                      <p:to>
                                        <p:strVal val="visible"/>
                                      </p:to>
                                    </p:set>
                                    <p:animEffect transition="in" filter="fade">
                                      <p:cBhvr>
                                        <p:cTn id="59" dur="1000"/>
                                        <p:tgtEl>
                                          <p:spTgt spid="16">
                                            <p:txEl>
                                              <p:pRg st="2" end="2"/>
                                            </p:txEl>
                                          </p:spTgt>
                                        </p:tgtEl>
                                      </p:cBhvr>
                                    </p:animEffect>
                                    <p:anim calcmode="lin" valueType="num">
                                      <p:cBhvr>
                                        <p:cTn id="60"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16">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dur="1000" fill="hold" nodeType="withEffect">
                                  <p:stCondLst>
                                    <p:cond delay="0"/>
                                  </p:stCondLst>
                                  <p:childTnLst>
                                    <p:set>
                                      <p:cBhvr>
                                        <p:cTn id="63" dur="1" fill="hold">
                                          <p:stCondLst>
                                            <p:cond delay="0"/>
                                          </p:stCondLst>
                                        </p:cTn>
                                        <p:tgtEl>
                                          <p:spTgt spid="16">
                                            <p:txEl>
                                              <p:pRg st="3" end="3"/>
                                            </p:txEl>
                                          </p:spTgt>
                                        </p:tgtEl>
                                        <p:attrNameLst>
                                          <p:attrName>style.visibility</p:attrName>
                                        </p:attrNameLst>
                                      </p:cBhvr>
                                      <p:to>
                                        <p:strVal val="visible"/>
                                      </p:to>
                                    </p:set>
                                    <p:animEffect transition="in" filter="fade">
                                      <p:cBhvr>
                                        <p:cTn id="64" dur="1000"/>
                                        <p:tgtEl>
                                          <p:spTgt spid="16">
                                            <p:txEl>
                                              <p:pRg st="3" end="3"/>
                                            </p:txEl>
                                          </p:spTgt>
                                        </p:tgtEl>
                                      </p:cBhvr>
                                    </p:animEffect>
                                    <p:anim calcmode="lin" valueType="num">
                                      <p:cBhvr>
                                        <p:cTn id="65"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1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Oval 5"/>
          <p:cNvSpPr/>
          <p:nvPr/>
        </p:nvSpPr>
        <p:spPr>
          <a:xfrm>
            <a:off x="384713" y="1322640"/>
            <a:ext cx="512650" cy="512650"/>
          </a:xfrm>
          <a:prstGeom prst="ellipse">
            <a:avLst/>
          </a:prstGeom>
          <a:solidFill>
            <a:schemeClr val="accent3">
              <a:alpha val="8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en-GB">
              <a:latin typeface="Franklin Gothic Medium" panose="020b0603020102020204" pitchFamily="34" charset="0"/>
              <a:ea typeface="微软雅黑" panose="020b0503020204020204" pitchFamily="34" charset="-122"/>
              <a:cs typeface="Arial" pitchFamily="34" charset="0"/>
            </a:endParaRPr>
          </a:p>
        </p:txBody>
      </p:sp>
      <p:sp>
        <p:nvSpPr>
          <p:cNvPr id="54" name="矩形 53"/>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55" name="文本框 54"/>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一、科学认识保健食品</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449485" y="1312069"/>
            <a:ext cx="298586"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t>3</a:t>
            </a:r>
            <a:endParaRPr lang="zh-CN" altLang="en-US" sz="2800"/>
          </a:p>
        </p:txBody>
      </p:sp>
      <p:sp>
        <p:nvSpPr>
          <p:cNvPr id="3" name="文本框 2"/>
          <p:cNvSpPr txBox="1"/>
          <p:nvPr/>
        </p:nvSpPr>
        <p:spPr>
          <a:xfrm>
            <a:off x="1100783" y="1322640"/>
            <a:ext cx="5544616"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保健食品与药品的主要区别</a:t>
            </a:r>
            <a:r>
              <a:rPr lang="zh-CN" altLang="en-US" sz="3200">
                <a:latin typeface="华文新魏" panose="02010800040101010101" pitchFamily="2" charset="-122"/>
                <a:ea typeface="华文新魏" panose="02010800040101010101" pitchFamily="2" charset="-122"/>
              </a:rPr>
              <a:t>？</a:t>
            </a:r>
            <a:endParaRPr lang="zh-CN" altLang="en-US" sz="3200">
              <a:latin typeface="华文新魏" panose="02010800040101010101" pitchFamily="2" charset="-122"/>
              <a:ea typeface="华文新魏" panose="02010800040101010101" pitchFamily="2" charset="-122"/>
            </a:endParaRPr>
          </a:p>
        </p:txBody>
      </p:sp>
      <p:sp>
        <p:nvSpPr>
          <p:cNvPr id="16" name="文本框 15"/>
          <p:cNvSpPr txBox="1"/>
          <p:nvPr/>
        </p:nvSpPr>
        <p:spPr>
          <a:xfrm>
            <a:off x="1100783" y="2104157"/>
            <a:ext cx="10729192" cy="483209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1</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使用目的不同：保健食品是用于调节机体机能，提高人体抵御疾病的能力，改善亚健康状态，降低疾病发生的风险，不以预防、治疗疾病为目的。药品是指用于预防、治疗、诊断人的疾病，有目的地调节人的生理机能并规定有适应症或者功能主治、 用法和用量的物质。 </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2</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保健食品按照规定的食用量食用，不会给人体带来任何急 性、亚急性和慢性危害。药品可以有毒副作用。</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3</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使用方法不同：保健食品仅口服使用，药品可以有注射、 涂抹等方法。 </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4</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可以使用的原料种类不同：有毒有害物质不得作为保健食品原料。 </a:t>
            </a:r>
            <a:endParaRPr lang="zh-CN" altLang="zh-CN" sz="2800">
              <a:latin typeface="华文楷体" panose="02010600040101010101" pitchFamily="2" charset="-122"/>
              <a:ea typeface="华文楷体" panose="02010600040101010101" pitchFamily="2" charset="-122"/>
            </a:endParaRPr>
          </a:p>
        </p:txBody>
      </p:sp>
      <p:pic>
        <p:nvPicPr>
          <p:cNvPr id="15" name="图片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6" presetClass="entr" presetSubtype="0" dur="2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par>
                                <p:cTn id="21" presetID="26" presetClass="entr" presetSubtype="0" dur="200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down)">
                                      <p:cBhvr>
                                        <p:cTn id="23" dur="580">
                                          <p:stCondLst>
                                            <p:cond delay="0"/>
                                          </p:stCondLst>
                                        </p:cTn>
                                        <p:tgtEl>
                                          <p:spTgt spid="6"/>
                                        </p:tgtEl>
                                      </p:cBhvr>
                                    </p:animEffect>
                                    <p:anim calcmode="lin" valueType="num">
                                      <p:cBhvr>
                                        <p:cTn id="2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9" dur="26">
                                          <p:stCondLst>
                                            <p:cond delay="650"/>
                                          </p:stCondLst>
                                        </p:cTn>
                                        <p:tgtEl>
                                          <p:spTgt spid="6"/>
                                        </p:tgtEl>
                                      </p:cBhvr>
                                      <p:to x="100000" y="60000"/>
                                    </p:animScale>
                                    <p:animScale>
                                      <p:cBhvr>
                                        <p:cTn id="30" dur="166" decel="50000">
                                          <p:stCondLst>
                                            <p:cond delay="676"/>
                                          </p:stCondLst>
                                        </p:cTn>
                                        <p:tgtEl>
                                          <p:spTgt spid="6"/>
                                        </p:tgtEl>
                                      </p:cBhvr>
                                      <p:to x="100000" y="100000"/>
                                    </p:animScale>
                                    <p:animScale>
                                      <p:cBhvr>
                                        <p:cTn id="31" dur="26">
                                          <p:stCondLst>
                                            <p:cond delay="1312"/>
                                          </p:stCondLst>
                                        </p:cTn>
                                        <p:tgtEl>
                                          <p:spTgt spid="6"/>
                                        </p:tgtEl>
                                      </p:cBhvr>
                                      <p:to x="100000" y="80000"/>
                                    </p:animScale>
                                    <p:animScale>
                                      <p:cBhvr>
                                        <p:cTn id="32" dur="166" decel="50000">
                                          <p:stCondLst>
                                            <p:cond delay="1338"/>
                                          </p:stCondLst>
                                        </p:cTn>
                                        <p:tgtEl>
                                          <p:spTgt spid="6"/>
                                        </p:tgtEl>
                                      </p:cBhvr>
                                      <p:to x="100000" y="100000"/>
                                    </p:animScale>
                                    <p:animScale>
                                      <p:cBhvr>
                                        <p:cTn id="33" dur="26">
                                          <p:stCondLst>
                                            <p:cond delay="1642"/>
                                          </p:stCondLst>
                                        </p:cTn>
                                        <p:tgtEl>
                                          <p:spTgt spid="6"/>
                                        </p:tgtEl>
                                      </p:cBhvr>
                                      <p:to x="100000" y="90000"/>
                                    </p:animScale>
                                    <p:animScale>
                                      <p:cBhvr>
                                        <p:cTn id="34" dur="166" decel="50000">
                                          <p:stCondLst>
                                            <p:cond delay="1668"/>
                                          </p:stCondLst>
                                        </p:cTn>
                                        <p:tgtEl>
                                          <p:spTgt spid="6"/>
                                        </p:tgtEl>
                                      </p:cBhvr>
                                      <p:to x="100000" y="100000"/>
                                    </p:animScale>
                                    <p:animScale>
                                      <p:cBhvr>
                                        <p:cTn id="35" dur="26">
                                          <p:stCondLst>
                                            <p:cond delay="1808"/>
                                          </p:stCondLst>
                                        </p:cTn>
                                        <p:tgtEl>
                                          <p:spTgt spid="6"/>
                                        </p:tgtEl>
                                      </p:cBhvr>
                                      <p:to x="100000" y="95000"/>
                                    </p:animScale>
                                    <p:animScale>
                                      <p:cBhvr>
                                        <p:cTn id="36" dur="166" decel="50000">
                                          <p:stCondLst>
                                            <p:cond delay="1834"/>
                                          </p:stCondLst>
                                        </p:cTn>
                                        <p:tgtEl>
                                          <p:spTgt spid="6"/>
                                        </p:tgtEl>
                                      </p:cBhvr>
                                      <p:to x="100000" y="100000"/>
                                    </p:animScale>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8" dur="500" fill="hold" grpId="0" nodeType="clickEffect">
                                  <p:stCondLst>
                                    <p:cond delay="0"/>
                                  </p:stCondLst>
                                  <p:iterate type="lt">
                                    <p:tmPct val="10000"/>
                                  </p:iterate>
                                  <p:childTnLst>
                                    <p:set>
                                      <p:cBhvr>
                                        <p:cTn id="40" dur="1" fill="hold">
                                          <p:stCondLst>
                                            <p:cond delay="0"/>
                                          </p:stCondLst>
                                        </p:cTn>
                                        <p:tgtEl>
                                          <p:spTgt spid="3"/>
                                        </p:tgtEl>
                                        <p:attrNameLst>
                                          <p:attrName>style.visibility</p:attrName>
                                        </p:attrNameLst>
                                      </p:cBhvr>
                                      <p:to>
                                        <p:strVal val="visible"/>
                                      </p:to>
                                    </p:set>
                                    <p:anim calcmode="lin" valueType="num">
                                      <p:cBhvr additive="base">
                                        <p:cTn id="41" dur="500" fill="hold"/>
                                        <p:tgtEl>
                                          <p:spTgt spid="3"/>
                                        </p:tgtEl>
                                        <p:attrNameLst>
                                          <p:attrName>ppt_x</p:attrName>
                                        </p:attrNameLst>
                                      </p:cBhvr>
                                      <p:tavLst>
                                        <p:tav tm="0">
                                          <p:val>
                                            <p:strVal val="0-#ppt_w/2"/>
                                          </p:val>
                                        </p:tav>
                                        <p:tav tm="100000">
                                          <p:val>
                                            <p:strVal val="#ppt_x"/>
                                          </p:val>
                                        </p:tav>
                                      </p:tavLst>
                                    </p:anim>
                                    <p:anim calcmode="lin" valueType="num">
                                      <p:cBhvr additive="base">
                                        <p:cTn id="42"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42" presetClass="entr" presetSubtype="0" dur="100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fade">
                                      <p:cBhvr>
                                        <p:cTn id="47" dur="1000"/>
                                        <p:tgtEl>
                                          <p:spTgt spid="16">
                                            <p:txEl>
                                              <p:pRg st="0" end="0"/>
                                            </p:txEl>
                                          </p:spTgt>
                                        </p:tgtEl>
                                      </p:cBhvr>
                                    </p:animEffect>
                                    <p:anim calcmode="lin" valueType="num">
                                      <p:cBhvr>
                                        <p:cTn id="4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0" fill="hold" nodeType="clickPar">
                      <p:stCondLst>
                        <p:cond delay="indefinite"/>
                      </p:stCondLst>
                      <p:childTnLst>
                        <p:par>
                          <p:cTn id="51" fill="hold">
                            <p:stCondLst>
                              <p:cond delay="0"/>
                            </p:stCondLst>
                            <p:childTnLst>
                              <p:par>
                                <p:cTn id="52" presetID="42" presetClass="entr" presetSubtype="0" dur="1000" fill="hold" nodeType="clickEffect">
                                  <p:stCondLst>
                                    <p:cond delay="0"/>
                                  </p:stCondLst>
                                  <p:childTnLst>
                                    <p:set>
                                      <p:cBhvr>
                                        <p:cTn id="53" dur="1" fill="hold">
                                          <p:stCondLst>
                                            <p:cond delay="0"/>
                                          </p:stCondLst>
                                        </p:cTn>
                                        <p:tgtEl>
                                          <p:spTgt spid="16">
                                            <p:txEl>
                                              <p:pRg st="1" end="1"/>
                                            </p:txEl>
                                          </p:spTgt>
                                        </p:tgtEl>
                                        <p:attrNameLst>
                                          <p:attrName>style.visibility</p:attrName>
                                        </p:attrNameLst>
                                      </p:cBhvr>
                                      <p:to>
                                        <p:strVal val="visible"/>
                                      </p:to>
                                    </p:set>
                                    <p:animEffect transition="in" filter="fade">
                                      <p:cBhvr>
                                        <p:cTn id="54" dur="1000"/>
                                        <p:tgtEl>
                                          <p:spTgt spid="16">
                                            <p:txEl>
                                              <p:pRg st="1" end="1"/>
                                            </p:txEl>
                                          </p:spTgt>
                                        </p:tgtEl>
                                      </p:cBhvr>
                                    </p:animEffect>
                                    <p:anim calcmode="lin" valueType="num">
                                      <p:cBhvr>
                                        <p:cTn id="55"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1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42" presetClass="entr" presetSubtype="0" dur="1000" fill="hold" nodeType="clickEffect">
                                  <p:stCondLst>
                                    <p:cond delay="0"/>
                                  </p:stCondLst>
                                  <p:childTnLst>
                                    <p:set>
                                      <p:cBhvr>
                                        <p:cTn id="60" dur="1" fill="hold">
                                          <p:stCondLst>
                                            <p:cond delay="0"/>
                                          </p:stCondLst>
                                        </p:cTn>
                                        <p:tgtEl>
                                          <p:spTgt spid="16">
                                            <p:txEl>
                                              <p:pRg st="2" end="2"/>
                                            </p:txEl>
                                          </p:spTgt>
                                        </p:tgtEl>
                                        <p:attrNameLst>
                                          <p:attrName>style.visibility</p:attrName>
                                        </p:attrNameLst>
                                      </p:cBhvr>
                                      <p:to>
                                        <p:strVal val="visible"/>
                                      </p:to>
                                    </p:set>
                                    <p:animEffect transition="in" filter="fade">
                                      <p:cBhvr>
                                        <p:cTn id="61" dur="1000"/>
                                        <p:tgtEl>
                                          <p:spTgt spid="16">
                                            <p:txEl>
                                              <p:pRg st="2" end="2"/>
                                            </p:txEl>
                                          </p:spTgt>
                                        </p:tgtEl>
                                      </p:cBhvr>
                                    </p:animEffect>
                                    <p:anim calcmode="lin" valueType="num">
                                      <p:cBhvr>
                                        <p:cTn id="62"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63"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4" fill="hold" nodeType="clickPar">
                      <p:stCondLst>
                        <p:cond delay="indefinite"/>
                      </p:stCondLst>
                      <p:childTnLst>
                        <p:par>
                          <p:cTn id="65" fill="hold">
                            <p:stCondLst>
                              <p:cond delay="0"/>
                            </p:stCondLst>
                            <p:childTnLst>
                              <p:par>
                                <p:cTn id="66" presetID="42" presetClass="entr" presetSubtype="0" dur="1000" fill="hold" nodeType="clickEffect">
                                  <p:stCondLst>
                                    <p:cond delay="0"/>
                                  </p:stCondLst>
                                  <p:childTnLst>
                                    <p:set>
                                      <p:cBhvr>
                                        <p:cTn id="67" dur="1" fill="hold">
                                          <p:stCondLst>
                                            <p:cond delay="0"/>
                                          </p:stCondLst>
                                        </p:cTn>
                                        <p:tgtEl>
                                          <p:spTgt spid="16">
                                            <p:txEl>
                                              <p:pRg st="3" end="3"/>
                                            </p:txEl>
                                          </p:spTgt>
                                        </p:tgtEl>
                                        <p:attrNameLst>
                                          <p:attrName>style.visibility</p:attrName>
                                        </p:attrNameLst>
                                      </p:cBhvr>
                                      <p:to>
                                        <p:strVal val="visible"/>
                                      </p:to>
                                    </p:set>
                                    <p:animEffect transition="in" filter="fade">
                                      <p:cBhvr>
                                        <p:cTn id="68" dur="1000"/>
                                        <p:tgtEl>
                                          <p:spTgt spid="16">
                                            <p:txEl>
                                              <p:pRg st="3" end="3"/>
                                            </p:txEl>
                                          </p:spTgt>
                                        </p:tgtEl>
                                      </p:cBhvr>
                                    </p:animEffect>
                                    <p:anim calcmode="lin" valueType="num">
                                      <p:cBhvr>
                                        <p:cTn id="69"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70" dur="1000" fill="hold"/>
                                        <p:tgtEl>
                                          <p:spTgt spid="1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Oval 5"/>
          <p:cNvSpPr/>
          <p:nvPr/>
        </p:nvSpPr>
        <p:spPr>
          <a:xfrm>
            <a:off x="384713" y="1322640"/>
            <a:ext cx="512650" cy="512650"/>
          </a:xfrm>
          <a:prstGeom prst="ellipse">
            <a:avLst/>
          </a:prstGeom>
          <a:solidFill>
            <a:schemeClr val="accent3">
              <a:alpha val="8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en-GB">
              <a:latin typeface="Franklin Gothic Medium" panose="020b0603020102020204" pitchFamily="34" charset="0"/>
              <a:ea typeface="微软雅黑" panose="020b0503020204020204" pitchFamily="34" charset="-122"/>
              <a:cs typeface="Arial" pitchFamily="34" charset="0"/>
            </a:endParaRPr>
          </a:p>
        </p:txBody>
      </p:sp>
      <p:sp>
        <p:nvSpPr>
          <p:cNvPr id="54" name="矩形 53"/>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55" name="文本框 54"/>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一、科学认识保健食品</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449485" y="1312069"/>
            <a:ext cx="298586"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t>4</a:t>
            </a:r>
            <a:endParaRPr lang="zh-CN" altLang="en-US" sz="2800"/>
          </a:p>
        </p:txBody>
      </p:sp>
      <p:sp>
        <p:nvSpPr>
          <p:cNvPr id="3" name="文本框 2"/>
          <p:cNvSpPr txBox="1"/>
          <p:nvPr/>
        </p:nvSpPr>
        <p:spPr>
          <a:xfrm>
            <a:off x="1100783" y="1322640"/>
            <a:ext cx="7848872"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目前我国批准的保健食品只有</a:t>
            </a:r>
            <a:r>
              <a:rPr lang="en-US" altLang="zh-CN" sz="3200">
                <a:latin typeface="华文新魏" panose="02010800040101010101" pitchFamily="2" charset="-122"/>
                <a:ea typeface="华文新魏" panose="02010800040101010101" pitchFamily="2" charset="-122"/>
              </a:rPr>
              <a:t>27</a:t>
            </a:r>
            <a:r>
              <a:rPr lang="zh-CN" altLang="zh-CN" sz="3200">
                <a:latin typeface="华文新魏" panose="02010800040101010101" pitchFamily="2" charset="-122"/>
                <a:ea typeface="华文新魏" panose="02010800040101010101" pitchFamily="2" charset="-122"/>
              </a:rPr>
              <a:t>种功能</a:t>
            </a:r>
            <a:endParaRPr lang="zh-CN" altLang="en-US" sz="3200">
              <a:latin typeface="华文新魏" panose="02010800040101010101" pitchFamily="2" charset="-122"/>
              <a:ea typeface="华文新魏" panose="02010800040101010101" pitchFamily="2" charset="-122"/>
            </a:endParaRPr>
          </a:p>
        </p:txBody>
      </p:sp>
      <p:sp>
        <p:nvSpPr>
          <p:cNvPr id="16" name="文本框 15"/>
          <p:cNvSpPr txBox="1"/>
          <p:nvPr/>
        </p:nvSpPr>
        <p:spPr>
          <a:xfrm>
            <a:off x="1100783" y="2104157"/>
            <a:ext cx="10729192" cy="440120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目前，保健食品允许声称的只有</a:t>
            </a:r>
            <a:r>
              <a:rPr lang="en-US" altLang="zh-CN" sz="2800">
                <a:latin typeface="华文楷体" panose="02010600040101010101" pitchFamily="2" charset="-122"/>
                <a:ea typeface="华文楷体" panose="02010600040101010101" pitchFamily="2" charset="-122"/>
              </a:rPr>
              <a:t>27</a:t>
            </a:r>
            <a:r>
              <a:rPr lang="zh-CN" altLang="zh-CN" sz="2800">
                <a:latin typeface="华文楷体" panose="02010600040101010101" pitchFamily="2" charset="-122"/>
                <a:ea typeface="华文楷体" panose="02010600040101010101" pitchFamily="2" charset="-122"/>
              </a:rPr>
              <a:t>项特定保健功能，经注册批准的保健食品都在批准文件中对可声称的具体表述进行了明确规定，但企业在实际生产经营过程中，存在超出批准的内容、虚假夸大声称产品功效等问题，如批准的辅助降血糖的产品被宣传 成可以代替降糖药物，增强免疫力的产品则被号称具有防癌、抗癌功能等等。 </a:t>
            </a:r>
            <a:r>
              <a:rPr lang="en-US" altLang="zh-CN" sz="2800">
                <a:latin typeface="华文楷体" panose="02010600040101010101" pitchFamily="2" charset="-122"/>
                <a:ea typeface="华文楷体" panose="02010600040101010101" pitchFamily="2" charset="-122"/>
              </a:rPr>
              <a:t>  </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此外，市场上普通食品宣称具有保健功效的现象也很普遍。 如各种酒类标称为</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保健酒</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，并宣称具有养生和壮阳功能；饼干则宣称养胃，饮料标称为可以提神醒脑等。还有产品宣称</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治疗高血压</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对膝关节有保护作用</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补肾壮阳</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对更年期综合征有改善作用</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等等，而这些均不属于国家允许的</a:t>
            </a:r>
            <a:r>
              <a:rPr lang="en-US" altLang="zh-CN" sz="2800">
                <a:latin typeface="华文楷体" panose="02010600040101010101" pitchFamily="2" charset="-122"/>
                <a:ea typeface="华文楷体" panose="02010600040101010101" pitchFamily="2" charset="-122"/>
              </a:rPr>
              <a:t>27</a:t>
            </a:r>
            <a:r>
              <a:rPr lang="zh-CN" altLang="zh-CN" sz="2800">
                <a:latin typeface="华文楷体" panose="02010600040101010101" pitchFamily="2" charset="-122"/>
                <a:ea typeface="华文楷体" panose="02010600040101010101" pitchFamily="2" charset="-122"/>
              </a:rPr>
              <a:t>种功能范围之列： </a:t>
            </a:r>
            <a:endParaRPr lang="zh-CN" altLang="zh-CN" sz="2800">
              <a:latin typeface="华文楷体" panose="02010600040101010101" pitchFamily="2" charset="-122"/>
              <a:ea typeface="华文楷体" panose="02010600040101010101" pitchFamily="2" charset="-122"/>
            </a:endParaRPr>
          </a:p>
        </p:txBody>
      </p:sp>
      <p:pic>
        <p:nvPicPr>
          <p:cNvPr id="13" name="图片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6" presetClass="entr" presetSubtype="0" dur="2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par>
                                <p:cTn id="21" presetID="26" presetClass="entr" presetSubtype="0" dur="200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down)">
                                      <p:cBhvr>
                                        <p:cTn id="23" dur="580">
                                          <p:stCondLst>
                                            <p:cond delay="0"/>
                                          </p:stCondLst>
                                        </p:cTn>
                                        <p:tgtEl>
                                          <p:spTgt spid="6"/>
                                        </p:tgtEl>
                                      </p:cBhvr>
                                    </p:animEffect>
                                    <p:anim calcmode="lin" valueType="num">
                                      <p:cBhvr>
                                        <p:cTn id="2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9" dur="26">
                                          <p:stCondLst>
                                            <p:cond delay="650"/>
                                          </p:stCondLst>
                                        </p:cTn>
                                        <p:tgtEl>
                                          <p:spTgt spid="6"/>
                                        </p:tgtEl>
                                      </p:cBhvr>
                                      <p:to x="100000" y="60000"/>
                                    </p:animScale>
                                    <p:animScale>
                                      <p:cBhvr>
                                        <p:cTn id="30" dur="166" decel="50000">
                                          <p:stCondLst>
                                            <p:cond delay="676"/>
                                          </p:stCondLst>
                                        </p:cTn>
                                        <p:tgtEl>
                                          <p:spTgt spid="6"/>
                                        </p:tgtEl>
                                      </p:cBhvr>
                                      <p:to x="100000" y="100000"/>
                                    </p:animScale>
                                    <p:animScale>
                                      <p:cBhvr>
                                        <p:cTn id="31" dur="26">
                                          <p:stCondLst>
                                            <p:cond delay="1312"/>
                                          </p:stCondLst>
                                        </p:cTn>
                                        <p:tgtEl>
                                          <p:spTgt spid="6"/>
                                        </p:tgtEl>
                                      </p:cBhvr>
                                      <p:to x="100000" y="80000"/>
                                    </p:animScale>
                                    <p:animScale>
                                      <p:cBhvr>
                                        <p:cTn id="32" dur="166" decel="50000">
                                          <p:stCondLst>
                                            <p:cond delay="1338"/>
                                          </p:stCondLst>
                                        </p:cTn>
                                        <p:tgtEl>
                                          <p:spTgt spid="6"/>
                                        </p:tgtEl>
                                      </p:cBhvr>
                                      <p:to x="100000" y="100000"/>
                                    </p:animScale>
                                    <p:animScale>
                                      <p:cBhvr>
                                        <p:cTn id="33" dur="26">
                                          <p:stCondLst>
                                            <p:cond delay="1642"/>
                                          </p:stCondLst>
                                        </p:cTn>
                                        <p:tgtEl>
                                          <p:spTgt spid="6"/>
                                        </p:tgtEl>
                                      </p:cBhvr>
                                      <p:to x="100000" y="90000"/>
                                    </p:animScale>
                                    <p:animScale>
                                      <p:cBhvr>
                                        <p:cTn id="34" dur="166" decel="50000">
                                          <p:stCondLst>
                                            <p:cond delay="1668"/>
                                          </p:stCondLst>
                                        </p:cTn>
                                        <p:tgtEl>
                                          <p:spTgt spid="6"/>
                                        </p:tgtEl>
                                      </p:cBhvr>
                                      <p:to x="100000" y="100000"/>
                                    </p:animScale>
                                    <p:animScale>
                                      <p:cBhvr>
                                        <p:cTn id="35" dur="26">
                                          <p:stCondLst>
                                            <p:cond delay="1808"/>
                                          </p:stCondLst>
                                        </p:cTn>
                                        <p:tgtEl>
                                          <p:spTgt spid="6"/>
                                        </p:tgtEl>
                                      </p:cBhvr>
                                      <p:to x="100000" y="95000"/>
                                    </p:animScale>
                                    <p:animScale>
                                      <p:cBhvr>
                                        <p:cTn id="36" dur="166" decel="50000">
                                          <p:stCondLst>
                                            <p:cond delay="1834"/>
                                          </p:stCondLst>
                                        </p:cTn>
                                        <p:tgtEl>
                                          <p:spTgt spid="6"/>
                                        </p:tgtEl>
                                      </p:cBhvr>
                                      <p:to x="100000" y="100000"/>
                                    </p:animScale>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8" dur="500" fill="hold" nodeType="clickEffect">
                                  <p:stCondLst>
                                    <p:cond delay="0"/>
                                  </p:stCondLst>
                                  <p:iterate type="lt">
                                    <p:tmPct val="10000"/>
                                  </p:iterate>
                                  <p:childTnLst>
                                    <p:set>
                                      <p:cBhvr>
                                        <p:cTn id="40" dur="1" fill="hold">
                                          <p:stCondLst>
                                            <p:cond delay="0"/>
                                          </p:stCondLst>
                                        </p:cTn>
                                        <p:tgtEl>
                                          <p:spTgt spid="3">
                                            <p:txEl>
                                              <p:pRg st="0" end="0"/>
                                            </p:txEl>
                                          </p:spTgt>
                                        </p:tgtEl>
                                        <p:attrNameLst>
                                          <p:attrName>style.visibility</p:attrName>
                                        </p:attrNameLst>
                                      </p:cBhvr>
                                      <p:to>
                                        <p:strVal val="visible"/>
                                      </p:to>
                                    </p:set>
                                    <p:anim calcmode="lin" valueType="num">
                                      <p:cBhvr additive="base">
                                        <p:cTn id="4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42" presetClass="entr" presetSubtype="0" dur="100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fade">
                                      <p:cBhvr>
                                        <p:cTn id="47" dur="1000"/>
                                        <p:tgtEl>
                                          <p:spTgt spid="16">
                                            <p:txEl>
                                              <p:pRg st="0" end="0"/>
                                            </p:txEl>
                                          </p:spTgt>
                                        </p:tgtEl>
                                      </p:cBhvr>
                                    </p:animEffect>
                                    <p:anim calcmode="lin" valueType="num">
                                      <p:cBhvr>
                                        <p:cTn id="4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0" fill="hold" nodeType="clickPar">
                      <p:stCondLst>
                        <p:cond delay="indefinite"/>
                      </p:stCondLst>
                      <p:childTnLst>
                        <p:par>
                          <p:cTn id="51" fill="hold">
                            <p:stCondLst>
                              <p:cond delay="0"/>
                            </p:stCondLst>
                            <p:childTnLst>
                              <p:par>
                                <p:cTn id="52" presetID="42" presetClass="entr" presetSubtype="0" dur="1000" fill="hold" nodeType="clickEffect">
                                  <p:stCondLst>
                                    <p:cond delay="0"/>
                                  </p:stCondLst>
                                  <p:childTnLst>
                                    <p:set>
                                      <p:cBhvr>
                                        <p:cTn id="53" dur="1" fill="hold">
                                          <p:stCondLst>
                                            <p:cond delay="0"/>
                                          </p:stCondLst>
                                        </p:cTn>
                                        <p:tgtEl>
                                          <p:spTgt spid="16">
                                            <p:txEl>
                                              <p:pRg st="1" end="1"/>
                                            </p:txEl>
                                          </p:spTgt>
                                        </p:tgtEl>
                                        <p:attrNameLst>
                                          <p:attrName>style.visibility</p:attrName>
                                        </p:attrNameLst>
                                      </p:cBhvr>
                                      <p:to>
                                        <p:strVal val="visible"/>
                                      </p:to>
                                    </p:set>
                                    <p:animEffect transition="in" filter="fade">
                                      <p:cBhvr>
                                        <p:cTn id="54" dur="1000"/>
                                        <p:tgtEl>
                                          <p:spTgt spid="16">
                                            <p:txEl>
                                              <p:pRg st="1" end="1"/>
                                            </p:txEl>
                                          </p:spTgt>
                                        </p:tgtEl>
                                      </p:cBhvr>
                                    </p:animEffect>
                                    <p:anim calcmode="lin" valueType="num">
                                      <p:cBhvr>
                                        <p:cTn id="55"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1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Oval 5"/>
          <p:cNvSpPr/>
          <p:nvPr/>
        </p:nvSpPr>
        <p:spPr>
          <a:xfrm>
            <a:off x="384713" y="1322640"/>
            <a:ext cx="512650" cy="512650"/>
          </a:xfrm>
          <a:prstGeom prst="ellipse">
            <a:avLst/>
          </a:prstGeom>
          <a:solidFill>
            <a:schemeClr val="accent3">
              <a:alpha val="8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en-GB">
              <a:latin typeface="Franklin Gothic Medium" panose="020b0603020102020204" pitchFamily="34" charset="0"/>
              <a:ea typeface="微软雅黑" panose="020b0503020204020204" pitchFamily="34" charset="-122"/>
              <a:cs typeface="Arial" pitchFamily="34" charset="0"/>
            </a:endParaRPr>
          </a:p>
        </p:txBody>
      </p:sp>
      <p:sp>
        <p:nvSpPr>
          <p:cNvPr id="54" name="矩形 53"/>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55" name="文本框 54"/>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一、科学认识保健食品</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449485" y="1312069"/>
            <a:ext cx="298586"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t>4</a:t>
            </a:r>
            <a:endParaRPr lang="zh-CN" altLang="en-US" sz="2800"/>
          </a:p>
        </p:txBody>
      </p:sp>
      <p:sp>
        <p:nvSpPr>
          <p:cNvPr id="3" name="文本框 2"/>
          <p:cNvSpPr txBox="1"/>
          <p:nvPr/>
        </p:nvSpPr>
        <p:spPr>
          <a:xfrm>
            <a:off x="1100783" y="1322640"/>
            <a:ext cx="7416824"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目前我国批准的保健食品只有</a:t>
            </a:r>
            <a:r>
              <a:rPr lang="en-US" altLang="zh-CN" sz="3200">
                <a:latin typeface="华文新魏" panose="02010800040101010101" pitchFamily="2" charset="-122"/>
                <a:ea typeface="华文新魏" panose="02010800040101010101" pitchFamily="2" charset="-122"/>
              </a:rPr>
              <a:t>27</a:t>
            </a:r>
            <a:r>
              <a:rPr lang="zh-CN" altLang="zh-CN" sz="3200">
                <a:latin typeface="华文新魏" panose="02010800040101010101" pitchFamily="2" charset="-122"/>
                <a:ea typeface="华文新魏" panose="02010800040101010101" pitchFamily="2" charset="-122"/>
              </a:rPr>
              <a:t>种功能</a:t>
            </a:r>
            <a:endParaRPr lang="zh-CN" altLang="en-US" sz="3200">
              <a:latin typeface="华文新魏" panose="02010800040101010101" pitchFamily="2" charset="-122"/>
              <a:ea typeface="华文新魏" panose="02010800040101010101" pitchFamily="2" charset="-122"/>
            </a:endParaRPr>
          </a:p>
        </p:txBody>
      </p:sp>
      <p:sp>
        <p:nvSpPr>
          <p:cNvPr id="16" name="文本框 15"/>
          <p:cNvSpPr txBox="1"/>
          <p:nvPr/>
        </p:nvSpPr>
        <p:spPr>
          <a:xfrm>
            <a:off x="1100783" y="2104157"/>
            <a:ext cx="10513168" cy="353943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1</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增强免疫力；</a:t>
            </a:r>
            <a:r>
              <a:rPr lang="en-US" altLang="zh-CN" sz="2800">
                <a:latin typeface="华文楷体" panose="02010600040101010101" pitchFamily="2" charset="-122"/>
                <a:ea typeface="华文楷体" panose="02010600040101010101" pitchFamily="2" charset="-122"/>
              </a:rPr>
              <a:t>2</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辅助降血脂；</a:t>
            </a:r>
            <a:r>
              <a:rPr lang="en-US" altLang="zh-CN" sz="2800">
                <a:latin typeface="华文楷体" panose="02010600040101010101" pitchFamily="2" charset="-122"/>
                <a:ea typeface="华文楷体" panose="02010600040101010101" pitchFamily="2" charset="-122"/>
              </a:rPr>
              <a:t>3</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辅助降血糖；</a:t>
            </a:r>
            <a:r>
              <a:rPr lang="en-US" altLang="zh-CN" sz="2800">
                <a:latin typeface="华文楷体" panose="02010600040101010101" pitchFamily="2" charset="-122"/>
                <a:ea typeface="华文楷体" panose="02010600040101010101" pitchFamily="2" charset="-122"/>
              </a:rPr>
              <a:t>4</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抗氧化；</a:t>
            </a:r>
            <a:r>
              <a:rPr lang="en-US" altLang="zh-CN" sz="2800">
                <a:latin typeface="华文楷体" panose="02010600040101010101" pitchFamily="2" charset="-122"/>
                <a:ea typeface="华文楷体" panose="02010600040101010101" pitchFamily="2" charset="-122"/>
              </a:rPr>
              <a:t> 5</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辅助改善记忆；</a:t>
            </a:r>
            <a:r>
              <a:rPr lang="en-US" altLang="zh-CN" sz="2800">
                <a:latin typeface="华文楷体" panose="02010600040101010101" pitchFamily="2" charset="-122"/>
                <a:ea typeface="华文楷体" panose="02010600040101010101" pitchFamily="2" charset="-122"/>
              </a:rPr>
              <a:t>6</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缓解视疲劳；</a:t>
            </a:r>
            <a:r>
              <a:rPr lang="en-US" altLang="zh-CN" sz="2800">
                <a:latin typeface="华文楷体" panose="02010600040101010101" pitchFamily="2" charset="-122"/>
                <a:ea typeface="华文楷体" panose="02010600040101010101" pitchFamily="2" charset="-122"/>
              </a:rPr>
              <a:t>7</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促进排铅；</a:t>
            </a:r>
            <a:r>
              <a:rPr lang="en-US" altLang="zh-CN" sz="2800">
                <a:latin typeface="华文楷体" panose="02010600040101010101" pitchFamily="2" charset="-122"/>
                <a:ea typeface="华文楷体" panose="02010600040101010101" pitchFamily="2" charset="-122"/>
              </a:rPr>
              <a:t>8</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清咽；</a:t>
            </a:r>
            <a:r>
              <a:rPr lang="en-US" altLang="zh-CN" sz="2800">
                <a:latin typeface="华文楷体" panose="02010600040101010101" pitchFamily="2" charset="-122"/>
                <a:ea typeface="华文楷体" panose="02010600040101010101" pitchFamily="2" charset="-122"/>
              </a:rPr>
              <a:t>9</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辅助降血压；</a:t>
            </a:r>
            <a:r>
              <a:rPr lang="en-US" altLang="zh-CN" sz="2800">
                <a:latin typeface="华文楷体" panose="02010600040101010101" pitchFamily="2" charset="-122"/>
                <a:ea typeface="华文楷体" panose="02010600040101010101" pitchFamily="2" charset="-122"/>
              </a:rPr>
              <a:t>10</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改善睡眠；</a:t>
            </a:r>
            <a:r>
              <a:rPr lang="en-US" altLang="zh-CN" sz="2800">
                <a:latin typeface="华文楷体" panose="02010600040101010101" pitchFamily="2" charset="-122"/>
                <a:ea typeface="华文楷体" panose="02010600040101010101" pitchFamily="2" charset="-122"/>
              </a:rPr>
              <a:t>11</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促进泌乳；</a:t>
            </a:r>
            <a:r>
              <a:rPr lang="en-US" altLang="zh-CN" sz="2800">
                <a:latin typeface="华文楷体" panose="02010600040101010101" pitchFamily="2" charset="-122"/>
                <a:ea typeface="华文楷体" panose="02010600040101010101" pitchFamily="2" charset="-122"/>
              </a:rPr>
              <a:t>12</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缓解体力疲劳；</a:t>
            </a:r>
            <a:r>
              <a:rPr lang="en-US" altLang="zh-CN" sz="2800">
                <a:latin typeface="华文楷体" panose="02010600040101010101" pitchFamily="2" charset="-122"/>
                <a:ea typeface="华文楷体" panose="02010600040101010101" pitchFamily="2" charset="-122"/>
              </a:rPr>
              <a:t>13</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提高缺氧耐受力；</a:t>
            </a:r>
            <a:r>
              <a:rPr lang="en-US" altLang="zh-CN" sz="2800">
                <a:latin typeface="华文楷体" panose="02010600040101010101" pitchFamily="2" charset="-122"/>
                <a:ea typeface="华文楷体" panose="02010600040101010101" pitchFamily="2" charset="-122"/>
              </a:rPr>
              <a:t>14</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对辐射危害有辅助保护功能；</a:t>
            </a:r>
            <a:r>
              <a:rPr lang="en-US" altLang="zh-CN" sz="2800">
                <a:latin typeface="华文楷体" panose="02010600040101010101" pitchFamily="2" charset="-122"/>
                <a:ea typeface="华文楷体" panose="02010600040101010101" pitchFamily="2" charset="-122"/>
              </a:rPr>
              <a:t>15</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减肥；</a:t>
            </a:r>
            <a:r>
              <a:rPr lang="en-US" altLang="zh-CN" sz="2800">
                <a:latin typeface="华文楷体" panose="02010600040101010101" pitchFamily="2" charset="-122"/>
                <a:ea typeface="华文楷体" panose="02010600040101010101" pitchFamily="2" charset="-122"/>
              </a:rPr>
              <a:t>16</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改善生长发育；</a:t>
            </a:r>
            <a:r>
              <a:rPr lang="en-US" altLang="zh-CN" sz="2800">
                <a:latin typeface="华文楷体" panose="02010600040101010101" pitchFamily="2" charset="-122"/>
                <a:ea typeface="华文楷体" panose="02010600040101010101" pitchFamily="2" charset="-122"/>
              </a:rPr>
              <a:t>17</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增加骨密度；</a:t>
            </a:r>
            <a:r>
              <a:rPr lang="en-US" altLang="zh-CN" sz="2800">
                <a:latin typeface="华文楷体" panose="02010600040101010101" pitchFamily="2" charset="-122"/>
                <a:ea typeface="华文楷体" panose="02010600040101010101" pitchFamily="2" charset="-122"/>
              </a:rPr>
              <a:t>18</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改善营养性贫血；</a:t>
            </a:r>
            <a:r>
              <a:rPr lang="en-US" altLang="zh-CN" sz="2800">
                <a:latin typeface="华文楷体" panose="02010600040101010101" pitchFamily="2" charset="-122"/>
                <a:ea typeface="华文楷体" panose="02010600040101010101" pitchFamily="2" charset="-122"/>
              </a:rPr>
              <a:t>19</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对化学性肝损伤的辅助保护作用；</a:t>
            </a:r>
            <a:r>
              <a:rPr lang="en-US" altLang="zh-CN" sz="2800">
                <a:latin typeface="华文楷体" panose="02010600040101010101" pitchFamily="2" charset="-122"/>
                <a:ea typeface="华文楷体" panose="02010600040101010101" pitchFamily="2" charset="-122"/>
              </a:rPr>
              <a:t>20</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祛痤疮；</a:t>
            </a:r>
            <a:r>
              <a:rPr lang="en-US" altLang="zh-CN" sz="2800">
                <a:latin typeface="华文楷体" panose="02010600040101010101" pitchFamily="2" charset="-122"/>
                <a:ea typeface="华文楷体" panose="02010600040101010101" pitchFamily="2" charset="-122"/>
              </a:rPr>
              <a:t>21</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祛黄褐斑；</a:t>
            </a:r>
            <a:r>
              <a:rPr lang="en-US" altLang="zh-CN" sz="2800">
                <a:latin typeface="华文楷体" panose="02010600040101010101" pitchFamily="2" charset="-122"/>
                <a:ea typeface="华文楷体" panose="02010600040101010101" pitchFamily="2" charset="-122"/>
              </a:rPr>
              <a:t>22</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改善皮肤水分；</a:t>
            </a:r>
            <a:r>
              <a:rPr lang="en-US" altLang="zh-CN" sz="2800">
                <a:latin typeface="华文楷体" panose="02010600040101010101" pitchFamily="2" charset="-122"/>
                <a:ea typeface="华文楷体" panose="02010600040101010101" pitchFamily="2" charset="-122"/>
              </a:rPr>
              <a:t>23</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改善皮肤油分；</a:t>
            </a:r>
            <a:r>
              <a:rPr lang="en-US" altLang="zh-CN" sz="2800">
                <a:latin typeface="华文楷体" panose="02010600040101010101" pitchFamily="2" charset="-122"/>
                <a:ea typeface="华文楷体" panose="02010600040101010101" pitchFamily="2" charset="-122"/>
              </a:rPr>
              <a:t>24</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调节肠道菌群；</a:t>
            </a:r>
            <a:r>
              <a:rPr lang="en-US" altLang="zh-CN" sz="2800">
                <a:latin typeface="华文楷体" panose="02010600040101010101" pitchFamily="2" charset="-122"/>
                <a:ea typeface="华文楷体" panose="02010600040101010101" pitchFamily="2" charset="-122"/>
              </a:rPr>
              <a:t>25</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促进消化；</a:t>
            </a:r>
            <a:r>
              <a:rPr lang="en-US" altLang="zh-CN" sz="2800">
                <a:latin typeface="华文楷体" panose="02010600040101010101" pitchFamily="2" charset="-122"/>
                <a:ea typeface="华文楷体" panose="02010600040101010101" pitchFamily="2" charset="-122"/>
              </a:rPr>
              <a:t> 26</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通便；</a:t>
            </a:r>
            <a:r>
              <a:rPr lang="en-US" altLang="zh-CN" sz="2800">
                <a:latin typeface="华文楷体" panose="02010600040101010101" pitchFamily="2" charset="-122"/>
                <a:ea typeface="华文楷体" panose="02010600040101010101" pitchFamily="2" charset="-122"/>
              </a:rPr>
              <a:t>27</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对胃黏膜损伤有辅助保护功能。</a:t>
            </a:r>
            <a:endParaRPr lang="zh-CN" altLang="zh-CN" sz="2800">
              <a:solidFill>
                <a:srgbClr val="C00000"/>
              </a:solidFill>
              <a:latin typeface="华文楷体" panose="02010600040101010101" pitchFamily="2" charset="-122"/>
              <a:ea typeface="华文楷体" panose="02010600040101010101" pitchFamily="2" charset="-122"/>
            </a:endParaRPr>
          </a:p>
        </p:txBody>
      </p:sp>
      <p:pic>
        <p:nvPicPr>
          <p:cNvPr id="11" name="图片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dur="2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par>
                                <p:cTn id="21" presetID="26" presetClass="entr" presetSubtype="0" dur="200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down)">
                                      <p:cBhvr>
                                        <p:cTn id="23" dur="580">
                                          <p:stCondLst>
                                            <p:cond delay="0"/>
                                          </p:stCondLst>
                                        </p:cTn>
                                        <p:tgtEl>
                                          <p:spTgt spid="6"/>
                                        </p:tgtEl>
                                      </p:cBhvr>
                                    </p:animEffect>
                                    <p:anim calcmode="lin" valueType="num">
                                      <p:cBhvr>
                                        <p:cTn id="2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9" dur="26">
                                          <p:stCondLst>
                                            <p:cond delay="650"/>
                                          </p:stCondLst>
                                        </p:cTn>
                                        <p:tgtEl>
                                          <p:spTgt spid="6"/>
                                        </p:tgtEl>
                                      </p:cBhvr>
                                      <p:to x="100000" y="60000"/>
                                    </p:animScale>
                                    <p:animScale>
                                      <p:cBhvr>
                                        <p:cTn id="30" dur="166" decel="50000">
                                          <p:stCondLst>
                                            <p:cond delay="676"/>
                                          </p:stCondLst>
                                        </p:cTn>
                                        <p:tgtEl>
                                          <p:spTgt spid="6"/>
                                        </p:tgtEl>
                                      </p:cBhvr>
                                      <p:to x="100000" y="100000"/>
                                    </p:animScale>
                                    <p:animScale>
                                      <p:cBhvr>
                                        <p:cTn id="31" dur="26">
                                          <p:stCondLst>
                                            <p:cond delay="1312"/>
                                          </p:stCondLst>
                                        </p:cTn>
                                        <p:tgtEl>
                                          <p:spTgt spid="6"/>
                                        </p:tgtEl>
                                      </p:cBhvr>
                                      <p:to x="100000" y="80000"/>
                                    </p:animScale>
                                    <p:animScale>
                                      <p:cBhvr>
                                        <p:cTn id="32" dur="166" decel="50000">
                                          <p:stCondLst>
                                            <p:cond delay="1338"/>
                                          </p:stCondLst>
                                        </p:cTn>
                                        <p:tgtEl>
                                          <p:spTgt spid="6"/>
                                        </p:tgtEl>
                                      </p:cBhvr>
                                      <p:to x="100000" y="100000"/>
                                    </p:animScale>
                                    <p:animScale>
                                      <p:cBhvr>
                                        <p:cTn id="33" dur="26">
                                          <p:stCondLst>
                                            <p:cond delay="1642"/>
                                          </p:stCondLst>
                                        </p:cTn>
                                        <p:tgtEl>
                                          <p:spTgt spid="6"/>
                                        </p:tgtEl>
                                      </p:cBhvr>
                                      <p:to x="100000" y="90000"/>
                                    </p:animScale>
                                    <p:animScale>
                                      <p:cBhvr>
                                        <p:cTn id="34" dur="166" decel="50000">
                                          <p:stCondLst>
                                            <p:cond delay="1668"/>
                                          </p:stCondLst>
                                        </p:cTn>
                                        <p:tgtEl>
                                          <p:spTgt spid="6"/>
                                        </p:tgtEl>
                                      </p:cBhvr>
                                      <p:to x="100000" y="100000"/>
                                    </p:animScale>
                                    <p:animScale>
                                      <p:cBhvr>
                                        <p:cTn id="35" dur="26">
                                          <p:stCondLst>
                                            <p:cond delay="1808"/>
                                          </p:stCondLst>
                                        </p:cTn>
                                        <p:tgtEl>
                                          <p:spTgt spid="6"/>
                                        </p:tgtEl>
                                      </p:cBhvr>
                                      <p:to x="100000" y="95000"/>
                                    </p:animScale>
                                    <p:animScale>
                                      <p:cBhvr>
                                        <p:cTn id="36" dur="166" decel="50000">
                                          <p:stCondLst>
                                            <p:cond delay="1834"/>
                                          </p:stCondLst>
                                        </p:cTn>
                                        <p:tgtEl>
                                          <p:spTgt spid="6"/>
                                        </p:tgtEl>
                                      </p:cBhvr>
                                      <p:to x="100000" y="100000"/>
                                    </p:animScale>
                                  </p:childTnLst>
                                </p:cTn>
                              </p:par>
                            </p:childTnLst>
                          </p:cTn>
                        </p:par>
                      </p:childTnLst>
                    </p:cTn>
                  </p:par>
                  <p:par>
                    <p:cTn id="37" fill="hold" nodeType="clickPar">
                      <p:stCondLst>
                        <p:cond delay="indefinite"/>
                        <p:cond evt="onBegin" delay="0">
                          <p:tn val="36"/>
                        </p:cond>
                      </p:stCondLst>
                      <p:childTnLst>
                        <p:par>
                          <p:cTn id="38" fill="hold">
                            <p:stCondLst>
                              <p:cond delay="0"/>
                            </p:stCondLst>
                            <p:childTnLst>
                              <p:par>
                                <p:cTn id="39" presetID="2" presetClass="entr" presetSubtype="8" dur="500" fill="hold" grpId="0" nodeType="clickEffect">
                                  <p:stCondLst>
                                    <p:cond delay="0"/>
                                  </p:stCondLst>
                                  <p:iterate type="lt">
                                    <p:tmPct val="10000"/>
                                  </p:iterate>
                                  <p:childTnLst>
                                    <p:set>
                                      <p:cBhvr>
                                        <p:cTn id="40" dur="1" fill="hold">
                                          <p:stCondLst>
                                            <p:cond delay="0"/>
                                          </p:stCondLst>
                                        </p:cTn>
                                        <p:tgtEl>
                                          <p:spTgt spid="3"/>
                                        </p:tgtEl>
                                        <p:attrNameLst>
                                          <p:attrName>style.visibility</p:attrName>
                                        </p:attrNameLst>
                                      </p:cBhvr>
                                      <p:to>
                                        <p:strVal val="visible"/>
                                      </p:to>
                                    </p:set>
                                    <p:anim calcmode="lin" valueType="num">
                                      <p:cBhvr additive="base">
                                        <p:cTn id="41" dur="500" fill="hold"/>
                                        <p:tgtEl>
                                          <p:spTgt spid="3"/>
                                        </p:tgtEl>
                                        <p:attrNameLst>
                                          <p:attrName>ppt_x</p:attrName>
                                        </p:attrNameLst>
                                      </p:cBhvr>
                                      <p:tavLst>
                                        <p:tav tm="0">
                                          <p:val>
                                            <p:strVal val="0-#ppt_w/2"/>
                                          </p:val>
                                        </p:tav>
                                        <p:tav tm="100000">
                                          <p:val>
                                            <p:strVal val="#ppt_x"/>
                                          </p:val>
                                        </p:tav>
                                      </p:tavLst>
                                    </p:anim>
                                    <p:anim calcmode="lin" valueType="num">
                                      <p:cBhvr additive="base">
                                        <p:cTn id="42"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cond evt="onBegin" delay="0">
                          <p:tn val="42"/>
                        </p:cond>
                      </p:stCondLst>
                      <p:childTnLst>
                        <p:par>
                          <p:cTn id="44" fill="hold">
                            <p:stCondLst>
                              <p:cond delay="0"/>
                            </p:stCondLst>
                            <p:childTnLst>
                              <p:par>
                                <p:cTn id="45" presetID="42" presetClass="entr" presetSubtype="0" dur="100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fade">
                                      <p:cBhvr>
                                        <p:cTn id="47" dur="1000"/>
                                        <p:tgtEl>
                                          <p:spTgt spid="16">
                                            <p:txEl>
                                              <p:pRg st="0" end="0"/>
                                            </p:txEl>
                                          </p:spTgt>
                                        </p:tgtEl>
                                      </p:cBhvr>
                                    </p:animEffect>
                                    <p:anim calcmode="lin" valueType="num">
                                      <p:cBhvr>
                                        <p:cTn id="4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Oval 5"/>
          <p:cNvSpPr/>
          <p:nvPr/>
        </p:nvSpPr>
        <p:spPr>
          <a:xfrm>
            <a:off x="384713" y="1322640"/>
            <a:ext cx="512650" cy="512650"/>
          </a:xfrm>
          <a:prstGeom prst="ellipse">
            <a:avLst/>
          </a:prstGeom>
          <a:solidFill>
            <a:schemeClr val="accent3">
              <a:alpha val="8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en-GB">
              <a:latin typeface="Franklin Gothic Medium" panose="020b0603020102020204" pitchFamily="34" charset="0"/>
              <a:ea typeface="微软雅黑" panose="020b0503020204020204" pitchFamily="34" charset="-122"/>
              <a:cs typeface="Arial" pitchFamily="34" charset="0"/>
            </a:endParaRPr>
          </a:p>
        </p:txBody>
      </p:sp>
      <p:sp>
        <p:nvSpPr>
          <p:cNvPr id="54" name="矩形 53"/>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55" name="文本框 54"/>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一、科学认识保健食品</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449485" y="1312069"/>
            <a:ext cx="298586"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t>5</a:t>
            </a:r>
            <a:endParaRPr lang="zh-CN" altLang="en-US" sz="2800"/>
          </a:p>
        </p:txBody>
      </p:sp>
      <p:sp>
        <p:nvSpPr>
          <p:cNvPr id="3" name="文本框 2"/>
          <p:cNvSpPr txBox="1"/>
          <p:nvPr/>
        </p:nvSpPr>
        <p:spPr>
          <a:xfrm>
            <a:off x="1100783" y="1322640"/>
            <a:ext cx="6840760"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正确认识保健食品批准文号</a:t>
            </a:r>
            <a:r>
              <a:rPr lang="en-US" altLang="zh-CN" sz="3200">
                <a:latin typeface="华文新魏" panose="02010800040101010101" pitchFamily="2" charset="-122"/>
                <a:ea typeface="华文新魏" panose="02010800040101010101" pitchFamily="2" charset="-122"/>
              </a:rPr>
              <a:t> </a:t>
            </a:r>
            <a:endParaRPr lang="zh-CN" altLang="zh-CN" sz="3200">
              <a:latin typeface="华文新魏" panose="02010800040101010101" pitchFamily="2" charset="-122"/>
              <a:ea typeface="华文新魏" panose="02010800040101010101" pitchFamily="2" charset="-122"/>
            </a:endParaRPr>
          </a:p>
        </p:txBody>
      </p:sp>
      <p:sp>
        <p:nvSpPr>
          <p:cNvPr id="16" name="文本框 15"/>
          <p:cNvSpPr txBox="1"/>
          <p:nvPr/>
        </p:nvSpPr>
        <p:spPr>
          <a:xfrm>
            <a:off x="826343" y="2099154"/>
            <a:ext cx="5328592" cy="181588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批准文号为</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卫食健字、卫食健进字、卫食进健字</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的保健食品为</a:t>
            </a:r>
            <a:r>
              <a:rPr lang="en-US" altLang="zh-CN" sz="2800">
                <a:latin typeface="华文楷体" panose="02010600040101010101" pitchFamily="2" charset="-122"/>
                <a:ea typeface="华文楷体" panose="02010600040101010101" pitchFamily="2" charset="-122"/>
              </a:rPr>
              <a:t>2003</a:t>
            </a:r>
            <a:r>
              <a:rPr lang="zh-CN" altLang="zh-CN" sz="2800">
                <a:latin typeface="华文楷体" panose="02010600040101010101" pitchFamily="2" charset="-122"/>
                <a:ea typeface="华文楷体" panose="02010600040101010101" pitchFamily="2" charset="-122"/>
              </a:rPr>
              <a:t>年之前卫生部审批的，相应信息可到卫生部网站查询；</a:t>
            </a:r>
            <a:endParaRPr lang="zh-CN" altLang="zh-CN" sz="2800">
              <a:latin typeface="华文楷体" panose="02010600040101010101" pitchFamily="2" charset="-122"/>
              <a:ea typeface="华文楷体" panose="02010600040101010101" pitchFamily="2" charset="-122"/>
            </a:endParaRPr>
          </a:p>
        </p:txBody>
      </p:sp>
      <p:pic>
        <p:nvPicPr>
          <p:cNvPr id="9" name="图片 8"/>
          <p:cNvPicPr>
            <a:picLocks noChangeAspect="1"/>
          </p:cNvPicPr>
          <p:nvPr/>
        </p:nvPicPr>
        <p:blipFill>
          <a:blip r:embed="rId3">
            <a:extLst>
              <a:ext uri="{28A0092B-C50C-407E-A947-70E740481C1C}">
                <a14:useLocalDpi xmlns:a14="http://schemas.microsoft.com/office/drawing/2010/main" val="0"/>
              </a:ext>
            </a:extLst>
          </a:blip>
          <a:srcRect b="23446"/>
          <a:stretch>
            <a:fillRect/>
          </a:stretch>
        </p:blipFill>
        <p:spPr>
          <a:xfrm>
            <a:off x="162561" y="4662736"/>
            <a:ext cx="6840760" cy="1810519"/>
          </a:xfrm>
          <a:prstGeom prst="rect">
            <a:avLst/>
          </a:prstGeom>
        </p:spPr>
      </p:pic>
      <p:pic>
        <p:nvPicPr>
          <p:cNvPr id="13" name="图片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39900" y="5163592"/>
            <a:ext cx="1872208" cy="1872208"/>
          </a:xfrm>
          <a:prstGeom prst="rect">
            <a:avLst/>
          </a:prstGeom>
        </p:spPr>
      </p:pic>
      <p:sp>
        <p:nvSpPr>
          <p:cNvPr id="14" name="文本框 13"/>
          <p:cNvSpPr txBox="1"/>
          <p:nvPr/>
        </p:nvSpPr>
        <p:spPr>
          <a:xfrm>
            <a:off x="6669715" y="1142253"/>
            <a:ext cx="6026474" cy="353943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批准文号为</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国食健字</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的保健食品的相关信息可以登录国家食品药品监督管理总局网（</a:t>
            </a:r>
            <a:r>
              <a:rPr lang="en-US" altLang="zh-CN" sz="2800">
                <a:latin typeface="华文楷体" panose="02010600040101010101" pitchFamily="2" charset="-122"/>
                <a:ea typeface="华文楷体" panose="02010600040101010101" pitchFamily="2" charset="-122"/>
              </a:rPr>
              <a:t>www.sda.gov.cn</a:t>
            </a:r>
            <a:r>
              <a:rPr lang="zh-CN" altLang="zh-CN" sz="2800">
                <a:latin typeface="华文楷体" panose="02010600040101010101" pitchFamily="2" charset="-122"/>
                <a:ea typeface="华文楷体" panose="02010600040101010101" pitchFamily="2" charset="-122"/>
              </a:rPr>
              <a:t>）保健食品数据库查询（数据查询</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保健食品</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国产或进口），与上述批准文号不符或在卫生部、国家食品药品监督管理局网站上未查询到的产品不是经过批准的保健食品。</a:t>
            </a:r>
            <a:endParaRPr lang="zh-CN" altLang="en-US" sz="2800">
              <a:latin typeface="华文楷体" panose="02010600040101010101" pitchFamily="2" charset="-122"/>
              <a:ea typeface="华文楷体" panose="02010600040101010101" pitchFamily="2" charset="-122"/>
            </a:endParaRPr>
          </a:p>
        </p:txBody>
      </p:sp>
      <p:sp>
        <p:nvSpPr>
          <p:cNvPr id="15" name="箭头: 下 14"/>
          <p:cNvSpPr/>
          <p:nvPr/>
        </p:nvSpPr>
        <p:spPr>
          <a:xfrm>
            <a:off x="3070094" y="4033389"/>
            <a:ext cx="720080" cy="6583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19" name="箭头: 下 18"/>
          <p:cNvSpPr/>
          <p:nvPr/>
        </p:nvSpPr>
        <p:spPr>
          <a:xfrm>
            <a:off x="11325919" y="4320682"/>
            <a:ext cx="720080" cy="6583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17" name="矩形 16"/>
          <p:cNvSpPr/>
          <p:nvPr/>
        </p:nvSpPr>
        <p:spPr>
          <a:xfrm>
            <a:off x="641038" y="6692374"/>
            <a:ext cx="9826006" cy="400110"/>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2000">
                <a:latin typeface="微软雅黑" panose="020b0503020204020204" pitchFamily="34" charset="-122"/>
                <a:ea typeface="微软雅黑" panose="020b0503020204020204" pitchFamily="34" charset="-122"/>
              </a:rPr>
              <a:t>图为卫生部和国家食品药品监督管理总局批准的两类保健食品标志（图片来源于网络）</a:t>
            </a:r>
            <a:endParaRPr lang="zh-CN" altLang="zh-CN" sz="2000">
              <a:latin typeface="微软雅黑" panose="020b0503020204020204" pitchFamily="34" charset="-122"/>
              <a:ea typeface="微软雅黑" panose="020b0503020204020204" pitchFamily="34" charset="-122"/>
            </a:endParaRPr>
          </a:p>
        </p:txBody>
      </p:sp>
      <p:pic>
        <p:nvPicPr>
          <p:cNvPr id="20" name="图片 1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6" presetClass="entr" presetSubtype="0" dur="2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par>
                                <p:cTn id="21" presetID="26" presetClass="entr" presetSubtype="0" dur="2000"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wipe(down)">
                                      <p:cBhvr>
                                        <p:cTn id="23" dur="580">
                                          <p:stCondLst>
                                            <p:cond delay="0"/>
                                          </p:stCondLst>
                                        </p:cTn>
                                        <p:tgtEl>
                                          <p:spTgt spid="2"/>
                                        </p:tgtEl>
                                      </p:cBhvr>
                                    </p:animEffect>
                                    <p:anim calcmode="lin" valueType="num">
                                      <p:cBhvr>
                                        <p:cTn id="24"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9" dur="26">
                                          <p:stCondLst>
                                            <p:cond delay="650"/>
                                          </p:stCondLst>
                                        </p:cTn>
                                        <p:tgtEl>
                                          <p:spTgt spid="2"/>
                                        </p:tgtEl>
                                      </p:cBhvr>
                                      <p:to x="100000" y="60000"/>
                                    </p:animScale>
                                    <p:animScale>
                                      <p:cBhvr>
                                        <p:cTn id="30" dur="166" decel="50000">
                                          <p:stCondLst>
                                            <p:cond delay="676"/>
                                          </p:stCondLst>
                                        </p:cTn>
                                        <p:tgtEl>
                                          <p:spTgt spid="2"/>
                                        </p:tgtEl>
                                      </p:cBhvr>
                                      <p:to x="100000" y="100000"/>
                                    </p:animScale>
                                    <p:animScale>
                                      <p:cBhvr>
                                        <p:cTn id="31" dur="26">
                                          <p:stCondLst>
                                            <p:cond delay="1312"/>
                                          </p:stCondLst>
                                        </p:cTn>
                                        <p:tgtEl>
                                          <p:spTgt spid="2"/>
                                        </p:tgtEl>
                                      </p:cBhvr>
                                      <p:to x="100000" y="80000"/>
                                    </p:animScale>
                                    <p:animScale>
                                      <p:cBhvr>
                                        <p:cTn id="32" dur="166" decel="50000">
                                          <p:stCondLst>
                                            <p:cond delay="1338"/>
                                          </p:stCondLst>
                                        </p:cTn>
                                        <p:tgtEl>
                                          <p:spTgt spid="2"/>
                                        </p:tgtEl>
                                      </p:cBhvr>
                                      <p:to x="100000" y="100000"/>
                                    </p:animScale>
                                    <p:animScale>
                                      <p:cBhvr>
                                        <p:cTn id="33" dur="26">
                                          <p:stCondLst>
                                            <p:cond delay="1642"/>
                                          </p:stCondLst>
                                        </p:cTn>
                                        <p:tgtEl>
                                          <p:spTgt spid="2"/>
                                        </p:tgtEl>
                                      </p:cBhvr>
                                      <p:to x="100000" y="90000"/>
                                    </p:animScale>
                                    <p:animScale>
                                      <p:cBhvr>
                                        <p:cTn id="34" dur="166" decel="50000">
                                          <p:stCondLst>
                                            <p:cond delay="1668"/>
                                          </p:stCondLst>
                                        </p:cTn>
                                        <p:tgtEl>
                                          <p:spTgt spid="2"/>
                                        </p:tgtEl>
                                      </p:cBhvr>
                                      <p:to x="100000" y="100000"/>
                                    </p:animScale>
                                    <p:animScale>
                                      <p:cBhvr>
                                        <p:cTn id="35" dur="26">
                                          <p:stCondLst>
                                            <p:cond delay="1808"/>
                                          </p:stCondLst>
                                        </p:cTn>
                                        <p:tgtEl>
                                          <p:spTgt spid="2"/>
                                        </p:tgtEl>
                                      </p:cBhvr>
                                      <p:to x="100000" y="95000"/>
                                    </p:animScale>
                                    <p:animScale>
                                      <p:cBhvr>
                                        <p:cTn id="36" dur="166" decel="50000">
                                          <p:stCondLst>
                                            <p:cond delay="1834"/>
                                          </p:stCondLst>
                                        </p:cTn>
                                        <p:tgtEl>
                                          <p:spTgt spid="2"/>
                                        </p:tgtEl>
                                      </p:cBhvr>
                                      <p:to x="100000" y="100000"/>
                                    </p:animScale>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8" dur="500" fill="hold" grpId="0" nodeType="clickEffect">
                                  <p:stCondLst>
                                    <p:cond delay="0"/>
                                  </p:stCondLst>
                                  <p:iterate type="lt">
                                    <p:tmPct val="10000"/>
                                  </p:iterate>
                                  <p:childTnLst>
                                    <p:set>
                                      <p:cBhvr>
                                        <p:cTn id="40" dur="1" fill="hold">
                                          <p:stCondLst>
                                            <p:cond delay="0"/>
                                          </p:stCondLst>
                                        </p:cTn>
                                        <p:tgtEl>
                                          <p:spTgt spid="3"/>
                                        </p:tgtEl>
                                        <p:attrNameLst>
                                          <p:attrName>style.visibility</p:attrName>
                                        </p:attrNameLst>
                                      </p:cBhvr>
                                      <p:to>
                                        <p:strVal val="visible"/>
                                      </p:to>
                                    </p:set>
                                    <p:anim calcmode="lin" valueType="num">
                                      <p:cBhvr additive="base">
                                        <p:cTn id="41" dur="500" fill="hold"/>
                                        <p:tgtEl>
                                          <p:spTgt spid="3"/>
                                        </p:tgtEl>
                                        <p:attrNameLst>
                                          <p:attrName>ppt_x</p:attrName>
                                        </p:attrNameLst>
                                      </p:cBhvr>
                                      <p:tavLst>
                                        <p:tav tm="0">
                                          <p:val>
                                            <p:strVal val="0-#ppt_w/2"/>
                                          </p:val>
                                        </p:tav>
                                        <p:tav tm="100000">
                                          <p:val>
                                            <p:strVal val="#ppt_x"/>
                                          </p:val>
                                        </p:tav>
                                      </p:tavLst>
                                    </p:anim>
                                    <p:anim calcmode="lin" valueType="num">
                                      <p:cBhvr additive="base">
                                        <p:cTn id="42"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42" presetClass="entr" presetSubtype="0" dur="100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1000"/>
                                        <p:tgtEl>
                                          <p:spTgt spid="16"/>
                                        </p:tgtEl>
                                      </p:cBhvr>
                                    </p:animEffect>
                                    <p:anim calcmode="lin" valueType="num">
                                      <p:cBhvr>
                                        <p:cTn id="48" dur="1000" fill="hold"/>
                                        <p:tgtEl>
                                          <p:spTgt spid="16"/>
                                        </p:tgtEl>
                                        <p:attrNameLst>
                                          <p:attrName>ppt_x</p:attrName>
                                        </p:attrNameLst>
                                      </p:cBhvr>
                                      <p:tavLst>
                                        <p:tav tm="0">
                                          <p:val>
                                            <p:strVal val="#ppt_x"/>
                                          </p:val>
                                        </p:tav>
                                        <p:tav tm="100000">
                                          <p:val>
                                            <p:strVal val="#ppt_x"/>
                                          </p:val>
                                        </p:tav>
                                      </p:tavLst>
                                    </p:anim>
                                    <p:anim calcmode="lin" valueType="num">
                                      <p:cBhvr>
                                        <p:cTn id="4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50" fill="hold" nodeType="clickPar">
                      <p:stCondLst>
                        <p:cond delay="indefinite"/>
                      </p:stCondLst>
                      <p:childTnLst>
                        <p:par>
                          <p:cTn id="51" fill="hold">
                            <p:stCondLst>
                              <p:cond delay="0"/>
                            </p:stCondLst>
                            <p:childTnLst>
                              <p:par>
                                <p:cTn id="52" presetID="10" presetClass="entr" presetSubtype="0" dur="500"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animEffect transition="in" filter="fade">
                                      <p:cBhvr>
                                        <p:cTn id="54" dur="500"/>
                                        <p:tgtEl>
                                          <p:spTgt spid="15"/>
                                        </p:tgtEl>
                                      </p:cBhvr>
                                    </p:animEffect>
                                  </p:childTnLst>
                                </p:cTn>
                              </p:par>
                            </p:childTnLst>
                          </p:cTn>
                        </p:par>
                      </p:childTnLst>
                    </p:cTn>
                  </p:par>
                  <p:par>
                    <p:cTn id="55" fill="hold" nodeType="clickPar">
                      <p:stCondLst>
                        <p:cond delay="indefinite"/>
                      </p:stCondLst>
                      <p:childTnLst>
                        <p:par>
                          <p:cTn id="56" fill="hold">
                            <p:stCondLst>
                              <p:cond delay="0"/>
                            </p:stCondLst>
                            <p:childTnLst>
                              <p:par>
                                <p:cTn id="57" presetID="10" presetClass="entr" presetSubtype="0" dur="500" fill="hold" nodeType="clickEffect">
                                  <p:stCondLst>
                                    <p:cond delay="0"/>
                                  </p:stCondLst>
                                  <p:childTnLst>
                                    <p:set>
                                      <p:cBhvr>
                                        <p:cTn id="58" dur="1" fill="hold">
                                          <p:stCondLst>
                                            <p:cond delay="0"/>
                                          </p:stCondLst>
                                        </p:cTn>
                                        <p:tgtEl>
                                          <p:spTgt spid="9"/>
                                        </p:tgtEl>
                                        <p:attrNameLst>
                                          <p:attrName>style.visibility</p:attrName>
                                        </p:attrNameLst>
                                      </p:cBhvr>
                                      <p:to>
                                        <p:strVal val="visible"/>
                                      </p:to>
                                    </p:set>
                                    <p:animEffect transition="in" filter="fade">
                                      <p:cBhvr>
                                        <p:cTn id="59" dur="500"/>
                                        <p:tgtEl>
                                          <p:spTgt spid="9"/>
                                        </p:tgtEl>
                                      </p:cBhvr>
                                    </p:animEffect>
                                  </p:childTnLst>
                                </p:cTn>
                              </p:par>
                            </p:childTnLst>
                          </p:cTn>
                        </p:par>
                      </p:childTnLst>
                    </p:cTn>
                  </p:par>
                  <p:par>
                    <p:cTn id="60" fill="hold" nodeType="clickPar">
                      <p:stCondLst>
                        <p:cond delay="indefinite"/>
                      </p:stCondLst>
                      <p:childTnLst>
                        <p:par>
                          <p:cTn id="61" fill="hold">
                            <p:stCondLst>
                              <p:cond delay="0"/>
                            </p:stCondLst>
                            <p:childTnLst>
                              <p:par>
                                <p:cTn id="62" presetID="42" presetClass="entr" presetSubtype="0" dur="1000" fill="hold" grpId="0" nodeType="clickEffect">
                                  <p:stCondLst>
                                    <p:cond delay="0"/>
                                  </p:stCondLst>
                                  <p:childTnLst>
                                    <p:set>
                                      <p:cBhvr>
                                        <p:cTn id="63" dur="1" fill="hold">
                                          <p:stCondLst>
                                            <p:cond delay="0"/>
                                          </p:stCondLst>
                                        </p:cTn>
                                        <p:tgtEl>
                                          <p:spTgt spid="14"/>
                                        </p:tgtEl>
                                        <p:attrNameLst>
                                          <p:attrName>style.visibility</p:attrName>
                                        </p:attrNameLst>
                                      </p:cBhvr>
                                      <p:to>
                                        <p:strVal val="visible"/>
                                      </p:to>
                                    </p:set>
                                    <p:animEffect transition="in" filter="fade">
                                      <p:cBhvr>
                                        <p:cTn id="64" dur="1000"/>
                                        <p:tgtEl>
                                          <p:spTgt spid="14"/>
                                        </p:tgtEl>
                                      </p:cBhvr>
                                    </p:animEffect>
                                    <p:anim calcmode="lin" valueType="num">
                                      <p:cBhvr>
                                        <p:cTn id="65" dur="1000" fill="hold"/>
                                        <p:tgtEl>
                                          <p:spTgt spid="14"/>
                                        </p:tgtEl>
                                        <p:attrNameLst>
                                          <p:attrName>ppt_x</p:attrName>
                                        </p:attrNameLst>
                                      </p:cBhvr>
                                      <p:tavLst>
                                        <p:tav tm="0">
                                          <p:val>
                                            <p:strVal val="#ppt_x"/>
                                          </p:val>
                                        </p:tav>
                                        <p:tav tm="100000">
                                          <p:val>
                                            <p:strVal val="#ppt_x"/>
                                          </p:val>
                                        </p:tav>
                                      </p:tavLst>
                                    </p:anim>
                                    <p:anim calcmode="lin" valueType="num">
                                      <p:cBhvr>
                                        <p:cTn id="6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67" fill="hold" nodeType="clickPar">
                      <p:stCondLst>
                        <p:cond delay="indefinite"/>
                      </p:stCondLst>
                      <p:childTnLst>
                        <p:par>
                          <p:cTn id="68" fill="hold">
                            <p:stCondLst>
                              <p:cond delay="0"/>
                            </p:stCondLst>
                            <p:childTnLst>
                              <p:par>
                                <p:cTn id="69" presetID="10" presetClass="entr" presetSubtype="0" dur="500" fill="hold" grpId="0" nodeType="clickEffect">
                                  <p:stCondLst>
                                    <p:cond delay="0"/>
                                  </p:stCondLst>
                                  <p:childTnLst>
                                    <p:set>
                                      <p:cBhvr>
                                        <p:cTn id="70" dur="1" fill="hold">
                                          <p:stCondLst>
                                            <p:cond delay="0"/>
                                          </p:stCondLst>
                                        </p:cTn>
                                        <p:tgtEl>
                                          <p:spTgt spid="19"/>
                                        </p:tgtEl>
                                        <p:attrNameLst>
                                          <p:attrName>style.visibility</p:attrName>
                                        </p:attrNameLst>
                                      </p:cBhvr>
                                      <p:to>
                                        <p:strVal val="visible"/>
                                      </p:to>
                                    </p:set>
                                    <p:animEffect transition="in" filter="fade">
                                      <p:cBhvr>
                                        <p:cTn id="71" dur="500"/>
                                        <p:tgtEl>
                                          <p:spTgt spid="19"/>
                                        </p:tgtEl>
                                      </p:cBhvr>
                                    </p:animEffect>
                                  </p:childTnLst>
                                </p:cTn>
                              </p:par>
                            </p:childTnLst>
                          </p:cTn>
                        </p:par>
                      </p:childTnLst>
                    </p:cTn>
                  </p:par>
                  <p:par>
                    <p:cTn id="72" fill="hold" nodeType="clickPar">
                      <p:stCondLst>
                        <p:cond delay="indefinite"/>
                      </p:stCondLst>
                      <p:childTnLst>
                        <p:par>
                          <p:cTn id="73" fill="hold">
                            <p:stCondLst>
                              <p:cond delay="0"/>
                            </p:stCondLst>
                            <p:childTnLst>
                              <p:par>
                                <p:cTn id="74" presetID="10" presetClass="entr" presetSubtype="0" dur="500" fill="hold" nodeType="clickEffect">
                                  <p:stCondLst>
                                    <p:cond delay="0"/>
                                  </p:stCondLst>
                                  <p:childTnLst>
                                    <p:set>
                                      <p:cBhvr>
                                        <p:cTn id="75" dur="1" fill="hold">
                                          <p:stCondLst>
                                            <p:cond delay="0"/>
                                          </p:stCondLst>
                                        </p:cTn>
                                        <p:tgtEl>
                                          <p:spTgt spid="13"/>
                                        </p:tgtEl>
                                        <p:attrNameLst>
                                          <p:attrName>style.visibility</p:attrName>
                                        </p:attrNameLst>
                                      </p:cBhvr>
                                      <p:to>
                                        <p:strVal val="visible"/>
                                      </p:to>
                                    </p:set>
                                    <p:animEffect transition="in" filter="fade">
                                      <p:cBhvr>
                                        <p:cTn id="76" dur="500"/>
                                        <p:tgtEl>
                                          <p:spTgt spid="13"/>
                                        </p:tgtEl>
                                      </p:cBhvr>
                                    </p:animEffect>
                                  </p:childTnLst>
                                </p:cTn>
                              </p:par>
                            </p:childTnLst>
                          </p:cTn>
                        </p:par>
                      </p:childTnLst>
                    </p:cTn>
                  </p:par>
                  <p:par>
                    <p:cTn id="77" fill="hold" nodeType="clickPar">
                      <p:stCondLst>
                        <p:cond delay="indefinite"/>
                      </p:stCondLst>
                      <p:childTnLst>
                        <p:par>
                          <p:cTn id="78" fill="hold">
                            <p:stCondLst>
                              <p:cond delay="0"/>
                            </p:stCondLst>
                            <p:childTnLst>
                              <p:par>
                                <p:cTn id="79" presetID="10" presetClass="entr" presetSubtype="0" dur="3000" fill="hold" grpId="0" nodeType="clickEffect">
                                  <p:stCondLst>
                                    <p:cond delay="0"/>
                                  </p:stCondLst>
                                  <p:childTnLst>
                                    <p:set>
                                      <p:cBhvr>
                                        <p:cTn id="80" dur="1" fill="hold">
                                          <p:stCondLst>
                                            <p:cond delay="0"/>
                                          </p:stCondLst>
                                        </p:cTn>
                                        <p:tgtEl>
                                          <p:spTgt spid="17"/>
                                        </p:tgtEl>
                                        <p:attrNameLst>
                                          <p:attrName>style.visibility</p:attrName>
                                        </p:attrNameLst>
                                      </p:cBhvr>
                                      <p:to>
                                        <p:strVal val="visible"/>
                                      </p:to>
                                    </p:set>
                                    <p:animEffect transition="in" filter="fade">
                                      <p:cBhvr>
                                        <p:cTn id="81" dur="3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P spid="16" grpId="0"/>
      <p:bldP spid="14" grpId="0"/>
      <p:bldP spid="15" grpId="0"/>
      <p:bldP spid="19" grpId="0"/>
      <p:bldP spid="1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Oval 5"/>
          <p:cNvSpPr/>
          <p:nvPr/>
        </p:nvSpPr>
        <p:spPr>
          <a:xfrm>
            <a:off x="384713" y="1322640"/>
            <a:ext cx="512650" cy="512650"/>
          </a:xfrm>
          <a:prstGeom prst="ellipse">
            <a:avLst/>
          </a:prstGeom>
          <a:solidFill>
            <a:schemeClr val="accent3">
              <a:alpha val="8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en-GB">
              <a:latin typeface="Franklin Gothic Medium" panose="020b0603020102020204" pitchFamily="34" charset="0"/>
              <a:ea typeface="微软雅黑" panose="020b0503020204020204" pitchFamily="34" charset="-122"/>
              <a:cs typeface="Arial" pitchFamily="34" charset="0"/>
            </a:endParaRPr>
          </a:p>
        </p:txBody>
      </p:sp>
      <p:sp>
        <p:nvSpPr>
          <p:cNvPr id="54" name="矩形 53"/>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55" name="文本框 54"/>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一、科学认识保健食品</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449485" y="1312069"/>
            <a:ext cx="298586"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t>5</a:t>
            </a:r>
            <a:endParaRPr lang="zh-CN" altLang="en-US" sz="2800"/>
          </a:p>
        </p:txBody>
      </p:sp>
      <p:sp>
        <p:nvSpPr>
          <p:cNvPr id="3" name="文本框 2"/>
          <p:cNvSpPr txBox="1"/>
          <p:nvPr/>
        </p:nvSpPr>
        <p:spPr>
          <a:xfrm>
            <a:off x="1100783" y="1322640"/>
            <a:ext cx="6840760"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正确认识保健食品批准文号</a:t>
            </a:r>
            <a:r>
              <a:rPr lang="en-US" altLang="zh-CN" sz="3200">
                <a:latin typeface="华文新魏" panose="02010800040101010101" pitchFamily="2" charset="-122"/>
                <a:ea typeface="华文新魏" panose="02010800040101010101" pitchFamily="2" charset="-122"/>
              </a:rPr>
              <a:t> </a:t>
            </a:r>
            <a:endParaRPr lang="zh-CN" altLang="zh-CN" sz="3200">
              <a:latin typeface="华文新魏" panose="02010800040101010101" pitchFamily="2" charset="-122"/>
              <a:ea typeface="华文新魏" panose="02010800040101010101" pitchFamily="2" charset="-122"/>
            </a:endParaRPr>
          </a:p>
        </p:txBody>
      </p:sp>
      <p:sp>
        <p:nvSpPr>
          <p:cNvPr id="16" name="文本框 15"/>
          <p:cNvSpPr txBox="1"/>
          <p:nvPr/>
        </p:nvSpPr>
        <p:spPr>
          <a:xfrm>
            <a:off x="1118354" y="2896245"/>
            <a:ext cx="10729192" cy="3108543"/>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具体标示为：卫生部批准的国产保健食品批准文号为</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卫食健字</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年代号</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顺序号</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进口保健食品为</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卫食健进字</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年代号</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顺序号</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或</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卫进食健字</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年代号</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顺序号</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，下面有</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中华人民共和国卫生部批准</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字样；国家食品药品监督管理总局批准的国产保健食品批准文号为</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国食健字</a:t>
            </a:r>
            <a:r>
              <a:rPr lang="en-US" altLang="zh-CN" sz="2800">
                <a:latin typeface="华文楷体" panose="02010600040101010101" pitchFamily="2" charset="-122"/>
                <a:ea typeface="华文楷体" panose="02010600040101010101" pitchFamily="2" charset="-122"/>
              </a:rPr>
              <a:t>G+4</a:t>
            </a:r>
            <a:r>
              <a:rPr lang="zh-CN" altLang="zh-CN" sz="2800">
                <a:latin typeface="华文楷体" panose="02010600040101010101" pitchFamily="2" charset="-122"/>
                <a:ea typeface="华文楷体" panose="02010600040101010101" pitchFamily="2" charset="-122"/>
              </a:rPr>
              <a:t>位年代号</a:t>
            </a:r>
            <a:r>
              <a:rPr lang="en-US" altLang="zh-CN" sz="2800">
                <a:latin typeface="华文楷体" panose="02010600040101010101" pitchFamily="2" charset="-122"/>
                <a:ea typeface="华文楷体" panose="02010600040101010101" pitchFamily="2" charset="-122"/>
              </a:rPr>
              <a:t>+4</a:t>
            </a:r>
            <a:r>
              <a:rPr lang="zh-CN" altLang="zh-CN" sz="2800">
                <a:latin typeface="华文楷体" panose="02010600040101010101" pitchFamily="2" charset="-122"/>
                <a:ea typeface="华文楷体" panose="02010600040101010101" pitchFamily="2" charset="-122"/>
              </a:rPr>
              <a:t>位顺序号</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，进口保健食品为</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国食健字</a:t>
            </a:r>
            <a:r>
              <a:rPr lang="en-US" altLang="zh-CN" sz="2800">
                <a:latin typeface="华文楷体" panose="02010600040101010101" pitchFamily="2" charset="-122"/>
                <a:ea typeface="华文楷体" panose="02010600040101010101" pitchFamily="2" charset="-122"/>
              </a:rPr>
              <a:t>J+4</a:t>
            </a:r>
            <a:r>
              <a:rPr lang="zh-CN" altLang="zh-CN" sz="2800">
                <a:latin typeface="华文楷体" panose="02010600040101010101" pitchFamily="2" charset="-122"/>
                <a:ea typeface="华文楷体" panose="02010600040101010101" pitchFamily="2" charset="-122"/>
              </a:rPr>
              <a:t>位年代号</a:t>
            </a:r>
            <a:r>
              <a:rPr lang="en-US" altLang="zh-CN" sz="2800">
                <a:latin typeface="华文楷体" panose="02010600040101010101" pitchFamily="2" charset="-122"/>
                <a:ea typeface="华文楷体" panose="02010600040101010101" pitchFamily="2" charset="-122"/>
              </a:rPr>
              <a:t>+4</a:t>
            </a:r>
            <a:r>
              <a:rPr lang="zh-CN" altLang="zh-CN" sz="2800">
                <a:latin typeface="华文楷体" panose="02010600040101010101" pitchFamily="2" charset="-122"/>
                <a:ea typeface="华文楷体" panose="02010600040101010101" pitchFamily="2" charset="-122"/>
              </a:rPr>
              <a:t>位顺序号</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，下面有</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国家食品药品监督管理总局批准</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字样。</a:t>
            </a:r>
            <a:endParaRPr lang="zh-CN" altLang="zh-CN" sz="2800">
              <a:latin typeface="华文楷体" panose="02010600040101010101" pitchFamily="2" charset="-122"/>
              <a:ea typeface="华文楷体" panose="02010600040101010101" pitchFamily="2" charset="-122"/>
            </a:endParaRPr>
          </a:p>
        </p:txBody>
      </p:sp>
      <p:pic>
        <p:nvPicPr>
          <p:cNvPr id="11" name="图片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6" presetClass="entr" presetSubtype="0" dur="2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par>
                                <p:cTn id="21" presetID="26" presetClass="entr" presetSubtype="0" dur="200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down)">
                                      <p:cBhvr>
                                        <p:cTn id="23" dur="580">
                                          <p:stCondLst>
                                            <p:cond delay="0"/>
                                          </p:stCondLst>
                                        </p:cTn>
                                        <p:tgtEl>
                                          <p:spTgt spid="6"/>
                                        </p:tgtEl>
                                      </p:cBhvr>
                                    </p:animEffect>
                                    <p:anim calcmode="lin" valueType="num">
                                      <p:cBhvr>
                                        <p:cTn id="2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9" dur="26">
                                          <p:stCondLst>
                                            <p:cond delay="650"/>
                                          </p:stCondLst>
                                        </p:cTn>
                                        <p:tgtEl>
                                          <p:spTgt spid="6"/>
                                        </p:tgtEl>
                                      </p:cBhvr>
                                      <p:to x="100000" y="60000"/>
                                    </p:animScale>
                                    <p:animScale>
                                      <p:cBhvr>
                                        <p:cTn id="30" dur="166" decel="50000">
                                          <p:stCondLst>
                                            <p:cond delay="676"/>
                                          </p:stCondLst>
                                        </p:cTn>
                                        <p:tgtEl>
                                          <p:spTgt spid="6"/>
                                        </p:tgtEl>
                                      </p:cBhvr>
                                      <p:to x="100000" y="100000"/>
                                    </p:animScale>
                                    <p:animScale>
                                      <p:cBhvr>
                                        <p:cTn id="31" dur="26">
                                          <p:stCondLst>
                                            <p:cond delay="1312"/>
                                          </p:stCondLst>
                                        </p:cTn>
                                        <p:tgtEl>
                                          <p:spTgt spid="6"/>
                                        </p:tgtEl>
                                      </p:cBhvr>
                                      <p:to x="100000" y="80000"/>
                                    </p:animScale>
                                    <p:animScale>
                                      <p:cBhvr>
                                        <p:cTn id="32" dur="166" decel="50000">
                                          <p:stCondLst>
                                            <p:cond delay="1338"/>
                                          </p:stCondLst>
                                        </p:cTn>
                                        <p:tgtEl>
                                          <p:spTgt spid="6"/>
                                        </p:tgtEl>
                                      </p:cBhvr>
                                      <p:to x="100000" y="100000"/>
                                    </p:animScale>
                                    <p:animScale>
                                      <p:cBhvr>
                                        <p:cTn id="33" dur="26">
                                          <p:stCondLst>
                                            <p:cond delay="1642"/>
                                          </p:stCondLst>
                                        </p:cTn>
                                        <p:tgtEl>
                                          <p:spTgt spid="6"/>
                                        </p:tgtEl>
                                      </p:cBhvr>
                                      <p:to x="100000" y="90000"/>
                                    </p:animScale>
                                    <p:animScale>
                                      <p:cBhvr>
                                        <p:cTn id="34" dur="166" decel="50000">
                                          <p:stCondLst>
                                            <p:cond delay="1668"/>
                                          </p:stCondLst>
                                        </p:cTn>
                                        <p:tgtEl>
                                          <p:spTgt spid="6"/>
                                        </p:tgtEl>
                                      </p:cBhvr>
                                      <p:to x="100000" y="100000"/>
                                    </p:animScale>
                                    <p:animScale>
                                      <p:cBhvr>
                                        <p:cTn id="35" dur="26">
                                          <p:stCondLst>
                                            <p:cond delay="1808"/>
                                          </p:stCondLst>
                                        </p:cTn>
                                        <p:tgtEl>
                                          <p:spTgt spid="6"/>
                                        </p:tgtEl>
                                      </p:cBhvr>
                                      <p:to x="100000" y="95000"/>
                                    </p:animScale>
                                    <p:animScale>
                                      <p:cBhvr>
                                        <p:cTn id="36" dur="166" decel="50000">
                                          <p:stCondLst>
                                            <p:cond delay="1834"/>
                                          </p:stCondLst>
                                        </p:cTn>
                                        <p:tgtEl>
                                          <p:spTgt spid="6"/>
                                        </p:tgtEl>
                                      </p:cBhvr>
                                      <p:to x="100000" y="100000"/>
                                    </p:animScale>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8" dur="500" fill="hold" grpId="0" nodeType="clickEffect">
                                  <p:stCondLst>
                                    <p:cond delay="0"/>
                                  </p:stCondLst>
                                  <p:iterate type="lt">
                                    <p:tmPct val="10000"/>
                                  </p:iterate>
                                  <p:childTnLst>
                                    <p:set>
                                      <p:cBhvr>
                                        <p:cTn id="40" dur="1" fill="hold">
                                          <p:stCondLst>
                                            <p:cond delay="0"/>
                                          </p:stCondLst>
                                        </p:cTn>
                                        <p:tgtEl>
                                          <p:spTgt spid="3"/>
                                        </p:tgtEl>
                                        <p:attrNameLst>
                                          <p:attrName>style.visibility</p:attrName>
                                        </p:attrNameLst>
                                      </p:cBhvr>
                                      <p:to>
                                        <p:strVal val="visible"/>
                                      </p:to>
                                    </p:set>
                                    <p:anim calcmode="lin" valueType="num">
                                      <p:cBhvr additive="base">
                                        <p:cTn id="41" dur="500" fill="hold"/>
                                        <p:tgtEl>
                                          <p:spTgt spid="3"/>
                                        </p:tgtEl>
                                        <p:attrNameLst>
                                          <p:attrName>ppt_x</p:attrName>
                                        </p:attrNameLst>
                                      </p:cBhvr>
                                      <p:tavLst>
                                        <p:tav tm="0">
                                          <p:val>
                                            <p:strVal val="0-#ppt_w/2"/>
                                          </p:val>
                                        </p:tav>
                                        <p:tav tm="100000">
                                          <p:val>
                                            <p:strVal val="#ppt_x"/>
                                          </p:val>
                                        </p:tav>
                                      </p:tavLst>
                                    </p:anim>
                                    <p:anim calcmode="lin" valueType="num">
                                      <p:cBhvr additive="base">
                                        <p:cTn id="42"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42" presetClass="entr" presetSubtype="0" dur="100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1000"/>
                                        <p:tgtEl>
                                          <p:spTgt spid="16"/>
                                        </p:tgtEl>
                                      </p:cBhvr>
                                    </p:animEffect>
                                    <p:anim calcmode="lin" valueType="num">
                                      <p:cBhvr>
                                        <p:cTn id="48" dur="1000" fill="hold"/>
                                        <p:tgtEl>
                                          <p:spTgt spid="16"/>
                                        </p:tgtEl>
                                        <p:attrNameLst>
                                          <p:attrName>ppt_x</p:attrName>
                                        </p:attrNameLst>
                                      </p:cBhvr>
                                      <p:tavLst>
                                        <p:tav tm="0">
                                          <p:val>
                                            <p:strVal val="#ppt_x"/>
                                          </p:val>
                                        </p:tav>
                                        <p:tav tm="100000">
                                          <p:val>
                                            <p:strVal val="#ppt_x"/>
                                          </p:val>
                                        </p:tav>
                                      </p:tavLst>
                                    </p:anim>
                                    <p:anim calcmode="lin" valueType="num">
                                      <p:cBhvr>
                                        <p:cTn id="4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P spid="1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 name="任意多边形 20"/>
          <p:cNvSpPr/>
          <p:nvPr/>
        </p:nvSpPr>
        <p:spPr>
          <a:xfrm>
            <a:off x="794" y="3616324"/>
            <a:ext cx="12857163" cy="3615631"/>
          </a:xfrm>
          <a:custGeom>
            <a:gdLst>
              <a:gd name="connsiteX0" fmla="*/ 0 w 6907593"/>
              <a:gd name="connsiteY0" fmla="*/ 0 h 1776503"/>
              <a:gd name="connsiteX1" fmla="*/ 6907593 w 6907593"/>
              <a:gd name="connsiteY1" fmla="*/ 1776503 h 1776503"/>
              <a:gd name="connsiteX2" fmla="*/ 0 w 6907593"/>
              <a:gd name="connsiteY2" fmla="*/ 1776503 h 1776503"/>
            </a:gdLst>
            <a:cxnLst>
              <a:cxn ang="0">
                <a:pos x="connsiteX0" y="connsiteY0"/>
              </a:cxn>
              <a:cxn ang="0">
                <a:pos x="connsiteX1" y="connsiteY1"/>
              </a:cxn>
              <a:cxn ang="0">
                <a:pos x="connsiteX2" y="connsiteY2"/>
              </a:cxn>
            </a:cxnLst>
            <a:rect l="l" t="t" r="r" b="b"/>
            <a:pathLst>
              <a:path w="6907592" h="1776502">
                <a:moveTo>
                  <a:pt x="0" y="0"/>
                </a:moveTo>
                <a:lnTo>
                  <a:pt x="6907593" y="1776503"/>
                </a:lnTo>
                <a:lnTo>
                  <a:pt x="0" y="1776503"/>
                </a:lnTo>
                <a:close/>
              </a:path>
            </a:pathLst>
          </a:custGeom>
          <a:solidFill>
            <a:srgbClr val="007FDE">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22" name="任意多边形 21"/>
          <p:cNvSpPr/>
          <p:nvPr/>
        </p:nvSpPr>
        <p:spPr>
          <a:xfrm flipH="1">
            <a:off x="4917393" y="5841806"/>
            <a:ext cx="7940563" cy="1390398"/>
          </a:xfrm>
          <a:custGeom>
            <a:gdLst>
              <a:gd name="connsiteX0" fmla="*/ 0 w 6907593"/>
              <a:gd name="connsiteY0" fmla="*/ 0 h 1776503"/>
              <a:gd name="connsiteX1" fmla="*/ 6907593 w 6907593"/>
              <a:gd name="connsiteY1" fmla="*/ 1776503 h 1776503"/>
              <a:gd name="connsiteX2" fmla="*/ 0 w 6907593"/>
              <a:gd name="connsiteY2" fmla="*/ 1776503 h 1776503"/>
            </a:gdLst>
            <a:cxnLst>
              <a:cxn ang="0">
                <a:pos x="connsiteX0" y="connsiteY0"/>
              </a:cxn>
              <a:cxn ang="0">
                <a:pos x="connsiteX1" y="connsiteY1"/>
              </a:cxn>
              <a:cxn ang="0">
                <a:pos x="connsiteX2" y="connsiteY2"/>
              </a:cxn>
            </a:cxnLst>
            <a:rect l="l" t="t" r="r" b="b"/>
            <a:pathLst>
              <a:path w="6907592" h="1776502">
                <a:moveTo>
                  <a:pt x="0" y="0"/>
                </a:moveTo>
                <a:lnTo>
                  <a:pt x="6907593" y="1776503"/>
                </a:lnTo>
                <a:lnTo>
                  <a:pt x="0" y="1776503"/>
                </a:lnTo>
                <a:close/>
              </a:path>
            </a:pathLst>
          </a:custGeom>
          <a:solidFill>
            <a:srgbClr val="92D05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23" name="TextBox 11"/>
          <p:cNvSpPr txBox="1"/>
          <p:nvPr/>
        </p:nvSpPr>
        <p:spPr>
          <a:xfrm>
            <a:off x="6141343" y="3170813"/>
            <a:ext cx="5549917"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lvl="1"/>
            <a:r>
              <a:rPr lang="zh-CN" altLang="en-US" sz="1970" b="1">
                <a:solidFill>
                  <a:schemeClr val="accent2"/>
                </a:solidFill>
                <a:latin typeface="微软雅黑" panose="020b0503020204020204" pitchFamily="34" charset="-122"/>
                <a:ea typeface="微软雅黑" panose="020b0503020204020204" pitchFamily="34" charset="-122"/>
              </a:rPr>
              <a:t> </a:t>
            </a:r>
            <a:r>
              <a:rPr lang="zh-CN" altLang="en-US" sz="3200" b="1">
                <a:solidFill>
                  <a:schemeClr val="accent2"/>
                </a:solidFill>
                <a:latin typeface="微软雅黑" panose="020b0503020204020204" pitchFamily="34" charset="-122"/>
                <a:ea typeface="微软雅黑" panose="020b0503020204020204" pitchFamily="34" charset="-122"/>
              </a:rPr>
              <a:t>二、</a:t>
            </a:r>
            <a:r>
              <a:rPr lang="zh-CN" altLang="zh-CN" sz="3200" b="1">
                <a:solidFill>
                  <a:schemeClr val="accent2"/>
                </a:solidFill>
                <a:latin typeface="微软雅黑" panose="020b0503020204020204" pitchFamily="34" charset="-122"/>
                <a:ea typeface="微软雅黑" panose="020b0503020204020204" pitchFamily="34" charset="-122"/>
              </a:rPr>
              <a:t>保健食品消费</a:t>
            </a:r>
            <a:r>
              <a:rPr lang="zh-CN" altLang="en-US" sz="3200" b="1">
                <a:solidFill>
                  <a:schemeClr val="accent2"/>
                </a:solidFill>
                <a:latin typeface="微软雅黑" panose="020b0503020204020204" pitchFamily="34" charset="-122"/>
                <a:ea typeface="微软雅黑" panose="020b0503020204020204" pitchFamily="34" charset="-122"/>
              </a:rPr>
              <a:t>十大</a:t>
            </a:r>
            <a:r>
              <a:rPr lang="zh-CN" altLang="zh-CN" sz="3200" b="1">
                <a:solidFill>
                  <a:schemeClr val="accent2"/>
                </a:solidFill>
                <a:latin typeface="微软雅黑" panose="020b0503020204020204" pitchFamily="34" charset="-122"/>
                <a:ea typeface="微软雅黑" panose="020b0503020204020204" pitchFamily="34" charset="-122"/>
              </a:rPr>
              <a:t>误区</a:t>
            </a:r>
            <a:r>
              <a:rPr lang="zh-CN" altLang="en-US" sz="3200" b="1">
                <a:solidFill>
                  <a:schemeClr val="accent2"/>
                </a:solidFill>
                <a:latin typeface="微软雅黑" panose="020b0503020204020204" pitchFamily="34" charset="-122"/>
                <a:ea typeface="微软雅黑" panose="020b0503020204020204" pitchFamily="34" charset="-122"/>
              </a:rPr>
              <a:t>   </a:t>
            </a:r>
            <a:endParaRPr lang="en-US" altLang="zh-CN" sz="3200" b="1">
              <a:solidFill>
                <a:schemeClr val="accent2"/>
              </a:solidFill>
              <a:latin typeface="微软雅黑" panose="020b0503020204020204" pitchFamily="34" charset="-122"/>
              <a:ea typeface="微软雅黑" panose="020b0503020204020204" pitchFamily="34" charset="-122"/>
            </a:endParaRPr>
          </a:p>
        </p:txBody>
      </p:sp>
      <p:cxnSp>
        <p:nvCxnSpPr>
          <p:cNvPr id="24" name="直接连接符 23"/>
          <p:cNvCxnSpPr/>
          <p:nvPr/>
        </p:nvCxnSpPr>
        <p:spPr>
          <a:xfrm flipH="1" flipV="1">
            <a:off x="6023103" y="2542355"/>
            <a:ext cx="0" cy="1997601"/>
          </a:xfrm>
          <a:prstGeom prst="line">
            <a:avLst/>
          </a:prstGeom>
          <a:ln w="12700">
            <a:solidFill>
              <a:schemeClr val="accent2"/>
            </a:solidFill>
            <a:prstDash val="dash"/>
          </a:ln>
        </p:spPr>
        <p:style>
          <a:lnRef idx="1">
            <a:schemeClr val="accent1"/>
          </a:lnRef>
          <a:fillRef idx="0">
            <a:schemeClr val="accent1"/>
          </a:fillRef>
          <a:effectRef idx="0">
            <a:schemeClr val="accent1"/>
          </a:effectRef>
          <a:fontRef idx="minor">
            <a:schemeClr val="tx1"/>
          </a:fontRef>
        </p:style>
      </p:cxnSp>
      <p:sp>
        <p:nvSpPr>
          <p:cNvPr id="25" name="TextBox 13"/>
          <p:cNvSpPr txBox="1"/>
          <p:nvPr/>
        </p:nvSpPr>
        <p:spPr>
          <a:xfrm>
            <a:off x="4259751" y="4193750"/>
            <a:ext cx="1269401" cy="346206"/>
          </a:xfrm>
          <a:prstGeom prst="rect">
            <a:avLst/>
          </a:prstGeom>
          <a:noFill/>
        </p:spPr>
        <p:txBody>
          <a:bodyPr wrap="square" lIns="0" tIns="0" rIns="0" bIns="0"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250">
                <a:solidFill>
                  <a:schemeClr val="tx1">
                    <a:lumMod val="65000"/>
                    <a:lumOff val="35000"/>
                  </a:schemeClr>
                </a:solidFill>
                <a:latin typeface="Arial" pitchFamily="34" charset="0"/>
                <a:ea typeface="+mj-ea"/>
                <a:cs typeface="Arial" pitchFamily="34" charset="0"/>
              </a:rPr>
              <a:t>PART 02</a:t>
            </a:r>
            <a:endParaRPr lang="zh-CN" altLang="en-US" sz="2250">
              <a:solidFill>
                <a:schemeClr val="tx1">
                  <a:lumMod val="65000"/>
                  <a:lumOff val="35000"/>
                </a:schemeClr>
              </a:solidFill>
              <a:latin typeface="Arial" pitchFamily="34" charset="0"/>
              <a:ea typeface="+mj-ea"/>
              <a:cs typeface="Arial" pitchFamily="34" charset="0"/>
            </a:endParaRPr>
          </a:p>
        </p:txBody>
      </p:sp>
      <p:grpSp>
        <p:nvGrpSpPr>
          <p:cNvPr id="26" name="组合 25"/>
          <p:cNvGrpSpPr/>
          <p:nvPr/>
        </p:nvGrpSpPr>
        <p:grpSpPr>
          <a:xfrm>
            <a:off x="4052326" y="2505566"/>
            <a:ext cx="1476826" cy="1476826"/>
            <a:chOff x="304800" y="673100"/>
            <a:chExt cx="4000500" cy="4000500"/>
          </a:xfrm>
          <a:effectLst>
            <a:outerShdw blurRad="444500" dist="254000" dir="8100000" algn="tr" rotWithShape="0">
              <a:prstClr val="black">
                <a:alpha val="50000"/>
              </a:prstClr>
            </a:outerShdw>
          </a:effectLst>
        </p:grpSpPr>
        <p:sp>
          <p:nvSpPr>
            <p:cNvPr id="27" name="同心圆 26"/>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080808"/>
                </a:solidFill>
                <a:latin typeface="+mj-ea"/>
                <a:ea typeface="+mj-ea"/>
              </a:endParaRPr>
            </a:p>
          </p:txBody>
        </p:sp>
        <p:sp>
          <p:nvSpPr>
            <p:cNvPr id="28" name="椭圆 27"/>
            <p:cNvSpPr/>
            <p:nvPr/>
          </p:nvSpPr>
          <p:spPr>
            <a:xfrm>
              <a:off x="392112" y="760412"/>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080808"/>
                </a:solidFill>
                <a:latin typeface="+mj-ea"/>
                <a:ea typeface="+mj-ea"/>
              </a:endParaRPr>
            </a:p>
          </p:txBody>
        </p:sp>
      </p:grpSp>
      <p:sp>
        <p:nvSpPr>
          <p:cNvPr id="31" name="TextBox 13"/>
          <p:cNvSpPr txBox="1"/>
          <p:nvPr/>
        </p:nvSpPr>
        <p:spPr>
          <a:xfrm>
            <a:off x="4234108" y="2737485"/>
            <a:ext cx="1269401" cy="1081829"/>
          </a:xfrm>
          <a:prstGeom prst="rect">
            <a:avLst/>
          </a:prstGeom>
          <a:noFill/>
        </p:spPr>
        <p:txBody>
          <a:bodyPr wrap="square" lIns="0" tIns="0" rIns="0" bIns="0"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7030" b="1">
                <a:solidFill>
                  <a:schemeClr val="accent1"/>
                </a:solidFill>
                <a:latin typeface="Arial" pitchFamily="34" charset="0"/>
                <a:ea typeface="+mj-ea"/>
                <a:cs typeface="Arial" pitchFamily="34" charset="0"/>
              </a:rPr>
              <a:t>02</a:t>
            </a:r>
            <a:endParaRPr lang="zh-CN" altLang="en-US" sz="7030" b="1">
              <a:solidFill>
                <a:schemeClr val="accent1"/>
              </a:solidFill>
              <a:latin typeface="Arial" pitchFamily="34" charset="0"/>
              <a:ea typeface="+mj-ea"/>
              <a:cs typeface="Arial" pitchFamily="34" charset="0"/>
            </a:endParaRPr>
          </a:p>
        </p:txBody>
      </p:sp>
      <p:pic>
        <p:nvPicPr>
          <p:cNvPr id="14" name="图片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2"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1+#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0-#ppt_w/2"/>
                                          </p:val>
                                        </p:tav>
                                        <p:tav tm="100000">
                                          <p:val>
                                            <p:strVal val="#ppt_x"/>
                                          </p:val>
                                        </p:tav>
                                      </p:tavLst>
                                    </p:anim>
                                    <p:anim calcmode="lin" valueType="num">
                                      <p:cBhvr additive="base">
                                        <p:cTn id="14" dur="500" fill="hold"/>
                                        <p:tgtEl>
                                          <p:spTgt spid="21"/>
                                        </p:tgtEl>
                                        <p:attrNameLst>
                                          <p:attrName>ppt_y</p:attrName>
                                        </p:attrNameLst>
                                      </p:cBhvr>
                                      <p:tavLst>
                                        <p:tav tm="0">
                                          <p:val>
                                            <p:strVal val="#ppt_y"/>
                                          </p:val>
                                        </p:tav>
                                        <p:tav tm="100000">
                                          <p:val>
                                            <p:strVal val="#ppt_y"/>
                                          </p:val>
                                        </p:tav>
                                      </p:tavLst>
                                    </p:anim>
                                  </p:childTnLst>
                                </p:cTn>
                              </p:par>
                            </p:childTnLst>
                          </p:cTn>
                        </p:par>
                        <p:par>
                          <p:cTn id="15" fill="hold" nodeType="afterGroup">
                            <p:stCondLst>
                              <p:cond delay="500"/>
                            </p:stCondLst>
                            <p:childTnLst>
                              <p:par>
                                <p:cTn id="16" presetID="22" presetClass="entr" presetSubtype="4" dur="500" fill="hold" nodeType="after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wipe(down)">
                                      <p:cBhvr>
                                        <p:cTn id="18" dur="500"/>
                                        <p:tgtEl>
                                          <p:spTgt spid="24"/>
                                        </p:tgtEl>
                                      </p:cBhvr>
                                    </p:animEffect>
                                  </p:childTnLst>
                                </p:cTn>
                              </p:par>
                            </p:childTnLst>
                          </p:cTn>
                        </p:par>
                        <p:par>
                          <p:cTn id="19" fill="hold" nodeType="afterGroup">
                            <p:stCondLst>
                              <p:cond delay="1000"/>
                            </p:stCondLst>
                            <p:childTnLst>
                              <p:par>
                                <p:cTn id="20" presetID="10" presetClass="entr" presetSubtype="0" dur="500" fill="hold" nodeType="after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childTnLst>
                          </p:cTn>
                        </p:par>
                        <p:par>
                          <p:cTn id="23" fill="hold" nodeType="afterGroup">
                            <p:stCondLst>
                              <p:cond delay="1500"/>
                            </p:stCondLst>
                            <p:childTnLst>
                              <p:par>
                                <p:cTn id="24" presetID="47" presetClass="entr" presetSubtype="0" dur="500" fill="hold" grpId="0" nodeType="afterEffect">
                                  <p:stCondLst>
                                    <p:cond delay="0"/>
                                  </p:stCondLst>
                                  <p:childTnLst>
                                    <p:set>
                                      <p:cBhvr>
                                        <p:cTn id="25" dur="1" fill="hold">
                                          <p:stCondLst>
                                            <p:cond delay="0"/>
                                          </p:stCondLst>
                                        </p:cTn>
                                        <p:tgtEl>
                                          <p:spTgt spid="31"/>
                                        </p:tgtEl>
                                        <p:attrNameLst>
                                          <p:attrName>style.visibility</p:attrName>
                                        </p:attrNameLst>
                                      </p:cBhvr>
                                      <p:to>
                                        <p:strVal val="visible"/>
                                      </p:to>
                                    </p:set>
                                    <p:animEffect transition="in" filter="fade">
                                      <p:cBhvr>
                                        <p:cTn id="26" dur="500"/>
                                        <p:tgtEl>
                                          <p:spTgt spid="31"/>
                                        </p:tgtEl>
                                      </p:cBhvr>
                                    </p:animEffect>
                                    <p:anim calcmode="lin" valueType="num">
                                      <p:cBhvr>
                                        <p:cTn id="27" dur="500" fill="hold"/>
                                        <p:tgtEl>
                                          <p:spTgt spid="31"/>
                                        </p:tgtEl>
                                        <p:attrNameLst>
                                          <p:attrName>ppt_x</p:attrName>
                                        </p:attrNameLst>
                                      </p:cBhvr>
                                      <p:tavLst>
                                        <p:tav tm="0">
                                          <p:val>
                                            <p:strVal val="#ppt_x"/>
                                          </p:val>
                                        </p:tav>
                                        <p:tav tm="100000">
                                          <p:val>
                                            <p:strVal val="#ppt_x"/>
                                          </p:val>
                                        </p:tav>
                                      </p:tavLst>
                                    </p:anim>
                                    <p:anim calcmode="lin" valueType="num">
                                      <p:cBhvr>
                                        <p:cTn id="28" dur="500" fill="hold"/>
                                        <p:tgtEl>
                                          <p:spTgt spid="31"/>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2000"/>
                            </p:stCondLst>
                            <p:childTnLst>
                              <p:par>
                                <p:cTn id="30" presetID="12" presetClass="entr" presetSubtype="8" dur="50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 calcmode="lin" valueType="num">
                                      <p:cBhvr additive="base">
                                        <p:cTn id="32" dur="500"/>
                                        <p:tgtEl>
                                          <p:spTgt spid="23"/>
                                        </p:tgtEl>
                                        <p:attrNameLst>
                                          <p:attrName>ppt_x</p:attrName>
                                        </p:attrNameLst>
                                      </p:cBhvr>
                                      <p:tavLst>
                                        <p:tav tm="0">
                                          <p:val>
                                            <p:strVal val="#ppt_x-#ppt_w*1.125000"/>
                                          </p:val>
                                        </p:tav>
                                        <p:tav tm="100000">
                                          <p:val>
                                            <p:strVal val="#ppt_x"/>
                                          </p:val>
                                        </p:tav>
                                      </p:tavLst>
                                    </p:anim>
                                    <p:animEffect transition="in" filter="wipe(right)">
                                      <p:cBhvr>
                                        <p:cTn id="33" dur="500"/>
                                        <p:tgtEl>
                                          <p:spTgt spid="23"/>
                                        </p:tgtEl>
                                      </p:cBhvr>
                                    </p:animEffect>
                                  </p:childTnLst>
                                </p:cTn>
                              </p:par>
                            </p:childTnLst>
                          </p:cTn>
                        </p:par>
                        <p:par>
                          <p:cTn id="34" fill="hold" nodeType="afterGroup">
                            <p:stCondLst>
                              <p:cond delay="2500"/>
                            </p:stCondLst>
                            <p:childTnLst>
                              <p:par>
                                <p:cTn id="35" presetID="47" presetClass="entr" presetSubtype="0" dur="500" fill="hold" grpId="0" nodeType="afterEffect">
                                  <p:stCondLst>
                                    <p:cond delay="0"/>
                                  </p:stCondLst>
                                  <p:childTnLst>
                                    <p:set>
                                      <p:cBhvr>
                                        <p:cTn id="36" dur="1" fill="hold">
                                          <p:stCondLst>
                                            <p:cond delay="0"/>
                                          </p:stCondLst>
                                        </p:cTn>
                                        <p:tgtEl>
                                          <p:spTgt spid="25"/>
                                        </p:tgtEl>
                                        <p:attrNameLst>
                                          <p:attrName>style.visibility</p:attrName>
                                        </p:attrNameLst>
                                      </p:cBhvr>
                                      <p:to>
                                        <p:strVal val="visible"/>
                                      </p:to>
                                    </p:set>
                                    <p:animEffect transition="in" filter="fade">
                                      <p:cBhvr>
                                        <p:cTn id="37" dur="500"/>
                                        <p:tgtEl>
                                          <p:spTgt spid="25"/>
                                        </p:tgtEl>
                                      </p:cBhvr>
                                    </p:animEffect>
                                    <p:anim calcmode="lin" valueType="num">
                                      <p:cBhvr>
                                        <p:cTn id="38" dur="500" fill="hold"/>
                                        <p:tgtEl>
                                          <p:spTgt spid="25"/>
                                        </p:tgtEl>
                                        <p:attrNameLst>
                                          <p:attrName>ppt_x</p:attrName>
                                        </p:attrNameLst>
                                      </p:cBhvr>
                                      <p:tavLst>
                                        <p:tav tm="0">
                                          <p:val>
                                            <p:strVal val="#ppt_x"/>
                                          </p:val>
                                        </p:tav>
                                        <p:tav tm="100000">
                                          <p:val>
                                            <p:strVal val="#ppt_x"/>
                                          </p:val>
                                        </p:tav>
                                      </p:tavLst>
                                    </p:anim>
                                    <p:anim calcmode="lin" valueType="num">
                                      <p:cBhvr>
                                        <p:cTn id="39" dur="5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3" grpId="0"/>
      <p:bldP spid="25" grpId="0"/>
      <p:bldP spid="3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Freeform 55"/>
          <p:cNvSpPr>
            <a:spLocks noEditPoints="1"/>
          </p:cNvSpPr>
          <p:nvPr/>
        </p:nvSpPr>
        <p:spPr bwMode="auto">
          <a:xfrm>
            <a:off x="9830614" y="3682151"/>
            <a:ext cx="503974" cy="376207"/>
          </a:xfrm>
          <a:custGeom>
            <a:cxnLst>
              <a:cxn ang="0">
                <a:pos x="19" y="42"/>
              </a:cxn>
              <a:cxn ang="0">
                <a:pos x="17" y="42"/>
              </a:cxn>
              <a:cxn ang="0">
                <a:pos x="1" y="25"/>
              </a:cxn>
              <a:cxn ang="0">
                <a:pos x="1" y="24"/>
              </a:cxn>
              <a:cxn ang="0">
                <a:pos x="17" y="7"/>
              </a:cxn>
              <a:cxn ang="0">
                <a:pos x="19" y="7"/>
              </a:cxn>
              <a:cxn ang="0">
                <a:pos x="21" y="9"/>
              </a:cxn>
              <a:cxn ang="0">
                <a:pos x="21" y="11"/>
              </a:cxn>
              <a:cxn ang="0">
                <a:pos x="7" y="25"/>
              </a:cxn>
              <a:cxn ang="0">
                <a:pos x="21" y="39"/>
              </a:cxn>
              <a:cxn ang="0">
                <a:pos x="21" y="40"/>
              </a:cxn>
              <a:cxn ang="0">
                <a:pos x="19" y="42"/>
              </a:cxn>
              <a:cxn ang="0">
                <a:pos x="29" y="48"/>
              </a:cxn>
              <a:cxn ang="0">
                <a:pos x="27" y="49"/>
              </a:cxn>
              <a:cxn ang="0">
                <a:pos x="25" y="48"/>
              </a:cxn>
              <a:cxn ang="0">
                <a:pos x="24" y="47"/>
              </a:cxn>
              <a:cxn ang="0">
                <a:pos x="38" y="1"/>
              </a:cxn>
              <a:cxn ang="0">
                <a:pos x="39" y="0"/>
              </a:cxn>
              <a:cxn ang="0">
                <a:pos x="41" y="1"/>
              </a:cxn>
              <a:cxn ang="0">
                <a:pos x="42" y="2"/>
              </a:cxn>
              <a:cxn ang="0">
                <a:pos x="29" y="48"/>
              </a:cxn>
              <a:cxn ang="0">
                <a:pos x="49" y="42"/>
              </a:cxn>
              <a:cxn ang="0">
                <a:pos x="47" y="42"/>
              </a:cxn>
              <a:cxn ang="0">
                <a:pos x="45" y="40"/>
              </a:cxn>
              <a:cxn ang="0">
                <a:pos x="45" y="39"/>
              </a:cxn>
              <a:cxn ang="0">
                <a:pos x="59" y="25"/>
              </a:cxn>
              <a:cxn ang="0">
                <a:pos x="45" y="11"/>
              </a:cxn>
              <a:cxn ang="0">
                <a:pos x="45" y="9"/>
              </a:cxn>
              <a:cxn ang="0">
                <a:pos x="47" y="7"/>
              </a:cxn>
              <a:cxn ang="0">
                <a:pos x="49" y="7"/>
              </a:cxn>
              <a:cxn ang="0">
                <a:pos x="65" y="24"/>
              </a:cxn>
              <a:cxn ang="0">
                <a:pos x="65" y="25"/>
              </a:cxn>
              <a:cxn ang="0">
                <a:pos x="49" y="42"/>
              </a:cxn>
            </a:cxnLst>
            <a:rect l="0" t="0" r="r" b="b"/>
            <a:pathLst>
              <a:path w="66" h="49">
                <a:moveTo>
                  <a:pt x="19" y="42"/>
                </a:moveTo>
                <a:cubicBezTo>
                  <a:pt x="19" y="43"/>
                  <a:pt x="18" y="43"/>
                  <a:pt x="17" y="42"/>
                </a:cubicBezTo>
                <a:cubicBezTo>
                  <a:pt x="1" y="25"/>
                  <a:pt x="1" y="25"/>
                  <a:pt x="1" y="25"/>
                </a:cubicBezTo>
                <a:cubicBezTo>
                  <a:pt x="0" y="25"/>
                  <a:pt x="0" y="24"/>
                  <a:pt x="1" y="24"/>
                </a:cubicBezTo>
                <a:cubicBezTo>
                  <a:pt x="17" y="7"/>
                  <a:pt x="17" y="7"/>
                  <a:pt x="17" y="7"/>
                </a:cubicBezTo>
                <a:cubicBezTo>
                  <a:pt x="18" y="7"/>
                  <a:pt x="19" y="7"/>
                  <a:pt x="19" y="7"/>
                </a:cubicBezTo>
                <a:cubicBezTo>
                  <a:pt x="21" y="9"/>
                  <a:pt x="21" y="9"/>
                  <a:pt x="21" y="9"/>
                </a:cubicBezTo>
                <a:cubicBezTo>
                  <a:pt x="21" y="9"/>
                  <a:pt x="21" y="10"/>
                  <a:pt x="21" y="11"/>
                </a:cubicBezTo>
                <a:cubicBezTo>
                  <a:pt x="7" y="25"/>
                  <a:pt x="7" y="25"/>
                  <a:pt x="7" y="25"/>
                </a:cubicBezTo>
                <a:cubicBezTo>
                  <a:pt x="21" y="39"/>
                  <a:pt x="21" y="39"/>
                  <a:pt x="21" y="39"/>
                </a:cubicBezTo>
                <a:cubicBezTo>
                  <a:pt x="21" y="39"/>
                  <a:pt x="21" y="40"/>
                  <a:pt x="21" y="40"/>
                </a:cubicBezTo>
                <a:lnTo>
                  <a:pt x="19" y="42"/>
                </a:lnTo>
                <a:close/>
                <a:moveTo>
                  <a:pt x="29" y="48"/>
                </a:moveTo>
                <a:cubicBezTo>
                  <a:pt x="28" y="49"/>
                  <a:pt x="28" y="49"/>
                  <a:pt x="27" y="49"/>
                </a:cubicBezTo>
                <a:cubicBezTo>
                  <a:pt x="25" y="48"/>
                  <a:pt x="25" y="48"/>
                  <a:pt x="25" y="48"/>
                </a:cubicBezTo>
                <a:cubicBezTo>
                  <a:pt x="24" y="48"/>
                  <a:pt x="24" y="48"/>
                  <a:pt x="24" y="47"/>
                </a:cubicBezTo>
                <a:cubicBezTo>
                  <a:pt x="38" y="1"/>
                  <a:pt x="38" y="1"/>
                  <a:pt x="38" y="1"/>
                </a:cubicBezTo>
                <a:cubicBezTo>
                  <a:pt x="38" y="0"/>
                  <a:pt x="38" y="0"/>
                  <a:pt x="39" y="0"/>
                </a:cubicBezTo>
                <a:cubicBezTo>
                  <a:pt x="41" y="1"/>
                  <a:pt x="41" y="1"/>
                  <a:pt x="41" y="1"/>
                </a:cubicBezTo>
                <a:cubicBezTo>
                  <a:pt x="42" y="1"/>
                  <a:pt x="42" y="2"/>
                  <a:pt x="42" y="2"/>
                </a:cubicBezTo>
                <a:lnTo>
                  <a:pt x="29" y="48"/>
                </a:lnTo>
                <a:close/>
                <a:moveTo>
                  <a:pt x="49" y="42"/>
                </a:moveTo>
                <a:cubicBezTo>
                  <a:pt x="48" y="43"/>
                  <a:pt x="48" y="43"/>
                  <a:pt x="47" y="42"/>
                </a:cubicBezTo>
                <a:cubicBezTo>
                  <a:pt x="45" y="40"/>
                  <a:pt x="45" y="40"/>
                  <a:pt x="45" y="40"/>
                </a:cubicBezTo>
                <a:cubicBezTo>
                  <a:pt x="45" y="40"/>
                  <a:pt x="45" y="39"/>
                  <a:pt x="45" y="39"/>
                </a:cubicBezTo>
                <a:cubicBezTo>
                  <a:pt x="59" y="25"/>
                  <a:pt x="59" y="25"/>
                  <a:pt x="59" y="25"/>
                </a:cubicBezTo>
                <a:cubicBezTo>
                  <a:pt x="45" y="11"/>
                  <a:pt x="45" y="11"/>
                  <a:pt x="45" y="11"/>
                </a:cubicBezTo>
                <a:cubicBezTo>
                  <a:pt x="45" y="10"/>
                  <a:pt x="45" y="9"/>
                  <a:pt x="45" y="9"/>
                </a:cubicBezTo>
                <a:cubicBezTo>
                  <a:pt x="47" y="7"/>
                  <a:pt x="47" y="7"/>
                  <a:pt x="47" y="7"/>
                </a:cubicBezTo>
                <a:cubicBezTo>
                  <a:pt x="48" y="7"/>
                  <a:pt x="48" y="7"/>
                  <a:pt x="49" y="7"/>
                </a:cubicBezTo>
                <a:cubicBezTo>
                  <a:pt x="65" y="24"/>
                  <a:pt x="65" y="24"/>
                  <a:pt x="65" y="24"/>
                </a:cubicBezTo>
                <a:cubicBezTo>
                  <a:pt x="66" y="24"/>
                  <a:pt x="66" y="25"/>
                  <a:pt x="65" y="25"/>
                </a:cubicBezTo>
                <a:lnTo>
                  <a:pt x="49" y="42"/>
                </a:lnTo>
                <a:close/>
              </a:path>
            </a:pathLst>
          </a:custGeom>
          <a:solidFill>
            <a:schemeClr val="bg1"/>
          </a:solidFill>
          <a:ln w="9525">
            <a:noFill/>
            <a:round/>
          </a:ln>
        </p:spPr>
        <p:txBody>
          <a:bodyPr vert="horz" wrap="square" lIns="111650" tIns="55825" rIns="111650" bIns="55825"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endParaRPr lang="en-US" sz="800">
              <a:latin typeface="Arial" pitchFamily="34" charset="0"/>
              <a:ea typeface="微软雅黑" panose="020b0503020204020204" pitchFamily="34" charset="-122"/>
              <a:cs typeface="+mn-ea"/>
              <a:sym typeface="Arial" pitchFamily="34" charset="0"/>
            </a:endParaRPr>
          </a:p>
        </p:txBody>
      </p:sp>
      <p:sp>
        <p:nvSpPr>
          <p:cNvPr id="30"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1" name="矩形 30"/>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4" name="文本框 33"/>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二、保健食品消费误区</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37" name="燕尾形 18"/>
          <p:cNvSpPr/>
          <p:nvPr/>
        </p:nvSpPr>
        <p:spPr>
          <a:xfrm rot="10800000">
            <a:off x="390618" y="1312069"/>
            <a:ext cx="5112569" cy="614384"/>
          </a:xfrm>
          <a:prstGeom prst="chevron">
            <a:avLst>
              <a:gd name="adj" fmla="val 67746"/>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just">
              <a:lnSpc>
                <a:spcPct val="120000"/>
              </a:lnSpc>
            </a:pPr>
            <a:endParaRPr lang="zh-CN" altLang="en-US" sz="1400">
              <a:solidFill>
                <a:schemeClr val="bg1"/>
              </a:solidFill>
              <a:latin typeface="Arial" pitchFamily="34" charset="0"/>
              <a:ea typeface="微软雅黑" panose="020b0503020204020204" pitchFamily="34" charset="-122"/>
              <a:cs typeface="+mn-ea"/>
              <a:sym typeface="Arial" pitchFamily="34" charset="0"/>
            </a:endParaRPr>
          </a:p>
        </p:txBody>
      </p:sp>
      <p:sp>
        <p:nvSpPr>
          <p:cNvPr id="38" name="TextBox 41"/>
          <p:cNvSpPr txBox="1"/>
          <p:nvPr/>
        </p:nvSpPr>
        <p:spPr>
          <a:xfrm>
            <a:off x="668735" y="1326873"/>
            <a:ext cx="4387740"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误区一：保健品能治病 </a:t>
            </a:r>
            <a:endParaRPr lang="zh-CN" altLang="zh-CN" sz="3200">
              <a:latin typeface="华文新魏" panose="02010800040101010101" pitchFamily="2" charset="-122"/>
              <a:ea typeface="华文新魏" panose="02010800040101010101" pitchFamily="2" charset="-122"/>
            </a:endParaRPr>
          </a:p>
        </p:txBody>
      </p:sp>
      <p:sp>
        <p:nvSpPr>
          <p:cNvPr id="2" name="文本框 1"/>
          <p:cNvSpPr txBox="1"/>
          <p:nvPr/>
        </p:nvSpPr>
        <p:spPr>
          <a:xfrm>
            <a:off x="738490" y="3323390"/>
            <a:ext cx="10958362" cy="3108543"/>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说保健品能够治疗甚至治愈疾病，这是完全错误的观点。 保健品可以调节、增加人体的某些机能，像高血压、高血脂等慢性病患者，可以在正常服用药物的前提下，选用一些保健食品辅助治疗。而且要注意，选择保健品一定要对症，一定要根据身体所需，最好有医生的诊断建议。将保健品以药品形式每天定量服用，一旦停用，往往会使服用者若有所失，造成心理的不适。如果以保健品替代药物的治疗作用而影响治疗，轻则病情加重，重则危及生命。 </a:t>
            </a:r>
            <a:endParaRPr lang="zh-CN" altLang="zh-CN" sz="2800">
              <a:latin typeface="华文楷体" panose="02010600040101010101" pitchFamily="2" charset="-122"/>
              <a:ea typeface="华文楷体" panose="02010600040101010101" pitchFamily="2" charset="-122"/>
            </a:endParaRPr>
          </a:p>
        </p:txBody>
      </p:sp>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20973" y="948283"/>
            <a:ext cx="3810000" cy="1962150"/>
          </a:xfrm>
          <a:prstGeom prst="rect">
            <a:avLst/>
          </a:prstGeom>
        </p:spPr>
      </p:pic>
      <p:pic>
        <p:nvPicPr>
          <p:cNvPr id="14" name="图片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2" presetClass="entr" presetSubtype="0" dur="10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Freeform 55"/>
          <p:cNvSpPr>
            <a:spLocks noEditPoints="1"/>
          </p:cNvSpPr>
          <p:nvPr/>
        </p:nvSpPr>
        <p:spPr bwMode="auto">
          <a:xfrm>
            <a:off x="9830614" y="3682151"/>
            <a:ext cx="503974" cy="376207"/>
          </a:xfrm>
          <a:custGeom>
            <a:cxnLst>
              <a:cxn ang="0">
                <a:pos x="19" y="42"/>
              </a:cxn>
              <a:cxn ang="0">
                <a:pos x="17" y="42"/>
              </a:cxn>
              <a:cxn ang="0">
                <a:pos x="1" y="25"/>
              </a:cxn>
              <a:cxn ang="0">
                <a:pos x="1" y="24"/>
              </a:cxn>
              <a:cxn ang="0">
                <a:pos x="17" y="7"/>
              </a:cxn>
              <a:cxn ang="0">
                <a:pos x="19" y="7"/>
              </a:cxn>
              <a:cxn ang="0">
                <a:pos x="21" y="9"/>
              </a:cxn>
              <a:cxn ang="0">
                <a:pos x="21" y="11"/>
              </a:cxn>
              <a:cxn ang="0">
                <a:pos x="7" y="25"/>
              </a:cxn>
              <a:cxn ang="0">
                <a:pos x="21" y="39"/>
              </a:cxn>
              <a:cxn ang="0">
                <a:pos x="21" y="40"/>
              </a:cxn>
              <a:cxn ang="0">
                <a:pos x="19" y="42"/>
              </a:cxn>
              <a:cxn ang="0">
                <a:pos x="29" y="48"/>
              </a:cxn>
              <a:cxn ang="0">
                <a:pos x="27" y="49"/>
              </a:cxn>
              <a:cxn ang="0">
                <a:pos x="25" y="48"/>
              </a:cxn>
              <a:cxn ang="0">
                <a:pos x="24" y="47"/>
              </a:cxn>
              <a:cxn ang="0">
                <a:pos x="38" y="1"/>
              </a:cxn>
              <a:cxn ang="0">
                <a:pos x="39" y="0"/>
              </a:cxn>
              <a:cxn ang="0">
                <a:pos x="41" y="1"/>
              </a:cxn>
              <a:cxn ang="0">
                <a:pos x="42" y="2"/>
              </a:cxn>
              <a:cxn ang="0">
                <a:pos x="29" y="48"/>
              </a:cxn>
              <a:cxn ang="0">
                <a:pos x="49" y="42"/>
              </a:cxn>
              <a:cxn ang="0">
                <a:pos x="47" y="42"/>
              </a:cxn>
              <a:cxn ang="0">
                <a:pos x="45" y="40"/>
              </a:cxn>
              <a:cxn ang="0">
                <a:pos x="45" y="39"/>
              </a:cxn>
              <a:cxn ang="0">
                <a:pos x="59" y="25"/>
              </a:cxn>
              <a:cxn ang="0">
                <a:pos x="45" y="11"/>
              </a:cxn>
              <a:cxn ang="0">
                <a:pos x="45" y="9"/>
              </a:cxn>
              <a:cxn ang="0">
                <a:pos x="47" y="7"/>
              </a:cxn>
              <a:cxn ang="0">
                <a:pos x="49" y="7"/>
              </a:cxn>
              <a:cxn ang="0">
                <a:pos x="65" y="24"/>
              </a:cxn>
              <a:cxn ang="0">
                <a:pos x="65" y="25"/>
              </a:cxn>
              <a:cxn ang="0">
                <a:pos x="49" y="42"/>
              </a:cxn>
            </a:cxnLst>
            <a:rect l="0" t="0" r="r" b="b"/>
            <a:pathLst>
              <a:path w="66" h="49">
                <a:moveTo>
                  <a:pt x="19" y="42"/>
                </a:moveTo>
                <a:cubicBezTo>
                  <a:pt x="19" y="43"/>
                  <a:pt x="18" y="43"/>
                  <a:pt x="17" y="42"/>
                </a:cubicBezTo>
                <a:cubicBezTo>
                  <a:pt x="1" y="25"/>
                  <a:pt x="1" y="25"/>
                  <a:pt x="1" y="25"/>
                </a:cubicBezTo>
                <a:cubicBezTo>
                  <a:pt x="0" y="25"/>
                  <a:pt x="0" y="24"/>
                  <a:pt x="1" y="24"/>
                </a:cubicBezTo>
                <a:cubicBezTo>
                  <a:pt x="17" y="7"/>
                  <a:pt x="17" y="7"/>
                  <a:pt x="17" y="7"/>
                </a:cubicBezTo>
                <a:cubicBezTo>
                  <a:pt x="18" y="7"/>
                  <a:pt x="19" y="7"/>
                  <a:pt x="19" y="7"/>
                </a:cubicBezTo>
                <a:cubicBezTo>
                  <a:pt x="21" y="9"/>
                  <a:pt x="21" y="9"/>
                  <a:pt x="21" y="9"/>
                </a:cubicBezTo>
                <a:cubicBezTo>
                  <a:pt x="21" y="9"/>
                  <a:pt x="21" y="10"/>
                  <a:pt x="21" y="11"/>
                </a:cubicBezTo>
                <a:cubicBezTo>
                  <a:pt x="7" y="25"/>
                  <a:pt x="7" y="25"/>
                  <a:pt x="7" y="25"/>
                </a:cubicBezTo>
                <a:cubicBezTo>
                  <a:pt x="21" y="39"/>
                  <a:pt x="21" y="39"/>
                  <a:pt x="21" y="39"/>
                </a:cubicBezTo>
                <a:cubicBezTo>
                  <a:pt x="21" y="39"/>
                  <a:pt x="21" y="40"/>
                  <a:pt x="21" y="40"/>
                </a:cubicBezTo>
                <a:lnTo>
                  <a:pt x="19" y="42"/>
                </a:lnTo>
                <a:close/>
                <a:moveTo>
                  <a:pt x="29" y="48"/>
                </a:moveTo>
                <a:cubicBezTo>
                  <a:pt x="28" y="49"/>
                  <a:pt x="28" y="49"/>
                  <a:pt x="27" y="49"/>
                </a:cubicBezTo>
                <a:cubicBezTo>
                  <a:pt x="25" y="48"/>
                  <a:pt x="25" y="48"/>
                  <a:pt x="25" y="48"/>
                </a:cubicBezTo>
                <a:cubicBezTo>
                  <a:pt x="24" y="48"/>
                  <a:pt x="24" y="48"/>
                  <a:pt x="24" y="47"/>
                </a:cubicBezTo>
                <a:cubicBezTo>
                  <a:pt x="38" y="1"/>
                  <a:pt x="38" y="1"/>
                  <a:pt x="38" y="1"/>
                </a:cubicBezTo>
                <a:cubicBezTo>
                  <a:pt x="38" y="0"/>
                  <a:pt x="38" y="0"/>
                  <a:pt x="39" y="0"/>
                </a:cubicBezTo>
                <a:cubicBezTo>
                  <a:pt x="41" y="1"/>
                  <a:pt x="41" y="1"/>
                  <a:pt x="41" y="1"/>
                </a:cubicBezTo>
                <a:cubicBezTo>
                  <a:pt x="42" y="1"/>
                  <a:pt x="42" y="2"/>
                  <a:pt x="42" y="2"/>
                </a:cubicBezTo>
                <a:lnTo>
                  <a:pt x="29" y="48"/>
                </a:lnTo>
                <a:close/>
                <a:moveTo>
                  <a:pt x="49" y="42"/>
                </a:moveTo>
                <a:cubicBezTo>
                  <a:pt x="48" y="43"/>
                  <a:pt x="48" y="43"/>
                  <a:pt x="47" y="42"/>
                </a:cubicBezTo>
                <a:cubicBezTo>
                  <a:pt x="45" y="40"/>
                  <a:pt x="45" y="40"/>
                  <a:pt x="45" y="40"/>
                </a:cubicBezTo>
                <a:cubicBezTo>
                  <a:pt x="45" y="40"/>
                  <a:pt x="45" y="39"/>
                  <a:pt x="45" y="39"/>
                </a:cubicBezTo>
                <a:cubicBezTo>
                  <a:pt x="59" y="25"/>
                  <a:pt x="59" y="25"/>
                  <a:pt x="59" y="25"/>
                </a:cubicBezTo>
                <a:cubicBezTo>
                  <a:pt x="45" y="11"/>
                  <a:pt x="45" y="11"/>
                  <a:pt x="45" y="11"/>
                </a:cubicBezTo>
                <a:cubicBezTo>
                  <a:pt x="45" y="10"/>
                  <a:pt x="45" y="9"/>
                  <a:pt x="45" y="9"/>
                </a:cubicBezTo>
                <a:cubicBezTo>
                  <a:pt x="47" y="7"/>
                  <a:pt x="47" y="7"/>
                  <a:pt x="47" y="7"/>
                </a:cubicBezTo>
                <a:cubicBezTo>
                  <a:pt x="48" y="7"/>
                  <a:pt x="48" y="7"/>
                  <a:pt x="49" y="7"/>
                </a:cubicBezTo>
                <a:cubicBezTo>
                  <a:pt x="65" y="24"/>
                  <a:pt x="65" y="24"/>
                  <a:pt x="65" y="24"/>
                </a:cubicBezTo>
                <a:cubicBezTo>
                  <a:pt x="66" y="24"/>
                  <a:pt x="66" y="25"/>
                  <a:pt x="65" y="25"/>
                </a:cubicBezTo>
                <a:lnTo>
                  <a:pt x="49" y="42"/>
                </a:lnTo>
                <a:close/>
              </a:path>
            </a:pathLst>
          </a:custGeom>
          <a:solidFill>
            <a:schemeClr val="bg1"/>
          </a:solidFill>
          <a:ln w="9525">
            <a:noFill/>
            <a:round/>
          </a:ln>
        </p:spPr>
        <p:txBody>
          <a:bodyPr vert="horz" wrap="square" lIns="111650" tIns="55825" rIns="111650" bIns="55825"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endParaRPr lang="en-US" sz="800">
              <a:latin typeface="Arial" pitchFamily="34" charset="0"/>
              <a:ea typeface="微软雅黑" panose="020b0503020204020204" pitchFamily="34" charset="-122"/>
              <a:cs typeface="+mn-ea"/>
              <a:sym typeface="Arial" pitchFamily="34" charset="0"/>
            </a:endParaRPr>
          </a:p>
        </p:txBody>
      </p:sp>
      <p:sp>
        <p:nvSpPr>
          <p:cNvPr id="30"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1" name="矩形 30"/>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4" name="文本框 33"/>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二、保健食品消费误区</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434536" y="3638856"/>
            <a:ext cx="11246394" cy="2677656"/>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一些消费者听信广告宣传，把保健品当饭吃，认为服用了多种维生素就可以少吃蔬菜水果，吃了钙片就可以不喝牛奶豆浆</a:t>
            </a:r>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这些想法不太科学。其实任何正规医院的医生或者营养专家都会告诉你，人体所需的各种营养成分，主要来源于日常的饮食。任何营养品都不可能代替日常的食物为我们提供全面均衡的 营养。在正常情况下，只要科学合理搭配食物，吃得适量，吃得均衡，就不容易出现营养不良和营养过剩。</a:t>
            </a:r>
            <a:endParaRPr lang="zh-CN" altLang="zh-CN" sz="2800">
              <a:latin typeface="华文楷体" panose="02010600040101010101" pitchFamily="2" charset="-122"/>
              <a:ea typeface="华文楷体" panose="02010600040101010101" pitchFamily="2" charset="-122"/>
            </a:endParaRPr>
          </a:p>
        </p:txBody>
      </p:sp>
      <p:sp>
        <p:nvSpPr>
          <p:cNvPr id="39" name="燕尾形 23"/>
          <p:cNvSpPr/>
          <p:nvPr/>
        </p:nvSpPr>
        <p:spPr>
          <a:xfrm rot="10800000">
            <a:off x="378849" y="1309754"/>
            <a:ext cx="5618478" cy="614384"/>
          </a:xfrm>
          <a:prstGeom prst="chevron">
            <a:avLst>
              <a:gd name="adj" fmla="val 67746"/>
            </a:avLst>
          </a:prstGeom>
          <a:solidFill>
            <a:schemeClr val="accent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just">
              <a:lnSpc>
                <a:spcPct val="120000"/>
              </a:lnSpc>
            </a:pPr>
            <a:endParaRPr lang="zh-CN" altLang="en-US" sz="1400">
              <a:solidFill>
                <a:schemeClr val="bg1"/>
              </a:solidFill>
              <a:latin typeface="Arial" pitchFamily="34" charset="0"/>
              <a:ea typeface="微软雅黑" panose="020b0503020204020204" pitchFamily="34" charset="-122"/>
              <a:cs typeface="+mn-ea"/>
              <a:sym typeface="Arial" pitchFamily="34" charset="0"/>
            </a:endParaRPr>
          </a:p>
        </p:txBody>
      </p:sp>
      <p:sp>
        <p:nvSpPr>
          <p:cNvPr id="11" name="TextBox 41"/>
          <p:cNvSpPr txBox="1"/>
          <p:nvPr/>
        </p:nvSpPr>
        <p:spPr>
          <a:xfrm>
            <a:off x="871613" y="1323366"/>
            <a:ext cx="4698722"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误区</a:t>
            </a:r>
            <a:r>
              <a:rPr lang="zh-CN" altLang="en-US" sz="3200">
                <a:latin typeface="华文新魏" panose="02010800040101010101" pitchFamily="2" charset="-122"/>
                <a:ea typeface="华文新魏" panose="02010800040101010101" pitchFamily="2" charset="-122"/>
              </a:rPr>
              <a:t>二</a:t>
            </a:r>
            <a:r>
              <a:rPr lang="zh-CN" altLang="zh-CN" sz="3200">
                <a:latin typeface="华文新魏" panose="02010800040101010101" pitchFamily="2" charset="-122"/>
                <a:ea typeface="华文新魏" panose="02010800040101010101" pitchFamily="2" charset="-122"/>
              </a:rPr>
              <a:t>：拿保健品当饭吃</a:t>
            </a:r>
            <a:endParaRPr lang="zh-CN" altLang="zh-CN" sz="3200">
              <a:latin typeface="华文新魏" panose="02010800040101010101" pitchFamily="2" charset="-122"/>
              <a:ea typeface="华文新魏" panose="02010800040101010101" pitchFamily="2" charset="-122"/>
            </a:endParaRPr>
          </a:p>
        </p:txBody>
      </p:sp>
      <p:pic>
        <p:nvPicPr>
          <p:cNvPr id="6" name="图片 5"/>
          <p:cNvPicPr>
            <a:picLocks noChangeAspect="1"/>
          </p:cNvPicPr>
          <p:nvPr/>
        </p:nvPicPr>
        <p:blipFill>
          <a:blip r:embed="rId3">
            <a:extLst>
              <a:ext uri="{28A0092B-C50C-407E-A947-70E740481C1C}">
                <a14:useLocalDpi xmlns:a14="http://schemas.microsoft.com/office/drawing/2010/main" val="0"/>
              </a:ext>
            </a:extLst>
          </a:blip>
          <a:srcRect b="12201"/>
          <a:stretch>
            <a:fillRect/>
          </a:stretch>
        </p:blipFill>
        <p:spPr>
          <a:xfrm>
            <a:off x="7844678" y="808013"/>
            <a:ext cx="3971871" cy="2551670"/>
          </a:xfrm>
          <a:prstGeom prst="rect">
            <a:avLst/>
          </a:prstGeom>
        </p:spPr>
      </p:pic>
      <p:pic>
        <p:nvPicPr>
          <p:cNvPr id="14" name="图片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2" presetClass="entr" presetSubtype="0" dur="100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1000"/>
                                        <p:tgtEl>
                                          <p:spTgt spid="2">
                                            <p:txEl>
                                              <p:pRg st="0" end="0"/>
                                            </p:txEl>
                                          </p:spTgt>
                                        </p:tgtEl>
                                      </p:cBhvr>
                                    </p:animEffect>
                                    <p:anim calcmode="lin" valueType="num">
                                      <p:cBhvr>
                                        <p:cTn id="13"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Freeform 55"/>
          <p:cNvSpPr>
            <a:spLocks noEditPoints="1"/>
          </p:cNvSpPr>
          <p:nvPr/>
        </p:nvSpPr>
        <p:spPr bwMode="auto">
          <a:xfrm>
            <a:off x="9830614" y="3682151"/>
            <a:ext cx="503974" cy="376207"/>
          </a:xfrm>
          <a:custGeom>
            <a:cxnLst>
              <a:cxn ang="0">
                <a:pos x="19" y="42"/>
              </a:cxn>
              <a:cxn ang="0">
                <a:pos x="17" y="42"/>
              </a:cxn>
              <a:cxn ang="0">
                <a:pos x="1" y="25"/>
              </a:cxn>
              <a:cxn ang="0">
                <a:pos x="1" y="24"/>
              </a:cxn>
              <a:cxn ang="0">
                <a:pos x="17" y="7"/>
              </a:cxn>
              <a:cxn ang="0">
                <a:pos x="19" y="7"/>
              </a:cxn>
              <a:cxn ang="0">
                <a:pos x="21" y="9"/>
              </a:cxn>
              <a:cxn ang="0">
                <a:pos x="21" y="11"/>
              </a:cxn>
              <a:cxn ang="0">
                <a:pos x="7" y="25"/>
              </a:cxn>
              <a:cxn ang="0">
                <a:pos x="21" y="39"/>
              </a:cxn>
              <a:cxn ang="0">
                <a:pos x="21" y="40"/>
              </a:cxn>
              <a:cxn ang="0">
                <a:pos x="19" y="42"/>
              </a:cxn>
              <a:cxn ang="0">
                <a:pos x="29" y="48"/>
              </a:cxn>
              <a:cxn ang="0">
                <a:pos x="27" y="49"/>
              </a:cxn>
              <a:cxn ang="0">
                <a:pos x="25" y="48"/>
              </a:cxn>
              <a:cxn ang="0">
                <a:pos x="24" y="47"/>
              </a:cxn>
              <a:cxn ang="0">
                <a:pos x="38" y="1"/>
              </a:cxn>
              <a:cxn ang="0">
                <a:pos x="39" y="0"/>
              </a:cxn>
              <a:cxn ang="0">
                <a:pos x="41" y="1"/>
              </a:cxn>
              <a:cxn ang="0">
                <a:pos x="42" y="2"/>
              </a:cxn>
              <a:cxn ang="0">
                <a:pos x="29" y="48"/>
              </a:cxn>
              <a:cxn ang="0">
                <a:pos x="49" y="42"/>
              </a:cxn>
              <a:cxn ang="0">
                <a:pos x="47" y="42"/>
              </a:cxn>
              <a:cxn ang="0">
                <a:pos x="45" y="40"/>
              </a:cxn>
              <a:cxn ang="0">
                <a:pos x="45" y="39"/>
              </a:cxn>
              <a:cxn ang="0">
                <a:pos x="59" y="25"/>
              </a:cxn>
              <a:cxn ang="0">
                <a:pos x="45" y="11"/>
              </a:cxn>
              <a:cxn ang="0">
                <a:pos x="45" y="9"/>
              </a:cxn>
              <a:cxn ang="0">
                <a:pos x="47" y="7"/>
              </a:cxn>
              <a:cxn ang="0">
                <a:pos x="49" y="7"/>
              </a:cxn>
              <a:cxn ang="0">
                <a:pos x="65" y="24"/>
              </a:cxn>
              <a:cxn ang="0">
                <a:pos x="65" y="25"/>
              </a:cxn>
              <a:cxn ang="0">
                <a:pos x="49" y="42"/>
              </a:cxn>
            </a:cxnLst>
            <a:rect l="0" t="0" r="r" b="b"/>
            <a:pathLst>
              <a:path w="66" h="49">
                <a:moveTo>
                  <a:pt x="19" y="42"/>
                </a:moveTo>
                <a:cubicBezTo>
                  <a:pt x="19" y="43"/>
                  <a:pt x="18" y="43"/>
                  <a:pt x="17" y="42"/>
                </a:cubicBezTo>
                <a:cubicBezTo>
                  <a:pt x="1" y="25"/>
                  <a:pt x="1" y="25"/>
                  <a:pt x="1" y="25"/>
                </a:cubicBezTo>
                <a:cubicBezTo>
                  <a:pt x="0" y="25"/>
                  <a:pt x="0" y="24"/>
                  <a:pt x="1" y="24"/>
                </a:cubicBezTo>
                <a:cubicBezTo>
                  <a:pt x="17" y="7"/>
                  <a:pt x="17" y="7"/>
                  <a:pt x="17" y="7"/>
                </a:cubicBezTo>
                <a:cubicBezTo>
                  <a:pt x="18" y="7"/>
                  <a:pt x="19" y="7"/>
                  <a:pt x="19" y="7"/>
                </a:cubicBezTo>
                <a:cubicBezTo>
                  <a:pt x="21" y="9"/>
                  <a:pt x="21" y="9"/>
                  <a:pt x="21" y="9"/>
                </a:cubicBezTo>
                <a:cubicBezTo>
                  <a:pt x="21" y="9"/>
                  <a:pt x="21" y="10"/>
                  <a:pt x="21" y="11"/>
                </a:cubicBezTo>
                <a:cubicBezTo>
                  <a:pt x="7" y="25"/>
                  <a:pt x="7" y="25"/>
                  <a:pt x="7" y="25"/>
                </a:cubicBezTo>
                <a:cubicBezTo>
                  <a:pt x="21" y="39"/>
                  <a:pt x="21" y="39"/>
                  <a:pt x="21" y="39"/>
                </a:cubicBezTo>
                <a:cubicBezTo>
                  <a:pt x="21" y="39"/>
                  <a:pt x="21" y="40"/>
                  <a:pt x="21" y="40"/>
                </a:cubicBezTo>
                <a:lnTo>
                  <a:pt x="19" y="42"/>
                </a:lnTo>
                <a:close/>
                <a:moveTo>
                  <a:pt x="29" y="48"/>
                </a:moveTo>
                <a:cubicBezTo>
                  <a:pt x="28" y="49"/>
                  <a:pt x="28" y="49"/>
                  <a:pt x="27" y="49"/>
                </a:cubicBezTo>
                <a:cubicBezTo>
                  <a:pt x="25" y="48"/>
                  <a:pt x="25" y="48"/>
                  <a:pt x="25" y="48"/>
                </a:cubicBezTo>
                <a:cubicBezTo>
                  <a:pt x="24" y="48"/>
                  <a:pt x="24" y="48"/>
                  <a:pt x="24" y="47"/>
                </a:cubicBezTo>
                <a:cubicBezTo>
                  <a:pt x="38" y="1"/>
                  <a:pt x="38" y="1"/>
                  <a:pt x="38" y="1"/>
                </a:cubicBezTo>
                <a:cubicBezTo>
                  <a:pt x="38" y="0"/>
                  <a:pt x="38" y="0"/>
                  <a:pt x="39" y="0"/>
                </a:cubicBezTo>
                <a:cubicBezTo>
                  <a:pt x="41" y="1"/>
                  <a:pt x="41" y="1"/>
                  <a:pt x="41" y="1"/>
                </a:cubicBezTo>
                <a:cubicBezTo>
                  <a:pt x="42" y="1"/>
                  <a:pt x="42" y="2"/>
                  <a:pt x="42" y="2"/>
                </a:cubicBezTo>
                <a:lnTo>
                  <a:pt x="29" y="48"/>
                </a:lnTo>
                <a:close/>
                <a:moveTo>
                  <a:pt x="49" y="42"/>
                </a:moveTo>
                <a:cubicBezTo>
                  <a:pt x="48" y="43"/>
                  <a:pt x="48" y="43"/>
                  <a:pt x="47" y="42"/>
                </a:cubicBezTo>
                <a:cubicBezTo>
                  <a:pt x="45" y="40"/>
                  <a:pt x="45" y="40"/>
                  <a:pt x="45" y="40"/>
                </a:cubicBezTo>
                <a:cubicBezTo>
                  <a:pt x="45" y="40"/>
                  <a:pt x="45" y="39"/>
                  <a:pt x="45" y="39"/>
                </a:cubicBezTo>
                <a:cubicBezTo>
                  <a:pt x="59" y="25"/>
                  <a:pt x="59" y="25"/>
                  <a:pt x="59" y="25"/>
                </a:cubicBezTo>
                <a:cubicBezTo>
                  <a:pt x="45" y="11"/>
                  <a:pt x="45" y="11"/>
                  <a:pt x="45" y="11"/>
                </a:cubicBezTo>
                <a:cubicBezTo>
                  <a:pt x="45" y="10"/>
                  <a:pt x="45" y="9"/>
                  <a:pt x="45" y="9"/>
                </a:cubicBezTo>
                <a:cubicBezTo>
                  <a:pt x="47" y="7"/>
                  <a:pt x="47" y="7"/>
                  <a:pt x="47" y="7"/>
                </a:cubicBezTo>
                <a:cubicBezTo>
                  <a:pt x="48" y="7"/>
                  <a:pt x="48" y="7"/>
                  <a:pt x="49" y="7"/>
                </a:cubicBezTo>
                <a:cubicBezTo>
                  <a:pt x="65" y="24"/>
                  <a:pt x="65" y="24"/>
                  <a:pt x="65" y="24"/>
                </a:cubicBezTo>
                <a:cubicBezTo>
                  <a:pt x="66" y="24"/>
                  <a:pt x="66" y="25"/>
                  <a:pt x="65" y="25"/>
                </a:cubicBezTo>
                <a:lnTo>
                  <a:pt x="49" y="42"/>
                </a:lnTo>
                <a:close/>
              </a:path>
            </a:pathLst>
          </a:custGeom>
          <a:solidFill>
            <a:schemeClr val="bg1"/>
          </a:solidFill>
          <a:ln w="9525">
            <a:noFill/>
            <a:round/>
          </a:ln>
        </p:spPr>
        <p:txBody>
          <a:bodyPr vert="horz" wrap="square" lIns="111650" tIns="55825" rIns="111650" bIns="55825"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endParaRPr lang="en-US" sz="800">
              <a:latin typeface="Arial" pitchFamily="34" charset="0"/>
              <a:ea typeface="微软雅黑" panose="020b0503020204020204" pitchFamily="34" charset="-122"/>
              <a:cs typeface="+mn-ea"/>
              <a:sym typeface="Arial" pitchFamily="34" charset="0"/>
            </a:endParaRPr>
          </a:p>
        </p:txBody>
      </p:sp>
      <p:sp>
        <p:nvSpPr>
          <p:cNvPr id="30"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1" name="矩形 30"/>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4" name="文本框 33"/>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二、保健食品消费误区</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37" name="燕尾形 18"/>
          <p:cNvSpPr/>
          <p:nvPr/>
        </p:nvSpPr>
        <p:spPr>
          <a:xfrm rot="10800000">
            <a:off x="390617" y="1312069"/>
            <a:ext cx="5390685" cy="614384"/>
          </a:xfrm>
          <a:prstGeom prst="chevron">
            <a:avLst>
              <a:gd name="adj" fmla="val 67746"/>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just">
              <a:lnSpc>
                <a:spcPct val="120000"/>
              </a:lnSpc>
            </a:pPr>
            <a:endParaRPr lang="zh-CN" altLang="en-US" sz="1400">
              <a:solidFill>
                <a:schemeClr val="bg1"/>
              </a:solidFill>
              <a:latin typeface="Arial" pitchFamily="34" charset="0"/>
              <a:ea typeface="微软雅黑" panose="020b0503020204020204" pitchFamily="34" charset="-122"/>
              <a:cs typeface="+mn-ea"/>
              <a:sym typeface="Arial" pitchFamily="34" charset="0"/>
            </a:endParaRPr>
          </a:p>
        </p:txBody>
      </p:sp>
      <p:sp>
        <p:nvSpPr>
          <p:cNvPr id="38" name="TextBox 41"/>
          <p:cNvSpPr txBox="1"/>
          <p:nvPr/>
        </p:nvSpPr>
        <p:spPr>
          <a:xfrm>
            <a:off x="668735" y="1326873"/>
            <a:ext cx="4698722"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误区</a:t>
            </a:r>
            <a:r>
              <a:rPr lang="zh-CN" altLang="en-US" sz="3200">
                <a:latin typeface="华文新魏" panose="02010800040101010101" pitchFamily="2" charset="-122"/>
                <a:ea typeface="华文新魏" panose="02010800040101010101" pitchFamily="2" charset="-122"/>
              </a:rPr>
              <a:t>三</a:t>
            </a:r>
            <a:r>
              <a:rPr lang="zh-CN" altLang="zh-CN" sz="3200">
                <a:latin typeface="华文新魏" panose="02010800040101010101" pitchFamily="2" charset="-122"/>
                <a:ea typeface="华文新魏" panose="02010800040101010101" pitchFamily="2" charset="-122"/>
              </a:rPr>
              <a:t>：过量服用保健品</a:t>
            </a:r>
            <a:endParaRPr lang="zh-CN" altLang="zh-CN" sz="3200">
              <a:latin typeface="华文新魏" panose="02010800040101010101" pitchFamily="2" charset="-122"/>
              <a:ea typeface="华文新魏" panose="02010800040101010101" pitchFamily="2" charset="-122"/>
            </a:endParaRPr>
          </a:p>
        </p:txBody>
      </p:sp>
      <p:sp>
        <p:nvSpPr>
          <p:cNvPr id="2" name="文本框 1"/>
          <p:cNvSpPr txBox="1"/>
          <p:nvPr/>
        </p:nvSpPr>
        <p:spPr>
          <a:xfrm>
            <a:off x="4773191" y="2262395"/>
            <a:ext cx="7580280" cy="440120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有人觉得年纪大了，应该补补身体。于是亲朋好友送，自己买，保健品越吃越多，结果造成过量服用，不但增加胃肠负担，还引发毒性反应。例如我们常见的人参，肯定是好东西，但并非什么体质的人都能吃。吃得不对的话，会引起发热上火烦躁不安、血压升高。对于长期酗酒的人，可能酒精已经对肝脏造成不良影响，这时如果服用深海鱼油，就可能使肝功能受损。部分滋补保健品应当按疗程服用，否则很容易营养过剩或产生副作用。 </a:t>
            </a:r>
            <a:endParaRPr lang="zh-CN" altLang="zh-CN" sz="2800">
              <a:latin typeface="华文楷体" panose="02010600040101010101" pitchFamily="2" charset="-122"/>
              <a:ea typeface="华文楷体" panose="02010600040101010101" pitchFamily="2" charset="-122"/>
            </a:endParaRPr>
          </a:p>
        </p:txBody>
      </p:sp>
      <p:pic>
        <p:nvPicPr>
          <p:cNvPr id="4" name="图片 3"/>
          <p:cNvPicPr>
            <a:picLocks noChangeAspect="1"/>
          </p:cNvPicPr>
          <p:nvPr/>
        </p:nvPicPr>
        <p:blipFill>
          <a:blip r:embed="rId3">
            <a:extLst>
              <a:ext uri="{28A0092B-C50C-407E-A947-70E740481C1C}">
                <a14:useLocalDpi xmlns:a14="http://schemas.microsoft.com/office/drawing/2010/main" val="0"/>
              </a:ext>
            </a:extLst>
          </a:blip>
          <a:srcRect b="13370"/>
          <a:stretch>
            <a:fillRect/>
          </a:stretch>
        </p:blipFill>
        <p:spPr>
          <a:xfrm rot="10800000" flipV="1">
            <a:off x="390617" y="3587695"/>
            <a:ext cx="3983569" cy="2923671"/>
          </a:xfrm>
          <a:prstGeom prst="rect">
            <a:avLst/>
          </a:prstGeom>
        </p:spPr>
      </p:pic>
      <p:pic>
        <p:nvPicPr>
          <p:cNvPr id="13" name="图片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2" presetClass="entr" presetSubtype="0" dur="10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Freeform 55"/>
          <p:cNvSpPr>
            <a:spLocks noEditPoints="1"/>
          </p:cNvSpPr>
          <p:nvPr/>
        </p:nvSpPr>
        <p:spPr bwMode="auto">
          <a:xfrm>
            <a:off x="9830614" y="3682151"/>
            <a:ext cx="503974" cy="376207"/>
          </a:xfrm>
          <a:custGeom>
            <a:cxnLst>
              <a:cxn ang="0">
                <a:pos x="19" y="42"/>
              </a:cxn>
              <a:cxn ang="0">
                <a:pos x="17" y="42"/>
              </a:cxn>
              <a:cxn ang="0">
                <a:pos x="1" y="25"/>
              </a:cxn>
              <a:cxn ang="0">
                <a:pos x="1" y="24"/>
              </a:cxn>
              <a:cxn ang="0">
                <a:pos x="17" y="7"/>
              </a:cxn>
              <a:cxn ang="0">
                <a:pos x="19" y="7"/>
              </a:cxn>
              <a:cxn ang="0">
                <a:pos x="21" y="9"/>
              </a:cxn>
              <a:cxn ang="0">
                <a:pos x="21" y="11"/>
              </a:cxn>
              <a:cxn ang="0">
                <a:pos x="7" y="25"/>
              </a:cxn>
              <a:cxn ang="0">
                <a:pos x="21" y="39"/>
              </a:cxn>
              <a:cxn ang="0">
                <a:pos x="21" y="40"/>
              </a:cxn>
              <a:cxn ang="0">
                <a:pos x="19" y="42"/>
              </a:cxn>
              <a:cxn ang="0">
                <a:pos x="29" y="48"/>
              </a:cxn>
              <a:cxn ang="0">
                <a:pos x="27" y="49"/>
              </a:cxn>
              <a:cxn ang="0">
                <a:pos x="25" y="48"/>
              </a:cxn>
              <a:cxn ang="0">
                <a:pos x="24" y="47"/>
              </a:cxn>
              <a:cxn ang="0">
                <a:pos x="38" y="1"/>
              </a:cxn>
              <a:cxn ang="0">
                <a:pos x="39" y="0"/>
              </a:cxn>
              <a:cxn ang="0">
                <a:pos x="41" y="1"/>
              </a:cxn>
              <a:cxn ang="0">
                <a:pos x="42" y="2"/>
              </a:cxn>
              <a:cxn ang="0">
                <a:pos x="29" y="48"/>
              </a:cxn>
              <a:cxn ang="0">
                <a:pos x="49" y="42"/>
              </a:cxn>
              <a:cxn ang="0">
                <a:pos x="47" y="42"/>
              </a:cxn>
              <a:cxn ang="0">
                <a:pos x="45" y="40"/>
              </a:cxn>
              <a:cxn ang="0">
                <a:pos x="45" y="39"/>
              </a:cxn>
              <a:cxn ang="0">
                <a:pos x="59" y="25"/>
              </a:cxn>
              <a:cxn ang="0">
                <a:pos x="45" y="11"/>
              </a:cxn>
              <a:cxn ang="0">
                <a:pos x="45" y="9"/>
              </a:cxn>
              <a:cxn ang="0">
                <a:pos x="47" y="7"/>
              </a:cxn>
              <a:cxn ang="0">
                <a:pos x="49" y="7"/>
              </a:cxn>
              <a:cxn ang="0">
                <a:pos x="65" y="24"/>
              </a:cxn>
              <a:cxn ang="0">
                <a:pos x="65" y="25"/>
              </a:cxn>
              <a:cxn ang="0">
                <a:pos x="49" y="42"/>
              </a:cxn>
            </a:cxnLst>
            <a:rect l="0" t="0" r="r" b="b"/>
            <a:pathLst>
              <a:path w="66" h="49">
                <a:moveTo>
                  <a:pt x="19" y="42"/>
                </a:moveTo>
                <a:cubicBezTo>
                  <a:pt x="19" y="43"/>
                  <a:pt x="18" y="43"/>
                  <a:pt x="17" y="42"/>
                </a:cubicBezTo>
                <a:cubicBezTo>
                  <a:pt x="1" y="25"/>
                  <a:pt x="1" y="25"/>
                  <a:pt x="1" y="25"/>
                </a:cubicBezTo>
                <a:cubicBezTo>
                  <a:pt x="0" y="25"/>
                  <a:pt x="0" y="24"/>
                  <a:pt x="1" y="24"/>
                </a:cubicBezTo>
                <a:cubicBezTo>
                  <a:pt x="17" y="7"/>
                  <a:pt x="17" y="7"/>
                  <a:pt x="17" y="7"/>
                </a:cubicBezTo>
                <a:cubicBezTo>
                  <a:pt x="18" y="7"/>
                  <a:pt x="19" y="7"/>
                  <a:pt x="19" y="7"/>
                </a:cubicBezTo>
                <a:cubicBezTo>
                  <a:pt x="21" y="9"/>
                  <a:pt x="21" y="9"/>
                  <a:pt x="21" y="9"/>
                </a:cubicBezTo>
                <a:cubicBezTo>
                  <a:pt x="21" y="9"/>
                  <a:pt x="21" y="10"/>
                  <a:pt x="21" y="11"/>
                </a:cubicBezTo>
                <a:cubicBezTo>
                  <a:pt x="7" y="25"/>
                  <a:pt x="7" y="25"/>
                  <a:pt x="7" y="25"/>
                </a:cubicBezTo>
                <a:cubicBezTo>
                  <a:pt x="21" y="39"/>
                  <a:pt x="21" y="39"/>
                  <a:pt x="21" y="39"/>
                </a:cubicBezTo>
                <a:cubicBezTo>
                  <a:pt x="21" y="39"/>
                  <a:pt x="21" y="40"/>
                  <a:pt x="21" y="40"/>
                </a:cubicBezTo>
                <a:lnTo>
                  <a:pt x="19" y="42"/>
                </a:lnTo>
                <a:close/>
                <a:moveTo>
                  <a:pt x="29" y="48"/>
                </a:moveTo>
                <a:cubicBezTo>
                  <a:pt x="28" y="49"/>
                  <a:pt x="28" y="49"/>
                  <a:pt x="27" y="49"/>
                </a:cubicBezTo>
                <a:cubicBezTo>
                  <a:pt x="25" y="48"/>
                  <a:pt x="25" y="48"/>
                  <a:pt x="25" y="48"/>
                </a:cubicBezTo>
                <a:cubicBezTo>
                  <a:pt x="24" y="48"/>
                  <a:pt x="24" y="48"/>
                  <a:pt x="24" y="47"/>
                </a:cubicBezTo>
                <a:cubicBezTo>
                  <a:pt x="38" y="1"/>
                  <a:pt x="38" y="1"/>
                  <a:pt x="38" y="1"/>
                </a:cubicBezTo>
                <a:cubicBezTo>
                  <a:pt x="38" y="0"/>
                  <a:pt x="38" y="0"/>
                  <a:pt x="39" y="0"/>
                </a:cubicBezTo>
                <a:cubicBezTo>
                  <a:pt x="41" y="1"/>
                  <a:pt x="41" y="1"/>
                  <a:pt x="41" y="1"/>
                </a:cubicBezTo>
                <a:cubicBezTo>
                  <a:pt x="42" y="1"/>
                  <a:pt x="42" y="2"/>
                  <a:pt x="42" y="2"/>
                </a:cubicBezTo>
                <a:lnTo>
                  <a:pt x="29" y="48"/>
                </a:lnTo>
                <a:close/>
                <a:moveTo>
                  <a:pt x="49" y="42"/>
                </a:moveTo>
                <a:cubicBezTo>
                  <a:pt x="48" y="43"/>
                  <a:pt x="48" y="43"/>
                  <a:pt x="47" y="42"/>
                </a:cubicBezTo>
                <a:cubicBezTo>
                  <a:pt x="45" y="40"/>
                  <a:pt x="45" y="40"/>
                  <a:pt x="45" y="40"/>
                </a:cubicBezTo>
                <a:cubicBezTo>
                  <a:pt x="45" y="40"/>
                  <a:pt x="45" y="39"/>
                  <a:pt x="45" y="39"/>
                </a:cubicBezTo>
                <a:cubicBezTo>
                  <a:pt x="59" y="25"/>
                  <a:pt x="59" y="25"/>
                  <a:pt x="59" y="25"/>
                </a:cubicBezTo>
                <a:cubicBezTo>
                  <a:pt x="45" y="11"/>
                  <a:pt x="45" y="11"/>
                  <a:pt x="45" y="11"/>
                </a:cubicBezTo>
                <a:cubicBezTo>
                  <a:pt x="45" y="10"/>
                  <a:pt x="45" y="9"/>
                  <a:pt x="45" y="9"/>
                </a:cubicBezTo>
                <a:cubicBezTo>
                  <a:pt x="47" y="7"/>
                  <a:pt x="47" y="7"/>
                  <a:pt x="47" y="7"/>
                </a:cubicBezTo>
                <a:cubicBezTo>
                  <a:pt x="48" y="7"/>
                  <a:pt x="48" y="7"/>
                  <a:pt x="49" y="7"/>
                </a:cubicBezTo>
                <a:cubicBezTo>
                  <a:pt x="65" y="24"/>
                  <a:pt x="65" y="24"/>
                  <a:pt x="65" y="24"/>
                </a:cubicBezTo>
                <a:cubicBezTo>
                  <a:pt x="66" y="24"/>
                  <a:pt x="66" y="25"/>
                  <a:pt x="65" y="25"/>
                </a:cubicBezTo>
                <a:lnTo>
                  <a:pt x="49" y="42"/>
                </a:lnTo>
                <a:close/>
              </a:path>
            </a:pathLst>
          </a:custGeom>
          <a:solidFill>
            <a:schemeClr val="bg1"/>
          </a:solidFill>
          <a:ln w="9525">
            <a:noFill/>
            <a:round/>
          </a:ln>
        </p:spPr>
        <p:txBody>
          <a:bodyPr vert="horz" wrap="square" lIns="111650" tIns="55825" rIns="111650" bIns="55825"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endParaRPr lang="en-US" sz="800">
              <a:latin typeface="Arial" pitchFamily="34" charset="0"/>
              <a:ea typeface="微软雅黑" panose="020b0503020204020204" pitchFamily="34" charset="-122"/>
              <a:cs typeface="+mn-ea"/>
              <a:sym typeface="Arial" pitchFamily="34" charset="0"/>
            </a:endParaRPr>
          </a:p>
        </p:txBody>
      </p:sp>
      <p:sp>
        <p:nvSpPr>
          <p:cNvPr id="30"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1" name="矩形 30"/>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4" name="文本框 33"/>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二、保健食品消费误区</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871613" y="2536205"/>
            <a:ext cx="11246394" cy="353943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一些老人每天要吃好几样保健品，结果吃出一身病。正确的做法是，在医生指导下，首先搞清楚自己缺什么，再确定补什 么，怎么补，吃多少合适。例如，蛋白粉适用于患严重胃肠道疾病或晚期癌症者，如果消化功能不错，能吃豆制品、肉蛋类食物，就没有必要花这个冤枉钱。服用保健品不仅应因人而异，还要因病、因时、因地而异。如果盲目滋补，不仅无益而且有害。 例如高血压高血脂等心血管疾病者，就不宜服用鹿茸类补品，否则会导致头晕、目赤、吐血、尿血；又如腹泻者如果服用六味地黄丸，只能是雪上加霜。 </a:t>
            </a:r>
            <a:endParaRPr lang="zh-CN" altLang="zh-CN" sz="2800">
              <a:latin typeface="华文楷体" panose="02010600040101010101" pitchFamily="2" charset="-122"/>
              <a:ea typeface="华文楷体" panose="02010600040101010101" pitchFamily="2" charset="-122"/>
            </a:endParaRPr>
          </a:p>
        </p:txBody>
      </p:sp>
      <p:sp>
        <p:nvSpPr>
          <p:cNvPr id="39" name="燕尾形 23"/>
          <p:cNvSpPr/>
          <p:nvPr/>
        </p:nvSpPr>
        <p:spPr>
          <a:xfrm rot="10800000">
            <a:off x="378849" y="1309754"/>
            <a:ext cx="5618478" cy="614384"/>
          </a:xfrm>
          <a:prstGeom prst="chevron">
            <a:avLst>
              <a:gd name="adj" fmla="val 67746"/>
            </a:avLst>
          </a:prstGeom>
          <a:solidFill>
            <a:schemeClr val="accent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just">
              <a:lnSpc>
                <a:spcPct val="120000"/>
              </a:lnSpc>
            </a:pPr>
            <a:endParaRPr lang="zh-CN" altLang="en-US" sz="1400">
              <a:solidFill>
                <a:schemeClr val="bg1"/>
              </a:solidFill>
              <a:latin typeface="Arial" pitchFamily="34" charset="0"/>
              <a:ea typeface="微软雅黑" panose="020b0503020204020204" pitchFamily="34" charset="-122"/>
              <a:cs typeface="+mn-ea"/>
              <a:sym typeface="Arial" pitchFamily="34" charset="0"/>
            </a:endParaRPr>
          </a:p>
        </p:txBody>
      </p:sp>
      <p:sp>
        <p:nvSpPr>
          <p:cNvPr id="11" name="TextBox 41"/>
          <p:cNvSpPr txBox="1"/>
          <p:nvPr/>
        </p:nvSpPr>
        <p:spPr>
          <a:xfrm>
            <a:off x="871613" y="1323366"/>
            <a:ext cx="4698722"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误区</a:t>
            </a:r>
            <a:r>
              <a:rPr lang="zh-CN" altLang="en-US" sz="3200">
                <a:latin typeface="华文新魏" panose="02010800040101010101" pitchFamily="2" charset="-122"/>
                <a:ea typeface="华文新魏" panose="02010800040101010101" pitchFamily="2" charset="-122"/>
              </a:rPr>
              <a:t>四</a:t>
            </a:r>
            <a:r>
              <a:rPr lang="zh-CN" altLang="zh-CN" sz="3200">
                <a:latin typeface="华文新魏" panose="02010800040101010101" pitchFamily="2" charset="-122"/>
                <a:ea typeface="华文新魏" panose="02010800040101010101" pitchFamily="2" charset="-122"/>
              </a:rPr>
              <a:t>：撇开医生胡乱买</a:t>
            </a:r>
            <a:endParaRPr lang="zh-CN" altLang="zh-CN" sz="3200">
              <a:latin typeface="华文新魏" panose="02010800040101010101" pitchFamily="2" charset="-122"/>
              <a:ea typeface="华文新魏" panose="02010800040101010101" pitchFamily="2" charset="-122"/>
            </a:endParaRPr>
          </a:p>
        </p:txBody>
      </p:sp>
      <p:pic>
        <p:nvPicPr>
          <p:cNvPr id="13" name="图片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Freeform 55"/>
          <p:cNvSpPr>
            <a:spLocks noEditPoints="1"/>
          </p:cNvSpPr>
          <p:nvPr/>
        </p:nvSpPr>
        <p:spPr bwMode="auto">
          <a:xfrm>
            <a:off x="9830614" y="3682151"/>
            <a:ext cx="503974" cy="376207"/>
          </a:xfrm>
          <a:custGeom>
            <a:cxnLst>
              <a:cxn ang="0">
                <a:pos x="19" y="42"/>
              </a:cxn>
              <a:cxn ang="0">
                <a:pos x="17" y="42"/>
              </a:cxn>
              <a:cxn ang="0">
                <a:pos x="1" y="25"/>
              </a:cxn>
              <a:cxn ang="0">
                <a:pos x="1" y="24"/>
              </a:cxn>
              <a:cxn ang="0">
                <a:pos x="17" y="7"/>
              </a:cxn>
              <a:cxn ang="0">
                <a:pos x="19" y="7"/>
              </a:cxn>
              <a:cxn ang="0">
                <a:pos x="21" y="9"/>
              </a:cxn>
              <a:cxn ang="0">
                <a:pos x="21" y="11"/>
              </a:cxn>
              <a:cxn ang="0">
                <a:pos x="7" y="25"/>
              </a:cxn>
              <a:cxn ang="0">
                <a:pos x="21" y="39"/>
              </a:cxn>
              <a:cxn ang="0">
                <a:pos x="21" y="40"/>
              </a:cxn>
              <a:cxn ang="0">
                <a:pos x="19" y="42"/>
              </a:cxn>
              <a:cxn ang="0">
                <a:pos x="29" y="48"/>
              </a:cxn>
              <a:cxn ang="0">
                <a:pos x="27" y="49"/>
              </a:cxn>
              <a:cxn ang="0">
                <a:pos x="25" y="48"/>
              </a:cxn>
              <a:cxn ang="0">
                <a:pos x="24" y="47"/>
              </a:cxn>
              <a:cxn ang="0">
                <a:pos x="38" y="1"/>
              </a:cxn>
              <a:cxn ang="0">
                <a:pos x="39" y="0"/>
              </a:cxn>
              <a:cxn ang="0">
                <a:pos x="41" y="1"/>
              </a:cxn>
              <a:cxn ang="0">
                <a:pos x="42" y="2"/>
              </a:cxn>
              <a:cxn ang="0">
                <a:pos x="29" y="48"/>
              </a:cxn>
              <a:cxn ang="0">
                <a:pos x="49" y="42"/>
              </a:cxn>
              <a:cxn ang="0">
                <a:pos x="47" y="42"/>
              </a:cxn>
              <a:cxn ang="0">
                <a:pos x="45" y="40"/>
              </a:cxn>
              <a:cxn ang="0">
                <a:pos x="45" y="39"/>
              </a:cxn>
              <a:cxn ang="0">
                <a:pos x="59" y="25"/>
              </a:cxn>
              <a:cxn ang="0">
                <a:pos x="45" y="11"/>
              </a:cxn>
              <a:cxn ang="0">
                <a:pos x="45" y="9"/>
              </a:cxn>
              <a:cxn ang="0">
                <a:pos x="47" y="7"/>
              </a:cxn>
              <a:cxn ang="0">
                <a:pos x="49" y="7"/>
              </a:cxn>
              <a:cxn ang="0">
                <a:pos x="65" y="24"/>
              </a:cxn>
              <a:cxn ang="0">
                <a:pos x="65" y="25"/>
              </a:cxn>
              <a:cxn ang="0">
                <a:pos x="49" y="42"/>
              </a:cxn>
            </a:cxnLst>
            <a:rect l="0" t="0" r="r" b="b"/>
            <a:pathLst>
              <a:path w="66" h="49">
                <a:moveTo>
                  <a:pt x="19" y="42"/>
                </a:moveTo>
                <a:cubicBezTo>
                  <a:pt x="19" y="43"/>
                  <a:pt x="18" y="43"/>
                  <a:pt x="17" y="42"/>
                </a:cubicBezTo>
                <a:cubicBezTo>
                  <a:pt x="1" y="25"/>
                  <a:pt x="1" y="25"/>
                  <a:pt x="1" y="25"/>
                </a:cubicBezTo>
                <a:cubicBezTo>
                  <a:pt x="0" y="25"/>
                  <a:pt x="0" y="24"/>
                  <a:pt x="1" y="24"/>
                </a:cubicBezTo>
                <a:cubicBezTo>
                  <a:pt x="17" y="7"/>
                  <a:pt x="17" y="7"/>
                  <a:pt x="17" y="7"/>
                </a:cubicBezTo>
                <a:cubicBezTo>
                  <a:pt x="18" y="7"/>
                  <a:pt x="19" y="7"/>
                  <a:pt x="19" y="7"/>
                </a:cubicBezTo>
                <a:cubicBezTo>
                  <a:pt x="21" y="9"/>
                  <a:pt x="21" y="9"/>
                  <a:pt x="21" y="9"/>
                </a:cubicBezTo>
                <a:cubicBezTo>
                  <a:pt x="21" y="9"/>
                  <a:pt x="21" y="10"/>
                  <a:pt x="21" y="11"/>
                </a:cubicBezTo>
                <a:cubicBezTo>
                  <a:pt x="7" y="25"/>
                  <a:pt x="7" y="25"/>
                  <a:pt x="7" y="25"/>
                </a:cubicBezTo>
                <a:cubicBezTo>
                  <a:pt x="21" y="39"/>
                  <a:pt x="21" y="39"/>
                  <a:pt x="21" y="39"/>
                </a:cubicBezTo>
                <a:cubicBezTo>
                  <a:pt x="21" y="39"/>
                  <a:pt x="21" y="40"/>
                  <a:pt x="21" y="40"/>
                </a:cubicBezTo>
                <a:lnTo>
                  <a:pt x="19" y="42"/>
                </a:lnTo>
                <a:close/>
                <a:moveTo>
                  <a:pt x="29" y="48"/>
                </a:moveTo>
                <a:cubicBezTo>
                  <a:pt x="28" y="49"/>
                  <a:pt x="28" y="49"/>
                  <a:pt x="27" y="49"/>
                </a:cubicBezTo>
                <a:cubicBezTo>
                  <a:pt x="25" y="48"/>
                  <a:pt x="25" y="48"/>
                  <a:pt x="25" y="48"/>
                </a:cubicBezTo>
                <a:cubicBezTo>
                  <a:pt x="24" y="48"/>
                  <a:pt x="24" y="48"/>
                  <a:pt x="24" y="47"/>
                </a:cubicBezTo>
                <a:cubicBezTo>
                  <a:pt x="38" y="1"/>
                  <a:pt x="38" y="1"/>
                  <a:pt x="38" y="1"/>
                </a:cubicBezTo>
                <a:cubicBezTo>
                  <a:pt x="38" y="0"/>
                  <a:pt x="38" y="0"/>
                  <a:pt x="39" y="0"/>
                </a:cubicBezTo>
                <a:cubicBezTo>
                  <a:pt x="41" y="1"/>
                  <a:pt x="41" y="1"/>
                  <a:pt x="41" y="1"/>
                </a:cubicBezTo>
                <a:cubicBezTo>
                  <a:pt x="42" y="1"/>
                  <a:pt x="42" y="2"/>
                  <a:pt x="42" y="2"/>
                </a:cubicBezTo>
                <a:lnTo>
                  <a:pt x="29" y="48"/>
                </a:lnTo>
                <a:close/>
                <a:moveTo>
                  <a:pt x="49" y="42"/>
                </a:moveTo>
                <a:cubicBezTo>
                  <a:pt x="48" y="43"/>
                  <a:pt x="48" y="43"/>
                  <a:pt x="47" y="42"/>
                </a:cubicBezTo>
                <a:cubicBezTo>
                  <a:pt x="45" y="40"/>
                  <a:pt x="45" y="40"/>
                  <a:pt x="45" y="40"/>
                </a:cubicBezTo>
                <a:cubicBezTo>
                  <a:pt x="45" y="40"/>
                  <a:pt x="45" y="39"/>
                  <a:pt x="45" y="39"/>
                </a:cubicBezTo>
                <a:cubicBezTo>
                  <a:pt x="59" y="25"/>
                  <a:pt x="59" y="25"/>
                  <a:pt x="59" y="25"/>
                </a:cubicBezTo>
                <a:cubicBezTo>
                  <a:pt x="45" y="11"/>
                  <a:pt x="45" y="11"/>
                  <a:pt x="45" y="11"/>
                </a:cubicBezTo>
                <a:cubicBezTo>
                  <a:pt x="45" y="10"/>
                  <a:pt x="45" y="9"/>
                  <a:pt x="45" y="9"/>
                </a:cubicBezTo>
                <a:cubicBezTo>
                  <a:pt x="47" y="7"/>
                  <a:pt x="47" y="7"/>
                  <a:pt x="47" y="7"/>
                </a:cubicBezTo>
                <a:cubicBezTo>
                  <a:pt x="48" y="7"/>
                  <a:pt x="48" y="7"/>
                  <a:pt x="49" y="7"/>
                </a:cubicBezTo>
                <a:cubicBezTo>
                  <a:pt x="65" y="24"/>
                  <a:pt x="65" y="24"/>
                  <a:pt x="65" y="24"/>
                </a:cubicBezTo>
                <a:cubicBezTo>
                  <a:pt x="66" y="24"/>
                  <a:pt x="66" y="25"/>
                  <a:pt x="65" y="25"/>
                </a:cubicBezTo>
                <a:lnTo>
                  <a:pt x="49" y="42"/>
                </a:lnTo>
                <a:close/>
              </a:path>
            </a:pathLst>
          </a:custGeom>
          <a:solidFill>
            <a:schemeClr val="bg1"/>
          </a:solidFill>
          <a:ln w="9525">
            <a:noFill/>
            <a:round/>
          </a:ln>
        </p:spPr>
        <p:txBody>
          <a:bodyPr vert="horz" wrap="square" lIns="111650" tIns="55825" rIns="111650" bIns="55825"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endParaRPr lang="en-US" sz="800">
              <a:latin typeface="Arial" pitchFamily="34" charset="0"/>
              <a:ea typeface="微软雅黑" panose="020b0503020204020204" pitchFamily="34" charset="-122"/>
              <a:cs typeface="+mn-ea"/>
              <a:sym typeface="Arial" pitchFamily="34" charset="0"/>
            </a:endParaRPr>
          </a:p>
        </p:txBody>
      </p:sp>
      <p:sp>
        <p:nvSpPr>
          <p:cNvPr id="30"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1" name="矩形 30"/>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4" name="文本框 33"/>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二、保健食品消费误区</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37" name="燕尾形 18"/>
          <p:cNvSpPr/>
          <p:nvPr/>
        </p:nvSpPr>
        <p:spPr>
          <a:xfrm rot="10800000">
            <a:off x="390617" y="1312069"/>
            <a:ext cx="5390685" cy="614384"/>
          </a:xfrm>
          <a:prstGeom prst="chevron">
            <a:avLst>
              <a:gd name="adj" fmla="val 67746"/>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just">
              <a:lnSpc>
                <a:spcPct val="120000"/>
              </a:lnSpc>
            </a:pPr>
            <a:endParaRPr lang="zh-CN" altLang="en-US" sz="1400">
              <a:solidFill>
                <a:schemeClr val="bg1"/>
              </a:solidFill>
              <a:latin typeface="Arial" pitchFamily="34" charset="0"/>
              <a:ea typeface="微软雅黑" panose="020b0503020204020204" pitchFamily="34" charset="-122"/>
              <a:cs typeface="+mn-ea"/>
              <a:sym typeface="Arial" pitchFamily="34" charset="0"/>
            </a:endParaRPr>
          </a:p>
        </p:txBody>
      </p:sp>
      <p:sp>
        <p:nvSpPr>
          <p:cNvPr id="38" name="TextBox 41"/>
          <p:cNvSpPr txBox="1"/>
          <p:nvPr/>
        </p:nvSpPr>
        <p:spPr>
          <a:xfrm>
            <a:off x="668735" y="1326873"/>
            <a:ext cx="4288353"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误区</a:t>
            </a:r>
            <a:r>
              <a:rPr lang="zh-CN" altLang="en-US" sz="3200">
                <a:latin typeface="华文新魏" panose="02010800040101010101" pitchFamily="2" charset="-122"/>
                <a:ea typeface="华文新魏" panose="02010800040101010101" pitchFamily="2" charset="-122"/>
              </a:rPr>
              <a:t>五</a:t>
            </a:r>
            <a:r>
              <a:rPr lang="zh-CN" altLang="zh-CN" sz="3200">
                <a:latin typeface="华文新魏" panose="02010800040101010101" pitchFamily="2" charset="-122"/>
                <a:ea typeface="华文新魏" panose="02010800040101010101" pitchFamily="2" charset="-122"/>
              </a:rPr>
              <a:t>：价格越贵越好</a:t>
            </a:r>
            <a:endParaRPr lang="zh-CN" altLang="zh-CN" sz="3200">
              <a:latin typeface="华文新魏" panose="02010800040101010101" pitchFamily="2" charset="-122"/>
              <a:ea typeface="华文新魏" panose="02010800040101010101" pitchFamily="2" charset="-122"/>
            </a:endParaRPr>
          </a:p>
        </p:txBody>
      </p:sp>
      <p:sp>
        <p:nvSpPr>
          <p:cNvPr id="2" name="文本框 1"/>
          <p:cNvSpPr txBox="1"/>
          <p:nvPr/>
        </p:nvSpPr>
        <p:spPr>
          <a:xfrm>
            <a:off x="871613" y="3870254"/>
            <a:ext cx="11246394" cy="2677656"/>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现在保健品行业有一句话，叫作一成成本、二成流通、三成广告、四成利润，就是说保健品的很大一部分利润都投到了广告和销售商家身上，真正在产品营养价值环节的投入少之又少。所以价格越贵并不见得效果越好，只有适合自己的才是最好的。同一种功能，一种产品包装豪华，天天做广告，价格自然畸高；另一种产品，看着不起眼，其实营养价值并不见得比前者差多少。</a:t>
            </a:r>
            <a:r>
              <a:rPr lang="en-US" altLang="zh-CN" sz="2800">
                <a:latin typeface="华文楷体" panose="02010600040101010101" pitchFamily="2" charset="-122"/>
                <a:ea typeface="华文楷体" panose="02010600040101010101" pitchFamily="2" charset="-122"/>
              </a:rPr>
              <a:t> </a:t>
            </a:r>
            <a:endParaRPr lang="zh-CN" altLang="zh-CN" sz="2800">
              <a:latin typeface="华文楷体" panose="02010600040101010101" pitchFamily="2" charset="-122"/>
              <a:ea typeface="华文楷体" panose="02010600040101010101" pitchFamily="2" charset="-122"/>
            </a:endParaRPr>
          </a:p>
        </p:txBody>
      </p:sp>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4925" y="568385"/>
            <a:ext cx="4298440" cy="2686525"/>
          </a:xfrm>
          <a:prstGeom prst="rect">
            <a:avLst/>
          </a:prstGeom>
        </p:spPr>
      </p:pic>
      <p:pic>
        <p:nvPicPr>
          <p:cNvPr id="13" name="图片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grpId="0" nodeType="afterEffect">
                                  <p:stCondLst>
                                    <p:cond delay="0"/>
                                  </p:stCondLst>
                                  <p:childTnLst>
                                    <p:set>
                                      <p:cBhvr>
                                        <p:cTn id="6" dur="1" fill="hold">
                                          <p:stCondLst>
                                            <p:cond delay="0"/>
                                          </p:stCondLst>
                                        </p:cTn>
                                        <p:tgtEl>
                                          <p:spTgt spid="69"/>
                                        </p:tgtEl>
                                        <p:attrNameLst>
                                          <p:attrName>style.visibility</p:attrName>
                                        </p:attrNameLst>
                                      </p:cBhvr>
                                      <p:to>
                                        <p:strVal val="visible"/>
                                      </p:to>
                                    </p:set>
                                    <p:anim calcmode="lin" valueType="num">
                                      <p:cBhvr>
                                        <p:cTn id="7" dur="500" fill="hold"/>
                                        <p:tgtEl>
                                          <p:spTgt spid="69"/>
                                        </p:tgtEl>
                                        <p:attrNameLst>
                                          <p:attrName>ppt_w</p:attrName>
                                        </p:attrNameLst>
                                      </p:cBhvr>
                                      <p:tavLst>
                                        <p:tav tm="0">
                                          <p:val>
                                            <p:fltVal val="0"/>
                                          </p:val>
                                        </p:tav>
                                        <p:tav tm="100000">
                                          <p:val>
                                            <p:strVal val="#ppt_w"/>
                                          </p:val>
                                        </p:tav>
                                      </p:tavLst>
                                    </p:anim>
                                    <p:anim calcmode="lin" valueType="num">
                                      <p:cBhvr>
                                        <p:cTn id="8" dur="500" fill="hold"/>
                                        <p:tgtEl>
                                          <p:spTgt spid="69"/>
                                        </p:tgtEl>
                                        <p:attrNameLst>
                                          <p:attrName>ppt_h</p:attrName>
                                        </p:attrNameLst>
                                      </p:cBhvr>
                                      <p:tavLst>
                                        <p:tav tm="0">
                                          <p:val>
                                            <p:fltVal val="0"/>
                                          </p:val>
                                        </p:tav>
                                        <p:tav tm="100000">
                                          <p:val>
                                            <p:strVal val="#ppt_h"/>
                                          </p:val>
                                        </p:tav>
                                      </p:tavLst>
                                    </p:anim>
                                    <p:animEffect transition="in" filter="fade">
                                      <p:cBhvr>
                                        <p:cTn id="9" dur="500"/>
                                        <p:tgtEl>
                                          <p:spTgt spid="69"/>
                                        </p:tgtEl>
                                      </p:cBhvr>
                                    </p:animEffect>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10" presetClass="entr" presetSubtype="0" dur="50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animEffect transition="in" filter="fade">
                                      <p:cBhvr>
                                        <p:cTn id="19" dur="1000"/>
                                        <p:tgtEl>
                                          <p:spTgt spid="2">
                                            <p:txEl>
                                              <p:pRg st="0" end="0"/>
                                            </p:txEl>
                                          </p:spTgt>
                                        </p:tgtEl>
                                      </p:cBhvr>
                                    </p:animEffect>
                                    <p:anim calcmode="lin" valueType="num">
                                      <p:cBhvr>
                                        <p:cTn id="20"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Freeform 55"/>
          <p:cNvSpPr>
            <a:spLocks noEditPoints="1"/>
          </p:cNvSpPr>
          <p:nvPr/>
        </p:nvSpPr>
        <p:spPr bwMode="auto">
          <a:xfrm>
            <a:off x="9830614" y="3682151"/>
            <a:ext cx="503974" cy="376207"/>
          </a:xfrm>
          <a:custGeom>
            <a:cxnLst>
              <a:cxn ang="0">
                <a:pos x="19" y="42"/>
              </a:cxn>
              <a:cxn ang="0">
                <a:pos x="17" y="42"/>
              </a:cxn>
              <a:cxn ang="0">
                <a:pos x="1" y="25"/>
              </a:cxn>
              <a:cxn ang="0">
                <a:pos x="1" y="24"/>
              </a:cxn>
              <a:cxn ang="0">
                <a:pos x="17" y="7"/>
              </a:cxn>
              <a:cxn ang="0">
                <a:pos x="19" y="7"/>
              </a:cxn>
              <a:cxn ang="0">
                <a:pos x="21" y="9"/>
              </a:cxn>
              <a:cxn ang="0">
                <a:pos x="21" y="11"/>
              </a:cxn>
              <a:cxn ang="0">
                <a:pos x="7" y="25"/>
              </a:cxn>
              <a:cxn ang="0">
                <a:pos x="21" y="39"/>
              </a:cxn>
              <a:cxn ang="0">
                <a:pos x="21" y="40"/>
              </a:cxn>
              <a:cxn ang="0">
                <a:pos x="19" y="42"/>
              </a:cxn>
              <a:cxn ang="0">
                <a:pos x="29" y="48"/>
              </a:cxn>
              <a:cxn ang="0">
                <a:pos x="27" y="49"/>
              </a:cxn>
              <a:cxn ang="0">
                <a:pos x="25" y="48"/>
              </a:cxn>
              <a:cxn ang="0">
                <a:pos x="24" y="47"/>
              </a:cxn>
              <a:cxn ang="0">
                <a:pos x="38" y="1"/>
              </a:cxn>
              <a:cxn ang="0">
                <a:pos x="39" y="0"/>
              </a:cxn>
              <a:cxn ang="0">
                <a:pos x="41" y="1"/>
              </a:cxn>
              <a:cxn ang="0">
                <a:pos x="42" y="2"/>
              </a:cxn>
              <a:cxn ang="0">
                <a:pos x="29" y="48"/>
              </a:cxn>
              <a:cxn ang="0">
                <a:pos x="49" y="42"/>
              </a:cxn>
              <a:cxn ang="0">
                <a:pos x="47" y="42"/>
              </a:cxn>
              <a:cxn ang="0">
                <a:pos x="45" y="40"/>
              </a:cxn>
              <a:cxn ang="0">
                <a:pos x="45" y="39"/>
              </a:cxn>
              <a:cxn ang="0">
                <a:pos x="59" y="25"/>
              </a:cxn>
              <a:cxn ang="0">
                <a:pos x="45" y="11"/>
              </a:cxn>
              <a:cxn ang="0">
                <a:pos x="45" y="9"/>
              </a:cxn>
              <a:cxn ang="0">
                <a:pos x="47" y="7"/>
              </a:cxn>
              <a:cxn ang="0">
                <a:pos x="49" y="7"/>
              </a:cxn>
              <a:cxn ang="0">
                <a:pos x="65" y="24"/>
              </a:cxn>
              <a:cxn ang="0">
                <a:pos x="65" y="25"/>
              </a:cxn>
              <a:cxn ang="0">
                <a:pos x="49" y="42"/>
              </a:cxn>
            </a:cxnLst>
            <a:rect l="0" t="0" r="r" b="b"/>
            <a:pathLst>
              <a:path w="66" h="49">
                <a:moveTo>
                  <a:pt x="19" y="42"/>
                </a:moveTo>
                <a:cubicBezTo>
                  <a:pt x="19" y="43"/>
                  <a:pt x="18" y="43"/>
                  <a:pt x="17" y="42"/>
                </a:cubicBezTo>
                <a:cubicBezTo>
                  <a:pt x="1" y="25"/>
                  <a:pt x="1" y="25"/>
                  <a:pt x="1" y="25"/>
                </a:cubicBezTo>
                <a:cubicBezTo>
                  <a:pt x="0" y="25"/>
                  <a:pt x="0" y="24"/>
                  <a:pt x="1" y="24"/>
                </a:cubicBezTo>
                <a:cubicBezTo>
                  <a:pt x="17" y="7"/>
                  <a:pt x="17" y="7"/>
                  <a:pt x="17" y="7"/>
                </a:cubicBezTo>
                <a:cubicBezTo>
                  <a:pt x="18" y="7"/>
                  <a:pt x="19" y="7"/>
                  <a:pt x="19" y="7"/>
                </a:cubicBezTo>
                <a:cubicBezTo>
                  <a:pt x="21" y="9"/>
                  <a:pt x="21" y="9"/>
                  <a:pt x="21" y="9"/>
                </a:cubicBezTo>
                <a:cubicBezTo>
                  <a:pt x="21" y="9"/>
                  <a:pt x="21" y="10"/>
                  <a:pt x="21" y="11"/>
                </a:cubicBezTo>
                <a:cubicBezTo>
                  <a:pt x="7" y="25"/>
                  <a:pt x="7" y="25"/>
                  <a:pt x="7" y="25"/>
                </a:cubicBezTo>
                <a:cubicBezTo>
                  <a:pt x="21" y="39"/>
                  <a:pt x="21" y="39"/>
                  <a:pt x="21" y="39"/>
                </a:cubicBezTo>
                <a:cubicBezTo>
                  <a:pt x="21" y="39"/>
                  <a:pt x="21" y="40"/>
                  <a:pt x="21" y="40"/>
                </a:cubicBezTo>
                <a:lnTo>
                  <a:pt x="19" y="42"/>
                </a:lnTo>
                <a:close/>
                <a:moveTo>
                  <a:pt x="29" y="48"/>
                </a:moveTo>
                <a:cubicBezTo>
                  <a:pt x="28" y="49"/>
                  <a:pt x="28" y="49"/>
                  <a:pt x="27" y="49"/>
                </a:cubicBezTo>
                <a:cubicBezTo>
                  <a:pt x="25" y="48"/>
                  <a:pt x="25" y="48"/>
                  <a:pt x="25" y="48"/>
                </a:cubicBezTo>
                <a:cubicBezTo>
                  <a:pt x="24" y="48"/>
                  <a:pt x="24" y="48"/>
                  <a:pt x="24" y="47"/>
                </a:cubicBezTo>
                <a:cubicBezTo>
                  <a:pt x="38" y="1"/>
                  <a:pt x="38" y="1"/>
                  <a:pt x="38" y="1"/>
                </a:cubicBezTo>
                <a:cubicBezTo>
                  <a:pt x="38" y="0"/>
                  <a:pt x="38" y="0"/>
                  <a:pt x="39" y="0"/>
                </a:cubicBezTo>
                <a:cubicBezTo>
                  <a:pt x="41" y="1"/>
                  <a:pt x="41" y="1"/>
                  <a:pt x="41" y="1"/>
                </a:cubicBezTo>
                <a:cubicBezTo>
                  <a:pt x="42" y="1"/>
                  <a:pt x="42" y="2"/>
                  <a:pt x="42" y="2"/>
                </a:cubicBezTo>
                <a:lnTo>
                  <a:pt x="29" y="48"/>
                </a:lnTo>
                <a:close/>
                <a:moveTo>
                  <a:pt x="49" y="42"/>
                </a:moveTo>
                <a:cubicBezTo>
                  <a:pt x="48" y="43"/>
                  <a:pt x="48" y="43"/>
                  <a:pt x="47" y="42"/>
                </a:cubicBezTo>
                <a:cubicBezTo>
                  <a:pt x="45" y="40"/>
                  <a:pt x="45" y="40"/>
                  <a:pt x="45" y="40"/>
                </a:cubicBezTo>
                <a:cubicBezTo>
                  <a:pt x="45" y="40"/>
                  <a:pt x="45" y="39"/>
                  <a:pt x="45" y="39"/>
                </a:cubicBezTo>
                <a:cubicBezTo>
                  <a:pt x="59" y="25"/>
                  <a:pt x="59" y="25"/>
                  <a:pt x="59" y="25"/>
                </a:cubicBezTo>
                <a:cubicBezTo>
                  <a:pt x="45" y="11"/>
                  <a:pt x="45" y="11"/>
                  <a:pt x="45" y="11"/>
                </a:cubicBezTo>
                <a:cubicBezTo>
                  <a:pt x="45" y="10"/>
                  <a:pt x="45" y="9"/>
                  <a:pt x="45" y="9"/>
                </a:cubicBezTo>
                <a:cubicBezTo>
                  <a:pt x="47" y="7"/>
                  <a:pt x="47" y="7"/>
                  <a:pt x="47" y="7"/>
                </a:cubicBezTo>
                <a:cubicBezTo>
                  <a:pt x="48" y="7"/>
                  <a:pt x="48" y="7"/>
                  <a:pt x="49" y="7"/>
                </a:cubicBezTo>
                <a:cubicBezTo>
                  <a:pt x="65" y="24"/>
                  <a:pt x="65" y="24"/>
                  <a:pt x="65" y="24"/>
                </a:cubicBezTo>
                <a:cubicBezTo>
                  <a:pt x="66" y="24"/>
                  <a:pt x="66" y="25"/>
                  <a:pt x="65" y="25"/>
                </a:cubicBezTo>
                <a:lnTo>
                  <a:pt x="49" y="42"/>
                </a:lnTo>
                <a:close/>
              </a:path>
            </a:pathLst>
          </a:custGeom>
          <a:solidFill>
            <a:schemeClr val="bg1"/>
          </a:solidFill>
          <a:ln w="9525">
            <a:noFill/>
            <a:round/>
          </a:ln>
        </p:spPr>
        <p:txBody>
          <a:bodyPr vert="horz" wrap="square" lIns="111650" tIns="55825" rIns="111650" bIns="55825"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endParaRPr lang="en-US" sz="800">
              <a:latin typeface="Arial" pitchFamily="34" charset="0"/>
              <a:ea typeface="微软雅黑" panose="020b0503020204020204" pitchFamily="34" charset="-122"/>
              <a:cs typeface="+mn-ea"/>
              <a:sym typeface="Arial" pitchFamily="34" charset="0"/>
            </a:endParaRPr>
          </a:p>
        </p:txBody>
      </p:sp>
      <p:sp>
        <p:nvSpPr>
          <p:cNvPr id="30"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1" name="矩形 30"/>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4" name="文本框 33"/>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二、保健食品消费误区</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871613" y="2536205"/>
            <a:ext cx="11246394" cy="3970318"/>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现在市场上各种打着</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高科技</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纳米、量子、磁场、生物电、基因、干细胞等）牌子的保健品，一茬接一茬往外冒，消费者一次次掏腰包，结果仍然解决不了自己的问题。例如某干细胞产品宣称可以治疗癌症、脑萎缩、帕金森、艾滋病、老年痴呆等众多疑难杂症，可以使</a:t>
            </a:r>
            <a:r>
              <a:rPr lang="en-US" altLang="zh-CN" sz="2800">
                <a:latin typeface="华文楷体" panose="02010600040101010101" pitchFamily="2" charset="-122"/>
                <a:ea typeface="华文楷体" panose="02010600040101010101" pitchFamily="2" charset="-122"/>
              </a:rPr>
              <a:t>60</a:t>
            </a:r>
            <a:r>
              <a:rPr lang="zh-CN" altLang="zh-CN" sz="2800">
                <a:latin typeface="华文楷体" panose="02010600040101010101" pitchFamily="2" charset="-122"/>
                <a:ea typeface="华文楷体" panose="02010600040101010101" pitchFamily="2" charset="-122"/>
              </a:rPr>
              <a:t>岁的老人用后全身皮肤光滑像婴儿，白里透红，可以使不育不孕者治愈怀孕，男性前列腺者服用三天治愈</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事实上，干细胞目前多运用于医疗领域，应属于医药生物方面的产品。目前，在我国，被国家卫生计生委认可的只有造血干细胞移植，主要用于白血病的治疗，而不少企业却打着干细胞的名义忽悠老年消费者。 </a:t>
            </a:r>
            <a:endParaRPr lang="zh-CN" altLang="zh-CN" sz="2800">
              <a:latin typeface="华文楷体" panose="02010600040101010101" pitchFamily="2" charset="-122"/>
              <a:ea typeface="华文楷体" panose="02010600040101010101" pitchFamily="2" charset="-122"/>
            </a:endParaRPr>
          </a:p>
        </p:txBody>
      </p:sp>
      <p:sp>
        <p:nvSpPr>
          <p:cNvPr id="39" name="燕尾形 23"/>
          <p:cNvSpPr/>
          <p:nvPr/>
        </p:nvSpPr>
        <p:spPr>
          <a:xfrm rot="10800000">
            <a:off x="378849" y="1309754"/>
            <a:ext cx="5618478" cy="614384"/>
          </a:xfrm>
          <a:prstGeom prst="chevron">
            <a:avLst>
              <a:gd name="adj" fmla="val 67746"/>
            </a:avLst>
          </a:prstGeom>
          <a:solidFill>
            <a:schemeClr val="accent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just">
              <a:lnSpc>
                <a:spcPct val="120000"/>
              </a:lnSpc>
            </a:pPr>
            <a:endParaRPr lang="zh-CN" altLang="en-US" sz="1400">
              <a:solidFill>
                <a:schemeClr val="bg1"/>
              </a:solidFill>
              <a:latin typeface="Arial" pitchFamily="34" charset="0"/>
              <a:ea typeface="微软雅黑" panose="020b0503020204020204" pitchFamily="34" charset="-122"/>
              <a:cs typeface="+mn-ea"/>
              <a:sym typeface="Arial" pitchFamily="34" charset="0"/>
            </a:endParaRPr>
          </a:p>
        </p:txBody>
      </p:sp>
      <p:sp>
        <p:nvSpPr>
          <p:cNvPr id="11" name="TextBox 41"/>
          <p:cNvSpPr txBox="1"/>
          <p:nvPr/>
        </p:nvSpPr>
        <p:spPr>
          <a:xfrm>
            <a:off x="871613" y="1323366"/>
            <a:ext cx="4698722"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误区</a:t>
            </a:r>
            <a:r>
              <a:rPr lang="zh-CN" altLang="en-US" sz="3200">
                <a:latin typeface="华文新魏" panose="02010800040101010101" pitchFamily="2" charset="-122"/>
                <a:ea typeface="华文新魏" panose="02010800040101010101" pitchFamily="2" charset="-122"/>
              </a:rPr>
              <a:t>六</a:t>
            </a:r>
            <a:r>
              <a:rPr lang="zh-CN" altLang="zh-CN" sz="3200">
                <a:latin typeface="华文新魏" panose="02010800040101010101" pitchFamily="2" charset="-122"/>
                <a:ea typeface="华文新魏" panose="02010800040101010101" pitchFamily="2" charset="-122"/>
              </a:rPr>
              <a:t>：迷信</a:t>
            </a:r>
            <a:r>
              <a:rPr lang="en-US" altLang="zh-CN" sz="3200">
                <a:latin typeface="华文新魏" panose="02010800040101010101" pitchFamily="2" charset="-122"/>
                <a:ea typeface="华文新魏" panose="02010800040101010101" pitchFamily="2" charset="-122"/>
              </a:rPr>
              <a:t>“</a:t>
            </a:r>
            <a:r>
              <a:rPr lang="zh-CN" altLang="zh-CN" sz="3200">
                <a:latin typeface="华文新魏" panose="02010800040101010101" pitchFamily="2" charset="-122"/>
                <a:ea typeface="华文新魏" panose="02010800040101010101" pitchFamily="2" charset="-122"/>
              </a:rPr>
              <a:t>高科技</a:t>
            </a:r>
            <a:r>
              <a:rPr lang="en-US" altLang="zh-CN" sz="3200">
                <a:latin typeface="华文新魏" panose="02010800040101010101" pitchFamily="2" charset="-122"/>
                <a:ea typeface="华文新魏" panose="02010800040101010101" pitchFamily="2" charset="-122"/>
              </a:rPr>
              <a:t>”</a:t>
            </a:r>
            <a:endParaRPr lang="zh-CN" altLang="zh-CN" sz="3200">
              <a:latin typeface="华文新魏" panose="02010800040101010101" pitchFamily="2" charset="-122"/>
              <a:ea typeface="华文新魏" panose="02010800040101010101" pitchFamily="2" charset="-122"/>
            </a:endParaRPr>
          </a:p>
        </p:txBody>
      </p:sp>
      <p:pic>
        <p:nvPicPr>
          <p:cNvPr id="13" name="图片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Freeform 55"/>
          <p:cNvSpPr>
            <a:spLocks noEditPoints="1"/>
          </p:cNvSpPr>
          <p:nvPr/>
        </p:nvSpPr>
        <p:spPr bwMode="auto">
          <a:xfrm>
            <a:off x="9830614" y="3682151"/>
            <a:ext cx="503974" cy="376207"/>
          </a:xfrm>
          <a:custGeom>
            <a:cxnLst>
              <a:cxn ang="0">
                <a:pos x="19" y="42"/>
              </a:cxn>
              <a:cxn ang="0">
                <a:pos x="17" y="42"/>
              </a:cxn>
              <a:cxn ang="0">
                <a:pos x="1" y="25"/>
              </a:cxn>
              <a:cxn ang="0">
                <a:pos x="1" y="24"/>
              </a:cxn>
              <a:cxn ang="0">
                <a:pos x="17" y="7"/>
              </a:cxn>
              <a:cxn ang="0">
                <a:pos x="19" y="7"/>
              </a:cxn>
              <a:cxn ang="0">
                <a:pos x="21" y="9"/>
              </a:cxn>
              <a:cxn ang="0">
                <a:pos x="21" y="11"/>
              </a:cxn>
              <a:cxn ang="0">
                <a:pos x="7" y="25"/>
              </a:cxn>
              <a:cxn ang="0">
                <a:pos x="21" y="39"/>
              </a:cxn>
              <a:cxn ang="0">
                <a:pos x="21" y="40"/>
              </a:cxn>
              <a:cxn ang="0">
                <a:pos x="19" y="42"/>
              </a:cxn>
              <a:cxn ang="0">
                <a:pos x="29" y="48"/>
              </a:cxn>
              <a:cxn ang="0">
                <a:pos x="27" y="49"/>
              </a:cxn>
              <a:cxn ang="0">
                <a:pos x="25" y="48"/>
              </a:cxn>
              <a:cxn ang="0">
                <a:pos x="24" y="47"/>
              </a:cxn>
              <a:cxn ang="0">
                <a:pos x="38" y="1"/>
              </a:cxn>
              <a:cxn ang="0">
                <a:pos x="39" y="0"/>
              </a:cxn>
              <a:cxn ang="0">
                <a:pos x="41" y="1"/>
              </a:cxn>
              <a:cxn ang="0">
                <a:pos x="42" y="2"/>
              </a:cxn>
              <a:cxn ang="0">
                <a:pos x="29" y="48"/>
              </a:cxn>
              <a:cxn ang="0">
                <a:pos x="49" y="42"/>
              </a:cxn>
              <a:cxn ang="0">
                <a:pos x="47" y="42"/>
              </a:cxn>
              <a:cxn ang="0">
                <a:pos x="45" y="40"/>
              </a:cxn>
              <a:cxn ang="0">
                <a:pos x="45" y="39"/>
              </a:cxn>
              <a:cxn ang="0">
                <a:pos x="59" y="25"/>
              </a:cxn>
              <a:cxn ang="0">
                <a:pos x="45" y="11"/>
              </a:cxn>
              <a:cxn ang="0">
                <a:pos x="45" y="9"/>
              </a:cxn>
              <a:cxn ang="0">
                <a:pos x="47" y="7"/>
              </a:cxn>
              <a:cxn ang="0">
                <a:pos x="49" y="7"/>
              </a:cxn>
              <a:cxn ang="0">
                <a:pos x="65" y="24"/>
              </a:cxn>
              <a:cxn ang="0">
                <a:pos x="65" y="25"/>
              </a:cxn>
              <a:cxn ang="0">
                <a:pos x="49" y="42"/>
              </a:cxn>
            </a:cxnLst>
            <a:rect l="0" t="0" r="r" b="b"/>
            <a:pathLst>
              <a:path w="66" h="49">
                <a:moveTo>
                  <a:pt x="19" y="42"/>
                </a:moveTo>
                <a:cubicBezTo>
                  <a:pt x="19" y="43"/>
                  <a:pt x="18" y="43"/>
                  <a:pt x="17" y="42"/>
                </a:cubicBezTo>
                <a:cubicBezTo>
                  <a:pt x="1" y="25"/>
                  <a:pt x="1" y="25"/>
                  <a:pt x="1" y="25"/>
                </a:cubicBezTo>
                <a:cubicBezTo>
                  <a:pt x="0" y="25"/>
                  <a:pt x="0" y="24"/>
                  <a:pt x="1" y="24"/>
                </a:cubicBezTo>
                <a:cubicBezTo>
                  <a:pt x="17" y="7"/>
                  <a:pt x="17" y="7"/>
                  <a:pt x="17" y="7"/>
                </a:cubicBezTo>
                <a:cubicBezTo>
                  <a:pt x="18" y="7"/>
                  <a:pt x="19" y="7"/>
                  <a:pt x="19" y="7"/>
                </a:cubicBezTo>
                <a:cubicBezTo>
                  <a:pt x="21" y="9"/>
                  <a:pt x="21" y="9"/>
                  <a:pt x="21" y="9"/>
                </a:cubicBezTo>
                <a:cubicBezTo>
                  <a:pt x="21" y="9"/>
                  <a:pt x="21" y="10"/>
                  <a:pt x="21" y="11"/>
                </a:cubicBezTo>
                <a:cubicBezTo>
                  <a:pt x="7" y="25"/>
                  <a:pt x="7" y="25"/>
                  <a:pt x="7" y="25"/>
                </a:cubicBezTo>
                <a:cubicBezTo>
                  <a:pt x="21" y="39"/>
                  <a:pt x="21" y="39"/>
                  <a:pt x="21" y="39"/>
                </a:cubicBezTo>
                <a:cubicBezTo>
                  <a:pt x="21" y="39"/>
                  <a:pt x="21" y="40"/>
                  <a:pt x="21" y="40"/>
                </a:cubicBezTo>
                <a:lnTo>
                  <a:pt x="19" y="42"/>
                </a:lnTo>
                <a:close/>
                <a:moveTo>
                  <a:pt x="29" y="48"/>
                </a:moveTo>
                <a:cubicBezTo>
                  <a:pt x="28" y="49"/>
                  <a:pt x="28" y="49"/>
                  <a:pt x="27" y="49"/>
                </a:cubicBezTo>
                <a:cubicBezTo>
                  <a:pt x="25" y="48"/>
                  <a:pt x="25" y="48"/>
                  <a:pt x="25" y="48"/>
                </a:cubicBezTo>
                <a:cubicBezTo>
                  <a:pt x="24" y="48"/>
                  <a:pt x="24" y="48"/>
                  <a:pt x="24" y="47"/>
                </a:cubicBezTo>
                <a:cubicBezTo>
                  <a:pt x="38" y="1"/>
                  <a:pt x="38" y="1"/>
                  <a:pt x="38" y="1"/>
                </a:cubicBezTo>
                <a:cubicBezTo>
                  <a:pt x="38" y="0"/>
                  <a:pt x="38" y="0"/>
                  <a:pt x="39" y="0"/>
                </a:cubicBezTo>
                <a:cubicBezTo>
                  <a:pt x="41" y="1"/>
                  <a:pt x="41" y="1"/>
                  <a:pt x="41" y="1"/>
                </a:cubicBezTo>
                <a:cubicBezTo>
                  <a:pt x="42" y="1"/>
                  <a:pt x="42" y="2"/>
                  <a:pt x="42" y="2"/>
                </a:cubicBezTo>
                <a:lnTo>
                  <a:pt x="29" y="48"/>
                </a:lnTo>
                <a:close/>
                <a:moveTo>
                  <a:pt x="49" y="42"/>
                </a:moveTo>
                <a:cubicBezTo>
                  <a:pt x="48" y="43"/>
                  <a:pt x="48" y="43"/>
                  <a:pt x="47" y="42"/>
                </a:cubicBezTo>
                <a:cubicBezTo>
                  <a:pt x="45" y="40"/>
                  <a:pt x="45" y="40"/>
                  <a:pt x="45" y="40"/>
                </a:cubicBezTo>
                <a:cubicBezTo>
                  <a:pt x="45" y="40"/>
                  <a:pt x="45" y="39"/>
                  <a:pt x="45" y="39"/>
                </a:cubicBezTo>
                <a:cubicBezTo>
                  <a:pt x="59" y="25"/>
                  <a:pt x="59" y="25"/>
                  <a:pt x="59" y="25"/>
                </a:cubicBezTo>
                <a:cubicBezTo>
                  <a:pt x="45" y="11"/>
                  <a:pt x="45" y="11"/>
                  <a:pt x="45" y="11"/>
                </a:cubicBezTo>
                <a:cubicBezTo>
                  <a:pt x="45" y="10"/>
                  <a:pt x="45" y="9"/>
                  <a:pt x="45" y="9"/>
                </a:cubicBezTo>
                <a:cubicBezTo>
                  <a:pt x="47" y="7"/>
                  <a:pt x="47" y="7"/>
                  <a:pt x="47" y="7"/>
                </a:cubicBezTo>
                <a:cubicBezTo>
                  <a:pt x="48" y="7"/>
                  <a:pt x="48" y="7"/>
                  <a:pt x="49" y="7"/>
                </a:cubicBezTo>
                <a:cubicBezTo>
                  <a:pt x="65" y="24"/>
                  <a:pt x="65" y="24"/>
                  <a:pt x="65" y="24"/>
                </a:cubicBezTo>
                <a:cubicBezTo>
                  <a:pt x="66" y="24"/>
                  <a:pt x="66" y="25"/>
                  <a:pt x="65" y="25"/>
                </a:cubicBezTo>
                <a:lnTo>
                  <a:pt x="49" y="42"/>
                </a:lnTo>
                <a:close/>
              </a:path>
            </a:pathLst>
          </a:custGeom>
          <a:solidFill>
            <a:schemeClr val="bg1"/>
          </a:solidFill>
          <a:ln w="9525">
            <a:noFill/>
            <a:round/>
          </a:ln>
        </p:spPr>
        <p:txBody>
          <a:bodyPr vert="horz" wrap="square" lIns="111650" tIns="55825" rIns="111650" bIns="55825"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endParaRPr lang="en-US" sz="800">
              <a:latin typeface="Arial" pitchFamily="34" charset="0"/>
              <a:ea typeface="微软雅黑" panose="020b0503020204020204" pitchFamily="34" charset="-122"/>
              <a:cs typeface="+mn-ea"/>
              <a:sym typeface="Arial" pitchFamily="34" charset="0"/>
            </a:endParaRPr>
          </a:p>
        </p:txBody>
      </p:sp>
      <p:sp>
        <p:nvSpPr>
          <p:cNvPr id="30"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1" name="矩形 30"/>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4" name="文本框 33"/>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二、保健食品消费误区</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37" name="燕尾形 18"/>
          <p:cNvSpPr/>
          <p:nvPr/>
        </p:nvSpPr>
        <p:spPr>
          <a:xfrm rot="10800000">
            <a:off x="390617" y="1312069"/>
            <a:ext cx="5390685" cy="614384"/>
          </a:xfrm>
          <a:prstGeom prst="chevron">
            <a:avLst>
              <a:gd name="adj" fmla="val 67746"/>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just">
              <a:lnSpc>
                <a:spcPct val="120000"/>
              </a:lnSpc>
            </a:pPr>
            <a:endParaRPr lang="zh-CN" altLang="en-US" sz="1400">
              <a:solidFill>
                <a:schemeClr val="bg1"/>
              </a:solidFill>
              <a:latin typeface="Arial" pitchFamily="34" charset="0"/>
              <a:ea typeface="微软雅黑" panose="020b0503020204020204" pitchFamily="34" charset="-122"/>
              <a:cs typeface="+mn-ea"/>
              <a:sym typeface="Arial" pitchFamily="34" charset="0"/>
            </a:endParaRPr>
          </a:p>
        </p:txBody>
      </p:sp>
      <p:sp>
        <p:nvSpPr>
          <p:cNvPr id="38" name="TextBox 41"/>
          <p:cNvSpPr txBox="1"/>
          <p:nvPr/>
        </p:nvSpPr>
        <p:spPr>
          <a:xfrm>
            <a:off x="668735" y="1326873"/>
            <a:ext cx="4288353"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误区</a:t>
            </a:r>
            <a:r>
              <a:rPr lang="zh-CN" altLang="en-US" sz="3200">
                <a:latin typeface="华文新魏" panose="02010800040101010101" pitchFamily="2" charset="-122"/>
                <a:ea typeface="华文新魏" panose="02010800040101010101" pitchFamily="2" charset="-122"/>
              </a:rPr>
              <a:t>七</a:t>
            </a:r>
            <a:r>
              <a:rPr lang="zh-CN" altLang="zh-CN" sz="3200">
                <a:latin typeface="华文新魏" panose="02010800040101010101" pitchFamily="2" charset="-122"/>
                <a:ea typeface="华文新魏" panose="02010800040101010101" pitchFamily="2" charset="-122"/>
              </a:rPr>
              <a:t>：功能越多越好</a:t>
            </a:r>
            <a:endParaRPr lang="zh-CN" altLang="zh-CN" sz="3200">
              <a:latin typeface="华文新魏" panose="02010800040101010101" pitchFamily="2" charset="-122"/>
              <a:ea typeface="华文新魏" panose="02010800040101010101" pitchFamily="2" charset="-122"/>
            </a:endParaRPr>
          </a:p>
        </p:txBody>
      </p:sp>
      <p:sp>
        <p:nvSpPr>
          <p:cNvPr id="2" name="文本框 1"/>
          <p:cNvSpPr txBox="1"/>
          <p:nvPr/>
        </p:nvSpPr>
        <p:spPr>
          <a:xfrm>
            <a:off x="4649537" y="2752229"/>
            <a:ext cx="7891350" cy="3970318"/>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很多消费者都认为保健食品功能越多越好，其实这也是一个被诱导了的误区。 </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我国的保健食品主要分为营养素补充剂和具有调节机体功 能的功能性产品两大类。营养素补充剂指以补充一种或多种维生素、矿物质而不是以提供能量为目的的产品，其作用是补充膳食 供给的不足，预防营养缺乏和降低发生某些慢性退行性疾病的危险。此类产品仅限于补充维生素和矿物质。 </a:t>
            </a:r>
            <a:endParaRPr lang="zh-CN" altLang="zh-CN" sz="2800">
              <a:latin typeface="华文楷体" panose="02010600040101010101" pitchFamily="2" charset="-122"/>
              <a:ea typeface="华文楷体" panose="02010600040101010101" pitchFamily="2" charset="-122"/>
            </a:endParaRPr>
          </a:p>
        </p:txBody>
      </p:sp>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697" y="3832349"/>
            <a:ext cx="4039676" cy="2937946"/>
          </a:xfrm>
          <a:prstGeom prst="rect">
            <a:avLst/>
          </a:prstGeom>
        </p:spPr>
      </p:pic>
      <p:pic>
        <p:nvPicPr>
          <p:cNvPr id="13" name="图片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2" presetClass="entr" presetSubtype="0" dur="10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Freeform 55"/>
          <p:cNvSpPr>
            <a:spLocks noEditPoints="1"/>
          </p:cNvSpPr>
          <p:nvPr/>
        </p:nvSpPr>
        <p:spPr bwMode="auto">
          <a:xfrm>
            <a:off x="9830614" y="3682151"/>
            <a:ext cx="503974" cy="376207"/>
          </a:xfrm>
          <a:custGeom>
            <a:cxnLst>
              <a:cxn ang="0">
                <a:pos x="19" y="42"/>
              </a:cxn>
              <a:cxn ang="0">
                <a:pos x="17" y="42"/>
              </a:cxn>
              <a:cxn ang="0">
                <a:pos x="1" y="25"/>
              </a:cxn>
              <a:cxn ang="0">
                <a:pos x="1" y="24"/>
              </a:cxn>
              <a:cxn ang="0">
                <a:pos x="17" y="7"/>
              </a:cxn>
              <a:cxn ang="0">
                <a:pos x="19" y="7"/>
              </a:cxn>
              <a:cxn ang="0">
                <a:pos x="21" y="9"/>
              </a:cxn>
              <a:cxn ang="0">
                <a:pos x="21" y="11"/>
              </a:cxn>
              <a:cxn ang="0">
                <a:pos x="7" y="25"/>
              </a:cxn>
              <a:cxn ang="0">
                <a:pos x="21" y="39"/>
              </a:cxn>
              <a:cxn ang="0">
                <a:pos x="21" y="40"/>
              </a:cxn>
              <a:cxn ang="0">
                <a:pos x="19" y="42"/>
              </a:cxn>
              <a:cxn ang="0">
                <a:pos x="29" y="48"/>
              </a:cxn>
              <a:cxn ang="0">
                <a:pos x="27" y="49"/>
              </a:cxn>
              <a:cxn ang="0">
                <a:pos x="25" y="48"/>
              </a:cxn>
              <a:cxn ang="0">
                <a:pos x="24" y="47"/>
              </a:cxn>
              <a:cxn ang="0">
                <a:pos x="38" y="1"/>
              </a:cxn>
              <a:cxn ang="0">
                <a:pos x="39" y="0"/>
              </a:cxn>
              <a:cxn ang="0">
                <a:pos x="41" y="1"/>
              </a:cxn>
              <a:cxn ang="0">
                <a:pos x="42" y="2"/>
              </a:cxn>
              <a:cxn ang="0">
                <a:pos x="29" y="48"/>
              </a:cxn>
              <a:cxn ang="0">
                <a:pos x="49" y="42"/>
              </a:cxn>
              <a:cxn ang="0">
                <a:pos x="47" y="42"/>
              </a:cxn>
              <a:cxn ang="0">
                <a:pos x="45" y="40"/>
              </a:cxn>
              <a:cxn ang="0">
                <a:pos x="45" y="39"/>
              </a:cxn>
              <a:cxn ang="0">
                <a:pos x="59" y="25"/>
              </a:cxn>
              <a:cxn ang="0">
                <a:pos x="45" y="11"/>
              </a:cxn>
              <a:cxn ang="0">
                <a:pos x="45" y="9"/>
              </a:cxn>
              <a:cxn ang="0">
                <a:pos x="47" y="7"/>
              </a:cxn>
              <a:cxn ang="0">
                <a:pos x="49" y="7"/>
              </a:cxn>
              <a:cxn ang="0">
                <a:pos x="65" y="24"/>
              </a:cxn>
              <a:cxn ang="0">
                <a:pos x="65" y="25"/>
              </a:cxn>
              <a:cxn ang="0">
                <a:pos x="49" y="42"/>
              </a:cxn>
            </a:cxnLst>
            <a:rect l="0" t="0" r="r" b="b"/>
            <a:pathLst>
              <a:path w="66" h="49">
                <a:moveTo>
                  <a:pt x="19" y="42"/>
                </a:moveTo>
                <a:cubicBezTo>
                  <a:pt x="19" y="43"/>
                  <a:pt x="18" y="43"/>
                  <a:pt x="17" y="42"/>
                </a:cubicBezTo>
                <a:cubicBezTo>
                  <a:pt x="1" y="25"/>
                  <a:pt x="1" y="25"/>
                  <a:pt x="1" y="25"/>
                </a:cubicBezTo>
                <a:cubicBezTo>
                  <a:pt x="0" y="25"/>
                  <a:pt x="0" y="24"/>
                  <a:pt x="1" y="24"/>
                </a:cubicBezTo>
                <a:cubicBezTo>
                  <a:pt x="17" y="7"/>
                  <a:pt x="17" y="7"/>
                  <a:pt x="17" y="7"/>
                </a:cubicBezTo>
                <a:cubicBezTo>
                  <a:pt x="18" y="7"/>
                  <a:pt x="19" y="7"/>
                  <a:pt x="19" y="7"/>
                </a:cubicBezTo>
                <a:cubicBezTo>
                  <a:pt x="21" y="9"/>
                  <a:pt x="21" y="9"/>
                  <a:pt x="21" y="9"/>
                </a:cubicBezTo>
                <a:cubicBezTo>
                  <a:pt x="21" y="9"/>
                  <a:pt x="21" y="10"/>
                  <a:pt x="21" y="11"/>
                </a:cubicBezTo>
                <a:cubicBezTo>
                  <a:pt x="7" y="25"/>
                  <a:pt x="7" y="25"/>
                  <a:pt x="7" y="25"/>
                </a:cubicBezTo>
                <a:cubicBezTo>
                  <a:pt x="21" y="39"/>
                  <a:pt x="21" y="39"/>
                  <a:pt x="21" y="39"/>
                </a:cubicBezTo>
                <a:cubicBezTo>
                  <a:pt x="21" y="39"/>
                  <a:pt x="21" y="40"/>
                  <a:pt x="21" y="40"/>
                </a:cubicBezTo>
                <a:lnTo>
                  <a:pt x="19" y="42"/>
                </a:lnTo>
                <a:close/>
                <a:moveTo>
                  <a:pt x="29" y="48"/>
                </a:moveTo>
                <a:cubicBezTo>
                  <a:pt x="28" y="49"/>
                  <a:pt x="28" y="49"/>
                  <a:pt x="27" y="49"/>
                </a:cubicBezTo>
                <a:cubicBezTo>
                  <a:pt x="25" y="48"/>
                  <a:pt x="25" y="48"/>
                  <a:pt x="25" y="48"/>
                </a:cubicBezTo>
                <a:cubicBezTo>
                  <a:pt x="24" y="48"/>
                  <a:pt x="24" y="48"/>
                  <a:pt x="24" y="47"/>
                </a:cubicBezTo>
                <a:cubicBezTo>
                  <a:pt x="38" y="1"/>
                  <a:pt x="38" y="1"/>
                  <a:pt x="38" y="1"/>
                </a:cubicBezTo>
                <a:cubicBezTo>
                  <a:pt x="38" y="0"/>
                  <a:pt x="38" y="0"/>
                  <a:pt x="39" y="0"/>
                </a:cubicBezTo>
                <a:cubicBezTo>
                  <a:pt x="41" y="1"/>
                  <a:pt x="41" y="1"/>
                  <a:pt x="41" y="1"/>
                </a:cubicBezTo>
                <a:cubicBezTo>
                  <a:pt x="42" y="1"/>
                  <a:pt x="42" y="2"/>
                  <a:pt x="42" y="2"/>
                </a:cubicBezTo>
                <a:lnTo>
                  <a:pt x="29" y="48"/>
                </a:lnTo>
                <a:close/>
                <a:moveTo>
                  <a:pt x="49" y="42"/>
                </a:moveTo>
                <a:cubicBezTo>
                  <a:pt x="48" y="43"/>
                  <a:pt x="48" y="43"/>
                  <a:pt x="47" y="42"/>
                </a:cubicBezTo>
                <a:cubicBezTo>
                  <a:pt x="45" y="40"/>
                  <a:pt x="45" y="40"/>
                  <a:pt x="45" y="40"/>
                </a:cubicBezTo>
                <a:cubicBezTo>
                  <a:pt x="45" y="40"/>
                  <a:pt x="45" y="39"/>
                  <a:pt x="45" y="39"/>
                </a:cubicBezTo>
                <a:cubicBezTo>
                  <a:pt x="59" y="25"/>
                  <a:pt x="59" y="25"/>
                  <a:pt x="59" y="25"/>
                </a:cubicBezTo>
                <a:cubicBezTo>
                  <a:pt x="45" y="11"/>
                  <a:pt x="45" y="11"/>
                  <a:pt x="45" y="11"/>
                </a:cubicBezTo>
                <a:cubicBezTo>
                  <a:pt x="45" y="10"/>
                  <a:pt x="45" y="9"/>
                  <a:pt x="45" y="9"/>
                </a:cubicBezTo>
                <a:cubicBezTo>
                  <a:pt x="47" y="7"/>
                  <a:pt x="47" y="7"/>
                  <a:pt x="47" y="7"/>
                </a:cubicBezTo>
                <a:cubicBezTo>
                  <a:pt x="48" y="7"/>
                  <a:pt x="48" y="7"/>
                  <a:pt x="49" y="7"/>
                </a:cubicBezTo>
                <a:cubicBezTo>
                  <a:pt x="65" y="24"/>
                  <a:pt x="65" y="24"/>
                  <a:pt x="65" y="24"/>
                </a:cubicBezTo>
                <a:cubicBezTo>
                  <a:pt x="66" y="24"/>
                  <a:pt x="66" y="25"/>
                  <a:pt x="65" y="25"/>
                </a:cubicBezTo>
                <a:lnTo>
                  <a:pt x="49" y="42"/>
                </a:lnTo>
                <a:close/>
              </a:path>
            </a:pathLst>
          </a:custGeom>
          <a:solidFill>
            <a:schemeClr val="bg1"/>
          </a:solidFill>
          <a:ln w="9525">
            <a:noFill/>
            <a:round/>
          </a:ln>
        </p:spPr>
        <p:txBody>
          <a:bodyPr vert="horz" wrap="square" lIns="111650" tIns="55825" rIns="111650" bIns="55825"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endParaRPr lang="en-US" sz="800">
              <a:latin typeface="Arial" pitchFamily="34" charset="0"/>
              <a:ea typeface="微软雅黑" panose="020b0503020204020204" pitchFamily="34" charset="-122"/>
              <a:cs typeface="+mn-ea"/>
              <a:sym typeface="Arial" pitchFamily="34" charset="0"/>
            </a:endParaRPr>
          </a:p>
        </p:txBody>
      </p:sp>
      <p:sp>
        <p:nvSpPr>
          <p:cNvPr id="30"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1" name="矩形 30"/>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4" name="文本框 33"/>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二、保健食品消费误区</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2" name="文本框 1"/>
          <p:cNvSpPr txBox="1"/>
          <p:nvPr/>
        </p:nvSpPr>
        <p:spPr>
          <a:xfrm>
            <a:off x="956767" y="2436107"/>
            <a:ext cx="11246394" cy="440120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目前市面上出现了许多与保健食品包装外观相似的普通食品。消费者在购买保健食品时，一是要认准</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蓝帽子</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，二是要学会辨别产品包装上的保健食品批号和普通食品许可证号。普通食品许可证号标识，此前消费者最熟悉的就是</a:t>
            </a:r>
            <a:r>
              <a:rPr lang="en-US" altLang="zh-CN" sz="2800">
                <a:latin typeface="华文楷体" panose="02010600040101010101" pitchFamily="2" charset="-122"/>
                <a:ea typeface="华文楷体" panose="02010600040101010101" pitchFamily="2" charset="-122"/>
              </a:rPr>
              <a:t>QS</a:t>
            </a:r>
            <a:r>
              <a:rPr lang="zh-CN" altLang="zh-CN" sz="2800">
                <a:latin typeface="华文楷体" panose="02010600040101010101" pitchFamily="2" charset="-122"/>
                <a:ea typeface="华文楷体" panose="02010600040101010101" pitchFamily="2" charset="-122"/>
              </a:rPr>
              <a:t>标志。根据新的规定，食品</a:t>
            </a:r>
            <a:r>
              <a:rPr lang="en-US" altLang="zh-CN" sz="2800">
                <a:latin typeface="华文楷体" panose="02010600040101010101" pitchFamily="2" charset="-122"/>
                <a:ea typeface="华文楷体" panose="02010600040101010101" pitchFamily="2" charset="-122"/>
              </a:rPr>
              <a:t>QS</a:t>
            </a:r>
            <a:r>
              <a:rPr lang="zh-CN" altLang="zh-CN" sz="2800">
                <a:latin typeface="华文楷体" panose="02010600040101010101" pitchFamily="2" charset="-122"/>
                <a:ea typeface="华文楷体" panose="02010600040101010101" pitchFamily="2" charset="-122"/>
              </a:rPr>
              <a:t>标志将在</a:t>
            </a:r>
            <a:r>
              <a:rPr lang="en-US" altLang="zh-CN" sz="2800">
                <a:latin typeface="华文楷体" panose="02010600040101010101" pitchFamily="2" charset="-122"/>
                <a:ea typeface="华文楷体" panose="02010600040101010101" pitchFamily="2" charset="-122"/>
              </a:rPr>
              <a:t>2018</a:t>
            </a:r>
            <a:r>
              <a:rPr lang="zh-CN" altLang="zh-CN" sz="2800">
                <a:latin typeface="华文楷体" panose="02010600040101010101" pitchFamily="2" charset="-122"/>
                <a:ea typeface="华文楷体" panose="02010600040101010101" pitchFamily="2" charset="-122"/>
              </a:rPr>
              <a:t>年</a:t>
            </a:r>
            <a:r>
              <a:rPr lang="en-US" altLang="zh-CN" sz="2800">
                <a:latin typeface="华文楷体" panose="02010600040101010101" pitchFamily="2" charset="-122"/>
                <a:ea typeface="华文楷体" panose="02010600040101010101" pitchFamily="2" charset="-122"/>
              </a:rPr>
              <a:t>10</a:t>
            </a:r>
            <a:r>
              <a:rPr lang="zh-CN" altLang="zh-CN" sz="2800">
                <a:latin typeface="华文楷体" panose="02010600040101010101" pitchFamily="2" charset="-122"/>
                <a:ea typeface="华文楷体" panose="02010600040101010101" pitchFamily="2" charset="-122"/>
              </a:rPr>
              <a:t>月前逐渐退出历史舞台，取而代之的是</a:t>
            </a:r>
            <a:r>
              <a:rPr lang="en-US" altLang="zh-CN" sz="2800">
                <a:latin typeface="华文楷体" panose="02010600040101010101" pitchFamily="2" charset="-122"/>
                <a:ea typeface="华文楷体" panose="02010600040101010101" pitchFamily="2" charset="-122"/>
              </a:rPr>
              <a:t>“SC”</a:t>
            </a:r>
            <a:r>
              <a:rPr lang="zh-CN" altLang="zh-CN" sz="2800">
                <a:latin typeface="华文楷体" panose="02010600040101010101" pitchFamily="2" charset="-122"/>
                <a:ea typeface="华文楷体" panose="02010600040101010101" pitchFamily="2" charset="-122"/>
              </a:rPr>
              <a:t>编号，今后消费者买食品要认准</a:t>
            </a:r>
            <a:r>
              <a:rPr lang="en-US" altLang="zh-CN" sz="2800">
                <a:latin typeface="华文楷体" panose="02010600040101010101" pitchFamily="2" charset="-122"/>
                <a:ea typeface="华文楷体" panose="02010600040101010101" pitchFamily="2" charset="-122"/>
              </a:rPr>
              <a:t>“SC”</a:t>
            </a:r>
            <a:r>
              <a:rPr lang="zh-CN" altLang="zh-CN" sz="2800">
                <a:latin typeface="华文楷体" panose="02010600040101010101" pitchFamily="2" charset="-122"/>
                <a:ea typeface="华文楷体" panose="02010600040101010101" pitchFamily="2" charset="-122"/>
              </a:rPr>
              <a:t>编号！</a:t>
            </a:r>
            <a:r>
              <a:rPr lang="en-US" altLang="zh-CN" sz="2800">
                <a:latin typeface="华文楷体" panose="02010600040101010101" pitchFamily="2" charset="-122"/>
                <a:ea typeface="华文楷体" panose="02010600040101010101" pitchFamily="2" charset="-122"/>
              </a:rPr>
              <a:t> “SC”</a:t>
            </a:r>
            <a:r>
              <a:rPr lang="zh-CN" altLang="zh-CN" sz="2800">
                <a:latin typeface="华文楷体" panose="02010600040101010101" pitchFamily="2" charset="-122"/>
                <a:ea typeface="华文楷体" panose="02010600040101010101" pitchFamily="2" charset="-122"/>
              </a:rPr>
              <a:t>是食品生产许可编号，是与企业对应的唯一编码，能够实现食品的追溯。食品生产许可证编号由</a:t>
            </a:r>
            <a:r>
              <a:rPr lang="en-US" altLang="zh-CN" sz="2800">
                <a:latin typeface="华文楷体" panose="02010600040101010101" pitchFamily="2" charset="-122"/>
                <a:ea typeface="华文楷体" panose="02010600040101010101" pitchFamily="2" charset="-122"/>
              </a:rPr>
              <a:t>SC</a:t>
            </a:r>
            <a:r>
              <a:rPr lang="zh-CN" altLang="zh-CN" sz="2800">
                <a:latin typeface="华文楷体" panose="02010600040101010101" pitchFamily="2" charset="-122"/>
                <a:ea typeface="华文楷体" panose="02010600040101010101" pitchFamily="2" charset="-122"/>
              </a:rPr>
              <a:t>（</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生产</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的汉语拼音字母缩写）和</a:t>
            </a:r>
            <a:r>
              <a:rPr lang="en-US" altLang="zh-CN" sz="2800">
                <a:latin typeface="华文楷体" panose="02010600040101010101" pitchFamily="2" charset="-122"/>
                <a:ea typeface="华文楷体" panose="02010600040101010101" pitchFamily="2" charset="-122"/>
              </a:rPr>
              <a:t>14</a:t>
            </a:r>
            <a:r>
              <a:rPr lang="zh-CN" altLang="zh-CN" sz="2800">
                <a:latin typeface="华文楷体" panose="02010600040101010101" pitchFamily="2" charset="-122"/>
                <a:ea typeface="华文楷体" panose="02010600040101010101" pitchFamily="2" charset="-122"/>
              </a:rPr>
              <a:t>位阿拉伯数字组成。数字从左至右依次为：</a:t>
            </a:r>
            <a:r>
              <a:rPr lang="en-US" altLang="zh-CN" sz="2800">
                <a:latin typeface="华文楷体" panose="02010600040101010101" pitchFamily="2" charset="-122"/>
                <a:ea typeface="华文楷体" panose="02010600040101010101" pitchFamily="2" charset="-122"/>
              </a:rPr>
              <a:t>3</a:t>
            </a:r>
            <a:r>
              <a:rPr lang="zh-CN" altLang="zh-CN" sz="2800">
                <a:latin typeface="华文楷体" panose="02010600040101010101" pitchFamily="2" charset="-122"/>
                <a:ea typeface="华文楷体" panose="02010600040101010101" pitchFamily="2" charset="-122"/>
              </a:rPr>
              <a:t>位食品类别编码、</a:t>
            </a:r>
            <a:r>
              <a:rPr lang="en-US" altLang="zh-CN" sz="2800">
                <a:latin typeface="华文楷体" panose="02010600040101010101" pitchFamily="2" charset="-122"/>
                <a:ea typeface="华文楷体" panose="02010600040101010101" pitchFamily="2" charset="-122"/>
              </a:rPr>
              <a:t>2</a:t>
            </a:r>
            <a:r>
              <a:rPr lang="zh-CN" altLang="zh-CN" sz="2800">
                <a:latin typeface="华文楷体" panose="02010600040101010101" pitchFamily="2" charset="-122"/>
                <a:ea typeface="华文楷体" panose="02010600040101010101" pitchFamily="2" charset="-122"/>
              </a:rPr>
              <a:t>位省（自治区、直辖市）代码、</a:t>
            </a:r>
            <a:r>
              <a:rPr lang="en-US" altLang="zh-CN" sz="2800">
                <a:latin typeface="华文楷体" panose="02010600040101010101" pitchFamily="2" charset="-122"/>
                <a:ea typeface="华文楷体" panose="02010600040101010101" pitchFamily="2" charset="-122"/>
              </a:rPr>
              <a:t>2</a:t>
            </a:r>
            <a:r>
              <a:rPr lang="zh-CN" altLang="zh-CN" sz="2800">
                <a:latin typeface="华文楷体" panose="02010600040101010101" pitchFamily="2" charset="-122"/>
                <a:ea typeface="华文楷体" panose="02010600040101010101" pitchFamily="2" charset="-122"/>
              </a:rPr>
              <a:t>位市（地）代码、</a:t>
            </a:r>
            <a:r>
              <a:rPr lang="en-US" altLang="zh-CN" sz="2800">
                <a:latin typeface="华文楷体" panose="02010600040101010101" pitchFamily="2" charset="-122"/>
                <a:ea typeface="华文楷体" panose="02010600040101010101" pitchFamily="2" charset="-122"/>
              </a:rPr>
              <a:t>2</a:t>
            </a:r>
            <a:r>
              <a:rPr lang="zh-CN" altLang="zh-CN" sz="2800">
                <a:latin typeface="华文楷体" panose="02010600040101010101" pitchFamily="2" charset="-122"/>
                <a:ea typeface="华文楷体" panose="02010600040101010101" pitchFamily="2" charset="-122"/>
              </a:rPr>
              <a:t>位县（区）代码、</a:t>
            </a:r>
            <a:r>
              <a:rPr lang="en-US" altLang="zh-CN" sz="2800">
                <a:latin typeface="华文楷体" panose="02010600040101010101" pitchFamily="2" charset="-122"/>
                <a:ea typeface="华文楷体" panose="02010600040101010101" pitchFamily="2" charset="-122"/>
              </a:rPr>
              <a:t>4</a:t>
            </a:r>
            <a:r>
              <a:rPr lang="zh-CN" altLang="zh-CN" sz="2800">
                <a:latin typeface="华文楷体" panose="02010600040101010101" pitchFamily="2" charset="-122"/>
                <a:ea typeface="华文楷体" panose="02010600040101010101" pitchFamily="2" charset="-122"/>
              </a:rPr>
              <a:t>位顺序码、</a:t>
            </a:r>
            <a:r>
              <a:rPr lang="en-US" altLang="zh-CN" sz="2800">
                <a:latin typeface="华文楷体" panose="02010600040101010101" pitchFamily="2" charset="-122"/>
                <a:ea typeface="华文楷体" panose="02010600040101010101" pitchFamily="2" charset="-122"/>
              </a:rPr>
              <a:t>1</a:t>
            </a:r>
            <a:r>
              <a:rPr lang="zh-CN" altLang="zh-CN" sz="2800">
                <a:latin typeface="华文楷体" panose="02010600040101010101" pitchFamily="2" charset="-122"/>
                <a:ea typeface="华文楷体" panose="02010600040101010101" pitchFamily="2" charset="-122"/>
              </a:rPr>
              <a:t>位校验码。 </a:t>
            </a:r>
            <a:endParaRPr lang="zh-CN" altLang="zh-CN" sz="2800">
              <a:latin typeface="华文楷体" panose="02010600040101010101" pitchFamily="2" charset="-122"/>
              <a:ea typeface="华文楷体" panose="02010600040101010101" pitchFamily="2" charset="-122"/>
            </a:endParaRPr>
          </a:p>
        </p:txBody>
      </p:sp>
      <p:sp>
        <p:nvSpPr>
          <p:cNvPr id="39" name="燕尾形 23"/>
          <p:cNvSpPr/>
          <p:nvPr/>
        </p:nvSpPr>
        <p:spPr>
          <a:xfrm rot="10800000">
            <a:off x="378849" y="1309754"/>
            <a:ext cx="6842614" cy="614384"/>
          </a:xfrm>
          <a:prstGeom prst="chevron">
            <a:avLst>
              <a:gd name="adj" fmla="val 67746"/>
            </a:avLst>
          </a:prstGeom>
          <a:solidFill>
            <a:schemeClr val="accent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just">
              <a:lnSpc>
                <a:spcPct val="120000"/>
              </a:lnSpc>
            </a:pPr>
            <a:endParaRPr lang="zh-CN" altLang="en-US" sz="1400">
              <a:solidFill>
                <a:schemeClr val="bg1"/>
              </a:solidFill>
              <a:latin typeface="Arial" pitchFamily="34" charset="0"/>
              <a:ea typeface="微软雅黑" panose="020b0503020204020204" pitchFamily="34" charset="-122"/>
              <a:cs typeface="+mn-ea"/>
              <a:sym typeface="Arial" pitchFamily="34" charset="0"/>
            </a:endParaRPr>
          </a:p>
        </p:txBody>
      </p:sp>
      <p:sp>
        <p:nvSpPr>
          <p:cNvPr id="11" name="TextBox 41"/>
          <p:cNvSpPr txBox="1"/>
          <p:nvPr/>
        </p:nvSpPr>
        <p:spPr>
          <a:xfrm>
            <a:off x="871613" y="1323366"/>
            <a:ext cx="5929828"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误区</a:t>
            </a:r>
            <a:r>
              <a:rPr lang="zh-CN" altLang="en-US" sz="3200">
                <a:latin typeface="华文新魏" panose="02010800040101010101" pitchFamily="2" charset="-122"/>
                <a:ea typeface="华文新魏" panose="02010800040101010101" pitchFamily="2" charset="-122"/>
              </a:rPr>
              <a:t>八</a:t>
            </a:r>
            <a:r>
              <a:rPr lang="zh-CN" altLang="zh-CN" sz="3200">
                <a:latin typeface="华文新魏" panose="02010800040101010101" pitchFamily="2" charset="-122"/>
                <a:ea typeface="华文新魏" panose="02010800040101010101" pitchFamily="2" charset="-122"/>
              </a:rPr>
              <a:t>：把普通食品当保健食品</a:t>
            </a:r>
            <a:endParaRPr lang="zh-CN" altLang="zh-CN" sz="3200">
              <a:latin typeface="华文新魏" panose="02010800040101010101" pitchFamily="2" charset="-122"/>
              <a:ea typeface="华文新魏" panose="02010800040101010101" pitchFamily="2" charset="-122"/>
            </a:endParaRPr>
          </a:p>
        </p:txBody>
      </p:sp>
      <p:pic>
        <p:nvPicPr>
          <p:cNvPr id="13" name="图片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Freeform 55"/>
          <p:cNvSpPr>
            <a:spLocks noEditPoints="1"/>
          </p:cNvSpPr>
          <p:nvPr/>
        </p:nvSpPr>
        <p:spPr bwMode="auto">
          <a:xfrm>
            <a:off x="9830614" y="3682151"/>
            <a:ext cx="503974" cy="376207"/>
          </a:xfrm>
          <a:custGeom>
            <a:cxnLst>
              <a:cxn ang="0">
                <a:pos x="19" y="42"/>
              </a:cxn>
              <a:cxn ang="0">
                <a:pos x="17" y="42"/>
              </a:cxn>
              <a:cxn ang="0">
                <a:pos x="1" y="25"/>
              </a:cxn>
              <a:cxn ang="0">
                <a:pos x="1" y="24"/>
              </a:cxn>
              <a:cxn ang="0">
                <a:pos x="17" y="7"/>
              </a:cxn>
              <a:cxn ang="0">
                <a:pos x="19" y="7"/>
              </a:cxn>
              <a:cxn ang="0">
                <a:pos x="21" y="9"/>
              </a:cxn>
              <a:cxn ang="0">
                <a:pos x="21" y="11"/>
              </a:cxn>
              <a:cxn ang="0">
                <a:pos x="7" y="25"/>
              </a:cxn>
              <a:cxn ang="0">
                <a:pos x="21" y="39"/>
              </a:cxn>
              <a:cxn ang="0">
                <a:pos x="21" y="40"/>
              </a:cxn>
              <a:cxn ang="0">
                <a:pos x="19" y="42"/>
              </a:cxn>
              <a:cxn ang="0">
                <a:pos x="29" y="48"/>
              </a:cxn>
              <a:cxn ang="0">
                <a:pos x="27" y="49"/>
              </a:cxn>
              <a:cxn ang="0">
                <a:pos x="25" y="48"/>
              </a:cxn>
              <a:cxn ang="0">
                <a:pos x="24" y="47"/>
              </a:cxn>
              <a:cxn ang="0">
                <a:pos x="38" y="1"/>
              </a:cxn>
              <a:cxn ang="0">
                <a:pos x="39" y="0"/>
              </a:cxn>
              <a:cxn ang="0">
                <a:pos x="41" y="1"/>
              </a:cxn>
              <a:cxn ang="0">
                <a:pos x="42" y="2"/>
              </a:cxn>
              <a:cxn ang="0">
                <a:pos x="29" y="48"/>
              </a:cxn>
              <a:cxn ang="0">
                <a:pos x="49" y="42"/>
              </a:cxn>
              <a:cxn ang="0">
                <a:pos x="47" y="42"/>
              </a:cxn>
              <a:cxn ang="0">
                <a:pos x="45" y="40"/>
              </a:cxn>
              <a:cxn ang="0">
                <a:pos x="45" y="39"/>
              </a:cxn>
              <a:cxn ang="0">
                <a:pos x="59" y="25"/>
              </a:cxn>
              <a:cxn ang="0">
                <a:pos x="45" y="11"/>
              </a:cxn>
              <a:cxn ang="0">
                <a:pos x="45" y="9"/>
              </a:cxn>
              <a:cxn ang="0">
                <a:pos x="47" y="7"/>
              </a:cxn>
              <a:cxn ang="0">
                <a:pos x="49" y="7"/>
              </a:cxn>
              <a:cxn ang="0">
                <a:pos x="65" y="24"/>
              </a:cxn>
              <a:cxn ang="0">
                <a:pos x="65" y="25"/>
              </a:cxn>
              <a:cxn ang="0">
                <a:pos x="49" y="42"/>
              </a:cxn>
            </a:cxnLst>
            <a:rect l="0" t="0" r="r" b="b"/>
            <a:pathLst>
              <a:path w="66" h="49">
                <a:moveTo>
                  <a:pt x="19" y="42"/>
                </a:moveTo>
                <a:cubicBezTo>
                  <a:pt x="19" y="43"/>
                  <a:pt x="18" y="43"/>
                  <a:pt x="17" y="42"/>
                </a:cubicBezTo>
                <a:cubicBezTo>
                  <a:pt x="1" y="25"/>
                  <a:pt x="1" y="25"/>
                  <a:pt x="1" y="25"/>
                </a:cubicBezTo>
                <a:cubicBezTo>
                  <a:pt x="0" y="25"/>
                  <a:pt x="0" y="24"/>
                  <a:pt x="1" y="24"/>
                </a:cubicBezTo>
                <a:cubicBezTo>
                  <a:pt x="17" y="7"/>
                  <a:pt x="17" y="7"/>
                  <a:pt x="17" y="7"/>
                </a:cubicBezTo>
                <a:cubicBezTo>
                  <a:pt x="18" y="7"/>
                  <a:pt x="19" y="7"/>
                  <a:pt x="19" y="7"/>
                </a:cubicBezTo>
                <a:cubicBezTo>
                  <a:pt x="21" y="9"/>
                  <a:pt x="21" y="9"/>
                  <a:pt x="21" y="9"/>
                </a:cubicBezTo>
                <a:cubicBezTo>
                  <a:pt x="21" y="9"/>
                  <a:pt x="21" y="10"/>
                  <a:pt x="21" y="11"/>
                </a:cubicBezTo>
                <a:cubicBezTo>
                  <a:pt x="7" y="25"/>
                  <a:pt x="7" y="25"/>
                  <a:pt x="7" y="25"/>
                </a:cubicBezTo>
                <a:cubicBezTo>
                  <a:pt x="21" y="39"/>
                  <a:pt x="21" y="39"/>
                  <a:pt x="21" y="39"/>
                </a:cubicBezTo>
                <a:cubicBezTo>
                  <a:pt x="21" y="39"/>
                  <a:pt x="21" y="40"/>
                  <a:pt x="21" y="40"/>
                </a:cubicBezTo>
                <a:lnTo>
                  <a:pt x="19" y="42"/>
                </a:lnTo>
                <a:close/>
                <a:moveTo>
                  <a:pt x="29" y="48"/>
                </a:moveTo>
                <a:cubicBezTo>
                  <a:pt x="28" y="49"/>
                  <a:pt x="28" y="49"/>
                  <a:pt x="27" y="49"/>
                </a:cubicBezTo>
                <a:cubicBezTo>
                  <a:pt x="25" y="48"/>
                  <a:pt x="25" y="48"/>
                  <a:pt x="25" y="48"/>
                </a:cubicBezTo>
                <a:cubicBezTo>
                  <a:pt x="24" y="48"/>
                  <a:pt x="24" y="48"/>
                  <a:pt x="24" y="47"/>
                </a:cubicBezTo>
                <a:cubicBezTo>
                  <a:pt x="38" y="1"/>
                  <a:pt x="38" y="1"/>
                  <a:pt x="38" y="1"/>
                </a:cubicBezTo>
                <a:cubicBezTo>
                  <a:pt x="38" y="0"/>
                  <a:pt x="38" y="0"/>
                  <a:pt x="39" y="0"/>
                </a:cubicBezTo>
                <a:cubicBezTo>
                  <a:pt x="41" y="1"/>
                  <a:pt x="41" y="1"/>
                  <a:pt x="41" y="1"/>
                </a:cubicBezTo>
                <a:cubicBezTo>
                  <a:pt x="42" y="1"/>
                  <a:pt x="42" y="2"/>
                  <a:pt x="42" y="2"/>
                </a:cubicBezTo>
                <a:lnTo>
                  <a:pt x="29" y="48"/>
                </a:lnTo>
                <a:close/>
                <a:moveTo>
                  <a:pt x="49" y="42"/>
                </a:moveTo>
                <a:cubicBezTo>
                  <a:pt x="48" y="43"/>
                  <a:pt x="48" y="43"/>
                  <a:pt x="47" y="42"/>
                </a:cubicBezTo>
                <a:cubicBezTo>
                  <a:pt x="45" y="40"/>
                  <a:pt x="45" y="40"/>
                  <a:pt x="45" y="40"/>
                </a:cubicBezTo>
                <a:cubicBezTo>
                  <a:pt x="45" y="40"/>
                  <a:pt x="45" y="39"/>
                  <a:pt x="45" y="39"/>
                </a:cubicBezTo>
                <a:cubicBezTo>
                  <a:pt x="59" y="25"/>
                  <a:pt x="59" y="25"/>
                  <a:pt x="59" y="25"/>
                </a:cubicBezTo>
                <a:cubicBezTo>
                  <a:pt x="45" y="11"/>
                  <a:pt x="45" y="11"/>
                  <a:pt x="45" y="11"/>
                </a:cubicBezTo>
                <a:cubicBezTo>
                  <a:pt x="45" y="10"/>
                  <a:pt x="45" y="9"/>
                  <a:pt x="45" y="9"/>
                </a:cubicBezTo>
                <a:cubicBezTo>
                  <a:pt x="47" y="7"/>
                  <a:pt x="47" y="7"/>
                  <a:pt x="47" y="7"/>
                </a:cubicBezTo>
                <a:cubicBezTo>
                  <a:pt x="48" y="7"/>
                  <a:pt x="48" y="7"/>
                  <a:pt x="49" y="7"/>
                </a:cubicBezTo>
                <a:cubicBezTo>
                  <a:pt x="65" y="24"/>
                  <a:pt x="65" y="24"/>
                  <a:pt x="65" y="24"/>
                </a:cubicBezTo>
                <a:cubicBezTo>
                  <a:pt x="66" y="24"/>
                  <a:pt x="66" y="25"/>
                  <a:pt x="65" y="25"/>
                </a:cubicBezTo>
                <a:lnTo>
                  <a:pt x="49" y="42"/>
                </a:lnTo>
                <a:close/>
              </a:path>
            </a:pathLst>
          </a:custGeom>
          <a:solidFill>
            <a:schemeClr val="bg1"/>
          </a:solidFill>
          <a:ln w="9525">
            <a:noFill/>
            <a:round/>
          </a:ln>
        </p:spPr>
        <p:txBody>
          <a:bodyPr vert="horz" wrap="square" lIns="111650" tIns="55825" rIns="111650" bIns="55825"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endParaRPr lang="en-US" sz="800">
              <a:latin typeface="Arial" pitchFamily="34" charset="0"/>
              <a:ea typeface="微软雅黑" panose="020b0503020204020204" pitchFamily="34" charset="-122"/>
              <a:cs typeface="+mn-ea"/>
              <a:sym typeface="Arial" pitchFamily="34" charset="0"/>
            </a:endParaRPr>
          </a:p>
        </p:txBody>
      </p:sp>
      <p:sp>
        <p:nvSpPr>
          <p:cNvPr id="30"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1" name="矩形 30"/>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4" name="文本框 33"/>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二、保健食品消费误区</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37" name="燕尾形 18"/>
          <p:cNvSpPr/>
          <p:nvPr/>
        </p:nvSpPr>
        <p:spPr>
          <a:xfrm rot="10800000">
            <a:off x="390616" y="1312069"/>
            <a:ext cx="7550926" cy="614384"/>
          </a:xfrm>
          <a:prstGeom prst="chevron">
            <a:avLst>
              <a:gd name="adj" fmla="val 67746"/>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just">
              <a:lnSpc>
                <a:spcPct val="120000"/>
              </a:lnSpc>
            </a:pPr>
            <a:endParaRPr lang="zh-CN" altLang="en-US" sz="1400">
              <a:solidFill>
                <a:schemeClr val="bg1"/>
              </a:solidFill>
              <a:latin typeface="Arial" pitchFamily="34" charset="0"/>
              <a:ea typeface="微软雅黑" panose="020b0503020204020204" pitchFamily="34" charset="-122"/>
              <a:cs typeface="+mn-ea"/>
              <a:sym typeface="Arial" pitchFamily="34" charset="0"/>
            </a:endParaRPr>
          </a:p>
        </p:txBody>
      </p:sp>
      <p:sp>
        <p:nvSpPr>
          <p:cNvPr id="38" name="TextBox 41"/>
          <p:cNvSpPr txBox="1"/>
          <p:nvPr/>
        </p:nvSpPr>
        <p:spPr>
          <a:xfrm>
            <a:off x="668735" y="1326873"/>
            <a:ext cx="5929828"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误区</a:t>
            </a:r>
            <a:r>
              <a:rPr lang="zh-CN" altLang="en-US" sz="3200">
                <a:latin typeface="华文新魏" panose="02010800040101010101" pitchFamily="2" charset="-122"/>
                <a:ea typeface="华文新魏" panose="02010800040101010101" pitchFamily="2" charset="-122"/>
              </a:rPr>
              <a:t>九</a:t>
            </a:r>
            <a:r>
              <a:rPr lang="zh-CN" altLang="zh-CN" sz="3200">
                <a:latin typeface="华文新魏" panose="02010800040101010101" pitchFamily="2" charset="-122"/>
                <a:ea typeface="华文新魏" panose="02010800040101010101" pitchFamily="2" charset="-122"/>
              </a:rPr>
              <a:t>：迷信保健品能保人长寿</a:t>
            </a:r>
            <a:endParaRPr lang="zh-CN" altLang="zh-CN" sz="3200">
              <a:latin typeface="华文新魏" panose="02010800040101010101" pitchFamily="2" charset="-122"/>
              <a:ea typeface="华文新魏" panose="02010800040101010101" pitchFamily="2" charset="-122"/>
            </a:endParaRPr>
          </a:p>
        </p:txBody>
      </p:sp>
      <p:sp>
        <p:nvSpPr>
          <p:cNvPr id="2" name="文本框 1"/>
          <p:cNvSpPr txBox="1"/>
          <p:nvPr/>
        </p:nvSpPr>
        <p:spPr>
          <a:xfrm>
            <a:off x="871613" y="2536205"/>
            <a:ext cx="11246394" cy="353943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很多老年人热衷买保健品，希望通过这些保健品延长自己的寿命，其实是不明智的。世界卫生组织认为，人的寿命与四大因素有关，一是遗传，占</a:t>
            </a:r>
            <a:r>
              <a:rPr lang="en-US" altLang="zh-CN" sz="2800">
                <a:latin typeface="华文楷体" panose="02010600040101010101" pitchFamily="2" charset="-122"/>
                <a:ea typeface="华文楷体" panose="02010600040101010101" pitchFamily="2" charset="-122"/>
              </a:rPr>
              <a:t>15%</a:t>
            </a:r>
            <a:r>
              <a:rPr lang="zh-CN" altLang="zh-CN" sz="2800">
                <a:latin typeface="华文楷体" panose="02010600040101010101" pitchFamily="2" charset="-122"/>
                <a:ea typeface="华文楷体" panose="02010600040101010101" pitchFamily="2" charset="-122"/>
              </a:rPr>
              <a:t>；二是社会环境与自然环境，占</a:t>
            </a:r>
            <a:r>
              <a:rPr lang="en-US" altLang="zh-CN" sz="2800">
                <a:latin typeface="华文楷体" panose="02010600040101010101" pitchFamily="2" charset="-122"/>
                <a:ea typeface="华文楷体" panose="02010600040101010101" pitchFamily="2" charset="-122"/>
              </a:rPr>
              <a:t>17%</a:t>
            </a:r>
            <a:r>
              <a:rPr lang="zh-CN" altLang="zh-CN" sz="2800">
                <a:latin typeface="华文楷体" panose="02010600040101010101" pitchFamily="2" charset="-122"/>
                <a:ea typeface="华文楷体" panose="02010600040101010101" pitchFamily="2" charset="-122"/>
              </a:rPr>
              <a:t>；三是医疗卫生水平，占</a:t>
            </a:r>
            <a:r>
              <a:rPr lang="en-US" altLang="zh-CN" sz="2800">
                <a:latin typeface="华文楷体" panose="02010600040101010101" pitchFamily="2" charset="-122"/>
                <a:ea typeface="华文楷体" panose="02010600040101010101" pitchFamily="2" charset="-122"/>
              </a:rPr>
              <a:t>8%</a:t>
            </a:r>
            <a:r>
              <a:rPr lang="zh-CN" altLang="zh-CN" sz="2800">
                <a:latin typeface="华文楷体" panose="02010600040101010101" pitchFamily="2" charset="-122"/>
                <a:ea typeface="华文楷体" panose="02010600040101010101" pitchFamily="2" charset="-122"/>
              </a:rPr>
              <a:t>；四是生活方式与生活习惯，占</a:t>
            </a:r>
            <a:r>
              <a:rPr lang="en-US" altLang="zh-CN" sz="2800">
                <a:latin typeface="华文楷体" panose="02010600040101010101" pitchFamily="2" charset="-122"/>
                <a:ea typeface="华文楷体" panose="02010600040101010101" pitchFamily="2" charset="-122"/>
              </a:rPr>
              <a:t>60%</a:t>
            </a:r>
            <a:r>
              <a:rPr lang="zh-CN" altLang="zh-CN" sz="2800">
                <a:latin typeface="华文楷体" panose="02010600040101010101" pitchFamily="2" charset="-122"/>
                <a:ea typeface="华文楷体" panose="02010600040101010101" pitchFamily="2" charset="-122"/>
              </a:rPr>
              <a:t>。调查显示，长寿老人的日常生活和饮食起居其实是很随意 的，有人早睡早起、有人晚睡晚起，有些人基本不吃肉、也有人 要顿顿有肉。但他们有着共同的特点：心态平和；起居有规律，睡眠质量好；饮食有节，不挑食；喜欢劳动，闲不住等。所有长寿老人都认为心态好是健康长寿最重要的因素。 </a:t>
            </a:r>
            <a:endParaRPr lang="zh-CN" altLang="zh-CN" sz="2800">
              <a:latin typeface="华文楷体" panose="02010600040101010101" pitchFamily="2" charset="-122"/>
              <a:ea typeface="华文楷体" panose="02010600040101010101" pitchFamily="2" charset="-122"/>
            </a:endParaRPr>
          </a:p>
        </p:txBody>
      </p:sp>
      <p:pic>
        <p:nvPicPr>
          <p:cNvPr id="12" name="图片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Freeform 55"/>
          <p:cNvSpPr>
            <a:spLocks noEditPoints="1"/>
          </p:cNvSpPr>
          <p:nvPr/>
        </p:nvSpPr>
        <p:spPr bwMode="auto">
          <a:xfrm>
            <a:off x="9830614" y="3682151"/>
            <a:ext cx="503974" cy="376207"/>
          </a:xfrm>
          <a:custGeom>
            <a:cxnLst>
              <a:cxn ang="0">
                <a:pos x="19" y="42"/>
              </a:cxn>
              <a:cxn ang="0">
                <a:pos x="17" y="42"/>
              </a:cxn>
              <a:cxn ang="0">
                <a:pos x="1" y="25"/>
              </a:cxn>
              <a:cxn ang="0">
                <a:pos x="1" y="24"/>
              </a:cxn>
              <a:cxn ang="0">
                <a:pos x="17" y="7"/>
              </a:cxn>
              <a:cxn ang="0">
                <a:pos x="19" y="7"/>
              </a:cxn>
              <a:cxn ang="0">
                <a:pos x="21" y="9"/>
              </a:cxn>
              <a:cxn ang="0">
                <a:pos x="21" y="11"/>
              </a:cxn>
              <a:cxn ang="0">
                <a:pos x="7" y="25"/>
              </a:cxn>
              <a:cxn ang="0">
                <a:pos x="21" y="39"/>
              </a:cxn>
              <a:cxn ang="0">
                <a:pos x="21" y="40"/>
              </a:cxn>
              <a:cxn ang="0">
                <a:pos x="19" y="42"/>
              </a:cxn>
              <a:cxn ang="0">
                <a:pos x="29" y="48"/>
              </a:cxn>
              <a:cxn ang="0">
                <a:pos x="27" y="49"/>
              </a:cxn>
              <a:cxn ang="0">
                <a:pos x="25" y="48"/>
              </a:cxn>
              <a:cxn ang="0">
                <a:pos x="24" y="47"/>
              </a:cxn>
              <a:cxn ang="0">
                <a:pos x="38" y="1"/>
              </a:cxn>
              <a:cxn ang="0">
                <a:pos x="39" y="0"/>
              </a:cxn>
              <a:cxn ang="0">
                <a:pos x="41" y="1"/>
              </a:cxn>
              <a:cxn ang="0">
                <a:pos x="42" y="2"/>
              </a:cxn>
              <a:cxn ang="0">
                <a:pos x="29" y="48"/>
              </a:cxn>
              <a:cxn ang="0">
                <a:pos x="49" y="42"/>
              </a:cxn>
              <a:cxn ang="0">
                <a:pos x="47" y="42"/>
              </a:cxn>
              <a:cxn ang="0">
                <a:pos x="45" y="40"/>
              </a:cxn>
              <a:cxn ang="0">
                <a:pos x="45" y="39"/>
              </a:cxn>
              <a:cxn ang="0">
                <a:pos x="59" y="25"/>
              </a:cxn>
              <a:cxn ang="0">
                <a:pos x="45" y="11"/>
              </a:cxn>
              <a:cxn ang="0">
                <a:pos x="45" y="9"/>
              </a:cxn>
              <a:cxn ang="0">
                <a:pos x="47" y="7"/>
              </a:cxn>
              <a:cxn ang="0">
                <a:pos x="49" y="7"/>
              </a:cxn>
              <a:cxn ang="0">
                <a:pos x="65" y="24"/>
              </a:cxn>
              <a:cxn ang="0">
                <a:pos x="65" y="25"/>
              </a:cxn>
              <a:cxn ang="0">
                <a:pos x="49" y="42"/>
              </a:cxn>
            </a:cxnLst>
            <a:rect l="0" t="0" r="r" b="b"/>
            <a:pathLst>
              <a:path w="66" h="49">
                <a:moveTo>
                  <a:pt x="19" y="42"/>
                </a:moveTo>
                <a:cubicBezTo>
                  <a:pt x="19" y="43"/>
                  <a:pt x="18" y="43"/>
                  <a:pt x="17" y="42"/>
                </a:cubicBezTo>
                <a:cubicBezTo>
                  <a:pt x="1" y="25"/>
                  <a:pt x="1" y="25"/>
                  <a:pt x="1" y="25"/>
                </a:cubicBezTo>
                <a:cubicBezTo>
                  <a:pt x="0" y="25"/>
                  <a:pt x="0" y="24"/>
                  <a:pt x="1" y="24"/>
                </a:cubicBezTo>
                <a:cubicBezTo>
                  <a:pt x="17" y="7"/>
                  <a:pt x="17" y="7"/>
                  <a:pt x="17" y="7"/>
                </a:cubicBezTo>
                <a:cubicBezTo>
                  <a:pt x="18" y="7"/>
                  <a:pt x="19" y="7"/>
                  <a:pt x="19" y="7"/>
                </a:cubicBezTo>
                <a:cubicBezTo>
                  <a:pt x="21" y="9"/>
                  <a:pt x="21" y="9"/>
                  <a:pt x="21" y="9"/>
                </a:cubicBezTo>
                <a:cubicBezTo>
                  <a:pt x="21" y="9"/>
                  <a:pt x="21" y="10"/>
                  <a:pt x="21" y="11"/>
                </a:cubicBezTo>
                <a:cubicBezTo>
                  <a:pt x="7" y="25"/>
                  <a:pt x="7" y="25"/>
                  <a:pt x="7" y="25"/>
                </a:cubicBezTo>
                <a:cubicBezTo>
                  <a:pt x="21" y="39"/>
                  <a:pt x="21" y="39"/>
                  <a:pt x="21" y="39"/>
                </a:cubicBezTo>
                <a:cubicBezTo>
                  <a:pt x="21" y="39"/>
                  <a:pt x="21" y="40"/>
                  <a:pt x="21" y="40"/>
                </a:cubicBezTo>
                <a:lnTo>
                  <a:pt x="19" y="42"/>
                </a:lnTo>
                <a:close/>
                <a:moveTo>
                  <a:pt x="29" y="48"/>
                </a:moveTo>
                <a:cubicBezTo>
                  <a:pt x="28" y="49"/>
                  <a:pt x="28" y="49"/>
                  <a:pt x="27" y="49"/>
                </a:cubicBezTo>
                <a:cubicBezTo>
                  <a:pt x="25" y="48"/>
                  <a:pt x="25" y="48"/>
                  <a:pt x="25" y="48"/>
                </a:cubicBezTo>
                <a:cubicBezTo>
                  <a:pt x="24" y="48"/>
                  <a:pt x="24" y="48"/>
                  <a:pt x="24" y="47"/>
                </a:cubicBezTo>
                <a:cubicBezTo>
                  <a:pt x="38" y="1"/>
                  <a:pt x="38" y="1"/>
                  <a:pt x="38" y="1"/>
                </a:cubicBezTo>
                <a:cubicBezTo>
                  <a:pt x="38" y="0"/>
                  <a:pt x="38" y="0"/>
                  <a:pt x="39" y="0"/>
                </a:cubicBezTo>
                <a:cubicBezTo>
                  <a:pt x="41" y="1"/>
                  <a:pt x="41" y="1"/>
                  <a:pt x="41" y="1"/>
                </a:cubicBezTo>
                <a:cubicBezTo>
                  <a:pt x="42" y="1"/>
                  <a:pt x="42" y="2"/>
                  <a:pt x="42" y="2"/>
                </a:cubicBezTo>
                <a:lnTo>
                  <a:pt x="29" y="48"/>
                </a:lnTo>
                <a:close/>
                <a:moveTo>
                  <a:pt x="49" y="42"/>
                </a:moveTo>
                <a:cubicBezTo>
                  <a:pt x="48" y="43"/>
                  <a:pt x="48" y="43"/>
                  <a:pt x="47" y="42"/>
                </a:cubicBezTo>
                <a:cubicBezTo>
                  <a:pt x="45" y="40"/>
                  <a:pt x="45" y="40"/>
                  <a:pt x="45" y="40"/>
                </a:cubicBezTo>
                <a:cubicBezTo>
                  <a:pt x="45" y="40"/>
                  <a:pt x="45" y="39"/>
                  <a:pt x="45" y="39"/>
                </a:cubicBezTo>
                <a:cubicBezTo>
                  <a:pt x="59" y="25"/>
                  <a:pt x="59" y="25"/>
                  <a:pt x="59" y="25"/>
                </a:cubicBezTo>
                <a:cubicBezTo>
                  <a:pt x="45" y="11"/>
                  <a:pt x="45" y="11"/>
                  <a:pt x="45" y="11"/>
                </a:cubicBezTo>
                <a:cubicBezTo>
                  <a:pt x="45" y="10"/>
                  <a:pt x="45" y="9"/>
                  <a:pt x="45" y="9"/>
                </a:cubicBezTo>
                <a:cubicBezTo>
                  <a:pt x="47" y="7"/>
                  <a:pt x="47" y="7"/>
                  <a:pt x="47" y="7"/>
                </a:cubicBezTo>
                <a:cubicBezTo>
                  <a:pt x="48" y="7"/>
                  <a:pt x="48" y="7"/>
                  <a:pt x="49" y="7"/>
                </a:cubicBezTo>
                <a:cubicBezTo>
                  <a:pt x="65" y="24"/>
                  <a:pt x="65" y="24"/>
                  <a:pt x="65" y="24"/>
                </a:cubicBezTo>
                <a:cubicBezTo>
                  <a:pt x="66" y="24"/>
                  <a:pt x="66" y="25"/>
                  <a:pt x="65" y="25"/>
                </a:cubicBezTo>
                <a:lnTo>
                  <a:pt x="49" y="42"/>
                </a:lnTo>
                <a:close/>
              </a:path>
            </a:pathLst>
          </a:custGeom>
          <a:solidFill>
            <a:schemeClr val="bg1"/>
          </a:solidFill>
          <a:ln w="9525">
            <a:noFill/>
            <a:round/>
          </a:ln>
        </p:spPr>
        <p:txBody>
          <a:bodyPr vert="horz" wrap="square" lIns="111650" tIns="55825" rIns="111650" bIns="55825" numCol="1" anchor="t" anchorCtr="0" compatLnSpc="1"/>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20000"/>
              </a:lnSpc>
            </a:pPr>
            <a:endParaRPr lang="en-US" sz="800">
              <a:latin typeface="Arial" pitchFamily="34" charset="0"/>
              <a:ea typeface="微软雅黑" panose="020b0503020204020204" pitchFamily="34" charset="-122"/>
              <a:cs typeface="+mn-ea"/>
              <a:sym typeface="Arial" pitchFamily="34" charset="0"/>
            </a:endParaRPr>
          </a:p>
        </p:txBody>
      </p:sp>
      <p:sp>
        <p:nvSpPr>
          <p:cNvPr id="30"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1" name="矩形 30"/>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4" name="文本框 33"/>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二、保健食品消费误区</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37" name="燕尾形 18"/>
          <p:cNvSpPr/>
          <p:nvPr/>
        </p:nvSpPr>
        <p:spPr>
          <a:xfrm rot="10800000">
            <a:off x="390615" y="1312069"/>
            <a:ext cx="11799399" cy="614384"/>
          </a:xfrm>
          <a:prstGeom prst="chevron">
            <a:avLst>
              <a:gd name="adj" fmla="val 67746"/>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just">
              <a:lnSpc>
                <a:spcPct val="120000"/>
              </a:lnSpc>
            </a:pPr>
            <a:endParaRPr lang="zh-CN" altLang="en-US" sz="1400">
              <a:solidFill>
                <a:schemeClr val="bg1"/>
              </a:solidFill>
              <a:latin typeface="Arial" pitchFamily="34" charset="0"/>
              <a:ea typeface="微软雅黑" panose="020b0503020204020204" pitchFamily="34" charset="-122"/>
              <a:cs typeface="+mn-ea"/>
              <a:sym typeface="Arial" pitchFamily="34" charset="0"/>
            </a:endParaRPr>
          </a:p>
        </p:txBody>
      </p:sp>
      <p:sp>
        <p:nvSpPr>
          <p:cNvPr id="38" name="TextBox 41"/>
          <p:cNvSpPr txBox="1"/>
          <p:nvPr/>
        </p:nvSpPr>
        <p:spPr>
          <a:xfrm>
            <a:off x="668735" y="1326873"/>
            <a:ext cx="11264622"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latin typeface="华文新魏" panose="02010800040101010101" pitchFamily="2" charset="-122"/>
                <a:ea typeface="华文新魏" panose="02010800040101010101" pitchFamily="2" charset="-122"/>
              </a:rPr>
              <a:t>误区</a:t>
            </a:r>
            <a:r>
              <a:rPr lang="zh-CN" altLang="en-US" sz="3200">
                <a:latin typeface="华文新魏" panose="02010800040101010101" pitchFamily="2" charset="-122"/>
                <a:ea typeface="华文新魏" panose="02010800040101010101" pitchFamily="2" charset="-122"/>
              </a:rPr>
              <a:t>十</a:t>
            </a:r>
            <a:r>
              <a:rPr lang="zh-CN" altLang="zh-CN" sz="3200">
                <a:latin typeface="华文新魏" panose="02010800040101010101" pitchFamily="2" charset="-122"/>
                <a:ea typeface="华文新魏" panose="02010800040101010101" pitchFamily="2" charset="-122"/>
              </a:rPr>
              <a:t>：认为声称具有</a:t>
            </a:r>
            <a:r>
              <a:rPr lang="en-US" altLang="zh-CN" sz="3200">
                <a:latin typeface="华文新魏" panose="02010800040101010101" pitchFamily="2" charset="-122"/>
                <a:ea typeface="华文新魏" panose="02010800040101010101" pitchFamily="2" charset="-122"/>
              </a:rPr>
              <a:t>“</a:t>
            </a:r>
            <a:r>
              <a:rPr lang="zh-CN" altLang="zh-CN" sz="3200">
                <a:latin typeface="华文新魏" panose="02010800040101010101" pitchFamily="2" charset="-122"/>
                <a:ea typeface="华文新魏" panose="02010800040101010101" pitchFamily="2" charset="-122"/>
              </a:rPr>
              <a:t>壮阳</a:t>
            </a:r>
            <a:r>
              <a:rPr lang="en-US" altLang="zh-CN" sz="3200">
                <a:latin typeface="华文新魏" panose="02010800040101010101" pitchFamily="2" charset="-122"/>
                <a:ea typeface="华文新魏" panose="02010800040101010101" pitchFamily="2" charset="-122"/>
              </a:rPr>
              <a:t>”</a:t>
            </a:r>
            <a:r>
              <a:rPr lang="zh-CN" altLang="zh-CN" sz="3200">
                <a:latin typeface="华文新魏" panose="02010800040101010101" pitchFamily="2" charset="-122"/>
                <a:ea typeface="华文新魏" panose="02010800040101010101" pitchFamily="2" charset="-122"/>
              </a:rPr>
              <a:t>功能的保健品真的</a:t>
            </a:r>
            <a:r>
              <a:rPr lang="en-US" altLang="zh-CN" sz="3200">
                <a:latin typeface="华文新魏" panose="02010800040101010101" pitchFamily="2" charset="-122"/>
                <a:ea typeface="华文新魏" panose="02010800040101010101" pitchFamily="2" charset="-122"/>
              </a:rPr>
              <a:t>“</a:t>
            </a:r>
            <a:r>
              <a:rPr lang="zh-CN" altLang="zh-CN" sz="3200">
                <a:latin typeface="华文新魏" panose="02010800040101010101" pitchFamily="2" charset="-122"/>
                <a:ea typeface="华文新魏" panose="02010800040101010101" pitchFamily="2" charset="-122"/>
              </a:rPr>
              <a:t>壮阳</a:t>
            </a:r>
            <a:r>
              <a:rPr lang="en-US" altLang="zh-CN" sz="3200">
                <a:latin typeface="华文新魏" panose="02010800040101010101" pitchFamily="2" charset="-122"/>
                <a:ea typeface="华文新魏" panose="02010800040101010101" pitchFamily="2" charset="-122"/>
              </a:rPr>
              <a:t>”</a:t>
            </a:r>
            <a:endParaRPr lang="zh-CN" altLang="zh-CN" sz="3200">
              <a:latin typeface="华文新魏" panose="02010800040101010101" pitchFamily="2" charset="-122"/>
              <a:ea typeface="华文新魏" panose="02010800040101010101" pitchFamily="2" charset="-122"/>
            </a:endParaRPr>
          </a:p>
        </p:txBody>
      </p:sp>
      <p:sp>
        <p:nvSpPr>
          <p:cNvPr id="2" name="文本框 1"/>
          <p:cNvSpPr txBox="1"/>
          <p:nvPr/>
        </p:nvSpPr>
        <p:spPr>
          <a:xfrm>
            <a:off x="871613" y="2680221"/>
            <a:ext cx="7213946" cy="440120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有不少保健食品直接或隐晦声称具有</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壮阳</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功能。国家食药监总局提醒：目前，我国允许注册申请的特定保健食品功能除国家公布的</a:t>
            </a:r>
            <a:r>
              <a:rPr lang="en-US" altLang="zh-CN" sz="2800">
                <a:latin typeface="华文楷体" panose="02010600040101010101" pitchFamily="2" charset="-122"/>
                <a:ea typeface="华文楷体" panose="02010600040101010101" pitchFamily="2" charset="-122"/>
              </a:rPr>
              <a:t>27</a:t>
            </a:r>
            <a:r>
              <a:rPr lang="zh-CN" altLang="zh-CN" sz="2800">
                <a:latin typeface="华文楷体" panose="02010600040101010101" pitchFamily="2" charset="-122"/>
                <a:ea typeface="华文楷体" panose="02010600040101010101" pitchFamily="2" charset="-122"/>
              </a:rPr>
              <a:t>项外，不包括补肾壮阳、活血通络、益气固本、滋阴壮阳、滋补肾阳、壮阳补肾等相关功能。原卫生部和国家食品药品监督管理部门也从未批准过声称壮阳功能的保健食品。声称壮阳功能的保健食品一律属于假冒保健食品。 </a:t>
            </a:r>
            <a:endParaRPr lang="zh-CN" altLang="zh-CN" sz="2800">
              <a:latin typeface="华文楷体" panose="02010600040101010101" pitchFamily="2" charset="-122"/>
              <a:ea typeface="华文楷体" panose="02010600040101010101" pitchFamily="2" charset="-122"/>
            </a:endParaRPr>
          </a:p>
          <a:p>
            <a:endParaRPr lang="zh-CN" altLang="zh-CN" sz="2800">
              <a:latin typeface="华文楷体" panose="02010600040101010101" pitchFamily="2" charset="-122"/>
              <a:ea typeface="华文楷体" panose="02010600040101010101" pitchFamily="2" charset="-122"/>
            </a:endParaRPr>
          </a:p>
        </p:txBody>
      </p:sp>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1823" y="3300556"/>
            <a:ext cx="3905213" cy="2872502"/>
          </a:xfrm>
          <a:prstGeom prst="rect">
            <a:avLst/>
          </a:prstGeom>
        </p:spPr>
      </p:pic>
      <p:contentPart p14:bwMode="auto" r:id="rId4">
        <p14:nvContentPartPr>
          <p14:cNvPr id="5" name="墨迹 4"/>
          <p14:cNvContentPartPr/>
          <p14:nvPr/>
        </p14:nvContentPartPr>
        <p14:xfrm>
          <a:off x="8187231" y="5964175"/>
          <a:ext cx="412920" cy="270720"/>
        </p14:xfrm>
      </p:contentPart>
      <p:pic>
        <p:nvPicPr>
          <p:cNvPr id="14" name="图片 1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grpId="0" nodeType="afterEffect">
                                  <p:stCondLst>
                                    <p:cond delay="0"/>
                                  </p:stCondLst>
                                  <p:childTnLst>
                                    <p:set>
                                      <p:cBhvr>
                                        <p:cTn id="6" dur="1" fill="hold">
                                          <p:stCondLst>
                                            <p:cond delay="0"/>
                                          </p:stCondLst>
                                        </p:cTn>
                                        <p:tgtEl>
                                          <p:spTgt spid="69"/>
                                        </p:tgtEl>
                                        <p:attrNameLst>
                                          <p:attrName>style.visibility</p:attrName>
                                        </p:attrNameLst>
                                      </p:cBhvr>
                                      <p:to>
                                        <p:strVal val="visible"/>
                                      </p:to>
                                    </p:set>
                                    <p:anim calcmode="lin" valueType="num">
                                      <p:cBhvr>
                                        <p:cTn id="7" dur="500" fill="hold"/>
                                        <p:tgtEl>
                                          <p:spTgt spid="69"/>
                                        </p:tgtEl>
                                        <p:attrNameLst>
                                          <p:attrName>ppt_w</p:attrName>
                                        </p:attrNameLst>
                                      </p:cBhvr>
                                      <p:tavLst>
                                        <p:tav tm="0">
                                          <p:val>
                                            <p:fltVal val="0"/>
                                          </p:val>
                                        </p:tav>
                                        <p:tav tm="100000">
                                          <p:val>
                                            <p:strVal val="#ppt_w"/>
                                          </p:val>
                                        </p:tav>
                                      </p:tavLst>
                                    </p:anim>
                                    <p:anim calcmode="lin" valueType="num">
                                      <p:cBhvr>
                                        <p:cTn id="8" dur="500" fill="hold"/>
                                        <p:tgtEl>
                                          <p:spTgt spid="69"/>
                                        </p:tgtEl>
                                        <p:attrNameLst>
                                          <p:attrName>ppt_h</p:attrName>
                                        </p:attrNameLst>
                                      </p:cBhvr>
                                      <p:tavLst>
                                        <p:tav tm="0">
                                          <p:val>
                                            <p:fltVal val="0"/>
                                          </p:val>
                                        </p:tav>
                                        <p:tav tm="100000">
                                          <p:val>
                                            <p:strVal val="#ppt_h"/>
                                          </p:val>
                                        </p:tav>
                                      </p:tavLst>
                                    </p:anim>
                                    <p:animEffect transition="in" filter="fade">
                                      <p:cBhvr>
                                        <p:cTn id="9" dur="500"/>
                                        <p:tgtEl>
                                          <p:spTgt spid="69"/>
                                        </p:tgtEl>
                                      </p:cBhvr>
                                    </p:animEffect>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10" presetClass="entr" presetSubtype="0" dur="50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0"/>
      <p:bldP spid="2"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 name="任意多边形 20"/>
          <p:cNvSpPr/>
          <p:nvPr/>
        </p:nvSpPr>
        <p:spPr>
          <a:xfrm>
            <a:off x="794" y="3616324"/>
            <a:ext cx="12857163" cy="3615631"/>
          </a:xfrm>
          <a:custGeom>
            <a:gdLst>
              <a:gd name="connsiteX0" fmla="*/ 0 w 6907593"/>
              <a:gd name="connsiteY0" fmla="*/ 0 h 1776503"/>
              <a:gd name="connsiteX1" fmla="*/ 6907593 w 6907593"/>
              <a:gd name="connsiteY1" fmla="*/ 1776503 h 1776503"/>
              <a:gd name="connsiteX2" fmla="*/ 0 w 6907593"/>
              <a:gd name="connsiteY2" fmla="*/ 1776503 h 1776503"/>
            </a:gdLst>
            <a:cxnLst>
              <a:cxn ang="0">
                <a:pos x="connsiteX0" y="connsiteY0"/>
              </a:cxn>
              <a:cxn ang="0">
                <a:pos x="connsiteX1" y="connsiteY1"/>
              </a:cxn>
              <a:cxn ang="0">
                <a:pos x="connsiteX2" y="connsiteY2"/>
              </a:cxn>
            </a:cxnLst>
            <a:rect l="l" t="t" r="r" b="b"/>
            <a:pathLst>
              <a:path w="6907592" h="1776502">
                <a:moveTo>
                  <a:pt x="0" y="0"/>
                </a:moveTo>
                <a:lnTo>
                  <a:pt x="6907593" y="1776503"/>
                </a:lnTo>
                <a:lnTo>
                  <a:pt x="0" y="1776503"/>
                </a:lnTo>
                <a:close/>
              </a:path>
            </a:pathLst>
          </a:custGeom>
          <a:solidFill>
            <a:srgbClr val="007FDE">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22" name="任意多边形 21"/>
          <p:cNvSpPr/>
          <p:nvPr/>
        </p:nvSpPr>
        <p:spPr>
          <a:xfrm flipH="1">
            <a:off x="4917393" y="5841806"/>
            <a:ext cx="7940563" cy="1390398"/>
          </a:xfrm>
          <a:custGeom>
            <a:gdLst>
              <a:gd name="connsiteX0" fmla="*/ 0 w 6907593"/>
              <a:gd name="connsiteY0" fmla="*/ 0 h 1776503"/>
              <a:gd name="connsiteX1" fmla="*/ 6907593 w 6907593"/>
              <a:gd name="connsiteY1" fmla="*/ 1776503 h 1776503"/>
              <a:gd name="connsiteX2" fmla="*/ 0 w 6907593"/>
              <a:gd name="connsiteY2" fmla="*/ 1776503 h 1776503"/>
            </a:gdLst>
            <a:cxnLst>
              <a:cxn ang="0">
                <a:pos x="connsiteX0" y="connsiteY0"/>
              </a:cxn>
              <a:cxn ang="0">
                <a:pos x="connsiteX1" y="connsiteY1"/>
              </a:cxn>
              <a:cxn ang="0">
                <a:pos x="connsiteX2" y="connsiteY2"/>
              </a:cxn>
            </a:cxnLst>
            <a:rect l="l" t="t" r="r" b="b"/>
            <a:pathLst>
              <a:path w="6907592" h="1776502">
                <a:moveTo>
                  <a:pt x="0" y="0"/>
                </a:moveTo>
                <a:lnTo>
                  <a:pt x="6907593" y="1776503"/>
                </a:lnTo>
                <a:lnTo>
                  <a:pt x="0" y="1776503"/>
                </a:lnTo>
                <a:close/>
              </a:path>
            </a:pathLst>
          </a:custGeom>
          <a:solidFill>
            <a:srgbClr val="92D05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23" name="TextBox 11"/>
          <p:cNvSpPr txBox="1"/>
          <p:nvPr/>
        </p:nvSpPr>
        <p:spPr>
          <a:xfrm>
            <a:off x="6141343" y="3170813"/>
            <a:ext cx="4363695" cy="58477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lvl="1"/>
            <a:r>
              <a:rPr lang="zh-CN" altLang="en-US" sz="1970" b="1">
                <a:solidFill>
                  <a:schemeClr val="accent2"/>
                </a:solidFill>
                <a:latin typeface="微软雅黑" panose="020b0503020204020204" pitchFamily="34" charset="-122"/>
                <a:ea typeface="微软雅黑" panose="020b0503020204020204" pitchFamily="34" charset="-122"/>
              </a:rPr>
              <a:t> </a:t>
            </a:r>
            <a:r>
              <a:rPr lang="zh-CN" altLang="en-US" sz="3200" b="1">
                <a:solidFill>
                  <a:schemeClr val="accent2"/>
                </a:solidFill>
                <a:latin typeface="微软雅黑" panose="020b0503020204020204" pitchFamily="34" charset="-122"/>
                <a:ea typeface="微软雅黑" panose="020b0503020204020204" pitchFamily="34" charset="-122"/>
              </a:rPr>
              <a:t>三、</a:t>
            </a:r>
            <a:r>
              <a:rPr lang="zh-CN" altLang="zh-CN" sz="3200" b="1">
                <a:solidFill>
                  <a:schemeClr val="accent2"/>
                </a:solidFill>
                <a:latin typeface="微软雅黑" panose="020b0503020204020204" pitchFamily="34" charset="-122"/>
                <a:ea typeface="微软雅黑" panose="020b0503020204020204" pitchFamily="34" charset="-122"/>
              </a:rPr>
              <a:t>如何识别虚假广告</a:t>
            </a:r>
            <a:endParaRPr lang="en-US" altLang="zh-CN" sz="3200" b="1">
              <a:solidFill>
                <a:schemeClr val="accent2"/>
              </a:solidFill>
              <a:latin typeface="微软雅黑" panose="020b0503020204020204" pitchFamily="34" charset="-122"/>
              <a:ea typeface="微软雅黑" panose="020b0503020204020204" pitchFamily="34" charset="-122"/>
            </a:endParaRPr>
          </a:p>
        </p:txBody>
      </p:sp>
      <p:cxnSp>
        <p:nvCxnSpPr>
          <p:cNvPr id="24" name="直接连接符 23"/>
          <p:cNvCxnSpPr/>
          <p:nvPr/>
        </p:nvCxnSpPr>
        <p:spPr>
          <a:xfrm flipH="1" flipV="1">
            <a:off x="6023103" y="2542355"/>
            <a:ext cx="0" cy="1997601"/>
          </a:xfrm>
          <a:prstGeom prst="line">
            <a:avLst/>
          </a:prstGeom>
          <a:ln w="12700">
            <a:solidFill>
              <a:schemeClr val="accent2"/>
            </a:solidFill>
            <a:prstDash val="dash"/>
          </a:ln>
        </p:spPr>
        <p:style>
          <a:lnRef idx="1">
            <a:schemeClr val="accent1"/>
          </a:lnRef>
          <a:fillRef idx="0">
            <a:schemeClr val="accent1"/>
          </a:fillRef>
          <a:effectRef idx="0">
            <a:schemeClr val="accent1"/>
          </a:effectRef>
          <a:fontRef idx="minor">
            <a:schemeClr val="tx1"/>
          </a:fontRef>
        </p:style>
      </p:cxnSp>
      <p:sp>
        <p:nvSpPr>
          <p:cNvPr id="25" name="TextBox 13"/>
          <p:cNvSpPr txBox="1"/>
          <p:nvPr/>
        </p:nvSpPr>
        <p:spPr>
          <a:xfrm>
            <a:off x="4259751" y="4193750"/>
            <a:ext cx="1269401" cy="346206"/>
          </a:xfrm>
          <a:prstGeom prst="rect">
            <a:avLst/>
          </a:prstGeom>
          <a:noFill/>
        </p:spPr>
        <p:txBody>
          <a:bodyPr wrap="square" lIns="0" tIns="0" rIns="0" bIns="0"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250">
                <a:solidFill>
                  <a:schemeClr val="tx1">
                    <a:lumMod val="65000"/>
                    <a:lumOff val="35000"/>
                  </a:schemeClr>
                </a:solidFill>
                <a:latin typeface="Arial" pitchFamily="34" charset="0"/>
                <a:ea typeface="+mj-ea"/>
                <a:cs typeface="Arial" pitchFamily="34" charset="0"/>
              </a:rPr>
              <a:t>PART 03</a:t>
            </a:r>
            <a:endParaRPr lang="zh-CN" altLang="en-US" sz="2250">
              <a:solidFill>
                <a:schemeClr val="tx1">
                  <a:lumMod val="65000"/>
                  <a:lumOff val="35000"/>
                </a:schemeClr>
              </a:solidFill>
              <a:latin typeface="Arial" pitchFamily="34" charset="0"/>
              <a:ea typeface="+mj-ea"/>
              <a:cs typeface="Arial" pitchFamily="34" charset="0"/>
            </a:endParaRPr>
          </a:p>
        </p:txBody>
      </p:sp>
      <p:grpSp>
        <p:nvGrpSpPr>
          <p:cNvPr id="26" name="组合 25"/>
          <p:cNvGrpSpPr/>
          <p:nvPr/>
        </p:nvGrpSpPr>
        <p:grpSpPr>
          <a:xfrm>
            <a:off x="4052326" y="2505566"/>
            <a:ext cx="1476826" cy="1476826"/>
            <a:chOff x="304800" y="673100"/>
            <a:chExt cx="4000500" cy="4000500"/>
          </a:xfrm>
          <a:effectLst>
            <a:outerShdw blurRad="444500" dist="254000" dir="8100000" algn="tr" rotWithShape="0">
              <a:prstClr val="black">
                <a:alpha val="50000"/>
              </a:prstClr>
            </a:outerShdw>
          </a:effectLst>
        </p:grpSpPr>
        <p:sp>
          <p:nvSpPr>
            <p:cNvPr id="27" name="同心圆 26"/>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080808"/>
                </a:solidFill>
                <a:latin typeface="+mj-ea"/>
                <a:ea typeface="+mj-ea"/>
              </a:endParaRPr>
            </a:p>
          </p:txBody>
        </p:sp>
        <p:sp>
          <p:nvSpPr>
            <p:cNvPr id="28" name="椭圆 27"/>
            <p:cNvSpPr/>
            <p:nvPr/>
          </p:nvSpPr>
          <p:spPr>
            <a:xfrm>
              <a:off x="392112" y="760412"/>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solidFill>
                  <a:srgbClr val="080808"/>
                </a:solidFill>
                <a:latin typeface="+mj-ea"/>
                <a:ea typeface="+mj-ea"/>
              </a:endParaRPr>
            </a:p>
          </p:txBody>
        </p:sp>
      </p:grpSp>
      <p:sp>
        <p:nvSpPr>
          <p:cNvPr id="31" name="TextBox 13"/>
          <p:cNvSpPr txBox="1"/>
          <p:nvPr/>
        </p:nvSpPr>
        <p:spPr>
          <a:xfrm>
            <a:off x="4234108" y="2737485"/>
            <a:ext cx="1269401" cy="1081829"/>
          </a:xfrm>
          <a:prstGeom prst="rect">
            <a:avLst/>
          </a:prstGeom>
          <a:noFill/>
        </p:spPr>
        <p:txBody>
          <a:bodyPr wrap="square" lIns="0" tIns="0" rIns="0" bIns="0"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7030" b="1">
                <a:solidFill>
                  <a:schemeClr val="accent1"/>
                </a:solidFill>
                <a:latin typeface="Arial" pitchFamily="34" charset="0"/>
                <a:ea typeface="+mj-ea"/>
                <a:cs typeface="Arial" pitchFamily="34" charset="0"/>
              </a:rPr>
              <a:t>03</a:t>
            </a:r>
            <a:endParaRPr lang="zh-CN" altLang="en-US" sz="7030" b="1">
              <a:solidFill>
                <a:schemeClr val="accent1"/>
              </a:solidFill>
              <a:latin typeface="Arial" pitchFamily="34" charset="0"/>
              <a:ea typeface="+mj-ea"/>
              <a:cs typeface="Arial" pitchFamily="34" charset="0"/>
            </a:endParaRPr>
          </a:p>
        </p:txBody>
      </p:sp>
      <p:pic>
        <p:nvPicPr>
          <p:cNvPr id="14" name="图片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2"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1+#ppt_w/2"/>
                                          </p:val>
                                        </p:tav>
                                        <p:tav tm="100000">
                                          <p:val>
                                            <p:strVal val="#ppt_x"/>
                                          </p:val>
                                        </p:tav>
                                      </p:tavLst>
                                    </p:anim>
                                    <p:anim calcmode="lin" valueType="num">
                                      <p:cBhvr additive="base">
                                        <p:cTn id="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0-#ppt_w/2"/>
                                          </p:val>
                                        </p:tav>
                                        <p:tav tm="100000">
                                          <p:val>
                                            <p:strVal val="#ppt_x"/>
                                          </p:val>
                                        </p:tav>
                                      </p:tavLst>
                                    </p:anim>
                                    <p:anim calcmode="lin" valueType="num">
                                      <p:cBhvr additive="base">
                                        <p:cTn id="14" dur="500" fill="hold"/>
                                        <p:tgtEl>
                                          <p:spTgt spid="21"/>
                                        </p:tgtEl>
                                        <p:attrNameLst>
                                          <p:attrName>ppt_y</p:attrName>
                                        </p:attrNameLst>
                                      </p:cBhvr>
                                      <p:tavLst>
                                        <p:tav tm="0">
                                          <p:val>
                                            <p:strVal val="#ppt_y"/>
                                          </p:val>
                                        </p:tav>
                                        <p:tav tm="100000">
                                          <p:val>
                                            <p:strVal val="#ppt_y"/>
                                          </p:val>
                                        </p:tav>
                                      </p:tavLst>
                                    </p:anim>
                                  </p:childTnLst>
                                </p:cTn>
                              </p:par>
                            </p:childTnLst>
                          </p:cTn>
                        </p:par>
                        <p:par>
                          <p:cTn id="15" fill="hold" nodeType="afterGroup">
                            <p:stCondLst>
                              <p:cond delay="500"/>
                            </p:stCondLst>
                            <p:childTnLst>
                              <p:par>
                                <p:cTn id="16" presetID="22" presetClass="entr" presetSubtype="4" dur="500" fill="hold" nodeType="after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wipe(down)">
                                      <p:cBhvr>
                                        <p:cTn id="18" dur="500"/>
                                        <p:tgtEl>
                                          <p:spTgt spid="24"/>
                                        </p:tgtEl>
                                      </p:cBhvr>
                                    </p:animEffect>
                                  </p:childTnLst>
                                </p:cTn>
                              </p:par>
                            </p:childTnLst>
                          </p:cTn>
                        </p:par>
                        <p:par>
                          <p:cTn id="19" fill="hold" nodeType="afterGroup">
                            <p:stCondLst>
                              <p:cond delay="1000"/>
                            </p:stCondLst>
                            <p:childTnLst>
                              <p:par>
                                <p:cTn id="20" presetID="10" presetClass="entr" presetSubtype="0" dur="500" fill="hold" nodeType="after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childTnLst>
                          </p:cTn>
                        </p:par>
                        <p:par>
                          <p:cTn id="23" fill="hold" nodeType="afterGroup">
                            <p:stCondLst>
                              <p:cond delay="1500"/>
                            </p:stCondLst>
                            <p:childTnLst>
                              <p:par>
                                <p:cTn id="24" presetID="47" presetClass="entr" presetSubtype="0" dur="500" fill="hold" grpId="0" nodeType="afterEffect">
                                  <p:stCondLst>
                                    <p:cond delay="0"/>
                                  </p:stCondLst>
                                  <p:childTnLst>
                                    <p:set>
                                      <p:cBhvr>
                                        <p:cTn id="25" dur="1" fill="hold">
                                          <p:stCondLst>
                                            <p:cond delay="0"/>
                                          </p:stCondLst>
                                        </p:cTn>
                                        <p:tgtEl>
                                          <p:spTgt spid="31"/>
                                        </p:tgtEl>
                                        <p:attrNameLst>
                                          <p:attrName>style.visibility</p:attrName>
                                        </p:attrNameLst>
                                      </p:cBhvr>
                                      <p:to>
                                        <p:strVal val="visible"/>
                                      </p:to>
                                    </p:set>
                                    <p:animEffect transition="in" filter="fade">
                                      <p:cBhvr>
                                        <p:cTn id="26" dur="500"/>
                                        <p:tgtEl>
                                          <p:spTgt spid="31"/>
                                        </p:tgtEl>
                                      </p:cBhvr>
                                    </p:animEffect>
                                    <p:anim calcmode="lin" valueType="num">
                                      <p:cBhvr>
                                        <p:cTn id="27" dur="500" fill="hold"/>
                                        <p:tgtEl>
                                          <p:spTgt spid="31"/>
                                        </p:tgtEl>
                                        <p:attrNameLst>
                                          <p:attrName>ppt_x</p:attrName>
                                        </p:attrNameLst>
                                      </p:cBhvr>
                                      <p:tavLst>
                                        <p:tav tm="0">
                                          <p:val>
                                            <p:strVal val="#ppt_x"/>
                                          </p:val>
                                        </p:tav>
                                        <p:tav tm="100000">
                                          <p:val>
                                            <p:strVal val="#ppt_x"/>
                                          </p:val>
                                        </p:tav>
                                      </p:tavLst>
                                    </p:anim>
                                    <p:anim calcmode="lin" valueType="num">
                                      <p:cBhvr>
                                        <p:cTn id="28" dur="500" fill="hold"/>
                                        <p:tgtEl>
                                          <p:spTgt spid="31"/>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2000"/>
                            </p:stCondLst>
                            <p:childTnLst>
                              <p:par>
                                <p:cTn id="30" presetID="12" presetClass="entr" presetSubtype="8" dur="50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 calcmode="lin" valueType="num">
                                      <p:cBhvr additive="base">
                                        <p:cTn id="32" dur="500"/>
                                        <p:tgtEl>
                                          <p:spTgt spid="23"/>
                                        </p:tgtEl>
                                        <p:attrNameLst>
                                          <p:attrName>ppt_x</p:attrName>
                                        </p:attrNameLst>
                                      </p:cBhvr>
                                      <p:tavLst>
                                        <p:tav tm="0">
                                          <p:val>
                                            <p:strVal val="#ppt_x-#ppt_w*1.125000"/>
                                          </p:val>
                                        </p:tav>
                                        <p:tav tm="100000">
                                          <p:val>
                                            <p:strVal val="#ppt_x"/>
                                          </p:val>
                                        </p:tav>
                                      </p:tavLst>
                                    </p:anim>
                                    <p:animEffect transition="in" filter="wipe(right)">
                                      <p:cBhvr>
                                        <p:cTn id="33" dur="500"/>
                                        <p:tgtEl>
                                          <p:spTgt spid="23"/>
                                        </p:tgtEl>
                                      </p:cBhvr>
                                    </p:animEffect>
                                  </p:childTnLst>
                                </p:cTn>
                              </p:par>
                            </p:childTnLst>
                          </p:cTn>
                        </p:par>
                        <p:par>
                          <p:cTn id="34" fill="hold" nodeType="afterGroup">
                            <p:stCondLst>
                              <p:cond delay="2500"/>
                            </p:stCondLst>
                            <p:childTnLst>
                              <p:par>
                                <p:cTn id="35" presetID="47" presetClass="entr" presetSubtype="0" dur="500" fill="hold" grpId="0" nodeType="afterEffect">
                                  <p:stCondLst>
                                    <p:cond delay="0"/>
                                  </p:stCondLst>
                                  <p:childTnLst>
                                    <p:set>
                                      <p:cBhvr>
                                        <p:cTn id="36" dur="1" fill="hold">
                                          <p:stCondLst>
                                            <p:cond delay="0"/>
                                          </p:stCondLst>
                                        </p:cTn>
                                        <p:tgtEl>
                                          <p:spTgt spid="25"/>
                                        </p:tgtEl>
                                        <p:attrNameLst>
                                          <p:attrName>style.visibility</p:attrName>
                                        </p:attrNameLst>
                                      </p:cBhvr>
                                      <p:to>
                                        <p:strVal val="visible"/>
                                      </p:to>
                                    </p:set>
                                    <p:animEffect transition="in" filter="fade">
                                      <p:cBhvr>
                                        <p:cTn id="37" dur="500"/>
                                        <p:tgtEl>
                                          <p:spTgt spid="25"/>
                                        </p:tgtEl>
                                      </p:cBhvr>
                                    </p:animEffect>
                                    <p:anim calcmode="lin" valueType="num">
                                      <p:cBhvr>
                                        <p:cTn id="38" dur="500" fill="hold"/>
                                        <p:tgtEl>
                                          <p:spTgt spid="25"/>
                                        </p:tgtEl>
                                        <p:attrNameLst>
                                          <p:attrName>ppt_x</p:attrName>
                                        </p:attrNameLst>
                                      </p:cBhvr>
                                      <p:tavLst>
                                        <p:tav tm="0">
                                          <p:val>
                                            <p:strVal val="#ppt_x"/>
                                          </p:val>
                                        </p:tav>
                                        <p:tav tm="100000">
                                          <p:val>
                                            <p:strVal val="#ppt_x"/>
                                          </p:val>
                                        </p:tav>
                                      </p:tavLst>
                                    </p:anim>
                                    <p:anim calcmode="lin" valueType="num">
                                      <p:cBhvr>
                                        <p:cTn id="39" dur="500" fill="hold"/>
                                        <p:tgtEl>
                                          <p:spTgt spid="2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3" grpId="0"/>
      <p:bldP spid="25" grpId="0"/>
      <p:bldP spid="31"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矩形 27"/>
          <p:cNvSpPr/>
          <p:nvPr/>
        </p:nvSpPr>
        <p:spPr>
          <a:xfrm>
            <a:off x="5554984" y="1185390"/>
            <a:ext cx="7030072" cy="470463"/>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96423" tIns="48211" rIns="96423" bIns="48211"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lnSpc>
                <a:spcPct val="120000"/>
              </a:lnSpc>
            </a:pPr>
            <a:endParaRPr lang="zh-CN" altLang="en-US">
              <a:latin typeface="Arial" pitchFamily="34" charset="0"/>
              <a:ea typeface="微软雅黑" panose="020b0503020204020204" pitchFamily="34" charset="-122"/>
              <a:cs typeface="+mn-ea"/>
              <a:sym typeface="Arial" pitchFamily="34" charset="0"/>
            </a:endParaRPr>
          </a:p>
        </p:txBody>
      </p:sp>
      <p:sp>
        <p:nvSpPr>
          <p:cNvPr id="29" name="矩形 28"/>
          <p:cNvSpPr/>
          <p:nvPr/>
        </p:nvSpPr>
        <p:spPr>
          <a:xfrm>
            <a:off x="5554983" y="3599178"/>
            <a:ext cx="7030075" cy="46039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6423" tIns="48211" rIns="96423" bIns="48211"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lnSpc>
                <a:spcPct val="120000"/>
              </a:lnSpc>
            </a:pPr>
            <a:endParaRPr lang="zh-CN" altLang="en-US" sz="1400">
              <a:latin typeface="Arial" pitchFamily="34" charset="0"/>
              <a:ea typeface="微软雅黑" panose="020b0503020204020204" pitchFamily="34" charset="-122"/>
              <a:cs typeface="+mn-ea"/>
              <a:sym typeface="Arial" pitchFamily="34" charset="0"/>
            </a:endParaRPr>
          </a:p>
        </p:txBody>
      </p:sp>
      <p:sp>
        <p:nvSpPr>
          <p:cNvPr id="30" name="六边形 29"/>
          <p:cNvSpPr/>
          <p:nvPr/>
        </p:nvSpPr>
        <p:spPr>
          <a:xfrm>
            <a:off x="225369" y="3410987"/>
            <a:ext cx="3827741" cy="736956"/>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23" tIns="48211" rIns="96423" bIns="48211"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lnSpc>
                <a:spcPct val="120000"/>
              </a:lnSpc>
            </a:pPr>
            <a:r>
              <a:rPr lang="zh-CN" altLang="en-US" sz="2800">
                <a:latin typeface="Arial" pitchFamily="34" charset="0"/>
                <a:ea typeface="微软雅黑" panose="020b0503020204020204" pitchFamily="34" charset="-122"/>
                <a:cs typeface="+mn-ea"/>
                <a:sym typeface="Arial" pitchFamily="34" charset="0"/>
              </a:rPr>
              <a:t>如何识别虚假广告</a:t>
            </a:r>
            <a:endParaRPr lang="zh-CN" altLang="en-US" sz="2800">
              <a:latin typeface="Arial" pitchFamily="34" charset="0"/>
              <a:ea typeface="微软雅黑" panose="020b0503020204020204" pitchFamily="34" charset="-122"/>
              <a:cs typeface="+mn-ea"/>
              <a:sym typeface="Arial" pitchFamily="34" charset="0"/>
            </a:endParaRPr>
          </a:p>
        </p:txBody>
      </p:sp>
      <p:cxnSp>
        <p:nvCxnSpPr>
          <p:cNvPr id="31" name="直接箭头连接符 30"/>
          <p:cNvCxnSpPr>
            <a:stCxn id="30" idx="5"/>
            <a:endCxn id="28" idx="1"/>
          </p:cNvCxnSpPr>
          <p:nvPr/>
        </p:nvCxnSpPr>
        <p:spPr>
          <a:xfrm flipV="1">
            <a:off x="3868871" y="1420622"/>
            <a:ext cx="1686113" cy="1990365"/>
          </a:xfrm>
          <a:prstGeom prst="straightConnector1">
            <a:avLst/>
          </a:prstGeom>
          <a:ln w="6350">
            <a:solidFill>
              <a:schemeClr val="bg1">
                <a:lumMod val="6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2" name="直接箭头连接符 31"/>
          <p:cNvCxnSpPr>
            <a:endCxn id="35" idx="1"/>
          </p:cNvCxnSpPr>
          <p:nvPr/>
        </p:nvCxnSpPr>
        <p:spPr>
          <a:xfrm flipV="1">
            <a:off x="3970280" y="2225744"/>
            <a:ext cx="1584704" cy="1330385"/>
          </a:xfrm>
          <a:prstGeom prst="straightConnector1">
            <a:avLst/>
          </a:prstGeom>
          <a:ln w="6350">
            <a:solidFill>
              <a:schemeClr val="bg1">
                <a:lumMod val="6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3" name="直接箭头连接符 32"/>
          <p:cNvCxnSpPr>
            <a:stCxn id="30" idx="0"/>
            <a:endCxn id="38" idx="1"/>
          </p:cNvCxnSpPr>
          <p:nvPr/>
        </p:nvCxnSpPr>
        <p:spPr>
          <a:xfrm flipV="1">
            <a:off x="4053110" y="3027559"/>
            <a:ext cx="1501876" cy="751906"/>
          </a:xfrm>
          <a:prstGeom prst="straightConnector1">
            <a:avLst/>
          </a:prstGeom>
          <a:ln w="6350">
            <a:solidFill>
              <a:schemeClr val="bg1">
                <a:lumMod val="65000"/>
              </a:schemeClr>
            </a:solidFill>
            <a:tailEnd type="arrow"/>
          </a:ln>
        </p:spPr>
        <p:style>
          <a:lnRef idx="1">
            <a:schemeClr val="accent1"/>
          </a:lnRef>
          <a:fillRef idx="0">
            <a:schemeClr val="accent1"/>
          </a:fillRef>
          <a:effectRef idx="0">
            <a:schemeClr val="accent1"/>
          </a:effectRef>
          <a:fontRef idx="minor">
            <a:schemeClr val="tx1"/>
          </a:fontRef>
        </p:style>
      </p:cxnSp>
      <p:sp>
        <p:nvSpPr>
          <p:cNvPr id="35" name="矩形 34"/>
          <p:cNvSpPr/>
          <p:nvPr/>
        </p:nvSpPr>
        <p:spPr>
          <a:xfrm>
            <a:off x="5554984" y="1997678"/>
            <a:ext cx="7030072" cy="456132"/>
          </a:xfrm>
          <a:prstGeom prst="rect">
            <a:avLst/>
          </a:prstGeom>
          <a:solidFill>
            <a:schemeClr val="accent2"/>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96423" tIns="48211" rIns="96423" bIns="48211"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lnSpc>
                <a:spcPct val="120000"/>
              </a:lnSpc>
            </a:pPr>
            <a:endParaRPr lang="zh-CN" altLang="en-US">
              <a:latin typeface="Arial" pitchFamily="34" charset="0"/>
              <a:ea typeface="微软雅黑" panose="020b0503020204020204" pitchFamily="34" charset="-122"/>
              <a:cs typeface="+mn-ea"/>
              <a:sym typeface="Arial" pitchFamily="34" charset="0"/>
            </a:endParaRPr>
          </a:p>
        </p:txBody>
      </p:sp>
      <p:sp>
        <p:nvSpPr>
          <p:cNvPr id="36" name="矩形 35"/>
          <p:cNvSpPr/>
          <p:nvPr/>
        </p:nvSpPr>
        <p:spPr>
          <a:xfrm>
            <a:off x="5584597" y="4400993"/>
            <a:ext cx="7030075" cy="46039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6423" tIns="48211" rIns="96423" bIns="48211"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lnSpc>
                <a:spcPct val="120000"/>
              </a:lnSpc>
            </a:pPr>
            <a:endParaRPr lang="zh-CN" altLang="en-US" sz="1400">
              <a:latin typeface="Arial" pitchFamily="34" charset="0"/>
              <a:ea typeface="微软雅黑" panose="020b0503020204020204" pitchFamily="34" charset="-122"/>
              <a:cs typeface="+mn-ea"/>
              <a:sym typeface="Arial" pitchFamily="34" charset="0"/>
            </a:endParaRPr>
          </a:p>
        </p:txBody>
      </p:sp>
      <p:sp>
        <p:nvSpPr>
          <p:cNvPr id="38" name="矩形 37"/>
          <p:cNvSpPr/>
          <p:nvPr/>
        </p:nvSpPr>
        <p:spPr>
          <a:xfrm>
            <a:off x="5554986" y="2799492"/>
            <a:ext cx="7030072" cy="456133"/>
          </a:xfrm>
          <a:prstGeom prst="rect">
            <a:avLst/>
          </a:prstGeom>
          <a:solidFill>
            <a:schemeClr val="accent3"/>
          </a:solidFill>
          <a:ln w="12700">
            <a:noFill/>
          </a:ln>
        </p:spPr>
        <p:style>
          <a:lnRef idx="2">
            <a:schemeClr val="accent1">
              <a:shade val="50000"/>
            </a:schemeClr>
          </a:lnRef>
          <a:fillRef idx="1">
            <a:schemeClr val="accent1"/>
          </a:fillRef>
          <a:effectRef idx="0">
            <a:schemeClr val="accent1"/>
          </a:effectRef>
          <a:fontRef idx="minor">
            <a:schemeClr val="lt1"/>
          </a:fontRef>
        </p:style>
        <p:txBody>
          <a:bodyPr lIns="96423" tIns="48211" rIns="96423" bIns="48211"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lnSpc>
                <a:spcPct val="120000"/>
              </a:lnSpc>
            </a:pPr>
            <a:endParaRPr lang="zh-CN" altLang="en-US">
              <a:latin typeface="Arial" pitchFamily="34" charset="0"/>
              <a:ea typeface="微软雅黑" panose="020b0503020204020204" pitchFamily="34" charset="-122"/>
              <a:cs typeface="+mn-ea"/>
              <a:sym typeface="Arial" pitchFamily="34" charset="0"/>
            </a:endParaRPr>
          </a:p>
        </p:txBody>
      </p:sp>
      <p:sp>
        <p:nvSpPr>
          <p:cNvPr id="39" name="矩形 38"/>
          <p:cNvSpPr/>
          <p:nvPr/>
        </p:nvSpPr>
        <p:spPr>
          <a:xfrm>
            <a:off x="5584598" y="5198950"/>
            <a:ext cx="7047830" cy="460392"/>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6423" tIns="48211" rIns="96423" bIns="48211"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lnSpc>
                <a:spcPct val="120000"/>
              </a:lnSpc>
            </a:pPr>
            <a:endParaRPr lang="zh-CN" altLang="en-US" sz="1400">
              <a:latin typeface="Arial" pitchFamily="34" charset="0"/>
              <a:ea typeface="微软雅黑" panose="020b0503020204020204" pitchFamily="34" charset="-122"/>
              <a:cs typeface="+mn-ea"/>
              <a:sym typeface="Arial" pitchFamily="34" charset="0"/>
            </a:endParaRPr>
          </a:p>
        </p:txBody>
      </p:sp>
      <p:sp>
        <p:nvSpPr>
          <p:cNvPr id="15"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16" name="矩形 15"/>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19" name="文本框 18"/>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三、如何识别虚假广告</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56" name="矩形 55"/>
          <p:cNvSpPr/>
          <p:nvPr/>
        </p:nvSpPr>
        <p:spPr>
          <a:xfrm>
            <a:off x="5584598" y="6016583"/>
            <a:ext cx="7047830" cy="46039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6423" tIns="48211" rIns="96423" bIns="48211"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lnSpc>
                <a:spcPct val="120000"/>
              </a:lnSpc>
            </a:pPr>
            <a:endParaRPr lang="zh-CN" altLang="en-US" sz="1400">
              <a:latin typeface="Arial" pitchFamily="34" charset="0"/>
              <a:ea typeface="微软雅黑" panose="020b0503020204020204" pitchFamily="34" charset="-122"/>
              <a:cs typeface="+mn-ea"/>
              <a:sym typeface="Arial" pitchFamily="34" charset="0"/>
            </a:endParaRPr>
          </a:p>
        </p:txBody>
      </p:sp>
      <p:cxnSp>
        <p:nvCxnSpPr>
          <p:cNvPr id="57" name="直接箭头连接符 56"/>
          <p:cNvCxnSpPr>
            <a:stCxn id="30" idx="0"/>
            <a:endCxn id="29" idx="1"/>
          </p:cNvCxnSpPr>
          <p:nvPr/>
        </p:nvCxnSpPr>
        <p:spPr>
          <a:xfrm>
            <a:off x="4053110" y="3779465"/>
            <a:ext cx="1501873" cy="49909"/>
          </a:xfrm>
          <a:prstGeom prst="straightConnector1">
            <a:avLst/>
          </a:prstGeom>
          <a:ln w="6350">
            <a:solidFill>
              <a:schemeClr val="bg1">
                <a:lumMod val="6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0" name="直接箭头连接符 69"/>
          <p:cNvCxnSpPr>
            <a:endCxn id="39" idx="1"/>
          </p:cNvCxnSpPr>
          <p:nvPr/>
        </p:nvCxnSpPr>
        <p:spPr>
          <a:xfrm>
            <a:off x="3937861" y="3980878"/>
            <a:ext cx="1646737" cy="1448268"/>
          </a:xfrm>
          <a:prstGeom prst="straightConnector1">
            <a:avLst/>
          </a:prstGeom>
          <a:ln w="6350">
            <a:solidFill>
              <a:schemeClr val="bg1">
                <a:lumMod val="6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5" name="直接箭头连接符 74"/>
          <p:cNvCxnSpPr>
            <a:stCxn id="30" idx="1"/>
            <a:endCxn id="56" idx="1"/>
          </p:cNvCxnSpPr>
          <p:nvPr/>
        </p:nvCxnSpPr>
        <p:spPr>
          <a:xfrm>
            <a:off x="3868871" y="4147943"/>
            <a:ext cx="1715727" cy="2098836"/>
          </a:xfrm>
          <a:prstGeom prst="straightConnector1">
            <a:avLst/>
          </a:prstGeom>
          <a:ln w="6350">
            <a:solidFill>
              <a:schemeClr val="bg1">
                <a:lumMod val="6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8" name="直接箭头连接符 77"/>
          <p:cNvCxnSpPr>
            <a:stCxn id="30" idx="0"/>
            <a:endCxn id="36" idx="1"/>
          </p:cNvCxnSpPr>
          <p:nvPr/>
        </p:nvCxnSpPr>
        <p:spPr>
          <a:xfrm>
            <a:off x="4053110" y="3779465"/>
            <a:ext cx="1531487" cy="851724"/>
          </a:xfrm>
          <a:prstGeom prst="straightConnector1">
            <a:avLst/>
          </a:prstGeom>
          <a:ln w="6350">
            <a:solidFill>
              <a:schemeClr val="bg1">
                <a:lumMod val="65000"/>
              </a:schemeClr>
            </a:solidFill>
            <a:tailEnd type="arrow"/>
          </a:ln>
        </p:spPr>
        <p:style>
          <a:lnRef idx="1">
            <a:schemeClr val="accent1"/>
          </a:lnRef>
          <a:fillRef idx="0">
            <a:schemeClr val="accent1"/>
          </a:fillRef>
          <a:effectRef idx="0">
            <a:schemeClr val="accent1"/>
          </a:effectRef>
          <a:fontRef idx="minor">
            <a:schemeClr val="tx1"/>
          </a:fontRef>
        </p:style>
      </p:cxnSp>
      <p:sp>
        <p:nvSpPr>
          <p:cNvPr id="82" name="文本框 81"/>
          <p:cNvSpPr txBox="1"/>
          <p:nvPr/>
        </p:nvSpPr>
        <p:spPr>
          <a:xfrm>
            <a:off x="7038246" y="1140571"/>
            <a:ext cx="4320480"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zh-CN" sz="2800">
                <a:solidFill>
                  <a:schemeClr val="bg1"/>
                </a:solidFill>
                <a:latin typeface="华文楷体" panose="02010600040101010101" pitchFamily="2" charset="-122"/>
                <a:ea typeface="华文楷体" panose="02010600040101010101" pitchFamily="2" charset="-122"/>
              </a:rPr>
              <a:t>保健品虚假广告的形式</a:t>
            </a:r>
            <a:endParaRPr lang="zh-CN" altLang="en-US" sz="2800">
              <a:solidFill>
                <a:schemeClr val="bg1"/>
              </a:solidFill>
              <a:latin typeface="华文楷体" panose="02010600040101010101" pitchFamily="2" charset="-122"/>
              <a:ea typeface="华文楷体" panose="02010600040101010101" pitchFamily="2" charset="-122"/>
            </a:endParaRPr>
          </a:p>
        </p:txBody>
      </p:sp>
      <p:sp>
        <p:nvSpPr>
          <p:cNvPr id="83" name="文本框 82"/>
          <p:cNvSpPr txBox="1"/>
          <p:nvPr/>
        </p:nvSpPr>
        <p:spPr>
          <a:xfrm>
            <a:off x="5762595" y="1953186"/>
            <a:ext cx="6822458"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zh-CN" sz="2800">
                <a:solidFill>
                  <a:schemeClr val="bg1"/>
                </a:solidFill>
                <a:latin typeface="华文楷体" panose="02010600040101010101" pitchFamily="2" charset="-122"/>
                <a:ea typeface="华文楷体" panose="02010600040101010101" pitchFamily="2" charset="-122"/>
              </a:rPr>
              <a:t>面对虚假广告，</a:t>
            </a:r>
            <a:r>
              <a:rPr lang="en-US" altLang="zh-CN" sz="2800">
                <a:solidFill>
                  <a:schemeClr val="bg1"/>
                </a:solidFill>
                <a:latin typeface="华文楷体" panose="02010600040101010101" pitchFamily="2" charset="-122"/>
                <a:ea typeface="华文楷体" panose="02010600040101010101" pitchFamily="2" charset="-122"/>
              </a:rPr>
              <a:t>4</a:t>
            </a:r>
            <a:r>
              <a:rPr lang="zh-CN" altLang="zh-CN" sz="2800">
                <a:solidFill>
                  <a:schemeClr val="bg1"/>
                </a:solidFill>
                <a:latin typeface="华文楷体" panose="02010600040101010101" pitchFamily="2" charset="-122"/>
                <a:ea typeface="华文楷体" panose="02010600040101010101" pitchFamily="2" charset="-122"/>
              </a:rPr>
              <a:t>种心态要不得</a:t>
            </a:r>
            <a:r>
              <a:rPr lang="en-US" altLang="zh-CN" sz="2800">
                <a:solidFill>
                  <a:schemeClr val="bg1"/>
                </a:solidFill>
                <a:latin typeface="华文楷体" panose="02010600040101010101" pitchFamily="2" charset="-122"/>
                <a:ea typeface="华文楷体" panose="02010600040101010101" pitchFamily="2" charset="-122"/>
              </a:rPr>
              <a:t> </a:t>
            </a:r>
            <a:endParaRPr lang="zh-CN" altLang="zh-CN" sz="2800">
              <a:solidFill>
                <a:schemeClr val="bg1"/>
              </a:solidFill>
              <a:latin typeface="华文楷体" panose="02010600040101010101" pitchFamily="2" charset="-122"/>
              <a:ea typeface="华文楷体" panose="02010600040101010101" pitchFamily="2" charset="-122"/>
            </a:endParaRPr>
          </a:p>
        </p:txBody>
      </p:sp>
      <p:sp>
        <p:nvSpPr>
          <p:cNvPr id="139" name="文本框 138"/>
          <p:cNvSpPr txBox="1"/>
          <p:nvPr/>
        </p:nvSpPr>
        <p:spPr>
          <a:xfrm>
            <a:off x="5753794" y="3559112"/>
            <a:ext cx="6869833"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zh-CN" sz="2800">
                <a:solidFill>
                  <a:schemeClr val="bg1"/>
                </a:solidFill>
                <a:latin typeface="华文楷体" panose="02010600040101010101" pitchFamily="2" charset="-122"/>
                <a:ea typeface="华文楷体" panose="02010600040101010101" pitchFamily="2" charset="-122"/>
              </a:rPr>
              <a:t>虚假广告常用字眼</a:t>
            </a:r>
            <a:r>
              <a:rPr lang="en-US" altLang="zh-CN" sz="2800">
                <a:solidFill>
                  <a:schemeClr val="bg1"/>
                </a:solidFill>
                <a:latin typeface="华文楷体" panose="02010600040101010101" pitchFamily="2" charset="-122"/>
                <a:ea typeface="华文楷体" panose="02010600040101010101" pitchFamily="2" charset="-122"/>
              </a:rPr>
              <a:t> </a:t>
            </a:r>
            <a:endParaRPr lang="zh-CN" altLang="zh-CN" sz="2800">
              <a:solidFill>
                <a:schemeClr val="bg1"/>
              </a:solidFill>
              <a:latin typeface="华文楷体" panose="02010600040101010101" pitchFamily="2" charset="-122"/>
              <a:ea typeface="华文楷体" panose="02010600040101010101" pitchFamily="2" charset="-122"/>
            </a:endParaRPr>
          </a:p>
        </p:txBody>
      </p:sp>
      <p:sp>
        <p:nvSpPr>
          <p:cNvPr id="140" name="文本框 139"/>
          <p:cNvSpPr txBox="1"/>
          <p:nvPr/>
        </p:nvSpPr>
        <p:spPr>
          <a:xfrm>
            <a:off x="5762594" y="4358873"/>
            <a:ext cx="6852076"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zh-CN" sz="2800">
                <a:solidFill>
                  <a:schemeClr val="bg1"/>
                </a:solidFill>
                <a:latin typeface="华文楷体" panose="02010600040101010101" pitchFamily="2" charset="-122"/>
                <a:ea typeface="华文楷体" panose="02010600040101010101" pitchFamily="2" charset="-122"/>
              </a:rPr>
              <a:t>虚假广告宣传常用语</a:t>
            </a:r>
            <a:endParaRPr lang="zh-CN" altLang="zh-CN" sz="2800">
              <a:solidFill>
                <a:schemeClr val="bg1"/>
              </a:solidFill>
              <a:latin typeface="华文楷体" panose="02010600040101010101" pitchFamily="2" charset="-122"/>
              <a:ea typeface="华文楷体" panose="02010600040101010101" pitchFamily="2" charset="-122"/>
            </a:endParaRPr>
          </a:p>
        </p:txBody>
      </p:sp>
      <p:sp>
        <p:nvSpPr>
          <p:cNvPr id="141" name="文本框 140"/>
          <p:cNvSpPr txBox="1"/>
          <p:nvPr/>
        </p:nvSpPr>
        <p:spPr>
          <a:xfrm>
            <a:off x="5421263" y="5159839"/>
            <a:ext cx="7321162"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2800">
                <a:solidFill>
                  <a:schemeClr val="bg1"/>
                </a:solidFill>
                <a:latin typeface="华文楷体" panose="02010600040101010101" pitchFamily="2" charset="-122"/>
                <a:ea typeface="华文楷体" panose="02010600040101010101" pitchFamily="2" charset="-122"/>
              </a:rPr>
              <a:t>《广告法》明确保健食品不宜进行的广告宣传</a:t>
            </a:r>
            <a:r>
              <a:rPr lang="en-US" altLang="zh-CN" sz="2800">
                <a:solidFill>
                  <a:schemeClr val="bg1"/>
                </a:solidFill>
                <a:latin typeface="华文楷体" panose="02010600040101010101" pitchFamily="2" charset="-122"/>
                <a:ea typeface="华文楷体" panose="02010600040101010101" pitchFamily="2" charset="-122"/>
              </a:rPr>
              <a:t> </a:t>
            </a:r>
            <a:endParaRPr lang="zh-CN" altLang="zh-CN" sz="2800">
              <a:solidFill>
                <a:schemeClr val="bg1"/>
              </a:solidFill>
              <a:latin typeface="华文楷体" panose="02010600040101010101" pitchFamily="2" charset="-122"/>
              <a:ea typeface="华文楷体" panose="02010600040101010101" pitchFamily="2" charset="-122"/>
            </a:endParaRPr>
          </a:p>
        </p:txBody>
      </p:sp>
      <p:sp>
        <p:nvSpPr>
          <p:cNvPr id="172" name="文本框 171"/>
          <p:cNvSpPr txBox="1"/>
          <p:nvPr/>
        </p:nvSpPr>
        <p:spPr>
          <a:xfrm>
            <a:off x="5689694" y="5985169"/>
            <a:ext cx="7017583"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zh-CN" sz="2800">
                <a:solidFill>
                  <a:schemeClr val="bg1"/>
                </a:solidFill>
                <a:latin typeface="华文楷体" panose="02010600040101010101" pitchFamily="2" charset="-122"/>
                <a:ea typeface="华文楷体" panose="02010600040101010101" pitchFamily="2" charset="-122"/>
              </a:rPr>
              <a:t>国家出重拳整治食品保健品欺诈</a:t>
            </a:r>
            <a:endParaRPr lang="zh-CN" altLang="zh-CN" sz="2800">
              <a:solidFill>
                <a:schemeClr val="bg1"/>
              </a:solidFill>
              <a:latin typeface="华文楷体" panose="02010600040101010101" pitchFamily="2" charset="-122"/>
              <a:ea typeface="华文楷体" panose="02010600040101010101" pitchFamily="2" charset="-122"/>
            </a:endParaRPr>
          </a:p>
        </p:txBody>
      </p:sp>
      <p:sp>
        <p:nvSpPr>
          <p:cNvPr id="51" name="文本框 50"/>
          <p:cNvSpPr txBox="1"/>
          <p:nvPr/>
        </p:nvSpPr>
        <p:spPr>
          <a:xfrm>
            <a:off x="5762594" y="2761155"/>
            <a:ext cx="6869833"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zh-CN" sz="2800">
                <a:solidFill>
                  <a:schemeClr val="bg1"/>
                </a:solidFill>
                <a:latin typeface="华文楷体" panose="02010600040101010101" pitchFamily="2" charset="-122"/>
                <a:ea typeface="华文楷体" panose="02010600040101010101" pitchFamily="2" charset="-122"/>
              </a:rPr>
              <a:t>鉴别虚假保健品广告的最有效方式</a:t>
            </a:r>
            <a:endParaRPr lang="zh-CN" altLang="en-US" sz="2800">
              <a:solidFill>
                <a:schemeClr val="bg1"/>
              </a:solidFill>
              <a:latin typeface="华文楷体" panose="02010600040101010101" pitchFamily="2" charset="-122"/>
              <a:ea typeface="华文楷体" panose="02010600040101010101" pitchFamily="2" charset="-122"/>
            </a:endParaRPr>
          </a:p>
        </p:txBody>
      </p:sp>
      <p:pic>
        <p:nvPicPr>
          <p:cNvPr id="37" name="图片 3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grpId="0" nodeType="after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randombar(horizontal)">
                                      <p:cBhvr>
                                        <p:cTn id="7" dur="500"/>
                                        <p:tgtEl>
                                          <p:spTgt spid="30"/>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31"/>
                                        </p:tgtEl>
                                        <p:attrNameLst>
                                          <p:attrName>style.visibility</p:attrName>
                                        </p:attrNameLst>
                                      </p:cBhvr>
                                      <p:to>
                                        <p:strVal val="visible"/>
                                      </p:to>
                                    </p:set>
                                    <p:animEffect transition="in" filter="wipe(left)">
                                      <p:cBhvr>
                                        <p:cTn id="11" dur="500"/>
                                        <p:tgtEl>
                                          <p:spTgt spid="31"/>
                                        </p:tgtEl>
                                      </p:cBhvr>
                                    </p:animEffect>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2" presetClass="entr" presetSubtype="4" dur="500" fill="hold" nodeType="clickEffect">
                                  <p:stCondLst>
                                    <p:cond delay="0"/>
                                  </p:stCondLst>
                                  <p:childTnLst>
                                    <p:set>
                                      <p:cBhvr>
                                        <p:cTn id="15" dur="1" fill="hold">
                                          <p:stCondLst>
                                            <p:cond delay="0"/>
                                          </p:stCondLst>
                                        </p:cTn>
                                        <p:tgtEl>
                                          <p:spTgt spid="32"/>
                                        </p:tgtEl>
                                        <p:attrNameLst>
                                          <p:attrName>style.visibility</p:attrName>
                                        </p:attrNameLst>
                                      </p:cBhvr>
                                      <p:to>
                                        <p:strVal val="visible"/>
                                      </p:to>
                                    </p:set>
                                    <p:animEffect transition="in" filter="wipe(down)">
                                      <p:cBhvr>
                                        <p:cTn id="16" dur="500"/>
                                        <p:tgtEl>
                                          <p:spTgt spid="32"/>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22" presetClass="entr" presetSubtype="4" dur="500" fill="hold" nodeType="clickEffect">
                                  <p:stCondLst>
                                    <p:cond delay="0"/>
                                  </p:stCondLst>
                                  <p:childTnLst>
                                    <p:set>
                                      <p:cBhvr>
                                        <p:cTn id="20" dur="1" fill="hold">
                                          <p:stCondLst>
                                            <p:cond delay="0"/>
                                          </p:stCondLst>
                                        </p:cTn>
                                        <p:tgtEl>
                                          <p:spTgt spid="33"/>
                                        </p:tgtEl>
                                        <p:attrNameLst>
                                          <p:attrName>style.visibility</p:attrName>
                                        </p:attrNameLst>
                                      </p:cBhvr>
                                      <p:to>
                                        <p:strVal val="visible"/>
                                      </p:to>
                                    </p:set>
                                    <p:animEffect transition="in" filter="wipe(down)">
                                      <p:cBhvr>
                                        <p:cTn id="21" dur="500"/>
                                        <p:tgtEl>
                                          <p:spTgt spid="33"/>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22" presetClass="entr" presetSubtype="4" dur="500" fill="hold" nodeType="clickEffect">
                                  <p:stCondLst>
                                    <p:cond delay="0"/>
                                  </p:stCondLst>
                                  <p:childTnLst>
                                    <p:set>
                                      <p:cBhvr>
                                        <p:cTn id="25" dur="1" fill="hold">
                                          <p:stCondLst>
                                            <p:cond delay="0"/>
                                          </p:stCondLst>
                                        </p:cTn>
                                        <p:tgtEl>
                                          <p:spTgt spid="57"/>
                                        </p:tgtEl>
                                        <p:attrNameLst>
                                          <p:attrName>style.visibility</p:attrName>
                                        </p:attrNameLst>
                                      </p:cBhvr>
                                      <p:to>
                                        <p:strVal val="visible"/>
                                      </p:to>
                                    </p:set>
                                    <p:animEffect transition="in" filter="wipe(down)">
                                      <p:cBhvr>
                                        <p:cTn id="26" dur="500"/>
                                        <p:tgtEl>
                                          <p:spTgt spid="57"/>
                                        </p:tgtEl>
                                      </p:cBhvr>
                                    </p:animEffect>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22" presetClass="entr" presetSubtype="4" dur="500" fill="hold" nodeType="clickEffect">
                                  <p:stCondLst>
                                    <p:cond delay="0"/>
                                  </p:stCondLst>
                                  <p:childTnLst>
                                    <p:set>
                                      <p:cBhvr>
                                        <p:cTn id="30" dur="1" fill="hold">
                                          <p:stCondLst>
                                            <p:cond delay="0"/>
                                          </p:stCondLst>
                                        </p:cTn>
                                        <p:tgtEl>
                                          <p:spTgt spid="78"/>
                                        </p:tgtEl>
                                        <p:attrNameLst>
                                          <p:attrName>style.visibility</p:attrName>
                                        </p:attrNameLst>
                                      </p:cBhvr>
                                      <p:to>
                                        <p:strVal val="visible"/>
                                      </p:to>
                                    </p:set>
                                    <p:animEffect transition="in" filter="wipe(down)">
                                      <p:cBhvr>
                                        <p:cTn id="31" dur="500"/>
                                        <p:tgtEl>
                                          <p:spTgt spid="78"/>
                                        </p:tgtEl>
                                      </p:cBhvr>
                                    </p:animEffect>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22" presetClass="entr" presetSubtype="4" dur="500" fill="hold" nodeType="clickEffect">
                                  <p:stCondLst>
                                    <p:cond delay="0"/>
                                  </p:stCondLst>
                                  <p:childTnLst>
                                    <p:set>
                                      <p:cBhvr>
                                        <p:cTn id="35" dur="1" fill="hold">
                                          <p:stCondLst>
                                            <p:cond delay="0"/>
                                          </p:stCondLst>
                                        </p:cTn>
                                        <p:tgtEl>
                                          <p:spTgt spid="70"/>
                                        </p:tgtEl>
                                        <p:attrNameLst>
                                          <p:attrName>style.visibility</p:attrName>
                                        </p:attrNameLst>
                                      </p:cBhvr>
                                      <p:to>
                                        <p:strVal val="visible"/>
                                      </p:to>
                                    </p:set>
                                    <p:animEffect transition="in" filter="wipe(down)">
                                      <p:cBhvr>
                                        <p:cTn id="36" dur="500"/>
                                        <p:tgtEl>
                                          <p:spTgt spid="70"/>
                                        </p:tgtEl>
                                      </p:cBhvr>
                                    </p:animEffect>
                                  </p:childTnLst>
                                </p:cTn>
                              </p:par>
                            </p:childTnLst>
                          </p:cTn>
                        </p:par>
                      </p:childTnLst>
                    </p:cTn>
                  </p:par>
                  <p:par>
                    <p:cTn id="37" fill="hold" nodeType="clickPar">
                      <p:stCondLst>
                        <p:cond delay="indefinite"/>
                        <p:cond evt="onBegin" delay="0">
                          <p:tn val="36"/>
                        </p:cond>
                      </p:stCondLst>
                      <p:childTnLst>
                        <p:par>
                          <p:cTn id="38" fill="hold">
                            <p:stCondLst>
                              <p:cond delay="0"/>
                            </p:stCondLst>
                            <p:childTnLst>
                              <p:par>
                                <p:cTn id="39" presetID="22" presetClass="entr" presetSubtype="4" dur="500" fill="hold" nodeType="clickEffect">
                                  <p:stCondLst>
                                    <p:cond delay="0"/>
                                  </p:stCondLst>
                                  <p:childTnLst>
                                    <p:set>
                                      <p:cBhvr>
                                        <p:cTn id="40" dur="1" fill="hold">
                                          <p:stCondLst>
                                            <p:cond delay="0"/>
                                          </p:stCondLst>
                                        </p:cTn>
                                        <p:tgtEl>
                                          <p:spTgt spid="75"/>
                                        </p:tgtEl>
                                        <p:attrNameLst>
                                          <p:attrName>style.visibility</p:attrName>
                                        </p:attrNameLst>
                                      </p:cBhvr>
                                      <p:to>
                                        <p:strVal val="visible"/>
                                      </p:to>
                                    </p:set>
                                    <p:animEffect transition="in" filter="wipe(down)">
                                      <p:cBhvr>
                                        <p:cTn id="41" dur="500"/>
                                        <p:tgtEl>
                                          <p:spTgt spid="75"/>
                                        </p:tgtEl>
                                      </p:cBhvr>
                                    </p:animEffect>
                                  </p:childTnLst>
                                </p:cTn>
                              </p:par>
                            </p:childTnLst>
                          </p:cTn>
                        </p:par>
                        <p:par>
                          <p:cTn id="42" fill="hold" nodeType="afterGroup">
                            <p:stCondLst>
                              <p:cond delay="500"/>
                            </p:stCondLst>
                            <p:childTnLst>
                              <p:par>
                                <p:cTn id="43" presetID="16" presetClass="entr" presetSubtype="21" dur="500" fill="hold" grpId="0" nodeType="afterEffect">
                                  <p:stCondLst>
                                    <p:cond delay="0"/>
                                  </p:stCondLst>
                                  <p:childTnLst>
                                    <p:set>
                                      <p:cBhvr>
                                        <p:cTn id="44" dur="1" fill="hold">
                                          <p:stCondLst>
                                            <p:cond delay="0"/>
                                          </p:stCondLst>
                                        </p:cTn>
                                        <p:tgtEl>
                                          <p:spTgt spid="28"/>
                                        </p:tgtEl>
                                        <p:attrNameLst>
                                          <p:attrName>style.visibility</p:attrName>
                                        </p:attrNameLst>
                                      </p:cBhvr>
                                      <p:to>
                                        <p:strVal val="visible"/>
                                      </p:to>
                                    </p:set>
                                    <p:animEffect transition="in" filter="barn(inVertical)">
                                      <p:cBhvr>
                                        <p:cTn id="45" dur="500"/>
                                        <p:tgtEl>
                                          <p:spTgt spid="28"/>
                                        </p:tgtEl>
                                      </p:cBhvr>
                                    </p:animEffect>
                                  </p:childTnLst>
                                </p:cTn>
                              </p:par>
                              <p:par>
                                <p:cTn id="46" presetID="16" presetClass="entr" presetSubtype="21" dur="500" fill="hold" grpId="0" nodeType="withEffect">
                                  <p:stCondLst>
                                    <p:cond delay="0"/>
                                  </p:stCondLst>
                                  <p:childTnLst>
                                    <p:set>
                                      <p:cBhvr>
                                        <p:cTn id="47" dur="1" fill="hold">
                                          <p:stCondLst>
                                            <p:cond delay="0"/>
                                          </p:stCondLst>
                                        </p:cTn>
                                        <p:tgtEl>
                                          <p:spTgt spid="82"/>
                                        </p:tgtEl>
                                        <p:attrNameLst>
                                          <p:attrName>style.visibility</p:attrName>
                                        </p:attrNameLst>
                                      </p:cBhvr>
                                      <p:to>
                                        <p:strVal val="visible"/>
                                      </p:to>
                                    </p:set>
                                    <p:animEffect transition="in" filter="barn(inVertical)">
                                      <p:cBhvr>
                                        <p:cTn id="48" dur="500"/>
                                        <p:tgtEl>
                                          <p:spTgt spid="82"/>
                                        </p:tgtEl>
                                      </p:cBhvr>
                                    </p:animEffect>
                                  </p:childTnLst>
                                </p:cTn>
                              </p:par>
                            </p:childTnLst>
                          </p:cTn>
                        </p:par>
                        <p:par>
                          <p:cTn id="49" fill="hold" nodeType="afterGroup">
                            <p:stCondLst>
                              <p:cond delay="1000"/>
                            </p:stCondLst>
                            <p:childTnLst>
                              <p:par>
                                <p:cTn id="50" presetID="16" presetClass="entr" presetSubtype="21" dur="500" fill="hold" grpId="0" nodeType="afterEffect">
                                  <p:stCondLst>
                                    <p:cond delay="0"/>
                                  </p:stCondLst>
                                  <p:childTnLst>
                                    <p:set>
                                      <p:cBhvr>
                                        <p:cTn id="51" dur="1" fill="hold">
                                          <p:stCondLst>
                                            <p:cond delay="0"/>
                                          </p:stCondLst>
                                        </p:cTn>
                                        <p:tgtEl>
                                          <p:spTgt spid="35"/>
                                        </p:tgtEl>
                                        <p:attrNameLst>
                                          <p:attrName>style.visibility</p:attrName>
                                        </p:attrNameLst>
                                      </p:cBhvr>
                                      <p:to>
                                        <p:strVal val="visible"/>
                                      </p:to>
                                    </p:set>
                                    <p:animEffect transition="in" filter="barn(inVertical)">
                                      <p:cBhvr>
                                        <p:cTn id="52" dur="500"/>
                                        <p:tgtEl>
                                          <p:spTgt spid="35"/>
                                        </p:tgtEl>
                                      </p:cBhvr>
                                    </p:animEffect>
                                  </p:childTnLst>
                                </p:cTn>
                              </p:par>
                              <p:par>
                                <p:cTn id="53" presetID="16" presetClass="entr" presetSubtype="21" dur="500" fill="hold" grpId="0" nodeType="withEffect">
                                  <p:stCondLst>
                                    <p:cond delay="0"/>
                                  </p:stCondLst>
                                  <p:childTnLst>
                                    <p:set>
                                      <p:cBhvr>
                                        <p:cTn id="54" dur="1" fill="hold">
                                          <p:stCondLst>
                                            <p:cond delay="0"/>
                                          </p:stCondLst>
                                        </p:cTn>
                                        <p:tgtEl>
                                          <p:spTgt spid="83"/>
                                        </p:tgtEl>
                                        <p:attrNameLst>
                                          <p:attrName>style.visibility</p:attrName>
                                        </p:attrNameLst>
                                      </p:cBhvr>
                                      <p:to>
                                        <p:strVal val="visible"/>
                                      </p:to>
                                    </p:set>
                                    <p:animEffect transition="in" filter="barn(inVertical)">
                                      <p:cBhvr>
                                        <p:cTn id="55" dur="500"/>
                                        <p:tgtEl>
                                          <p:spTgt spid="83"/>
                                        </p:tgtEl>
                                      </p:cBhvr>
                                    </p:animEffect>
                                  </p:childTnLst>
                                </p:cTn>
                              </p:par>
                            </p:childTnLst>
                          </p:cTn>
                        </p:par>
                        <p:par>
                          <p:cTn id="56" fill="hold" nodeType="afterGroup">
                            <p:stCondLst>
                              <p:cond delay="1500"/>
                            </p:stCondLst>
                            <p:childTnLst>
                              <p:par>
                                <p:cTn id="57" presetID="16" presetClass="entr" presetSubtype="21" dur="500" fill="hold" grpId="0" nodeType="afterEffect">
                                  <p:stCondLst>
                                    <p:cond delay="0"/>
                                  </p:stCondLst>
                                  <p:childTnLst>
                                    <p:set>
                                      <p:cBhvr>
                                        <p:cTn id="58" dur="1" fill="hold">
                                          <p:stCondLst>
                                            <p:cond delay="0"/>
                                          </p:stCondLst>
                                        </p:cTn>
                                        <p:tgtEl>
                                          <p:spTgt spid="38"/>
                                        </p:tgtEl>
                                        <p:attrNameLst>
                                          <p:attrName>style.visibility</p:attrName>
                                        </p:attrNameLst>
                                      </p:cBhvr>
                                      <p:to>
                                        <p:strVal val="visible"/>
                                      </p:to>
                                    </p:set>
                                    <p:animEffect transition="in" filter="barn(inVertical)">
                                      <p:cBhvr>
                                        <p:cTn id="59" dur="500"/>
                                        <p:tgtEl>
                                          <p:spTgt spid="38"/>
                                        </p:tgtEl>
                                      </p:cBhvr>
                                    </p:animEffect>
                                  </p:childTnLst>
                                </p:cTn>
                              </p:par>
                            </p:childTnLst>
                          </p:cTn>
                        </p:par>
                      </p:childTnLst>
                    </p:cTn>
                  </p:par>
                  <p:par>
                    <p:cTn id="60" fill="hold" nodeType="clickPar">
                      <p:stCondLst>
                        <p:cond delay="indefinite"/>
                        <p:cond evt="onBegin" delay="0">
                          <p:tn val="59"/>
                        </p:cond>
                      </p:stCondLst>
                      <p:childTnLst>
                        <p:par>
                          <p:cTn id="61" fill="hold">
                            <p:stCondLst>
                              <p:cond delay="0"/>
                            </p:stCondLst>
                            <p:childTnLst>
                              <p:par>
                                <p:cTn id="62" presetID="16" presetClass="entr" presetSubtype="21" dur="500" fill="hold" grpId="0" nodeType="clickEffect">
                                  <p:stCondLst>
                                    <p:cond delay="0"/>
                                  </p:stCondLst>
                                  <p:childTnLst>
                                    <p:set>
                                      <p:cBhvr>
                                        <p:cTn id="63" dur="1" fill="hold">
                                          <p:stCondLst>
                                            <p:cond delay="0"/>
                                          </p:stCondLst>
                                        </p:cTn>
                                        <p:tgtEl>
                                          <p:spTgt spid="51"/>
                                        </p:tgtEl>
                                        <p:attrNameLst>
                                          <p:attrName>style.visibility</p:attrName>
                                        </p:attrNameLst>
                                      </p:cBhvr>
                                      <p:to>
                                        <p:strVal val="visible"/>
                                      </p:to>
                                    </p:set>
                                    <p:animEffect transition="in" filter="barn(inVertical)">
                                      <p:cBhvr>
                                        <p:cTn id="64" dur="500"/>
                                        <p:tgtEl>
                                          <p:spTgt spid="51"/>
                                        </p:tgtEl>
                                      </p:cBhvr>
                                    </p:animEffect>
                                  </p:childTnLst>
                                </p:cTn>
                              </p:par>
                            </p:childTnLst>
                          </p:cTn>
                        </p:par>
                        <p:par>
                          <p:cTn id="65" fill="hold" nodeType="afterGroup">
                            <p:stCondLst>
                              <p:cond delay="500"/>
                            </p:stCondLst>
                            <p:childTnLst>
                              <p:par>
                                <p:cTn id="66" presetID="16" presetClass="entr" presetSubtype="37" dur="500" fill="hold" grpId="0" nodeType="afterEffect">
                                  <p:stCondLst>
                                    <p:cond delay="0"/>
                                  </p:stCondLst>
                                  <p:childTnLst>
                                    <p:set>
                                      <p:cBhvr>
                                        <p:cTn id="67" dur="1" fill="hold">
                                          <p:stCondLst>
                                            <p:cond delay="0"/>
                                          </p:stCondLst>
                                        </p:cTn>
                                        <p:tgtEl>
                                          <p:spTgt spid="29"/>
                                        </p:tgtEl>
                                        <p:attrNameLst>
                                          <p:attrName>style.visibility</p:attrName>
                                        </p:attrNameLst>
                                      </p:cBhvr>
                                      <p:to>
                                        <p:strVal val="visible"/>
                                      </p:to>
                                    </p:set>
                                    <p:animEffect transition="in" filter="barn(outVertical)">
                                      <p:cBhvr>
                                        <p:cTn id="68" dur="500"/>
                                        <p:tgtEl>
                                          <p:spTgt spid="29"/>
                                        </p:tgtEl>
                                      </p:cBhvr>
                                    </p:animEffect>
                                  </p:childTnLst>
                                </p:cTn>
                              </p:par>
                              <p:par>
                                <p:cTn id="69" presetID="16" presetClass="entr" presetSubtype="21" dur="500" fill="hold" grpId="0" nodeType="withEffect">
                                  <p:stCondLst>
                                    <p:cond delay="0"/>
                                  </p:stCondLst>
                                  <p:childTnLst>
                                    <p:set>
                                      <p:cBhvr>
                                        <p:cTn id="70" dur="1" fill="hold">
                                          <p:stCondLst>
                                            <p:cond delay="0"/>
                                          </p:stCondLst>
                                        </p:cTn>
                                        <p:tgtEl>
                                          <p:spTgt spid="139"/>
                                        </p:tgtEl>
                                        <p:attrNameLst>
                                          <p:attrName>style.visibility</p:attrName>
                                        </p:attrNameLst>
                                      </p:cBhvr>
                                      <p:to>
                                        <p:strVal val="visible"/>
                                      </p:to>
                                    </p:set>
                                    <p:animEffect transition="in" filter="barn(inVertical)">
                                      <p:cBhvr>
                                        <p:cTn id="71" dur="500"/>
                                        <p:tgtEl>
                                          <p:spTgt spid="139"/>
                                        </p:tgtEl>
                                      </p:cBhvr>
                                    </p:animEffect>
                                  </p:childTnLst>
                                </p:cTn>
                              </p:par>
                            </p:childTnLst>
                          </p:cTn>
                        </p:par>
                        <p:par>
                          <p:cTn id="72" fill="hold" nodeType="afterGroup">
                            <p:stCondLst>
                              <p:cond delay="1000"/>
                            </p:stCondLst>
                            <p:childTnLst>
                              <p:par>
                                <p:cTn id="73" presetID="16" presetClass="entr" presetSubtype="37" dur="500" fill="hold" grpId="0" nodeType="afterEffect">
                                  <p:stCondLst>
                                    <p:cond delay="0"/>
                                  </p:stCondLst>
                                  <p:childTnLst>
                                    <p:set>
                                      <p:cBhvr>
                                        <p:cTn id="74" dur="1" fill="hold">
                                          <p:stCondLst>
                                            <p:cond delay="0"/>
                                          </p:stCondLst>
                                        </p:cTn>
                                        <p:tgtEl>
                                          <p:spTgt spid="36"/>
                                        </p:tgtEl>
                                        <p:attrNameLst>
                                          <p:attrName>style.visibility</p:attrName>
                                        </p:attrNameLst>
                                      </p:cBhvr>
                                      <p:to>
                                        <p:strVal val="visible"/>
                                      </p:to>
                                    </p:set>
                                    <p:animEffect transition="in" filter="barn(outVertical)">
                                      <p:cBhvr>
                                        <p:cTn id="75" dur="500"/>
                                        <p:tgtEl>
                                          <p:spTgt spid="36"/>
                                        </p:tgtEl>
                                      </p:cBhvr>
                                    </p:animEffect>
                                  </p:childTnLst>
                                </p:cTn>
                              </p:par>
                              <p:par>
                                <p:cTn id="76" presetID="16" presetClass="entr" presetSubtype="21" dur="500" fill="hold" grpId="0" nodeType="withEffect">
                                  <p:stCondLst>
                                    <p:cond delay="0"/>
                                  </p:stCondLst>
                                  <p:childTnLst>
                                    <p:set>
                                      <p:cBhvr>
                                        <p:cTn id="77" dur="1" fill="hold">
                                          <p:stCondLst>
                                            <p:cond delay="0"/>
                                          </p:stCondLst>
                                        </p:cTn>
                                        <p:tgtEl>
                                          <p:spTgt spid="140"/>
                                        </p:tgtEl>
                                        <p:attrNameLst>
                                          <p:attrName>style.visibility</p:attrName>
                                        </p:attrNameLst>
                                      </p:cBhvr>
                                      <p:to>
                                        <p:strVal val="visible"/>
                                      </p:to>
                                    </p:set>
                                    <p:animEffect transition="in" filter="barn(inVertical)">
                                      <p:cBhvr>
                                        <p:cTn id="78" dur="500"/>
                                        <p:tgtEl>
                                          <p:spTgt spid="140"/>
                                        </p:tgtEl>
                                      </p:cBhvr>
                                    </p:animEffect>
                                  </p:childTnLst>
                                </p:cTn>
                              </p:par>
                            </p:childTnLst>
                          </p:cTn>
                        </p:par>
                        <p:par>
                          <p:cTn id="79" fill="hold" nodeType="afterGroup">
                            <p:stCondLst>
                              <p:cond delay="1500"/>
                            </p:stCondLst>
                            <p:childTnLst>
                              <p:par>
                                <p:cTn id="80" presetID="16" presetClass="entr" presetSubtype="37" dur="500" fill="hold" grpId="0" nodeType="afterEffect">
                                  <p:stCondLst>
                                    <p:cond delay="0"/>
                                  </p:stCondLst>
                                  <p:childTnLst>
                                    <p:set>
                                      <p:cBhvr>
                                        <p:cTn id="81" dur="1" fill="hold">
                                          <p:stCondLst>
                                            <p:cond delay="0"/>
                                          </p:stCondLst>
                                        </p:cTn>
                                        <p:tgtEl>
                                          <p:spTgt spid="39"/>
                                        </p:tgtEl>
                                        <p:attrNameLst>
                                          <p:attrName>style.visibility</p:attrName>
                                        </p:attrNameLst>
                                      </p:cBhvr>
                                      <p:to>
                                        <p:strVal val="visible"/>
                                      </p:to>
                                    </p:set>
                                    <p:animEffect transition="in" filter="barn(outVertical)">
                                      <p:cBhvr>
                                        <p:cTn id="82" dur="500"/>
                                        <p:tgtEl>
                                          <p:spTgt spid="39"/>
                                        </p:tgtEl>
                                      </p:cBhvr>
                                    </p:animEffect>
                                  </p:childTnLst>
                                </p:cTn>
                              </p:par>
                              <p:par>
                                <p:cTn id="83" presetID="16" presetClass="entr" presetSubtype="21" dur="500" fill="hold" grpId="0" nodeType="withEffect">
                                  <p:stCondLst>
                                    <p:cond delay="0"/>
                                  </p:stCondLst>
                                  <p:childTnLst>
                                    <p:set>
                                      <p:cBhvr>
                                        <p:cTn id="84" dur="1" fill="hold">
                                          <p:stCondLst>
                                            <p:cond delay="0"/>
                                          </p:stCondLst>
                                        </p:cTn>
                                        <p:tgtEl>
                                          <p:spTgt spid="141"/>
                                        </p:tgtEl>
                                        <p:attrNameLst>
                                          <p:attrName>style.visibility</p:attrName>
                                        </p:attrNameLst>
                                      </p:cBhvr>
                                      <p:to>
                                        <p:strVal val="visible"/>
                                      </p:to>
                                    </p:set>
                                    <p:animEffect transition="in" filter="barn(inVertical)">
                                      <p:cBhvr>
                                        <p:cTn id="85" dur="500"/>
                                        <p:tgtEl>
                                          <p:spTgt spid="141"/>
                                        </p:tgtEl>
                                      </p:cBhvr>
                                    </p:animEffect>
                                  </p:childTnLst>
                                </p:cTn>
                              </p:par>
                            </p:childTnLst>
                          </p:cTn>
                        </p:par>
                        <p:par>
                          <p:cTn id="86" fill="hold" nodeType="afterGroup">
                            <p:stCondLst>
                              <p:cond delay="2000"/>
                            </p:stCondLst>
                            <p:childTnLst>
                              <p:par>
                                <p:cTn id="87" presetID="16" presetClass="entr" presetSubtype="37" dur="500" fill="hold" grpId="0" nodeType="afterEffect">
                                  <p:stCondLst>
                                    <p:cond delay="0"/>
                                  </p:stCondLst>
                                  <p:childTnLst>
                                    <p:set>
                                      <p:cBhvr>
                                        <p:cTn id="88" dur="1" fill="hold">
                                          <p:stCondLst>
                                            <p:cond delay="0"/>
                                          </p:stCondLst>
                                        </p:cTn>
                                        <p:tgtEl>
                                          <p:spTgt spid="56"/>
                                        </p:tgtEl>
                                        <p:attrNameLst>
                                          <p:attrName>style.visibility</p:attrName>
                                        </p:attrNameLst>
                                      </p:cBhvr>
                                      <p:to>
                                        <p:strVal val="visible"/>
                                      </p:to>
                                    </p:set>
                                    <p:animEffect transition="in" filter="barn(outVertical)">
                                      <p:cBhvr>
                                        <p:cTn id="89" dur="500"/>
                                        <p:tgtEl>
                                          <p:spTgt spid="56"/>
                                        </p:tgtEl>
                                      </p:cBhvr>
                                    </p:animEffect>
                                  </p:childTnLst>
                                </p:cTn>
                              </p:par>
                              <p:par>
                                <p:cTn id="90" presetID="16" presetClass="entr" presetSubtype="21" dur="500" fill="hold" grpId="0" nodeType="withEffect">
                                  <p:stCondLst>
                                    <p:cond delay="0"/>
                                  </p:stCondLst>
                                  <p:childTnLst>
                                    <p:set>
                                      <p:cBhvr>
                                        <p:cTn id="91" dur="1" fill="hold">
                                          <p:stCondLst>
                                            <p:cond delay="0"/>
                                          </p:stCondLst>
                                        </p:cTn>
                                        <p:tgtEl>
                                          <p:spTgt spid="172"/>
                                        </p:tgtEl>
                                        <p:attrNameLst>
                                          <p:attrName>style.visibility</p:attrName>
                                        </p:attrNameLst>
                                      </p:cBhvr>
                                      <p:to>
                                        <p:strVal val="visible"/>
                                      </p:to>
                                    </p:set>
                                    <p:animEffect transition="in" filter="barn(inVertical)">
                                      <p:cBhvr>
                                        <p:cTn id="92" dur="500"/>
                                        <p:tgtEl>
                                          <p:spTgt spid="1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29" grpId="0"/>
      <p:bldP spid="30" grpId="0"/>
      <p:bldP spid="35" grpId="0"/>
      <p:bldP spid="36" grpId="0"/>
      <p:bldP spid="38" grpId="0"/>
      <p:bldP spid="39" grpId="0"/>
      <p:bldP spid="56" grpId="0"/>
      <p:bldP spid="82" grpId="0"/>
      <p:bldP spid="83" grpId="0"/>
      <p:bldP spid="139" grpId="0"/>
      <p:bldP spid="140" grpId="0"/>
      <p:bldP spid="141" grpId="0"/>
      <p:bldP spid="172" grpId="0"/>
      <p:bldP spid="51"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Shape 1636"/>
          <p:cNvSpPr/>
          <p:nvPr/>
        </p:nvSpPr>
        <p:spPr>
          <a:xfrm>
            <a:off x="484502" y="2051946"/>
            <a:ext cx="387111" cy="387111"/>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2"/>
          </a:solidFill>
          <a:ln w="12700" cap="flat">
            <a:noFill/>
            <a:miter lim="400000"/>
          </a:ln>
          <a:effectLst/>
        </p:spPr>
        <p:txBody>
          <a:bodyPr wrap="square" lIns="17445" tIns="17445" rIns="17445" bIns="17445" numCol="1" anchor="ctr">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a:lnSpc>
                <a:spcPct val="120000"/>
              </a:lnSpc>
            </a:pPr>
            <a:endParaRPr sz="1600">
              <a:latin typeface="Arial" pitchFamily="34" charset="0"/>
              <a:ea typeface="微软雅黑" panose="020b0503020204020204" pitchFamily="34" charset="-122"/>
              <a:cs typeface="+mn-ea"/>
              <a:sym typeface="Arial" pitchFamily="34" charset="0"/>
            </a:endParaRPr>
          </a:p>
        </p:txBody>
      </p:sp>
      <p:sp>
        <p:nvSpPr>
          <p:cNvPr id="13" name="Shape 1653"/>
          <p:cNvSpPr/>
          <p:nvPr/>
        </p:nvSpPr>
        <p:spPr>
          <a:xfrm>
            <a:off x="3708424" y="5500520"/>
            <a:ext cx="105807" cy="105807"/>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w="12700">
            <a:miter lim="400000"/>
          </a:ln>
        </p:spPr>
        <p:txBody>
          <a:bodyPr lIns="0" tIns="0" rIns="0" bIns="0"/>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a:lnSpc>
                <a:spcPct val="120000"/>
              </a:lnSpc>
            </a:pPr>
            <a:endParaRPr sz="1600">
              <a:latin typeface="Arial" pitchFamily="34" charset="0"/>
              <a:ea typeface="微软雅黑" panose="020b0503020204020204" pitchFamily="34" charset="-122"/>
              <a:cs typeface="+mn-ea"/>
              <a:sym typeface="Arial" pitchFamily="34" charset="0"/>
            </a:endParaRPr>
          </a:p>
        </p:txBody>
      </p:sp>
      <p:sp>
        <p:nvSpPr>
          <p:cNvPr id="24" name="Text Placeholder 4"/>
          <p:cNvSpPr txBox="1"/>
          <p:nvPr/>
        </p:nvSpPr>
        <p:spPr>
          <a:xfrm>
            <a:off x="3643595" y="4148848"/>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01</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27" name="Text Placeholder 4"/>
          <p:cNvSpPr txBox="1"/>
          <p:nvPr/>
        </p:nvSpPr>
        <p:spPr>
          <a:xfrm>
            <a:off x="7673952" y="4802126"/>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04</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31"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2" name="矩形 31"/>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6" name="文本框 35"/>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三、如何识别虚假广告</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17" name="文本框 16"/>
          <p:cNvSpPr txBox="1"/>
          <p:nvPr/>
        </p:nvSpPr>
        <p:spPr>
          <a:xfrm>
            <a:off x="4422070" y="1285001"/>
            <a:ext cx="4993202"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solidFill>
                  <a:srgbClr val="C00000"/>
                </a:solidFill>
                <a:latin typeface="华文新魏" panose="02010800040101010101" pitchFamily="2" charset="-122"/>
                <a:ea typeface="华文新魏" panose="02010800040101010101" pitchFamily="2" charset="-122"/>
              </a:rPr>
              <a:t>保健品虚假广告的形式</a:t>
            </a:r>
            <a:r>
              <a:rPr lang="en-US" altLang="zh-CN" sz="3200">
                <a:solidFill>
                  <a:srgbClr val="C00000"/>
                </a:solidFill>
                <a:latin typeface="华文新魏" panose="02010800040101010101" pitchFamily="2" charset="-122"/>
                <a:ea typeface="华文新魏" panose="02010800040101010101" pitchFamily="2" charset="-122"/>
              </a:rPr>
              <a:t> </a:t>
            </a:r>
            <a:endParaRPr lang="zh-CN" altLang="zh-CN" sz="3200">
              <a:solidFill>
                <a:srgbClr val="C00000"/>
              </a:solidFill>
              <a:latin typeface="华文新魏" panose="02010800040101010101" pitchFamily="2" charset="-122"/>
              <a:ea typeface="华文新魏" panose="02010800040101010101" pitchFamily="2" charset="-122"/>
            </a:endParaRPr>
          </a:p>
        </p:txBody>
      </p:sp>
      <p:sp>
        <p:nvSpPr>
          <p:cNvPr id="37" name="文本框 36"/>
          <p:cNvSpPr txBox="1"/>
          <p:nvPr/>
        </p:nvSpPr>
        <p:spPr>
          <a:xfrm>
            <a:off x="1109613" y="1944722"/>
            <a:ext cx="3744416"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a:latin typeface="华文新魏" panose="02010800040101010101" pitchFamily="2" charset="-122"/>
                <a:ea typeface="华文新魏" panose="02010800040101010101" pitchFamily="2" charset="-122"/>
              </a:rPr>
              <a:t>一是锁定目标群体</a:t>
            </a:r>
            <a:endParaRPr lang="zh-CN" altLang="en-US" sz="3200">
              <a:latin typeface="华文新魏" panose="02010800040101010101" pitchFamily="2" charset="-122"/>
              <a:ea typeface="华文新魏" panose="02010800040101010101" pitchFamily="2" charset="-122"/>
            </a:endParaRPr>
          </a:p>
        </p:txBody>
      </p:sp>
      <p:sp>
        <p:nvSpPr>
          <p:cNvPr id="39" name="文本框 38"/>
          <p:cNvSpPr txBox="1"/>
          <p:nvPr/>
        </p:nvSpPr>
        <p:spPr>
          <a:xfrm>
            <a:off x="1109613" y="2770376"/>
            <a:ext cx="10945216" cy="181588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广播电视上的虚假广告一般都是针对农村消费者和城里退休的老年消费者，利用这两个群体比较崇拜电视、广播以及报纸的权威性的心理，认为在这些媒介上播放广告的企业，也包括他们的产品，都是经过严格筛选和审核的。 </a:t>
            </a:r>
            <a:endParaRPr lang="zh-CN" altLang="zh-CN" sz="2800">
              <a:latin typeface="华文楷体" panose="02010600040101010101" pitchFamily="2" charset="-122"/>
              <a:ea typeface="华文楷体" panose="02010600040101010101" pitchFamily="2" charset="-122"/>
            </a:endParaRPr>
          </a:p>
        </p:txBody>
      </p:sp>
      <p:grpSp>
        <p:nvGrpSpPr>
          <p:cNvPr id="40" name="组合 2"/>
          <p:cNvGrpSpPr/>
          <p:nvPr/>
        </p:nvGrpSpPr>
        <p:grpSpPr>
          <a:xfrm>
            <a:off x="2684959" y="1453076"/>
            <a:ext cx="7776864" cy="248629"/>
            <a:chExt cx="3580582" cy="158874"/>
          </a:xfrm>
        </p:grpSpPr>
        <p:grpSp>
          <p:nvGrpSpPr>
            <p:cNvPr id="41" name="组合 61"/>
            <p:cNvGrpSpPr/>
            <p:nvPr/>
          </p:nvGrpSpPr>
          <p:grpSpPr>
            <a:xfrm>
              <a:off x="0" y="0"/>
              <a:ext cx="792088" cy="158874"/>
              <a:chExt cx="792088" cy="158874"/>
            </a:xfrm>
          </p:grpSpPr>
          <p:sp>
            <p:nvSpPr>
              <p:cNvPr id="46" name="直接连接符 70"/>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7" name="直接连接符 71"/>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8" name="直接连接符 72"/>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42" name="组合 62"/>
            <p:cNvGrpSpPr/>
            <p:nvPr/>
          </p:nvGrpSpPr>
          <p:grpSpPr>
            <a:xfrm rot="10800000">
              <a:off x="2788494" y="0"/>
              <a:ext cx="792088" cy="158874"/>
              <a:chExt cx="792088" cy="158874"/>
            </a:xfrm>
          </p:grpSpPr>
          <p:sp>
            <p:nvSpPr>
              <p:cNvPr id="43" name="直接连接符 67"/>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4" name="直接连接符 68"/>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5" name="直接连接符 69"/>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81303" y="4431850"/>
            <a:ext cx="5299865" cy="2649933"/>
          </a:xfrm>
          <a:prstGeom prst="rect">
            <a:avLst/>
          </a:prstGeom>
        </p:spPr>
      </p:pic>
      <p:pic>
        <p:nvPicPr>
          <p:cNvPr id="26" name="图片 2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par>
                                <p:cTn id="10" presetID="53" presetClass="entr" presetSubtype="16" dur="500" fill="hold" grpId="0" nodeType="withEffect">
                                  <p:stCondLst>
                                    <p:cond delay="0"/>
                                  </p:stCondLst>
                                  <p:childTnLst>
                                    <p:set>
                                      <p:cBhvr>
                                        <p:cTn id="11" dur="1" fill="hold">
                                          <p:stCondLst>
                                            <p:cond delay="0"/>
                                          </p:stCondLst>
                                        </p:cTn>
                                        <p:tgtEl>
                                          <p:spTgt spid="37"/>
                                        </p:tgtEl>
                                        <p:attrNameLst>
                                          <p:attrName>style.visibility</p:attrName>
                                        </p:attrNameLst>
                                      </p:cBhvr>
                                      <p:to>
                                        <p:strVal val="visible"/>
                                      </p:to>
                                    </p:set>
                                    <p:anim calcmode="lin" valueType="num">
                                      <p:cBhvr>
                                        <p:cTn id="12" dur="500" fill="hold"/>
                                        <p:tgtEl>
                                          <p:spTgt spid="37"/>
                                        </p:tgtEl>
                                        <p:attrNameLst>
                                          <p:attrName>ppt_w</p:attrName>
                                        </p:attrNameLst>
                                      </p:cBhvr>
                                      <p:tavLst>
                                        <p:tav tm="0">
                                          <p:val>
                                            <p:fltVal val="0"/>
                                          </p:val>
                                        </p:tav>
                                        <p:tav tm="100000">
                                          <p:val>
                                            <p:strVal val="#ppt_w"/>
                                          </p:val>
                                        </p:tav>
                                      </p:tavLst>
                                    </p:anim>
                                    <p:anim calcmode="lin" valueType="num">
                                      <p:cBhvr>
                                        <p:cTn id="13" dur="500" fill="hold"/>
                                        <p:tgtEl>
                                          <p:spTgt spid="37"/>
                                        </p:tgtEl>
                                        <p:attrNameLst>
                                          <p:attrName>ppt_h</p:attrName>
                                        </p:attrNameLst>
                                      </p:cBhvr>
                                      <p:tavLst>
                                        <p:tav tm="0">
                                          <p:val>
                                            <p:fltVal val="0"/>
                                          </p:val>
                                        </p:tav>
                                        <p:tav tm="100000">
                                          <p:val>
                                            <p:strVal val="#ppt_h"/>
                                          </p:val>
                                        </p:tav>
                                      </p:tavLst>
                                    </p:anim>
                                    <p:animEffect transition="in" filter="fade">
                                      <p:cBhvr>
                                        <p:cTn id="14" dur="500"/>
                                        <p:tgtEl>
                                          <p:spTgt spid="37"/>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10" presetClass="entr" presetSubtype="0" dur="50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42" presetClass="entr" presetSubtype="0" dur="1000" fill="hold" grpId="0" nodeType="click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fade">
                                      <p:cBhvr>
                                        <p:cTn id="24" dur="1000"/>
                                        <p:tgtEl>
                                          <p:spTgt spid="39"/>
                                        </p:tgtEl>
                                      </p:cBhvr>
                                    </p:animEffect>
                                    <p:anim calcmode="lin" valueType="num">
                                      <p:cBhvr>
                                        <p:cTn id="25" dur="1000" fill="hold"/>
                                        <p:tgtEl>
                                          <p:spTgt spid="39"/>
                                        </p:tgtEl>
                                        <p:attrNameLst>
                                          <p:attrName>ppt_x</p:attrName>
                                        </p:attrNameLst>
                                      </p:cBhvr>
                                      <p:tavLst>
                                        <p:tav tm="0">
                                          <p:val>
                                            <p:strVal val="#ppt_x"/>
                                          </p:val>
                                        </p:tav>
                                        <p:tav tm="100000">
                                          <p:val>
                                            <p:strVal val="#ppt_x"/>
                                          </p:val>
                                        </p:tav>
                                      </p:tavLst>
                                    </p:anim>
                                    <p:anim calcmode="lin" valueType="num">
                                      <p:cBhvr>
                                        <p:cTn id="26"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42" presetClass="entr" presetSubtype="0" dur="1000" fill="hold" nodeType="clickEffect">
                                  <p:stCondLst>
                                    <p:cond delay="0"/>
                                  </p:stCondLst>
                                  <p:childTnLst>
                                    <p:set>
                                      <p:cBhvr>
                                        <p:cTn id="30" dur="1" fill="hold">
                                          <p:stCondLst>
                                            <p:cond delay="0"/>
                                          </p:stCondLst>
                                        </p:cTn>
                                        <p:tgtEl>
                                          <p:spTgt spid="39">
                                            <p:txEl>
                                              <p:pRg st="0" end="0"/>
                                            </p:txEl>
                                          </p:spTgt>
                                        </p:tgtEl>
                                        <p:attrNameLst>
                                          <p:attrName>style.visibility</p:attrName>
                                        </p:attrNameLst>
                                      </p:cBhvr>
                                      <p:to>
                                        <p:strVal val="visible"/>
                                      </p:to>
                                    </p:set>
                                    <p:animEffect transition="in" filter="fade">
                                      <p:cBhvr>
                                        <p:cTn id="31" dur="1000"/>
                                        <p:tgtEl>
                                          <p:spTgt spid="39">
                                            <p:txEl>
                                              <p:pRg st="0" end="0"/>
                                            </p:txEl>
                                          </p:spTgt>
                                        </p:tgtEl>
                                      </p:cBhvr>
                                    </p:animEffect>
                                    <p:anim calcmode="lin" valueType="num">
                                      <p:cBhvr>
                                        <p:cTn id="32" dur="1000" fill="hold"/>
                                        <p:tgtEl>
                                          <p:spTgt spid="39">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39">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7" grpId="0"/>
      <p:bldP spid="39"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Shape 1636"/>
          <p:cNvSpPr/>
          <p:nvPr/>
        </p:nvSpPr>
        <p:spPr>
          <a:xfrm>
            <a:off x="484502" y="2051946"/>
            <a:ext cx="387111" cy="387111"/>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chemeClr val="accent2"/>
          </a:solidFill>
          <a:ln w="12700" cap="flat">
            <a:noFill/>
            <a:miter lim="400000"/>
          </a:ln>
          <a:effectLst/>
        </p:spPr>
        <p:txBody>
          <a:bodyPr wrap="square" lIns="17445" tIns="17445" rIns="17445" bIns="17445" numCol="1" anchor="ctr">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a:lnSpc>
                <a:spcPct val="120000"/>
              </a:lnSpc>
            </a:pPr>
            <a:endParaRPr sz="1600">
              <a:latin typeface="Arial" pitchFamily="34" charset="0"/>
              <a:ea typeface="微软雅黑" panose="020b0503020204020204" pitchFamily="34" charset="-122"/>
              <a:cs typeface="+mn-ea"/>
              <a:sym typeface="Arial" pitchFamily="34" charset="0"/>
            </a:endParaRPr>
          </a:p>
        </p:txBody>
      </p:sp>
      <p:sp>
        <p:nvSpPr>
          <p:cNvPr id="13" name="Shape 1653"/>
          <p:cNvSpPr/>
          <p:nvPr/>
        </p:nvSpPr>
        <p:spPr>
          <a:xfrm>
            <a:off x="3708424" y="5500520"/>
            <a:ext cx="105807" cy="105807"/>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w="12700">
            <a:miter lim="400000"/>
          </a:ln>
        </p:spPr>
        <p:txBody>
          <a:bodyPr lIns="0" tIns="0" rIns="0" bIns="0"/>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a:lnSpc>
                <a:spcPct val="120000"/>
              </a:lnSpc>
            </a:pPr>
            <a:endParaRPr sz="1600">
              <a:latin typeface="Arial" pitchFamily="34" charset="0"/>
              <a:ea typeface="微软雅黑" panose="020b0503020204020204" pitchFamily="34" charset="-122"/>
              <a:cs typeface="+mn-ea"/>
              <a:sym typeface="Arial" pitchFamily="34" charset="0"/>
            </a:endParaRPr>
          </a:p>
        </p:txBody>
      </p:sp>
      <p:sp>
        <p:nvSpPr>
          <p:cNvPr id="24" name="Text Placeholder 4"/>
          <p:cNvSpPr txBox="1"/>
          <p:nvPr/>
        </p:nvSpPr>
        <p:spPr>
          <a:xfrm>
            <a:off x="3643595" y="4148848"/>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01</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27" name="Text Placeholder 4"/>
          <p:cNvSpPr txBox="1"/>
          <p:nvPr/>
        </p:nvSpPr>
        <p:spPr>
          <a:xfrm>
            <a:off x="7673952" y="4802126"/>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04</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31"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2" name="矩形 31"/>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6" name="文本框 35"/>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三、如何识别虚假广告</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17" name="文本框 16"/>
          <p:cNvSpPr txBox="1"/>
          <p:nvPr/>
        </p:nvSpPr>
        <p:spPr>
          <a:xfrm>
            <a:off x="4422070" y="1285001"/>
            <a:ext cx="4993202"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solidFill>
                  <a:srgbClr val="C00000"/>
                </a:solidFill>
                <a:latin typeface="华文新魏" panose="02010800040101010101" pitchFamily="2" charset="-122"/>
                <a:ea typeface="华文新魏" panose="02010800040101010101" pitchFamily="2" charset="-122"/>
              </a:rPr>
              <a:t>保健品虚假广告的形式</a:t>
            </a:r>
            <a:r>
              <a:rPr lang="en-US" altLang="zh-CN" sz="3200">
                <a:solidFill>
                  <a:srgbClr val="C00000"/>
                </a:solidFill>
                <a:latin typeface="华文新魏" panose="02010800040101010101" pitchFamily="2" charset="-122"/>
                <a:ea typeface="华文新魏" panose="02010800040101010101" pitchFamily="2" charset="-122"/>
              </a:rPr>
              <a:t> </a:t>
            </a:r>
            <a:endParaRPr lang="zh-CN" altLang="zh-CN" sz="3200">
              <a:solidFill>
                <a:srgbClr val="C00000"/>
              </a:solidFill>
              <a:latin typeface="华文新魏" panose="02010800040101010101" pitchFamily="2" charset="-122"/>
              <a:ea typeface="华文新魏" panose="02010800040101010101" pitchFamily="2" charset="-122"/>
            </a:endParaRPr>
          </a:p>
        </p:txBody>
      </p:sp>
      <p:sp>
        <p:nvSpPr>
          <p:cNvPr id="37" name="文本框 36"/>
          <p:cNvSpPr txBox="1"/>
          <p:nvPr/>
        </p:nvSpPr>
        <p:spPr>
          <a:xfrm>
            <a:off x="1109613" y="1944722"/>
            <a:ext cx="3744416"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200">
                <a:latin typeface="华文新魏" panose="02010800040101010101" pitchFamily="2" charset="-122"/>
                <a:ea typeface="华文新魏" panose="02010800040101010101" pitchFamily="2" charset="-122"/>
              </a:rPr>
              <a:t>二是包装宣传</a:t>
            </a:r>
            <a:endParaRPr lang="zh-CN" altLang="en-US" sz="3200">
              <a:latin typeface="华文新魏" panose="02010800040101010101" pitchFamily="2" charset="-122"/>
              <a:ea typeface="华文新魏" panose="02010800040101010101" pitchFamily="2" charset="-122"/>
            </a:endParaRPr>
          </a:p>
        </p:txBody>
      </p:sp>
      <p:sp>
        <p:nvSpPr>
          <p:cNvPr id="39" name="文本框 38"/>
          <p:cNvSpPr txBox="1"/>
          <p:nvPr/>
        </p:nvSpPr>
        <p:spPr>
          <a:xfrm>
            <a:off x="1109613" y="2630602"/>
            <a:ext cx="10945216" cy="483209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一些保健品企业投放的广告，很多都会伪装成软文形式。比如电视的保健品广告，很多保健品企业并不会单 纯以广告形式投放，而是购买时段，做成养生类节目。节目大多数时间在传播中医养生知识，培养固定的观众群，在观众中建立起权威感之后，才会搭售自己的产品。而广播节目中的保健品广告，很多会包装成消费者和专家问答的形式，但其实这些专家都是假的，而打电话进来的消费者也是假的。报纸的形式也差不多， 很多保健品企业，会购买整个版面，之后包装成新科技产品的报道。为了增加宣传效果，这类虚假广告基本上都会在广告中制造虚假的医学权威，比如诺贝尔奖的获得者、世界医学专家、北京等各大医学院的教授等等。 </a:t>
            </a:r>
            <a:endParaRPr lang="zh-CN" altLang="zh-CN" sz="2800">
              <a:latin typeface="华文楷体" panose="02010600040101010101" pitchFamily="2" charset="-122"/>
              <a:ea typeface="华文楷体" panose="02010600040101010101" pitchFamily="2" charset="-122"/>
            </a:endParaRPr>
          </a:p>
          <a:p>
            <a:endParaRPr lang="zh-CN" altLang="zh-CN" sz="2800">
              <a:latin typeface="华文楷体" panose="02010600040101010101" pitchFamily="2" charset="-122"/>
              <a:ea typeface="华文楷体" panose="02010600040101010101" pitchFamily="2" charset="-122"/>
            </a:endParaRPr>
          </a:p>
        </p:txBody>
      </p:sp>
      <p:grpSp>
        <p:nvGrpSpPr>
          <p:cNvPr id="40" name="组合 2"/>
          <p:cNvGrpSpPr/>
          <p:nvPr/>
        </p:nvGrpSpPr>
        <p:grpSpPr>
          <a:xfrm>
            <a:off x="2684959" y="1453076"/>
            <a:ext cx="7776864" cy="248629"/>
            <a:chExt cx="3580582" cy="158874"/>
          </a:xfrm>
        </p:grpSpPr>
        <p:grpSp>
          <p:nvGrpSpPr>
            <p:cNvPr id="41" name="组合 61"/>
            <p:cNvGrpSpPr/>
            <p:nvPr/>
          </p:nvGrpSpPr>
          <p:grpSpPr>
            <a:xfrm>
              <a:off x="0" y="0"/>
              <a:ext cx="792088" cy="158874"/>
              <a:chExt cx="792088" cy="158874"/>
            </a:xfrm>
          </p:grpSpPr>
          <p:sp>
            <p:nvSpPr>
              <p:cNvPr id="46" name="直接连接符 70"/>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7" name="直接连接符 71"/>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8" name="直接连接符 72"/>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42" name="组合 62"/>
            <p:cNvGrpSpPr/>
            <p:nvPr/>
          </p:nvGrpSpPr>
          <p:grpSpPr>
            <a:xfrm rot="10800000">
              <a:off x="2788494" y="0"/>
              <a:ext cx="792088" cy="158874"/>
              <a:chExt cx="792088" cy="158874"/>
            </a:xfrm>
          </p:grpSpPr>
          <p:sp>
            <p:nvSpPr>
              <p:cNvPr id="43" name="直接连接符 67"/>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4" name="直接连接符 68"/>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5" name="直接连接符 69"/>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pic>
        <p:nvPicPr>
          <p:cNvPr id="26" name="图片 2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par>
                                <p:cTn id="10" presetID="53" presetClass="entr" presetSubtype="16" dur="500" fill="hold" grpId="0" nodeType="withEffect">
                                  <p:stCondLst>
                                    <p:cond delay="0"/>
                                  </p:stCondLst>
                                  <p:childTnLst>
                                    <p:set>
                                      <p:cBhvr>
                                        <p:cTn id="11" dur="1" fill="hold">
                                          <p:stCondLst>
                                            <p:cond delay="0"/>
                                          </p:stCondLst>
                                        </p:cTn>
                                        <p:tgtEl>
                                          <p:spTgt spid="37"/>
                                        </p:tgtEl>
                                        <p:attrNameLst>
                                          <p:attrName>style.visibility</p:attrName>
                                        </p:attrNameLst>
                                      </p:cBhvr>
                                      <p:to>
                                        <p:strVal val="visible"/>
                                      </p:to>
                                    </p:set>
                                    <p:anim calcmode="lin" valueType="num">
                                      <p:cBhvr>
                                        <p:cTn id="12" dur="500" fill="hold"/>
                                        <p:tgtEl>
                                          <p:spTgt spid="37"/>
                                        </p:tgtEl>
                                        <p:attrNameLst>
                                          <p:attrName>ppt_w</p:attrName>
                                        </p:attrNameLst>
                                      </p:cBhvr>
                                      <p:tavLst>
                                        <p:tav tm="0">
                                          <p:val>
                                            <p:fltVal val="0"/>
                                          </p:val>
                                        </p:tav>
                                        <p:tav tm="100000">
                                          <p:val>
                                            <p:strVal val="#ppt_w"/>
                                          </p:val>
                                        </p:tav>
                                      </p:tavLst>
                                    </p:anim>
                                    <p:anim calcmode="lin" valueType="num">
                                      <p:cBhvr>
                                        <p:cTn id="13" dur="500" fill="hold"/>
                                        <p:tgtEl>
                                          <p:spTgt spid="37"/>
                                        </p:tgtEl>
                                        <p:attrNameLst>
                                          <p:attrName>ppt_h</p:attrName>
                                        </p:attrNameLst>
                                      </p:cBhvr>
                                      <p:tavLst>
                                        <p:tav tm="0">
                                          <p:val>
                                            <p:fltVal val="0"/>
                                          </p:val>
                                        </p:tav>
                                        <p:tav tm="100000">
                                          <p:val>
                                            <p:strVal val="#ppt_h"/>
                                          </p:val>
                                        </p:tav>
                                      </p:tavLst>
                                    </p:anim>
                                    <p:animEffect transition="in" filter="fade">
                                      <p:cBhvr>
                                        <p:cTn id="14" dur="500"/>
                                        <p:tgtEl>
                                          <p:spTgt spid="37"/>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39"/>
                                        </p:tgtEl>
                                        <p:attrNameLst>
                                          <p:attrName>style.visibility</p:attrName>
                                        </p:attrNameLst>
                                      </p:cBhvr>
                                      <p:to>
                                        <p:strVal val="visible"/>
                                      </p:to>
                                    </p:set>
                                    <p:animEffect transition="in" filter="fade">
                                      <p:cBhvr>
                                        <p:cTn id="19" dur="1000"/>
                                        <p:tgtEl>
                                          <p:spTgt spid="39"/>
                                        </p:tgtEl>
                                      </p:cBhvr>
                                    </p:animEffect>
                                    <p:anim calcmode="lin" valueType="num">
                                      <p:cBhvr>
                                        <p:cTn id="20" dur="1000" fill="hold"/>
                                        <p:tgtEl>
                                          <p:spTgt spid="39"/>
                                        </p:tgtEl>
                                        <p:attrNameLst>
                                          <p:attrName>ppt_x</p:attrName>
                                        </p:attrNameLst>
                                      </p:cBhvr>
                                      <p:tavLst>
                                        <p:tav tm="0">
                                          <p:val>
                                            <p:strVal val="#ppt_x"/>
                                          </p:val>
                                        </p:tav>
                                        <p:tav tm="100000">
                                          <p:val>
                                            <p:strVal val="#ppt_x"/>
                                          </p:val>
                                        </p:tav>
                                      </p:tavLst>
                                    </p:anim>
                                    <p:anim calcmode="lin" valueType="num">
                                      <p:cBhvr>
                                        <p:cTn id="21"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7" grpId="0"/>
      <p:bldP spid="39"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Shape 1653"/>
          <p:cNvSpPr/>
          <p:nvPr/>
        </p:nvSpPr>
        <p:spPr>
          <a:xfrm>
            <a:off x="3708424" y="5500520"/>
            <a:ext cx="105807" cy="105807"/>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w="12700">
            <a:miter lim="400000"/>
          </a:ln>
        </p:spPr>
        <p:txBody>
          <a:bodyPr lIns="0" tIns="0" rIns="0" bIns="0"/>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a:lnSpc>
                <a:spcPct val="120000"/>
              </a:lnSpc>
            </a:pPr>
            <a:endParaRPr sz="1600">
              <a:latin typeface="Arial" pitchFamily="34" charset="0"/>
              <a:ea typeface="微软雅黑" panose="020b0503020204020204" pitchFamily="34" charset="-122"/>
              <a:cs typeface="+mn-ea"/>
              <a:sym typeface="Arial" pitchFamily="34" charset="0"/>
            </a:endParaRPr>
          </a:p>
        </p:txBody>
      </p:sp>
      <p:sp>
        <p:nvSpPr>
          <p:cNvPr id="24" name="Text Placeholder 4"/>
          <p:cNvSpPr txBox="1"/>
          <p:nvPr/>
        </p:nvSpPr>
        <p:spPr>
          <a:xfrm>
            <a:off x="3643595" y="4148848"/>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01</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27" name="Text Placeholder 4"/>
          <p:cNvSpPr txBox="1"/>
          <p:nvPr/>
        </p:nvSpPr>
        <p:spPr>
          <a:xfrm>
            <a:off x="7673952" y="4802126"/>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04</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31"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2" name="矩形 31"/>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6" name="文本框 35"/>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三、如何识别虚假广告</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17" name="文本框 16"/>
          <p:cNvSpPr txBox="1"/>
          <p:nvPr/>
        </p:nvSpPr>
        <p:spPr>
          <a:xfrm>
            <a:off x="1532831" y="1232201"/>
            <a:ext cx="9793088"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zh-CN" sz="3200">
                <a:solidFill>
                  <a:srgbClr val="C00000"/>
                </a:solidFill>
                <a:latin typeface="华文新魏" panose="02010800040101010101" pitchFamily="2" charset="-122"/>
                <a:ea typeface="华文新魏" panose="02010800040101010101" pitchFamily="2" charset="-122"/>
              </a:rPr>
              <a:t>面对虚假广告，以下几种心态要不得</a:t>
            </a:r>
            <a:endParaRPr lang="zh-CN" altLang="zh-CN" sz="3200">
              <a:solidFill>
                <a:srgbClr val="C00000"/>
              </a:solidFill>
              <a:latin typeface="华文新魏" panose="02010800040101010101" pitchFamily="2" charset="-122"/>
              <a:ea typeface="华文新魏" panose="02010800040101010101" pitchFamily="2" charset="-122"/>
            </a:endParaRPr>
          </a:p>
        </p:txBody>
      </p:sp>
      <p:sp>
        <p:nvSpPr>
          <p:cNvPr id="39" name="文本框 38"/>
          <p:cNvSpPr txBox="1"/>
          <p:nvPr/>
        </p:nvSpPr>
        <p:spPr>
          <a:xfrm>
            <a:off x="956767" y="2279263"/>
            <a:ext cx="10945216" cy="95410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因为广告商精确地定位了那些</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即使不相信也会说服自己相信</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的老年群体，所以以下几种心态要不得：</a:t>
            </a:r>
            <a:endParaRPr lang="zh-CN" altLang="zh-CN" sz="2800">
              <a:latin typeface="华文楷体" panose="02010600040101010101" pitchFamily="2" charset="-122"/>
              <a:ea typeface="华文楷体" panose="02010600040101010101" pitchFamily="2" charset="-122"/>
            </a:endParaRPr>
          </a:p>
        </p:txBody>
      </p:sp>
      <p:grpSp>
        <p:nvGrpSpPr>
          <p:cNvPr id="40" name="组合 2"/>
          <p:cNvGrpSpPr/>
          <p:nvPr/>
        </p:nvGrpSpPr>
        <p:grpSpPr>
          <a:xfrm>
            <a:off x="596727" y="1413595"/>
            <a:ext cx="11665296" cy="248629"/>
            <a:chExt cx="3580582" cy="158874"/>
          </a:xfrm>
        </p:grpSpPr>
        <p:grpSp>
          <p:nvGrpSpPr>
            <p:cNvPr id="41" name="组合 61"/>
            <p:cNvGrpSpPr/>
            <p:nvPr/>
          </p:nvGrpSpPr>
          <p:grpSpPr>
            <a:xfrm>
              <a:off x="0" y="0"/>
              <a:ext cx="792088" cy="158874"/>
              <a:chExt cx="792088" cy="158874"/>
            </a:xfrm>
          </p:grpSpPr>
          <p:sp>
            <p:nvSpPr>
              <p:cNvPr id="46" name="直接连接符 70"/>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7" name="直接连接符 71"/>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8" name="直接连接符 72"/>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42" name="组合 62"/>
            <p:cNvGrpSpPr/>
            <p:nvPr/>
          </p:nvGrpSpPr>
          <p:grpSpPr>
            <a:xfrm rot="10800000">
              <a:off x="2788494" y="0"/>
              <a:ext cx="792088" cy="158874"/>
              <a:chExt cx="792088" cy="158874"/>
            </a:xfrm>
          </p:grpSpPr>
          <p:sp>
            <p:nvSpPr>
              <p:cNvPr id="43" name="直接连接符 67"/>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4" name="直接连接符 68"/>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5" name="直接连接符 69"/>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sp>
        <p:nvSpPr>
          <p:cNvPr id="2" name="文本框 1"/>
          <p:cNvSpPr txBox="1"/>
          <p:nvPr/>
        </p:nvSpPr>
        <p:spPr>
          <a:xfrm>
            <a:off x="956767" y="3400301"/>
            <a:ext cx="10945215" cy="3108543"/>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b="1">
                <a:latin typeface="华文楷体" panose="02010600040101010101" pitchFamily="2" charset="-122"/>
                <a:ea typeface="华文楷体" panose="02010600040101010101" pitchFamily="2" charset="-122"/>
              </a:rPr>
              <a:t>        1</a:t>
            </a:r>
            <a:r>
              <a:rPr lang="zh-CN" altLang="en-US" sz="2800" b="1">
                <a:latin typeface="华文楷体" panose="02010600040101010101" pitchFamily="2" charset="-122"/>
                <a:ea typeface="华文楷体" panose="02010600040101010101" pitchFamily="2" charset="-122"/>
              </a:rPr>
              <a:t>、</a:t>
            </a:r>
            <a:r>
              <a:rPr lang="zh-CN" altLang="zh-CN" sz="2800" b="1">
                <a:latin typeface="华文楷体" panose="02010600040101010101" pitchFamily="2" charset="-122"/>
                <a:ea typeface="华文楷体" panose="02010600040101010101" pitchFamily="2" charset="-122"/>
              </a:rPr>
              <a:t>抱有侥幸心理型：嗯，好像不靠谱，可万一是真的呢</a:t>
            </a:r>
            <a:r>
              <a:rPr lang="en-US" altLang="zh-CN" sz="2800" b="1">
                <a:latin typeface="华文楷体" panose="02010600040101010101" pitchFamily="2" charset="-122"/>
                <a:ea typeface="华文楷体" panose="02010600040101010101" pitchFamily="2" charset="-122"/>
              </a:rPr>
              <a:t>…… </a:t>
            </a:r>
            <a:endParaRPr lang="zh-CN" altLang="zh-CN" sz="2800" b="1">
              <a:latin typeface="华文楷体" panose="02010600040101010101" pitchFamily="2" charset="-122"/>
              <a:ea typeface="华文楷体" panose="02010600040101010101" pitchFamily="2" charset="-122"/>
            </a:endParaRPr>
          </a:p>
          <a:p>
            <a:r>
              <a:rPr lang="en-US" altLang="zh-CN" sz="2800" b="1">
                <a:latin typeface="华文楷体" panose="02010600040101010101" pitchFamily="2" charset="-122"/>
                <a:ea typeface="华文楷体" panose="02010600040101010101" pitchFamily="2" charset="-122"/>
              </a:rPr>
              <a:t>        2</a:t>
            </a:r>
            <a:r>
              <a:rPr lang="zh-CN" altLang="en-US" sz="2800" b="1">
                <a:latin typeface="华文楷体" panose="02010600040101010101" pitchFamily="2" charset="-122"/>
                <a:ea typeface="华文楷体" panose="02010600040101010101" pitchFamily="2" charset="-122"/>
              </a:rPr>
              <a:t>、</a:t>
            </a:r>
            <a:r>
              <a:rPr lang="zh-CN" altLang="zh-CN" sz="2800" b="1">
                <a:latin typeface="华文楷体" panose="02010600040101010101" pitchFamily="2" charset="-122"/>
                <a:ea typeface="华文楷体" panose="02010600040101010101" pitchFamily="2" charset="-122"/>
              </a:rPr>
              <a:t>树立更低的比较对象型：管他呢，电视里总比街头推销的可 信点儿吧</a:t>
            </a:r>
            <a:r>
              <a:rPr lang="en-US" altLang="zh-CN" sz="2800" b="1">
                <a:latin typeface="华文楷体" panose="02010600040101010101" pitchFamily="2" charset="-122"/>
                <a:ea typeface="华文楷体" panose="02010600040101010101" pitchFamily="2" charset="-122"/>
              </a:rPr>
              <a:t>…… </a:t>
            </a:r>
            <a:endParaRPr lang="zh-CN" altLang="zh-CN" sz="2800" b="1">
              <a:latin typeface="华文楷体" panose="02010600040101010101" pitchFamily="2" charset="-122"/>
              <a:ea typeface="华文楷体" panose="02010600040101010101" pitchFamily="2" charset="-122"/>
            </a:endParaRPr>
          </a:p>
          <a:p>
            <a:r>
              <a:rPr lang="en-US" altLang="zh-CN" sz="2800" b="1">
                <a:latin typeface="华文楷体" panose="02010600040101010101" pitchFamily="2" charset="-122"/>
                <a:ea typeface="华文楷体" panose="02010600040101010101" pitchFamily="2" charset="-122"/>
              </a:rPr>
              <a:t>        3</a:t>
            </a:r>
            <a:r>
              <a:rPr lang="zh-CN" altLang="en-US" sz="2800" b="1">
                <a:latin typeface="华文楷体" panose="02010600040101010101" pitchFamily="2" charset="-122"/>
                <a:ea typeface="华文楷体" panose="02010600040101010101" pitchFamily="2" charset="-122"/>
              </a:rPr>
              <a:t>、</a:t>
            </a:r>
            <a:r>
              <a:rPr lang="zh-CN" altLang="zh-CN" sz="2800" b="1">
                <a:latin typeface="华文楷体" panose="02010600040101010101" pitchFamily="2" charset="-122"/>
                <a:ea typeface="华文楷体" panose="02010600040101010101" pitchFamily="2" charset="-122"/>
              </a:rPr>
              <a:t>盲目自信型：我</a:t>
            </a:r>
            <a:r>
              <a:rPr lang="en-US" altLang="zh-CN" sz="2800" b="1">
                <a:latin typeface="华文楷体" panose="02010600040101010101" pitchFamily="2" charset="-122"/>
                <a:ea typeface="华文楷体" panose="02010600040101010101" pitchFamily="2" charset="-122"/>
              </a:rPr>
              <a:t>xx</a:t>
            </a:r>
            <a:r>
              <a:rPr lang="zh-CN" altLang="zh-CN" sz="2800" b="1">
                <a:latin typeface="华文楷体" panose="02010600040101010101" pitchFamily="2" charset="-122"/>
                <a:ea typeface="华文楷体" panose="02010600040101010101" pitchFamily="2" charset="-122"/>
              </a:rPr>
              <a:t>岁了，什么没见过</a:t>
            </a:r>
            <a:r>
              <a:rPr lang="en-US" altLang="zh-CN" sz="2800" b="1">
                <a:latin typeface="华文楷体" panose="02010600040101010101" pitchFamily="2" charset="-122"/>
                <a:ea typeface="华文楷体" panose="02010600040101010101" pitchFamily="2" charset="-122"/>
              </a:rPr>
              <a:t>/</a:t>
            </a:r>
            <a:r>
              <a:rPr lang="zh-CN" altLang="zh-CN" sz="2800" b="1">
                <a:latin typeface="华文楷体" panose="02010600040101010101" pitchFamily="2" charset="-122"/>
                <a:ea typeface="华文楷体" panose="02010600040101010101" pitchFamily="2" charset="-122"/>
              </a:rPr>
              <a:t>我是</a:t>
            </a:r>
            <a:r>
              <a:rPr lang="en-US" altLang="zh-CN" sz="2800" b="1">
                <a:latin typeface="华文楷体" panose="02010600040101010101" pitchFamily="2" charset="-122"/>
                <a:ea typeface="华文楷体" panose="02010600040101010101" pitchFamily="2" charset="-122"/>
              </a:rPr>
              <a:t>xx</a:t>
            </a:r>
            <a:r>
              <a:rPr lang="zh-CN" altLang="zh-CN" sz="2800" b="1">
                <a:latin typeface="华文楷体" panose="02010600040101010101" pitchFamily="2" charset="-122"/>
                <a:ea typeface="华文楷体" panose="02010600040101010101" pitchFamily="2" charset="-122"/>
              </a:rPr>
              <a:t>专业的，我对</a:t>
            </a:r>
            <a:r>
              <a:rPr lang="en-US" altLang="zh-CN" sz="2800" b="1">
                <a:latin typeface="华文楷体" panose="02010600040101010101" pitchFamily="2" charset="-122"/>
                <a:ea typeface="华文楷体" panose="02010600040101010101" pitchFamily="2" charset="-122"/>
              </a:rPr>
              <a:t> xx</a:t>
            </a:r>
            <a:r>
              <a:rPr lang="zh-CN" altLang="zh-CN" sz="2800" b="1">
                <a:latin typeface="华文楷体" panose="02010600040101010101" pitchFamily="2" charset="-122"/>
                <a:ea typeface="华文楷体" panose="02010600040101010101" pitchFamily="2" charset="-122"/>
              </a:rPr>
              <a:t>研究很深，不会被骗的</a:t>
            </a:r>
            <a:r>
              <a:rPr lang="en-US" altLang="zh-CN" sz="2800" b="1">
                <a:latin typeface="华文楷体" panose="02010600040101010101" pitchFamily="2" charset="-122"/>
                <a:ea typeface="华文楷体" panose="02010600040101010101" pitchFamily="2" charset="-122"/>
              </a:rPr>
              <a:t>…… </a:t>
            </a:r>
            <a:endParaRPr lang="zh-CN" altLang="zh-CN" sz="2800" b="1">
              <a:latin typeface="华文楷体" panose="02010600040101010101" pitchFamily="2" charset="-122"/>
              <a:ea typeface="华文楷体" panose="02010600040101010101" pitchFamily="2" charset="-122"/>
            </a:endParaRPr>
          </a:p>
          <a:p>
            <a:r>
              <a:rPr lang="en-US" altLang="zh-CN" sz="2800" b="1">
                <a:latin typeface="华文楷体" panose="02010600040101010101" pitchFamily="2" charset="-122"/>
                <a:ea typeface="华文楷体" panose="02010600040101010101" pitchFamily="2" charset="-122"/>
              </a:rPr>
              <a:t>        4</a:t>
            </a:r>
            <a:r>
              <a:rPr lang="zh-CN" altLang="en-US" sz="2800" b="1">
                <a:latin typeface="华文楷体" panose="02010600040101010101" pitchFamily="2" charset="-122"/>
                <a:ea typeface="华文楷体" panose="02010600040101010101" pitchFamily="2" charset="-122"/>
              </a:rPr>
              <a:t>、</a:t>
            </a:r>
            <a:r>
              <a:rPr lang="zh-CN" altLang="zh-CN" sz="2800" b="1">
                <a:latin typeface="华文楷体" panose="02010600040101010101" pitchFamily="2" charset="-122"/>
                <a:ea typeface="华文楷体" panose="02010600040101010101" pitchFamily="2" charset="-122"/>
              </a:rPr>
              <a:t>自我说服型：我认为在某种条件下，它应该</a:t>
            </a:r>
            <a:r>
              <a:rPr lang="en-US" altLang="zh-CN" sz="2800" b="1">
                <a:latin typeface="华文楷体" panose="02010600040101010101" pitchFamily="2" charset="-122"/>
                <a:ea typeface="华文楷体" panose="02010600040101010101" pitchFamily="2" charset="-122"/>
              </a:rPr>
              <a:t>/</a:t>
            </a:r>
            <a:r>
              <a:rPr lang="zh-CN" altLang="zh-CN" sz="2800" b="1">
                <a:latin typeface="华文楷体" panose="02010600040101010101" pitchFamily="2" charset="-122"/>
                <a:ea typeface="华文楷体" panose="02010600040101010101" pitchFamily="2" charset="-122"/>
              </a:rPr>
              <a:t>可能</a:t>
            </a:r>
            <a:r>
              <a:rPr lang="en-US" altLang="zh-CN" sz="2800" b="1">
                <a:latin typeface="华文楷体" panose="02010600040101010101" pitchFamily="2" charset="-122"/>
                <a:ea typeface="华文楷体" panose="02010600040101010101" pitchFamily="2" charset="-122"/>
              </a:rPr>
              <a:t>/</a:t>
            </a:r>
            <a:r>
              <a:rPr lang="zh-CN" altLang="zh-CN" sz="2800" b="1">
                <a:latin typeface="华文楷体" panose="02010600040101010101" pitchFamily="2" charset="-122"/>
                <a:ea typeface="华文楷体" panose="02010600040101010101" pitchFamily="2" charset="-122"/>
              </a:rPr>
              <a:t>也许有 效，它的原理应该</a:t>
            </a:r>
            <a:r>
              <a:rPr lang="en-US" altLang="zh-CN" sz="2800" b="1">
                <a:latin typeface="华文楷体" panose="02010600040101010101" pitchFamily="2" charset="-122"/>
                <a:ea typeface="华文楷体" panose="02010600040101010101" pitchFamily="2" charset="-122"/>
              </a:rPr>
              <a:t>/</a:t>
            </a:r>
            <a:r>
              <a:rPr lang="zh-CN" altLang="zh-CN" sz="2800" b="1">
                <a:latin typeface="华文楷体" panose="02010600040101010101" pitchFamily="2" charset="-122"/>
                <a:ea typeface="华文楷体" panose="02010600040101010101" pitchFamily="2" charset="-122"/>
              </a:rPr>
              <a:t>可能</a:t>
            </a:r>
            <a:r>
              <a:rPr lang="en-US" altLang="zh-CN" sz="2800" b="1">
                <a:latin typeface="华文楷体" panose="02010600040101010101" pitchFamily="2" charset="-122"/>
                <a:ea typeface="华文楷体" panose="02010600040101010101" pitchFamily="2" charset="-122"/>
              </a:rPr>
              <a:t>/</a:t>
            </a:r>
            <a:r>
              <a:rPr lang="zh-CN" altLang="zh-CN" sz="2800" b="1">
                <a:latin typeface="华文楷体" panose="02010600040101010101" pitchFamily="2" charset="-122"/>
                <a:ea typeface="华文楷体" panose="02010600040101010101" pitchFamily="2" charset="-122"/>
              </a:rPr>
              <a:t>也许是这样的</a:t>
            </a:r>
            <a:r>
              <a:rPr lang="en-US" altLang="zh-CN" sz="2800" b="1">
                <a:latin typeface="华文楷体" panose="02010600040101010101" pitchFamily="2" charset="-122"/>
                <a:ea typeface="华文楷体" panose="02010600040101010101" pitchFamily="2" charset="-122"/>
              </a:rPr>
              <a:t>…… </a:t>
            </a:r>
            <a:endParaRPr lang="zh-CN" altLang="zh-CN" sz="2800" b="1">
              <a:latin typeface="华文楷体" panose="02010600040101010101" pitchFamily="2" charset="-122"/>
              <a:ea typeface="华文楷体" panose="02010600040101010101" pitchFamily="2" charset="-122"/>
            </a:endParaRPr>
          </a:p>
        </p:txBody>
      </p:sp>
      <p:pic>
        <p:nvPicPr>
          <p:cNvPr id="26" name="图片 2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1000"/>
                                        <p:tgtEl>
                                          <p:spTgt spid="39"/>
                                        </p:tgtEl>
                                      </p:cBhvr>
                                    </p:animEffect>
                                    <p:anim calcmode="lin" valueType="num">
                                      <p:cBhvr>
                                        <p:cTn id="8" dur="1000" fill="hold"/>
                                        <p:tgtEl>
                                          <p:spTgt spid="39"/>
                                        </p:tgtEl>
                                        <p:attrNameLst>
                                          <p:attrName>ppt_x</p:attrName>
                                        </p:attrNameLst>
                                      </p:cBhvr>
                                      <p:tavLst>
                                        <p:tav tm="0">
                                          <p:val>
                                            <p:strVal val="#ppt_x"/>
                                          </p:val>
                                        </p:tav>
                                        <p:tav tm="100000">
                                          <p:val>
                                            <p:strVal val="#ppt_x"/>
                                          </p:val>
                                        </p:tav>
                                      </p:tavLst>
                                    </p:anim>
                                    <p:anim calcmode="lin" valueType="num">
                                      <p:cBhvr>
                                        <p:cTn id="9"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2"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Shape 1653"/>
          <p:cNvSpPr/>
          <p:nvPr/>
        </p:nvSpPr>
        <p:spPr>
          <a:xfrm>
            <a:off x="3708424" y="5500520"/>
            <a:ext cx="105807" cy="105807"/>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w="12700">
            <a:miter lim="400000"/>
          </a:ln>
        </p:spPr>
        <p:txBody>
          <a:bodyPr lIns="0" tIns="0" rIns="0" bIns="0"/>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a:lnSpc>
                <a:spcPct val="120000"/>
              </a:lnSpc>
            </a:pPr>
            <a:endParaRPr sz="1600">
              <a:latin typeface="Arial" pitchFamily="34" charset="0"/>
              <a:ea typeface="微软雅黑" panose="020b0503020204020204" pitchFamily="34" charset="-122"/>
              <a:cs typeface="+mn-ea"/>
              <a:sym typeface="Arial" pitchFamily="34" charset="0"/>
            </a:endParaRPr>
          </a:p>
        </p:txBody>
      </p:sp>
      <p:sp>
        <p:nvSpPr>
          <p:cNvPr id="24" name="Text Placeholder 4"/>
          <p:cNvSpPr txBox="1"/>
          <p:nvPr/>
        </p:nvSpPr>
        <p:spPr>
          <a:xfrm>
            <a:off x="3643595" y="4148848"/>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01</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27" name="Text Placeholder 4"/>
          <p:cNvSpPr txBox="1"/>
          <p:nvPr/>
        </p:nvSpPr>
        <p:spPr>
          <a:xfrm>
            <a:off x="7673952" y="4802126"/>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04</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31"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2" name="矩形 31"/>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6" name="文本框 35"/>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三、如何识别虚假广告</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17" name="文本框 16"/>
          <p:cNvSpPr txBox="1"/>
          <p:nvPr/>
        </p:nvSpPr>
        <p:spPr>
          <a:xfrm>
            <a:off x="3477047" y="1269708"/>
            <a:ext cx="6515580"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solidFill>
                  <a:srgbClr val="C00000"/>
                </a:solidFill>
                <a:latin typeface="华文新魏" panose="02010800040101010101" pitchFamily="2" charset="-122"/>
                <a:ea typeface="华文新魏" panose="02010800040101010101" pitchFamily="2" charset="-122"/>
              </a:rPr>
              <a:t>鉴别虚假保健品广告的最有效方式</a:t>
            </a:r>
            <a:r>
              <a:rPr lang="en-US" altLang="zh-CN" sz="3200">
                <a:solidFill>
                  <a:srgbClr val="C00000"/>
                </a:solidFill>
                <a:latin typeface="华文新魏" panose="02010800040101010101" pitchFamily="2" charset="-122"/>
                <a:ea typeface="华文新魏" panose="02010800040101010101" pitchFamily="2" charset="-122"/>
              </a:rPr>
              <a:t> </a:t>
            </a:r>
            <a:endParaRPr lang="zh-CN" altLang="zh-CN" sz="3200">
              <a:solidFill>
                <a:srgbClr val="C00000"/>
              </a:solidFill>
              <a:latin typeface="华文新魏" panose="02010800040101010101" pitchFamily="2" charset="-122"/>
              <a:ea typeface="华文新魏" panose="02010800040101010101" pitchFamily="2" charset="-122"/>
            </a:endParaRPr>
          </a:p>
        </p:txBody>
      </p:sp>
      <p:sp>
        <p:nvSpPr>
          <p:cNvPr id="39" name="文本框 38"/>
          <p:cNvSpPr txBox="1"/>
          <p:nvPr/>
        </p:nvSpPr>
        <p:spPr>
          <a:xfrm>
            <a:off x="1172791" y="2423512"/>
            <a:ext cx="10945216" cy="353943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很多保健品在宣传过程中，冒充药品欺诈消费者。看到广告上 的商品，可以在国家食品药品监督管理总局的网站（</a:t>
            </a:r>
            <a:r>
              <a:rPr lang="en-US" altLang="zh-CN" sz="2800">
                <a:latin typeface="华文楷体" panose="02010600040101010101" pitchFamily="2" charset="-122"/>
                <a:ea typeface="华文楷体" panose="02010600040101010101" pitchFamily="2" charset="-122"/>
              </a:rPr>
              <a:t>www.sda.gov. cn</a:t>
            </a:r>
            <a:r>
              <a:rPr lang="zh-CN" altLang="zh-CN" sz="2800">
                <a:latin typeface="华文楷体" panose="02010600040101010101" pitchFamily="2" charset="-122"/>
                <a:ea typeface="华文楷体" panose="02010600040101010101" pitchFamily="2" charset="-122"/>
              </a:rPr>
              <a:t>）上，查询它到底属于药品还是食品，如果属于食品，就说明根本不具备任何医学上的疗效，这种方式最可靠。有些境外的产品， 可以到国家食药监总局网站上查询它的属性。当然，如果连国家食 药监总局的批号都没有，那就更是假冒伪劣产品了。 </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此外，广告中只留电话和信箱号以及与其他产品的功效和安全性做比较的产品，就更不能相信了。</a:t>
            </a:r>
            <a:r>
              <a:rPr lang="en-US" altLang="zh-CN" sz="2800">
                <a:latin typeface="华文楷体" panose="02010600040101010101" pitchFamily="2" charset="-122"/>
                <a:ea typeface="华文楷体" panose="02010600040101010101" pitchFamily="2" charset="-122"/>
              </a:rPr>
              <a:t> </a:t>
            </a:r>
            <a:endParaRPr lang="zh-CN" altLang="zh-CN" sz="2800">
              <a:latin typeface="华文楷体" panose="02010600040101010101" pitchFamily="2" charset="-122"/>
              <a:ea typeface="华文楷体" panose="02010600040101010101" pitchFamily="2" charset="-122"/>
            </a:endParaRPr>
          </a:p>
        </p:txBody>
      </p:sp>
      <p:grpSp>
        <p:nvGrpSpPr>
          <p:cNvPr id="40" name="组合 2"/>
          <p:cNvGrpSpPr/>
          <p:nvPr/>
        </p:nvGrpSpPr>
        <p:grpSpPr>
          <a:xfrm>
            <a:off x="1172791" y="1453076"/>
            <a:ext cx="10945216" cy="248629"/>
            <a:chExt cx="3580582" cy="158874"/>
          </a:xfrm>
        </p:grpSpPr>
        <p:grpSp>
          <p:nvGrpSpPr>
            <p:cNvPr id="41" name="组合 61"/>
            <p:cNvGrpSpPr/>
            <p:nvPr/>
          </p:nvGrpSpPr>
          <p:grpSpPr>
            <a:xfrm>
              <a:off x="0" y="0"/>
              <a:ext cx="792088" cy="158874"/>
              <a:chExt cx="792088" cy="158874"/>
            </a:xfrm>
          </p:grpSpPr>
          <p:sp>
            <p:nvSpPr>
              <p:cNvPr id="46" name="直接连接符 70"/>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7" name="直接连接符 71"/>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8" name="直接连接符 72"/>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42" name="组合 62"/>
            <p:cNvGrpSpPr/>
            <p:nvPr/>
          </p:nvGrpSpPr>
          <p:grpSpPr>
            <a:xfrm rot="10800000">
              <a:off x="2788494" y="0"/>
              <a:ext cx="792088" cy="158874"/>
              <a:chExt cx="792088" cy="158874"/>
            </a:xfrm>
          </p:grpSpPr>
          <p:sp>
            <p:nvSpPr>
              <p:cNvPr id="43" name="直接连接符 67"/>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4" name="直接连接符 68"/>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5" name="直接连接符 69"/>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pic>
        <p:nvPicPr>
          <p:cNvPr id="25" name="图片 2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animEffect transition="in" filter="fade">
                                      <p:cBhvr>
                                        <p:cTn id="7" dur="1000"/>
                                        <p:tgtEl>
                                          <p:spTgt spid="39">
                                            <p:txEl>
                                              <p:pRg st="0" end="0"/>
                                            </p:txEl>
                                          </p:spTgt>
                                        </p:tgtEl>
                                      </p:cBhvr>
                                    </p:animEffect>
                                    <p:anim calcmode="lin" valueType="num">
                                      <p:cBhvr>
                                        <p:cTn id="8" dur="1000" fill="hold"/>
                                        <p:tgtEl>
                                          <p:spTgt spid="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39">
                                            <p:txEl>
                                              <p:pRg st="1" end="1"/>
                                            </p:txEl>
                                          </p:spTgt>
                                        </p:tgtEl>
                                        <p:attrNameLst>
                                          <p:attrName>style.visibility</p:attrName>
                                        </p:attrNameLst>
                                      </p:cBhvr>
                                      <p:to>
                                        <p:strVal val="visible"/>
                                      </p:to>
                                    </p:set>
                                    <p:animEffect transition="in" filter="fade">
                                      <p:cBhvr>
                                        <p:cTn id="14" dur="1000"/>
                                        <p:tgtEl>
                                          <p:spTgt spid="39">
                                            <p:txEl>
                                              <p:pRg st="1" end="1"/>
                                            </p:txEl>
                                          </p:spTgt>
                                        </p:tgtEl>
                                      </p:cBhvr>
                                    </p:animEffect>
                                    <p:anim calcmode="lin" valueType="num">
                                      <p:cBhvr>
                                        <p:cTn id="15" dur="1000" fill="hold"/>
                                        <p:tgtEl>
                                          <p:spTgt spid="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9">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Shape 1653"/>
          <p:cNvSpPr/>
          <p:nvPr/>
        </p:nvSpPr>
        <p:spPr>
          <a:xfrm>
            <a:off x="3708424" y="5500520"/>
            <a:ext cx="105807" cy="105807"/>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w="12700">
            <a:miter lim="400000"/>
          </a:ln>
        </p:spPr>
        <p:txBody>
          <a:bodyPr lIns="0" tIns="0" rIns="0" bIns="0"/>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a:lnSpc>
                <a:spcPct val="120000"/>
              </a:lnSpc>
            </a:pPr>
            <a:endParaRPr sz="1600">
              <a:latin typeface="Arial" pitchFamily="34" charset="0"/>
              <a:ea typeface="微软雅黑" panose="020b0503020204020204" pitchFamily="34" charset="-122"/>
              <a:cs typeface="+mn-ea"/>
              <a:sym typeface="Arial" pitchFamily="34" charset="0"/>
            </a:endParaRPr>
          </a:p>
        </p:txBody>
      </p:sp>
      <p:sp>
        <p:nvSpPr>
          <p:cNvPr id="24" name="Text Placeholder 4"/>
          <p:cNvSpPr txBox="1"/>
          <p:nvPr/>
        </p:nvSpPr>
        <p:spPr>
          <a:xfrm>
            <a:off x="3643595" y="4148848"/>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01</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27" name="Text Placeholder 4"/>
          <p:cNvSpPr txBox="1"/>
          <p:nvPr/>
        </p:nvSpPr>
        <p:spPr>
          <a:xfrm>
            <a:off x="7673952" y="4802126"/>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04</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31"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2" name="矩形 31"/>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6" name="文本框 35"/>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三、如何识别虚假广告</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17" name="文本框 16"/>
          <p:cNvSpPr txBox="1"/>
          <p:nvPr/>
        </p:nvSpPr>
        <p:spPr>
          <a:xfrm>
            <a:off x="4678256" y="1285001"/>
            <a:ext cx="4737016"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solidFill>
                  <a:srgbClr val="C00000"/>
                </a:solidFill>
                <a:latin typeface="华文新魏" panose="02010800040101010101" pitchFamily="2" charset="-122"/>
                <a:ea typeface="华文新魏" panose="02010800040101010101" pitchFamily="2" charset="-122"/>
              </a:rPr>
              <a:t>虚假广告</a:t>
            </a:r>
            <a:r>
              <a:rPr lang="zh-CN" altLang="en-US" sz="3200">
                <a:solidFill>
                  <a:srgbClr val="C00000"/>
                </a:solidFill>
                <a:latin typeface="华文新魏" panose="02010800040101010101" pitchFamily="2" charset="-122"/>
                <a:ea typeface="华文新魏" panose="02010800040101010101" pitchFamily="2" charset="-122"/>
              </a:rPr>
              <a:t>常用字眼</a:t>
            </a:r>
            <a:r>
              <a:rPr lang="en-US" altLang="zh-CN" sz="3200">
                <a:solidFill>
                  <a:srgbClr val="C00000"/>
                </a:solidFill>
                <a:latin typeface="华文新魏" panose="02010800040101010101" pitchFamily="2" charset="-122"/>
                <a:ea typeface="华文新魏" panose="02010800040101010101" pitchFamily="2" charset="-122"/>
              </a:rPr>
              <a:t> </a:t>
            </a:r>
            <a:endParaRPr lang="zh-CN" altLang="zh-CN" sz="3200">
              <a:solidFill>
                <a:srgbClr val="C00000"/>
              </a:solidFill>
              <a:latin typeface="华文新魏" panose="02010800040101010101" pitchFamily="2" charset="-122"/>
              <a:ea typeface="华文新魏" panose="02010800040101010101" pitchFamily="2" charset="-122"/>
            </a:endParaRPr>
          </a:p>
        </p:txBody>
      </p:sp>
      <p:sp>
        <p:nvSpPr>
          <p:cNvPr id="39" name="文本框 38"/>
          <p:cNvSpPr txBox="1"/>
          <p:nvPr/>
        </p:nvSpPr>
        <p:spPr>
          <a:xfrm>
            <a:off x="554563" y="2943278"/>
            <a:ext cx="7777750" cy="353943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1</a:t>
            </a:r>
            <a:r>
              <a:rPr lang="zh-CN" altLang="en-US" sz="2800">
                <a:latin typeface="华文楷体" panose="02010600040101010101" pitchFamily="2" charset="-122"/>
                <a:ea typeface="华文楷体" panose="02010600040101010101" pitchFamily="2" charset="-122"/>
              </a:rPr>
              <a:t>、</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根治</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疗效最佳</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包治百病</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补脑降糖</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等。</a:t>
            </a:r>
            <a:endParaRPr lang="en-US"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2</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以国家机关、医药科研单位、学术机构、</a:t>
            </a:r>
            <a:r>
              <a:rPr lang="en-US" altLang="zh-CN" sz="2800">
                <a:latin typeface="华文楷体" panose="02010600040101010101" pitchFamily="2" charset="-122"/>
                <a:ea typeface="华文楷体" panose="02010600040101010101" pitchFamily="2" charset="-122"/>
              </a:rPr>
              <a:t>“XX</a:t>
            </a:r>
            <a:r>
              <a:rPr lang="zh-CN" altLang="zh-CN" sz="2800">
                <a:latin typeface="华文楷体" panose="02010600040101010101" pitchFamily="2" charset="-122"/>
                <a:ea typeface="华文楷体" panose="02010600040101010101" pitchFamily="2" charset="-122"/>
              </a:rPr>
              <a:t>协会</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或者专家、医生、患者的名义作证明等。</a:t>
            </a:r>
            <a:r>
              <a:rPr lang="en-US" altLang="zh-CN" sz="2800">
                <a:latin typeface="华文楷体" panose="02010600040101010101" pitchFamily="2" charset="-122"/>
                <a:ea typeface="华文楷体" panose="02010600040101010101" pitchFamily="2" charset="-122"/>
              </a:rPr>
              <a:t> </a:t>
            </a:r>
            <a:endParaRPr lang="en-US"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3</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有奖销售、让利销售、</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某某指定产品</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某某专用产品</a:t>
            </a:r>
            <a:r>
              <a:rPr lang="en-US" altLang="zh-CN" sz="2800">
                <a:latin typeface="华文楷体" panose="02010600040101010101" pitchFamily="2" charset="-122"/>
                <a:ea typeface="华文楷体" panose="02010600040101010101" pitchFamily="2" charset="-122"/>
              </a:rPr>
              <a:t>” </a:t>
            </a:r>
            <a:r>
              <a:rPr lang="zh-CN" altLang="zh-CN" sz="2800">
                <a:latin typeface="华文楷体" panose="02010600040101010101" pitchFamily="2" charset="-122"/>
                <a:ea typeface="华文楷体" panose="02010600040101010101" pitchFamily="2" charset="-122"/>
              </a:rPr>
              <a:t>等。</a:t>
            </a:r>
            <a:endParaRPr lang="en-US"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4</a:t>
            </a:r>
            <a:r>
              <a:rPr lang="zh-CN" altLang="en-US" sz="2800">
                <a:latin typeface="华文楷体" panose="02010600040101010101" pitchFamily="2" charset="-122"/>
                <a:ea typeface="华文楷体" panose="02010600040101010101" pitchFamily="2" charset="-122"/>
              </a:rPr>
              <a:t>、</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吃了</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就</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康复</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消失</a:t>
            </a:r>
            <a:r>
              <a:rPr lang="en-US" altLang="zh-CN"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等。 </a:t>
            </a:r>
            <a:endParaRPr lang="zh-CN" altLang="zh-CN" sz="2800">
              <a:latin typeface="华文楷体" panose="02010600040101010101" pitchFamily="2" charset="-122"/>
              <a:ea typeface="华文楷体" panose="02010600040101010101" pitchFamily="2" charset="-122"/>
            </a:endParaRPr>
          </a:p>
        </p:txBody>
      </p:sp>
      <p:grpSp>
        <p:nvGrpSpPr>
          <p:cNvPr id="40" name="组合 2"/>
          <p:cNvGrpSpPr/>
          <p:nvPr/>
        </p:nvGrpSpPr>
        <p:grpSpPr>
          <a:xfrm>
            <a:off x="3117007" y="1453076"/>
            <a:ext cx="6696744" cy="248629"/>
            <a:chExt cx="3580582" cy="158874"/>
          </a:xfrm>
        </p:grpSpPr>
        <p:grpSp>
          <p:nvGrpSpPr>
            <p:cNvPr id="41" name="组合 61"/>
            <p:cNvGrpSpPr/>
            <p:nvPr/>
          </p:nvGrpSpPr>
          <p:grpSpPr>
            <a:xfrm>
              <a:off x="0" y="0"/>
              <a:ext cx="792088" cy="158874"/>
              <a:chExt cx="792088" cy="158874"/>
            </a:xfrm>
          </p:grpSpPr>
          <p:sp>
            <p:nvSpPr>
              <p:cNvPr id="46" name="直接连接符 70"/>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7" name="直接连接符 71"/>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8" name="直接连接符 72"/>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42" name="组合 62"/>
            <p:cNvGrpSpPr/>
            <p:nvPr/>
          </p:nvGrpSpPr>
          <p:grpSpPr>
            <a:xfrm rot="10800000">
              <a:off x="2788494" y="0"/>
              <a:ext cx="792088" cy="158874"/>
              <a:chExt cx="792088" cy="158874"/>
            </a:xfrm>
          </p:grpSpPr>
          <p:sp>
            <p:nvSpPr>
              <p:cNvPr id="43" name="直接连接符 67"/>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4" name="直接连接符 68"/>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5" name="直接连接符 69"/>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6386" y="2818964"/>
            <a:ext cx="4855925" cy="3539430"/>
          </a:xfrm>
          <a:prstGeom prst="rect">
            <a:avLst/>
          </a:prstGeom>
        </p:spPr>
      </p:pic>
      <p:pic>
        <p:nvPicPr>
          <p:cNvPr id="26" name="图片 2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2" presetClass="entr" presetSubtype="0" dur="1000" fill="hold" nodeType="clickEffect">
                                  <p:stCondLst>
                                    <p:cond delay="0"/>
                                  </p:stCondLst>
                                  <p:childTnLst>
                                    <p:set>
                                      <p:cBhvr>
                                        <p:cTn id="11" dur="1" fill="hold">
                                          <p:stCondLst>
                                            <p:cond delay="0"/>
                                          </p:stCondLst>
                                        </p:cTn>
                                        <p:tgtEl>
                                          <p:spTgt spid="39">
                                            <p:txEl>
                                              <p:pRg st="0" end="0"/>
                                            </p:txEl>
                                          </p:spTgt>
                                        </p:tgtEl>
                                        <p:attrNameLst>
                                          <p:attrName>style.visibility</p:attrName>
                                        </p:attrNameLst>
                                      </p:cBhvr>
                                      <p:to>
                                        <p:strVal val="visible"/>
                                      </p:to>
                                    </p:set>
                                    <p:animEffect transition="in" filter="fade">
                                      <p:cBhvr>
                                        <p:cTn id="12" dur="1000"/>
                                        <p:tgtEl>
                                          <p:spTgt spid="39">
                                            <p:txEl>
                                              <p:pRg st="0" end="0"/>
                                            </p:txEl>
                                          </p:spTgt>
                                        </p:tgtEl>
                                      </p:cBhvr>
                                    </p:animEffect>
                                    <p:anim calcmode="lin" valueType="num">
                                      <p:cBhvr>
                                        <p:cTn id="13" dur="1000" fill="hold"/>
                                        <p:tgtEl>
                                          <p:spTgt spid="3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42" presetClass="entr" presetSubtype="0" dur="1000" fill="hold" nodeType="clickEffect">
                                  <p:stCondLst>
                                    <p:cond delay="0"/>
                                  </p:stCondLst>
                                  <p:childTnLst>
                                    <p:set>
                                      <p:cBhvr>
                                        <p:cTn id="18" dur="1" fill="hold">
                                          <p:stCondLst>
                                            <p:cond delay="0"/>
                                          </p:stCondLst>
                                        </p:cTn>
                                        <p:tgtEl>
                                          <p:spTgt spid="39">
                                            <p:txEl>
                                              <p:pRg st="1" end="1"/>
                                            </p:txEl>
                                          </p:spTgt>
                                        </p:tgtEl>
                                        <p:attrNameLst>
                                          <p:attrName>style.visibility</p:attrName>
                                        </p:attrNameLst>
                                      </p:cBhvr>
                                      <p:to>
                                        <p:strVal val="visible"/>
                                      </p:to>
                                    </p:set>
                                    <p:animEffect transition="in" filter="fade">
                                      <p:cBhvr>
                                        <p:cTn id="19" dur="1000"/>
                                        <p:tgtEl>
                                          <p:spTgt spid="39">
                                            <p:txEl>
                                              <p:pRg st="1" end="1"/>
                                            </p:txEl>
                                          </p:spTgt>
                                        </p:tgtEl>
                                      </p:cBhvr>
                                    </p:animEffect>
                                    <p:anim calcmode="lin" valueType="num">
                                      <p:cBhvr>
                                        <p:cTn id="20" dur="1000" fill="hold"/>
                                        <p:tgtEl>
                                          <p:spTgt spid="3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42" presetClass="entr" presetSubtype="0" dur="1000" fill="hold" nodeType="clickEffect">
                                  <p:stCondLst>
                                    <p:cond delay="0"/>
                                  </p:stCondLst>
                                  <p:childTnLst>
                                    <p:set>
                                      <p:cBhvr>
                                        <p:cTn id="25" dur="1" fill="hold">
                                          <p:stCondLst>
                                            <p:cond delay="0"/>
                                          </p:stCondLst>
                                        </p:cTn>
                                        <p:tgtEl>
                                          <p:spTgt spid="39">
                                            <p:txEl>
                                              <p:pRg st="2" end="2"/>
                                            </p:txEl>
                                          </p:spTgt>
                                        </p:tgtEl>
                                        <p:attrNameLst>
                                          <p:attrName>style.visibility</p:attrName>
                                        </p:attrNameLst>
                                      </p:cBhvr>
                                      <p:to>
                                        <p:strVal val="visible"/>
                                      </p:to>
                                    </p:set>
                                    <p:animEffect transition="in" filter="fade">
                                      <p:cBhvr>
                                        <p:cTn id="26" dur="1000"/>
                                        <p:tgtEl>
                                          <p:spTgt spid="39">
                                            <p:txEl>
                                              <p:pRg st="2" end="2"/>
                                            </p:txEl>
                                          </p:spTgt>
                                        </p:tgtEl>
                                      </p:cBhvr>
                                    </p:animEffect>
                                    <p:anim calcmode="lin" valueType="num">
                                      <p:cBhvr>
                                        <p:cTn id="27" dur="1000" fill="hold"/>
                                        <p:tgtEl>
                                          <p:spTgt spid="39">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42" presetClass="entr" presetSubtype="0" dur="1000" fill="hold" nodeType="clickEffect">
                                  <p:stCondLst>
                                    <p:cond delay="0"/>
                                  </p:stCondLst>
                                  <p:childTnLst>
                                    <p:set>
                                      <p:cBhvr>
                                        <p:cTn id="32" dur="1" fill="hold">
                                          <p:stCondLst>
                                            <p:cond delay="0"/>
                                          </p:stCondLst>
                                        </p:cTn>
                                        <p:tgtEl>
                                          <p:spTgt spid="39">
                                            <p:txEl>
                                              <p:pRg st="3" end="3"/>
                                            </p:txEl>
                                          </p:spTgt>
                                        </p:tgtEl>
                                        <p:attrNameLst>
                                          <p:attrName>style.visibility</p:attrName>
                                        </p:attrNameLst>
                                      </p:cBhvr>
                                      <p:to>
                                        <p:strVal val="visible"/>
                                      </p:to>
                                    </p:set>
                                    <p:animEffect transition="in" filter="fade">
                                      <p:cBhvr>
                                        <p:cTn id="33" dur="1000"/>
                                        <p:tgtEl>
                                          <p:spTgt spid="39">
                                            <p:txEl>
                                              <p:pRg st="3" end="3"/>
                                            </p:txEl>
                                          </p:spTgt>
                                        </p:tgtEl>
                                      </p:cBhvr>
                                    </p:animEffect>
                                    <p:anim calcmode="lin" valueType="num">
                                      <p:cBhvr>
                                        <p:cTn id="34" dur="1000" fill="hold"/>
                                        <p:tgtEl>
                                          <p:spTgt spid="39">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Shape 1653"/>
          <p:cNvSpPr/>
          <p:nvPr/>
        </p:nvSpPr>
        <p:spPr>
          <a:xfrm>
            <a:off x="3708424" y="5500520"/>
            <a:ext cx="105807" cy="105807"/>
          </a:xfrm>
          <a:custGeom>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w="12700">
            <a:miter lim="400000"/>
          </a:ln>
        </p:spPr>
        <p:txBody>
          <a:bodyPr lIns="0" tIns="0" rIns="0" bIns="0"/>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a:lnSpc>
                <a:spcPct val="120000"/>
              </a:lnSpc>
            </a:pPr>
            <a:endParaRPr sz="1600">
              <a:latin typeface="Arial" pitchFamily="34" charset="0"/>
              <a:ea typeface="微软雅黑" panose="020b0503020204020204" pitchFamily="34" charset="-122"/>
              <a:cs typeface="+mn-ea"/>
              <a:sym typeface="Arial" pitchFamily="34" charset="0"/>
            </a:endParaRPr>
          </a:p>
        </p:txBody>
      </p:sp>
      <p:sp>
        <p:nvSpPr>
          <p:cNvPr id="24" name="Text Placeholder 4"/>
          <p:cNvSpPr txBox="1"/>
          <p:nvPr/>
        </p:nvSpPr>
        <p:spPr>
          <a:xfrm>
            <a:off x="3643595" y="4148848"/>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01</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27" name="Text Placeholder 4"/>
          <p:cNvSpPr txBox="1"/>
          <p:nvPr/>
        </p:nvSpPr>
        <p:spPr>
          <a:xfrm>
            <a:off x="7673952" y="4802126"/>
            <a:ext cx="235465" cy="283002"/>
          </a:xfrm>
          <a:prstGeom prst="rect">
            <a:avLst/>
          </a:prstGeom>
        </p:spPr>
        <p:txBody>
          <a:bodyPr vert="horz" lIns="0" tIns="0" rIns="0" bIns="0" rtlCol="0" anchor="ctr">
            <a:normAutofit/>
          </a:bodyPr>
          <a:lstStyle>
            <a:defPPr>
              <a:defRPr lang="zh-CN"/>
            </a:defPPr>
            <a:lvl1pPr marL="0" indent="0" algn="l" defTabSz="914400" rtl="0" eaLnBrk="1" fontAlgn="base" latinLnBrk="0" hangingPunct="1">
              <a:lnSpc>
                <a:spcPts val="1400"/>
              </a:lnSpc>
              <a:spcBef>
                <a:spcPts val="1000"/>
              </a:spcBef>
              <a:spcAft>
                <a:spcPct val="0"/>
              </a:spcAft>
              <a:buFont typeface="Arial" pitchFamily="34" charset="0"/>
              <a:buNone/>
              <a:defRPr sz="1000" kern="1200">
                <a:solidFill>
                  <a:schemeClr val="tx1"/>
                </a:solidFill>
                <a:latin typeface="Open Sans" panose="020b0606030504020204" pitchFamily="34" charset="0"/>
                <a:ea typeface="Open Sans" panose="020b0606030504020204" pitchFamily="34" charset="0"/>
                <a:cs typeface="Open Sans" panose="020b0606030504020204" pitchFamily="34" charset="0"/>
              </a:defRPr>
            </a:lvl1pPr>
            <a:lvl2pPr marL="685800" indent="-228600" algn="l" defTabSz="914400" rtl="0" eaLnBrk="1" fontAlgn="base" latinLnBrk="0" hangingPunct="1">
              <a:lnSpc>
                <a:spcPct val="90000"/>
              </a:lnSpc>
              <a:spcBef>
                <a:spcPts val="500"/>
              </a:spcBef>
              <a:spcAft>
                <a:spcPct val="0"/>
              </a:spcAft>
              <a:buFont typeface="Arial" pitchFamily="34" charset="0"/>
              <a:buChar char="•"/>
              <a:defRPr sz="2400" kern="1200">
                <a:solidFill>
                  <a:schemeClr val="tx1"/>
                </a:solidFill>
                <a:latin typeface="Open Sans"/>
                <a:ea typeface="+mn-ea"/>
                <a:cs typeface="+mn-cs"/>
              </a:defRPr>
            </a:lvl2pPr>
            <a:lvl3pPr marL="1143000" indent="-228600" algn="l" defTabSz="914400" rtl="0" eaLnBrk="1" fontAlgn="base" latinLnBrk="0" hangingPunct="1">
              <a:lnSpc>
                <a:spcPct val="90000"/>
              </a:lnSpc>
              <a:spcBef>
                <a:spcPts val="500"/>
              </a:spcBef>
              <a:spcAft>
                <a:spcPct val="0"/>
              </a:spcAft>
              <a:buFont typeface="Arial" pitchFamily="34" charset="0"/>
              <a:buChar char="•"/>
              <a:defRPr sz="2000" kern="1200">
                <a:solidFill>
                  <a:schemeClr val="tx1"/>
                </a:solidFill>
                <a:latin typeface="Open Sans"/>
                <a:ea typeface="+mn-ea"/>
                <a:cs typeface="+mn-cs"/>
              </a:defRPr>
            </a:lvl3pPr>
            <a:lvl4pPr marL="16002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4pPr>
            <a:lvl5pPr marL="2057400" indent="-228600" algn="l" defTabSz="914400" rtl="0" eaLnBrk="1" fontAlgn="base" latinLnBrk="0" hangingPunct="1">
              <a:lnSpc>
                <a:spcPct val="90000"/>
              </a:lnSpc>
              <a:spcBef>
                <a:spcPts val="500"/>
              </a:spcBef>
              <a:spcAft>
                <a:spcPct val="0"/>
              </a:spcAft>
              <a:buFont typeface="Arial" pitchFamily="34" charset="0"/>
              <a:buChar char="•"/>
              <a:defRPr sz="1800" kern="1200">
                <a:solidFill>
                  <a:schemeClr val="tx1"/>
                </a:solidFill>
                <a:latin typeface="Open Sans"/>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lnSpc>
                <a:spcPct val="120000"/>
              </a:lnSpc>
            </a:pPr>
            <a:r>
              <a:rPr lang="id-ID" sz="1400">
                <a:solidFill>
                  <a:srgbClr val="FCFCFC"/>
                </a:solidFill>
                <a:latin typeface="Arial" pitchFamily="34" charset="0"/>
                <a:ea typeface="微软雅黑" panose="020b0503020204020204" pitchFamily="34" charset="-122"/>
                <a:cs typeface="+mn-ea"/>
                <a:sym typeface="Arial" pitchFamily="34" charset="0"/>
              </a:rPr>
              <a:t>04</a:t>
            </a:r>
            <a:endParaRPr lang="id-ID" sz="1400">
              <a:solidFill>
                <a:srgbClr val="FCFCFC"/>
              </a:solidFill>
              <a:latin typeface="Arial" pitchFamily="34" charset="0"/>
              <a:ea typeface="微软雅黑" panose="020b0503020204020204" pitchFamily="34" charset="-122"/>
              <a:cs typeface="+mn-ea"/>
              <a:sym typeface="Arial" pitchFamily="34" charset="0"/>
            </a:endParaRPr>
          </a:p>
        </p:txBody>
      </p:sp>
      <p:sp>
        <p:nvSpPr>
          <p:cNvPr id="31" name="矩形 259"/>
          <p:cNvSpPr>
            <a:spLocks noChangeArrowheads="1"/>
          </p:cNvSpPr>
          <p:nvPr/>
        </p:nvSpPr>
        <p:spPr bwMode="auto">
          <a:xfrm>
            <a:off x="871613" y="462355"/>
            <a:ext cx="339752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20000"/>
              </a:spcBef>
              <a:spcAft>
                <a:spcPct val="0"/>
              </a:spcAft>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rtl="0" fontAlgn="base">
              <a:spcBef>
                <a:spcPct val="20000"/>
              </a:spcBef>
              <a:spcAft>
                <a:spcPct val="0"/>
              </a:spcAft>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rtl="0" fontAlgn="base">
              <a:spcBef>
                <a:spcPct val="20000"/>
              </a:spcBef>
              <a:spcAft>
                <a:spcPct val="0"/>
              </a:spcAft>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rtl="0" fontAlgn="base">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defTabSz="964565" fontAlgn="auto">
              <a:spcBef>
                <a:spcPct val="0"/>
              </a:spcBef>
              <a:spcAft>
                <a:spcPct val="0"/>
              </a:spcAft>
              <a:buNone/>
              <a:defRPr/>
            </a:pPr>
            <a:r>
              <a:rPr lang="en-US" altLang="zh-CN" sz="1600">
                <a:solidFill>
                  <a:schemeClr val="bg1"/>
                </a:solidFill>
                <a:latin typeface="Arial" pitchFamily="34" charset="0"/>
                <a:sym typeface="Arial" pitchFamily="34" charset="0"/>
              </a:rPr>
              <a:t>Click On Add Related Title Words</a:t>
            </a:r>
            <a:endParaRPr lang="en-US" altLang="zh-CN" sz="1600">
              <a:solidFill>
                <a:schemeClr val="bg1"/>
              </a:solidFill>
              <a:latin typeface="Arial" pitchFamily="34" charset="0"/>
              <a:sym typeface="Arial" pitchFamily="34" charset="0"/>
            </a:endParaRPr>
          </a:p>
          <a:p>
            <a:pPr defTabSz="964565" fontAlgn="auto">
              <a:spcBef>
                <a:spcPct val="0"/>
              </a:spcBef>
              <a:spcAft>
                <a:spcPct val="0"/>
              </a:spcAft>
              <a:buNone/>
              <a:defRPr/>
            </a:pPr>
            <a:r>
              <a:rPr lang="zh-CN" altLang="en-US" sz="2400">
                <a:solidFill>
                  <a:schemeClr val="bg1"/>
                </a:solidFill>
                <a:latin typeface="Arial" pitchFamily="34" charset="0"/>
                <a:sym typeface="Arial" pitchFamily="34" charset="0"/>
              </a:rPr>
              <a:t>点击添加相关标题文字</a:t>
            </a:r>
            <a:endParaRPr lang="en-GB" altLang="zh-CN" sz="2400">
              <a:solidFill>
                <a:schemeClr val="bg1"/>
              </a:solidFill>
              <a:latin typeface="Arial" pitchFamily="34" charset="0"/>
              <a:sym typeface="Arial" pitchFamily="34" charset="0"/>
            </a:endParaRPr>
          </a:p>
        </p:txBody>
      </p:sp>
      <p:sp>
        <p:nvSpPr>
          <p:cNvPr id="32" name="矩形 31"/>
          <p:cNvSpPr/>
          <p:nvPr/>
        </p:nvSpPr>
        <p:spPr>
          <a:xfrm>
            <a:off x="354" y="361635"/>
            <a:ext cx="225016" cy="586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6434" tIns="48217" rIns="96434" bIns="48217"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640080" indent="-18288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1282700" indent="-3683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925955" indent="-554355"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2568575" indent="-739775"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964565"/>
            <a:endParaRPr lang="zh-CN" altLang="en-US" sz="1970">
              <a:solidFill>
                <a:srgbClr val="E7E6E6">
                  <a:lumMod val="50000"/>
                </a:srgbClr>
              </a:solidFill>
              <a:cs typeface="+mn-ea"/>
              <a:sym typeface="+mn-lt"/>
            </a:endParaRPr>
          </a:p>
        </p:txBody>
      </p:sp>
      <p:sp>
        <p:nvSpPr>
          <p:cNvPr id="36" name="文本框 35"/>
          <p:cNvSpPr txBox="1"/>
          <p:nvPr/>
        </p:nvSpPr>
        <p:spPr>
          <a:xfrm>
            <a:off x="379817" y="395338"/>
            <a:ext cx="4298439" cy="589818"/>
          </a:xfrm>
          <a:prstGeom prst="rect">
            <a:avLst/>
          </a:prstGeom>
          <a:noFill/>
        </p:spPr>
        <p:txBody>
          <a:bodyPr wrap="none" lIns="96434" tIns="48217" rIns="96434" bIns="48217"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defTabSz="964565"/>
            <a:r>
              <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rPr>
              <a:t>三、如何识别虚假广告</a:t>
            </a:r>
            <a:endParaRPr lang="zh-CN" altLang="en-US" sz="3200">
              <a:solidFill>
                <a:srgbClr val="E7E6E6">
                  <a:lumMod val="25000"/>
                </a:srgbClr>
              </a:solidFill>
              <a:latin typeface="微软雅黑" panose="020b0503020204020204" pitchFamily="34" charset="-122"/>
              <a:ea typeface="微软雅黑" panose="020b0503020204020204" pitchFamily="34" charset="-122"/>
              <a:cs typeface="+mn-ea"/>
              <a:sym typeface="+mn-lt"/>
            </a:endParaRPr>
          </a:p>
        </p:txBody>
      </p:sp>
      <p:sp>
        <p:nvSpPr>
          <p:cNvPr id="17" name="文本框 16"/>
          <p:cNvSpPr txBox="1"/>
          <p:nvPr/>
        </p:nvSpPr>
        <p:spPr>
          <a:xfrm>
            <a:off x="4526438" y="1285001"/>
            <a:ext cx="4888834" cy="5847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zh-CN" sz="3200">
                <a:solidFill>
                  <a:srgbClr val="C00000"/>
                </a:solidFill>
                <a:latin typeface="华文新魏" panose="02010800040101010101" pitchFamily="2" charset="-122"/>
                <a:ea typeface="华文新魏" panose="02010800040101010101" pitchFamily="2" charset="-122"/>
              </a:rPr>
              <a:t>虚假广告</a:t>
            </a:r>
            <a:r>
              <a:rPr lang="zh-CN" altLang="en-US" sz="3200">
                <a:solidFill>
                  <a:srgbClr val="C00000"/>
                </a:solidFill>
                <a:latin typeface="华文新魏" panose="02010800040101010101" pitchFamily="2" charset="-122"/>
                <a:ea typeface="华文新魏" panose="02010800040101010101" pitchFamily="2" charset="-122"/>
              </a:rPr>
              <a:t>宣传常用语</a:t>
            </a:r>
            <a:r>
              <a:rPr lang="en-US" altLang="zh-CN" sz="3200">
                <a:solidFill>
                  <a:srgbClr val="C00000"/>
                </a:solidFill>
                <a:latin typeface="华文新魏" panose="02010800040101010101" pitchFamily="2" charset="-122"/>
                <a:ea typeface="华文新魏" panose="02010800040101010101" pitchFamily="2" charset="-122"/>
              </a:rPr>
              <a:t> </a:t>
            </a:r>
            <a:endParaRPr lang="zh-CN" altLang="zh-CN" sz="3200">
              <a:solidFill>
                <a:srgbClr val="C00000"/>
              </a:solidFill>
              <a:latin typeface="华文新魏" panose="02010800040101010101" pitchFamily="2" charset="-122"/>
              <a:ea typeface="华文新魏" panose="02010800040101010101" pitchFamily="2" charset="-122"/>
            </a:endParaRPr>
          </a:p>
        </p:txBody>
      </p:sp>
      <p:sp>
        <p:nvSpPr>
          <p:cNvPr id="39" name="文本框 38"/>
          <p:cNvSpPr txBox="1"/>
          <p:nvPr/>
        </p:nvSpPr>
        <p:spPr>
          <a:xfrm>
            <a:off x="776747" y="2115909"/>
            <a:ext cx="11305256" cy="483209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800">
                <a:latin typeface="华文楷体" panose="02010600040101010101" pitchFamily="2" charset="-122"/>
                <a:ea typeface="华文楷体" panose="02010600040101010101" pitchFamily="2" charset="-122"/>
              </a:rPr>
              <a:t>        1</a:t>
            </a:r>
            <a:r>
              <a:rPr lang="zh-CN" altLang="en-US" sz="2800">
                <a:latin typeface="华文楷体" panose="02010600040101010101" pitchFamily="2" charset="-122"/>
                <a:ea typeface="华文楷体" panose="02010600040101010101" pitchFamily="2" charset="-122"/>
              </a:rPr>
              <a:t>、</a:t>
            </a:r>
            <a:r>
              <a:rPr lang="en-US" altLang="zh-CN" sz="2800">
                <a:latin typeface="华文楷体" panose="02010600040101010101" pitchFamily="2" charset="-122"/>
                <a:ea typeface="华文楷体" panose="02010600040101010101" pitchFamily="2" charset="-122"/>
              </a:rPr>
              <a:t>60</a:t>
            </a:r>
            <a:r>
              <a:rPr lang="zh-CN" altLang="zh-CN" sz="2800">
                <a:latin typeface="华文楷体" panose="02010600040101010101" pitchFamily="2" charset="-122"/>
                <a:ea typeface="华文楷体" panose="02010600040101010101" pitchFamily="2" charset="-122"/>
              </a:rPr>
              <a:t>天远离高血压；</a:t>
            </a:r>
            <a:r>
              <a:rPr lang="en-US" altLang="zh-CN" sz="2800">
                <a:latin typeface="华文楷体" panose="02010600040101010101" pitchFamily="2" charset="-122"/>
                <a:ea typeface="华文楷体" panose="02010600040101010101" pitchFamily="2" charset="-122"/>
              </a:rPr>
              <a:t>1</a:t>
            </a:r>
            <a:r>
              <a:rPr lang="zh-CN" altLang="zh-CN" sz="2800">
                <a:latin typeface="华文楷体" panose="02010600040101010101" pitchFamily="2" charset="-122"/>
                <a:ea typeface="华文楷体" panose="02010600040101010101" pitchFamily="2" charset="-122"/>
              </a:rPr>
              <a:t>个疗程，头不晕了；</a:t>
            </a:r>
            <a:r>
              <a:rPr lang="en-US" altLang="zh-CN" sz="2800">
                <a:latin typeface="华文楷体" panose="02010600040101010101" pitchFamily="2" charset="-122"/>
                <a:ea typeface="华文楷体" panose="02010600040101010101" pitchFamily="2" charset="-122"/>
              </a:rPr>
              <a:t>3</a:t>
            </a:r>
            <a:r>
              <a:rPr lang="zh-CN" altLang="zh-CN" sz="2800">
                <a:latin typeface="华文楷体" panose="02010600040101010101" pitchFamily="2" charset="-122"/>
                <a:ea typeface="华文楷体" panose="02010600040101010101" pitchFamily="2" charset="-122"/>
              </a:rPr>
              <a:t>个疗程，不但血压平稳，多年的高血脂、脂肪肝也好了。</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2</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很多慢性病全面改善，病情全面康复，生活质量大幅提高； 身体阴阳平衡，气血畅通了，白发变黑，恢复年轻态。</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3</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两个月瘦了</a:t>
            </a:r>
            <a:r>
              <a:rPr lang="en-US" altLang="zh-CN" sz="2800">
                <a:latin typeface="华文楷体" panose="02010600040101010101" pitchFamily="2" charset="-122"/>
                <a:ea typeface="华文楷体" panose="02010600040101010101" pitchFamily="2" charset="-122"/>
              </a:rPr>
              <a:t>60</a:t>
            </a:r>
            <a:r>
              <a:rPr lang="zh-CN" altLang="zh-CN" sz="2800">
                <a:latin typeface="华文楷体" panose="02010600040101010101" pitchFamily="2" charset="-122"/>
                <a:ea typeface="华文楷体" panose="02010600040101010101" pitchFamily="2" charset="-122"/>
              </a:rPr>
              <a:t>斤；十几天就能恢复理想体重；三高基本都能得到缓解等。</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4</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不到</a:t>
            </a:r>
            <a:r>
              <a:rPr lang="en-US" altLang="zh-CN" sz="2800">
                <a:latin typeface="华文楷体" panose="02010600040101010101" pitchFamily="2" charset="-122"/>
                <a:ea typeface="华文楷体" panose="02010600040101010101" pitchFamily="2" charset="-122"/>
              </a:rPr>
              <a:t>15</a:t>
            </a:r>
            <a:r>
              <a:rPr lang="zh-CN" altLang="zh-CN" sz="2800">
                <a:latin typeface="华文楷体" panose="02010600040101010101" pitchFamily="2" charset="-122"/>
                <a:ea typeface="华文楷体" panose="02010600040101010101" pitchFamily="2" charset="-122"/>
              </a:rPr>
              <a:t>天，血压降下来了，畏寒肢冷消失，睡眠香甜；三个 月后，偏瘫的肢体运动正常，晕眩耳鸣消失，视物不清，脖子僵硬等问题也消失了。</a:t>
            </a:r>
            <a:endParaRPr lang="zh-CN" altLang="zh-CN" sz="2800">
              <a:latin typeface="华文楷体" panose="02010600040101010101" pitchFamily="2" charset="-122"/>
              <a:ea typeface="华文楷体" panose="02010600040101010101" pitchFamily="2" charset="-122"/>
            </a:endParaRPr>
          </a:p>
          <a:p>
            <a:r>
              <a:rPr lang="en-US" altLang="zh-CN" sz="2800">
                <a:latin typeface="华文楷体" panose="02010600040101010101" pitchFamily="2" charset="-122"/>
                <a:ea typeface="华文楷体" panose="02010600040101010101" pitchFamily="2" charset="-122"/>
              </a:rPr>
              <a:t>        5</a:t>
            </a:r>
            <a:r>
              <a:rPr lang="zh-CN" altLang="en-US" sz="2800">
                <a:latin typeface="华文楷体" panose="02010600040101010101" pitchFamily="2" charset="-122"/>
                <a:ea typeface="华文楷体" panose="02010600040101010101" pitchFamily="2" charset="-122"/>
              </a:rPr>
              <a:t>、</a:t>
            </a:r>
            <a:r>
              <a:rPr lang="zh-CN" altLang="zh-CN" sz="2800">
                <a:latin typeface="华文楷体" panose="02010600040101010101" pitchFamily="2" charset="-122"/>
                <a:ea typeface="华文楷体" panose="02010600040101010101" pitchFamily="2" charset="-122"/>
              </a:rPr>
              <a:t>使用当天，感觉身体有了劲，走路不踩棉花；使用三个疗程，降糖针或吃药明显减少，不再嘴馋，敢吃能睡，平稳控糖，恢复糖代谢。 </a:t>
            </a:r>
            <a:endParaRPr lang="zh-CN" altLang="zh-CN" sz="2800">
              <a:latin typeface="华文楷体" panose="02010600040101010101" pitchFamily="2" charset="-122"/>
              <a:ea typeface="华文楷体" panose="02010600040101010101" pitchFamily="2" charset="-122"/>
            </a:endParaRPr>
          </a:p>
        </p:txBody>
      </p:sp>
      <p:grpSp>
        <p:nvGrpSpPr>
          <p:cNvPr id="40" name="组合 2"/>
          <p:cNvGrpSpPr/>
          <p:nvPr/>
        </p:nvGrpSpPr>
        <p:grpSpPr>
          <a:xfrm>
            <a:off x="3117007" y="1453076"/>
            <a:ext cx="6696744" cy="248629"/>
            <a:chExt cx="3580582" cy="158874"/>
          </a:xfrm>
        </p:grpSpPr>
        <p:grpSp>
          <p:nvGrpSpPr>
            <p:cNvPr id="41" name="组合 61"/>
            <p:cNvGrpSpPr/>
            <p:nvPr/>
          </p:nvGrpSpPr>
          <p:grpSpPr>
            <a:xfrm>
              <a:off x="0" y="0"/>
              <a:ext cx="792088" cy="158874"/>
              <a:chExt cx="792088" cy="158874"/>
            </a:xfrm>
          </p:grpSpPr>
          <p:sp>
            <p:nvSpPr>
              <p:cNvPr id="46" name="直接连接符 70"/>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7" name="直接连接符 71"/>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8" name="直接连接符 72"/>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nvGrpSpPr>
            <p:cNvPr id="42" name="组合 62"/>
            <p:cNvGrpSpPr/>
            <p:nvPr/>
          </p:nvGrpSpPr>
          <p:grpSpPr>
            <a:xfrm rot="10800000">
              <a:off x="2788494" y="0"/>
              <a:ext cx="792088" cy="158874"/>
              <a:chExt cx="792088" cy="158874"/>
            </a:xfrm>
          </p:grpSpPr>
          <p:sp>
            <p:nvSpPr>
              <p:cNvPr id="43" name="直接连接符 67"/>
              <p:cNvSpPr>
                <a:spLocks noChangeShapeType="1"/>
              </p:cNvSpPr>
              <p:nvPr/>
            </p:nvSpPr>
            <p:spPr bwMode="auto">
              <a:xfrm flipH="1">
                <a:off x="0" y="79437"/>
                <a:ext cx="792088"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4" name="直接连接符 68"/>
              <p:cNvSpPr>
                <a:spLocks noChangeShapeType="1"/>
              </p:cNvSpPr>
              <p:nvPr/>
            </p:nvSpPr>
            <p:spPr bwMode="auto">
              <a:xfrm flipH="1">
                <a:off x="216024" y="0"/>
                <a:ext cx="57606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45" name="直接连接符 69"/>
              <p:cNvSpPr>
                <a:spLocks noChangeShapeType="1"/>
              </p:cNvSpPr>
              <p:nvPr/>
            </p:nvSpPr>
            <p:spPr bwMode="auto">
              <a:xfrm flipH="1">
                <a:off x="396044" y="158874"/>
                <a:ext cx="396044" cy="1"/>
              </a:xfrm>
              <a:prstGeom prst="line">
                <a:avLst/>
              </a:prstGeom>
              <a:noFill/>
              <a:ln w="6350" cap="flat" cmpd="sng">
                <a:solidFill>
                  <a:schemeClr val="tx2"/>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grpSp>
      <p:pic>
        <p:nvPicPr>
          <p:cNvPr id="26" name="图片 2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175" y="1575333"/>
            <a:ext cx="9051707" cy="5657317"/>
          </a:xfrm>
          <a:prstGeom prst="rect">
            <a:avLst/>
          </a:prstGeom>
        </p:spPr>
      </p:pic>
    </p:spTree>
  </p:cSld>
  <p:clrMapOvr>
    <a:masterClrMapping/>
  </p:clrMapOvr>
  <mc:AlternateContent>
    <mc:Choice xmlns:p14="http://schemas.microsoft.com/office/powerpoint/2010/main" Requires="p14">
      <p:transition spd="slow" advTm="0" p14:dur="1250">
        <p14:switch dir="r"/>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animEffect transition="in" filter="fade">
                                      <p:cBhvr>
                                        <p:cTn id="7" dur="1000"/>
                                        <p:tgtEl>
                                          <p:spTgt spid="39">
                                            <p:txEl>
                                              <p:pRg st="0" end="0"/>
                                            </p:txEl>
                                          </p:spTgt>
                                        </p:tgtEl>
                                      </p:cBhvr>
                                    </p:animEffect>
                                    <p:anim calcmode="lin" valueType="num">
                                      <p:cBhvr>
                                        <p:cTn id="8" dur="1000" fill="hold"/>
                                        <p:tgtEl>
                                          <p:spTgt spid="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39">
                                            <p:txEl>
                                              <p:pRg st="1" end="1"/>
                                            </p:txEl>
                                          </p:spTgt>
                                        </p:tgtEl>
                                        <p:attrNameLst>
                                          <p:attrName>style.visibility</p:attrName>
                                        </p:attrNameLst>
                                      </p:cBhvr>
                                      <p:to>
                                        <p:strVal val="visible"/>
                                      </p:to>
                                    </p:set>
                                    <p:animEffect transition="in" filter="fade">
                                      <p:cBhvr>
                                        <p:cTn id="14" dur="1000"/>
                                        <p:tgtEl>
                                          <p:spTgt spid="39">
                                            <p:txEl>
                                              <p:pRg st="1" end="1"/>
                                            </p:txEl>
                                          </p:spTgt>
                                        </p:tgtEl>
                                      </p:cBhvr>
                                    </p:animEffect>
                                    <p:anim calcmode="lin" valueType="num">
                                      <p:cBhvr>
                                        <p:cTn id="15" dur="1000" fill="hold"/>
                                        <p:tgtEl>
                                          <p:spTgt spid="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nodeType="clickEffect">
                                  <p:stCondLst>
                                    <p:cond delay="0"/>
                                  </p:stCondLst>
                                  <p:childTnLst>
                                    <p:set>
                                      <p:cBhvr>
                                        <p:cTn id="20" dur="1" fill="hold">
                                          <p:stCondLst>
                                            <p:cond delay="0"/>
                                          </p:stCondLst>
                                        </p:cTn>
                                        <p:tgtEl>
                                          <p:spTgt spid="39">
                                            <p:txEl>
                                              <p:pRg st="2" end="2"/>
                                            </p:txEl>
                                          </p:spTgt>
                                        </p:tgtEl>
                                        <p:attrNameLst>
                                          <p:attrName>style.visibility</p:attrName>
                                        </p:attrNameLst>
                                      </p:cBhvr>
                                      <p:to>
                                        <p:strVal val="visible"/>
                                      </p:to>
                                    </p:set>
                                    <p:animEffect transition="in" filter="fade">
                                      <p:cBhvr>
                                        <p:cTn id="21" dur="1000"/>
                                        <p:tgtEl>
                                          <p:spTgt spid="39">
                                            <p:txEl>
                                              <p:pRg st="2" end="2"/>
                                            </p:txEl>
                                          </p:spTgt>
                                        </p:tgtEl>
                                      </p:cBhvr>
                                    </p:animEffect>
                                    <p:anim calcmode="lin" valueType="num">
                                      <p:cBhvr>
                                        <p:cTn id="22" dur="1000" fill="hold"/>
                                        <p:tgtEl>
                                          <p:spTgt spid="3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nodeType="clickEffect">
                                  <p:stCondLst>
                                    <p:cond delay="0"/>
                                  </p:stCondLst>
                                  <p:childTnLst>
                                    <p:set>
                                      <p:cBhvr>
                                        <p:cTn id="27" dur="1" fill="hold">
                                          <p:stCondLst>
                                            <p:cond delay="0"/>
                                          </p:stCondLst>
                                        </p:cTn>
                                        <p:tgtEl>
                                          <p:spTgt spid="39">
                                            <p:txEl>
                                              <p:pRg st="3" end="3"/>
                                            </p:txEl>
                                          </p:spTgt>
                                        </p:tgtEl>
                                        <p:attrNameLst>
                                          <p:attrName>style.visibility</p:attrName>
                                        </p:attrNameLst>
                                      </p:cBhvr>
                                      <p:to>
                                        <p:strVal val="visible"/>
                                      </p:to>
                                    </p:set>
                                    <p:animEffect transition="in" filter="fade">
                                      <p:cBhvr>
                                        <p:cTn id="28" dur="1000"/>
                                        <p:tgtEl>
                                          <p:spTgt spid="39">
                                            <p:txEl>
                                              <p:pRg st="3" end="3"/>
                                            </p:txEl>
                                          </p:spTgt>
                                        </p:tgtEl>
                                      </p:cBhvr>
                                    </p:animEffect>
                                    <p:anim calcmode="lin" valueType="num">
                                      <p:cBhvr>
                                        <p:cTn id="29" dur="1000" fill="hold"/>
                                        <p:tgtEl>
                                          <p:spTgt spid="3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42" presetClass="entr" presetSubtype="0" dur="1000" fill="hold" nodeType="clickEffect">
                                  <p:stCondLst>
                                    <p:cond delay="0"/>
                                  </p:stCondLst>
                                  <p:childTnLst>
                                    <p:set>
                                      <p:cBhvr>
                                        <p:cTn id="34" dur="1" fill="hold">
                                          <p:stCondLst>
                                            <p:cond delay="0"/>
                                          </p:stCondLst>
                                        </p:cTn>
                                        <p:tgtEl>
                                          <p:spTgt spid="39">
                                            <p:txEl>
                                              <p:pRg st="4" end="4"/>
                                            </p:txEl>
                                          </p:spTgt>
                                        </p:tgtEl>
                                        <p:attrNameLst>
                                          <p:attrName>style.visibility</p:attrName>
                                        </p:attrNameLst>
                                      </p:cBhvr>
                                      <p:to>
                                        <p:strVal val="visible"/>
                                      </p:to>
                                    </p:set>
                                    <p:animEffect transition="in" filter="fade">
                                      <p:cBhvr>
                                        <p:cTn id="35" dur="1000"/>
                                        <p:tgtEl>
                                          <p:spTgt spid="39">
                                            <p:txEl>
                                              <p:pRg st="4" end="4"/>
                                            </p:txEl>
                                          </p:spTgt>
                                        </p:tgtEl>
                                      </p:cBhvr>
                                    </p:animEffect>
                                    <p:anim calcmode="lin" valueType="num">
                                      <p:cBhvr>
                                        <p:cTn id="36" dur="1000" fill="hold"/>
                                        <p:tgtEl>
                                          <p:spTgt spid="3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1588750" cy="59626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https://d.book118.com/398010114041006033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www.1ppt.com">
  <a:themeElements>
    <a:clrScheme name="自定义 341">
      <a:dk1>
        <a:sysClr val="windowText" lastClr="000000"/>
      </a:dk1>
      <a:lt1>
        <a:sysClr val="window" lastClr="FFFFFF"/>
      </a:lt1>
      <a:dk2>
        <a:srgbClr val="44546A"/>
      </a:dk2>
      <a:lt2>
        <a:srgbClr val="E7E6E6"/>
      </a:lt2>
      <a:accent1>
        <a:srgbClr val="0D7FD6"/>
      </a:accent1>
      <a:accent2>
        <a:srgbClr val="78C16A"/>
      </a:accent2>
      <a:accent3>
        <a:srgbClr val="0D7FD6"/>
      </a:accent3>
      <a:accent4>
        <a:srgbClr val="78C16A"/>
      </a:accent4>
      <a:accent5>
        <a:srgbClr val="0D7FD6"/>
      </a:accent5>
      <a:accent6>
        <a:srgbClr val="78C16A"/>
      </a:accent6>
      <a:hlink>
        <a:srgbClr val="0D7FD6"/>
      </a:hlink>
      <a:folHlink>
        <a:srgbClr val="78C16A"/>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182</Paragraphs>
  <Slides>30</Slides>
  <Notes>29</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30</vt:i4>
      </vt:variant>
    </vt:vector>
  </HeadingPairs>
  <TitlesOfParts>
    <vt:vector baseType="lpstr" size="44">
      <vt:lpstr>Arial</vt:lpstr>
      <vt:lpstr>Calibri</vt:lpstr>
      <vt:lpstr>Calibri Light</vt:lpstr>
      <vt:lpstr>宋体</vt:lpstr>
      <vt:lpstr>微软雅黑</vt:lpstr>
      <vt:lpstr>方正稚艺简体</vt:lpstr>
      <vt:lpstr>Franklin Gothic Book</vt:lpstr>
      <vt:lpstr>Cambria Math</vt:lpstr>
      <vt:lpstr>Franklin Gothic Medium</vt:lpstr>
      <vt:lpstr>Impact</vt:lpstr>
      <vt:lpstr>华文新魏</vt:lpstr>
      <vt:lpstr>华文楷体</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2024-09-11T05:10:27.040</cp:lastPrinted>
  <dcterms:created xsi:type="dcterms:W3CDTF">2024-09-10T21:10:27Z</dcterms:created>
  <dcterms:modified xsi:type="dcterms:W3CDTF">2024-09-10T21:10:30Z</dcterms:modified>
</cp:coreProperties>
</file>