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EMWVTU+BITHSD+MicrosoftYaHei"/>
      <p:regular r:id="rId16"/>
    </p:embeddedFont>
    <p:embeddedFont>
      <p:font typeface="AOFSJH+MS-UIGothic"/>
      <p:regular r:id="rId17"/>
    </p:embeddedFont>
    <p:embeddedFont>
      <p:font typeface="CCQNKH+ILKHGU+ArialMT"/>
      <p:regular r:id="rId18"/>
    </p:embeddedFont>
    <p:embeddedFont>
      <p:font typeface="TOBWFU+LNUJAK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2CF07-4968-4F1B-B8C7-149D8B414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DF87F-3A80-4284-AF0F-32375147B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0BC22-624E-4D55-A406-DE58A9AF9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41976-AFDB-41B8-BE11-7B711A3E1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20AA1E-FE44-42B8-8E62-1DC19CC27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A984CD-8804-48D2-92B3-0E4E7AC15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7BFDAE-245C-4F9B-B3E5-04D117B54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A2224-3B1A-4D89-9F78-7FBE9A345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F4FD6-042A-400D-AF16-213EE3EC8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598D1-0D3D-4087-AC96-E73F85328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4C3DA-E3C3-4D3E-A777-92F9FD39F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41001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02950" y="380305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B3"/>
                </a:solidFill>
                <a:latin typeface="EMWVTU+BITHSD+MicrosoftYaHei"/>
                <a:cs typeface="EMWVTU+BITHSD+MicrosoftYaHei"/>
              </a:rPr>
              <a:t>REPORTING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33340" y="1612259"/>
            <a:ext cx="2348238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B3"/>
                </a:solidFill>
                <a:latin typeface="EMWVTU+BITHSD+MicrosoftYaHei"/>
                <a:cs typeface="EMWVTU+BITHSD+MicrosoftYaHei"/>
              </a:rPr>
              <a:t>2023</a:t>
            </a:r>
            <a:r>
              <a:rPr sz="1400">
                <a:solidFill>
                  <a:srgbClr val="FFFFB3"/>
                </a:solidFill>
                <a:latin typeface="EMWVTU+BITHSD+MicrosoftYaHei"/>
                <a:cs typeface="EMWVTU+BITHSD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EMWVTU+BITHSD+MicrosoftYaHei"/>
                <a:cs typeface="EMWVTU+BITHSD+MicrosoftYaHei"/>
              </a:rPr>
              <a:t>WORK</a:t>
            </a:r>
            <a:r>
              <a:rPr sz="1400">
                <a:solidFill>
                  <a:srgbClr val="FFFFB3"/>
                </a:solidFill>
                <a:latin typeface="EMWVTU+BITHSD+MicrosoftYaHei"/>
                <a:cs typeface="EMWVTU+BITHSD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EMWVTU+BITHSD+MicrosoftYaHei"/>
                <a:cs typeface="EMWVTU+BITHSD+MicrosoftYaHei"/>
              </a:rPr>
              <a:t>SUMMARY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67075" y="2388120"/>
            <a:ext cx="660082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B3"/>
                </a:solidFill>
                <a:latin typeface="AOFSJH+MS-UIGothic"/>
                <a:cs typeface="AOFSJH+MS-UIGothic"/>
              </a:rPr>
              <a:t>食品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检验</a:t>
            </a:r>
            <a:r>
              <a:rPr sz="4950">
                <a:solidFill>
                  <a:srgbClr val="FFFFB3"/>
                </a:solidFill>
                <a:latin typeface="AOFSJH+MS-UIGothic"/>
                <a:cs typeface="AOFSJH+MS-UIGothic"/>
              </a:rPr>
              <a:t>常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规</a:t>
            </a:r>
            <a:r>
              <a:rPr sz="4950">
                <a:solidFill>
                  <a:srgbClr val="FFFFB3"/>
                </a:solidFill>
                <a:latin typeface="AOFSJH+MS-UIGothic"/>
                <a:cs typeface="AOFSJH+MS-UIGothic"/>
              </a:rPr>
              <a:t>分析方</a:t>
            </a:r>
          </a:p>
          <a:p>
            <a:pPr marL="188595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FFFFB3"/>
                </a:solidFill>
                <a:latin typeface="AOFSJH+MS-UIGothic"/>
                <a:cs typeface="AOFSJH+MS-UIGothic"/>
              </a:rPr>
              <a:t>法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FB3"/>
                </a:solidFill>
                <a:latin typeface="AOFSJH+MS-UIGothic"/>
                <a:cs typeface="AOFSJ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9515" y="247351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CCQNKH+ILKHGU+ArialMT"/>
                <a:cs typeface="CCQNKH+ILKHG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AOFSJH+MS-UIGothic"/>
                <a:cs typeface="AOFSJH+MS-UIGothic"/>
              </a:rPr>
              <a:t>食品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2400">
                <a:solidFill>
                  <a:srgbClr val="EB554D"/>
                </a:solidFill>
                <a:latin typeface="AOFSJH+MS-UIGothic"/>
                <a:cs typeface="AOFSJH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09515" y="2985325"/>
            <a:ext cx="4089341" cy="23208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CCQNKH+ILKHGU+ArialMT"/>
                <a:cs typeface="CCQNKH+ILKHG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AOFSJH+MS-UIGothic"/>
                <a:cs typeface="AOFSJH+MS-UIGothic"/>
              </a:rPr>
              <a:t>食品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2400">
                <a:solidFill>
                  <a:srgbClr val="EB554D"/>
                </a:solidFill>
                <a:latin typeface="AOFSJH+MS-UIGothic"/>
                <a:cs typeface="AOFSJH+MS-UIGothic"/>
              </a:rPr>
              <a:t>常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EB554D"/>
                </a:solidFill>
                <a:latin typeface="AOFSJH+MS-UIGothic"/>
                <a:cs typeface="AOFSJH+MS-UIGothic"/>
              </a:rPr>
              <a:t>分析方法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CCQNKH+ILKHGU+ArialMT"/>
                <a:cs typeface="CCQNKH+ILKHG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AOFSJH+MS-UIGothic"/>
                <a:cs typeface="AOFSJH+MS-UIGothic"/>
              </a:rPr>
              <a:t>食品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检验标</a:t>
            </a:r>
            <a:r>
              <a:rPr sz="2400">
                <a:solidFill>
                  <a:srgbClr val="EB554D"/>
                </a:solidFill>
                <a:latin typeface="AOFSJH+MS-UIGothic"/>
                <a:cs typeface="AOFSJH+MS-UIGothic"/>
              </a:rPr>
              <a:t>准与法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CCQNKH+ILKHGU+ArialMT"/>
                <a:cs typeface="CCQNKH+ILKHG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AOFSJH+MS-UIGothic"/>
                <a:cs typeface="AOFSJH+MS-UIGothic"/>
              </a:rPr>
              <a:t>食品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2400">
                <a:solidFill>
                  <a:srgbClr val="EB554D"/>
                </a:solidFill>
                <a:latin typeface="AOFSJH+MS-UIGothic"/>
                <a:cs typeface="AOFSJH+MS-UIGothic"/>
              </a:rPr>
              <a:t>案例分析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CCQNKH+ILKHGU+ArialMT"/>
                <a:cs typeface="CCQNKH+ILKHG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AOFSJH+MS-UIGothic"/>
                <a:cs typeface="AOFSJH+MS-UIGothic"/>
              </a:rPr>
              <a:t>食品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检验发</a:t>
            </a:r>
            <a:r>
              <a:rPr sz="2400">
                <a:solidFill>
                  <a:srgbClr val="EB554D"/>
                </a:solidFill>
                <a:latin typeface="AOFSJH+MS-UIGothic"/>
                <a:cs typeface="AOFSJH+MS-UIGothic"/>
              </a:rPr>
              <a:t>展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EB554D"/>
                </a:solidFill>
                <a:latin typeface="AOFSJH+MS-UIGothic"/>
                <a:cs typeface="AOFSJH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546985" y="3871956"/>
            <a:ext cx="133409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EB554D"/>
                </a:solidFill>
                <a:latin typeface="TOBWFU+LNUJAK+MicrosoftYaHei-Bold"/>
                <a:cs typeface="TOBWFU+LNUJAK+MicrosoftYaHei-Bold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TOBWFU+LNUJAK+MicrosoftYaHei-Bold"/>
                <a:cs typeface="TOBWFU+LNUJAK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TOBWFU+LNUJAK+MicrosoftYaHei-Bold"/>
                <a:cs typeface="TOBWFU+LNUJAK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TOBWFU+LNUJAK+MicrosoftYaHei-Bold"/>
                <a:cs typeface="TOBWFU+LNUJA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1500" y="319529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AOFSJH+MS-UIGothic"/>
                <a:cs typeface="AOFSJH+MS-UIGothic"/>
              </a:rPr>
              <a:t>食品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4500">
                <a:solidFill>
                  <a:srgbClr val="EB554D"/>
                </a:solidFill>
                <a:latin typeface="AOFSJH+MS-UIGothic"/>
                <a:cs typeface="AOFSJH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食品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和目的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AOFSJH+MS-UIGothic"/>
                <a:cs typeface="AOFSJH+MS-UIGothic"/>
              </a:rPr>
              <a:t>定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食品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食品的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量、安全、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养等方面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估和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督的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程，以确保食品的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量和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安全符合相关法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AOFSJH+MS-UIGothic"/>
                <a:cs typeface="AOFSJH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食品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的目的是保障食品安全，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益，促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食品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的健康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食品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的重要性和意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OFSJH+MS-UIGothic"/>
                <a:cs typeface="AOFSJH+MS-UIGothic"/>
              </a:rPr>
              <a:t>保障人民健康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2000" spc="25">
                <a:solidFill>
                  <a:srgbClr val="FFFDFD"/>
                </a:solidFill>
                <a:latin typeface="AOFSJH+MS-UIGothic"/>
                <a:cs typeface="AOFSJH+MS-UIGothic"/>
              </a:rPr>
              <a:t>消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FFFDFD"/>
                </a:solidFill>
                <a:latin typeface="AOFSJH+MS-UIGothic"/>
                <a:cs typeface="AOFSJH+MS-UIGothic"/>
              </a:rPr>
              <a:t>者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2000">
                <a:solidFill>
                  <a:srgbClr val="FFFDFD"/>
                </a:solidFill>
                <a:latin typeface="AOFSJH+MS-UIGothic"/>
                <a:cs typeface="AOFSJH+MS-UIGothic"/>
              </a:rPr>
              <a:t>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食品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够检测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出食品中的有害物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染物，有效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防食源性疾病和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食物中毒事件的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生，保障人民健康。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食品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者提供准确、可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靠的食品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量信息，帮助消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者做出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明智的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决策，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益。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OFSJH+MS-UIGothic"/>
                <a:cs typeface="AOFSJH+MS-UIGothic"/>
              </a:rPr>
              <a:t>提高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2000" spc="23">
                <a:solidFill>
                  <a:srgbClr val="FFFDFD"/>
                </a:solidFill>
                <a:latin typeface="AOFSJH+MS-UIGothic"/>
                <a:cs typeface="AOFSJH+MS-UIGothic"/>
              </a:rPr>
              <a:t>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FFFDFD"/>
                </a:solidFill>
                <a:latin typeface="AOFSJH+MS-UIGothic"/>
                <a:cs typeface="AOFSJH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食品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够检测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出食品中的不合格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品，促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者提高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量，增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DFD"/>
                </a:solidFill>
                <a:latin typeface="AOFSJH+MS-UIGothic"/>
                <a:cs typeface="AOFSJH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食品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的分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和流程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AOFSJH+MS-UIGothic"/>
                <a:cs typeface="AOFSJH+MS-UIGothic"/>
              </a:rPr>
              <a:t>分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食品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感官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、理化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、微生物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和毒理学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AOFSJH+MS-UIGothic"/>
                <a:cs typeface="AOFSJH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AOFSJH+MS-UIGothic"/>
                <a:cs typeface="AOFSJH+MS-UIGothic"/>
              </a:rPr>
              <a:t>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食品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的流程包括采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、制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、数据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理和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制等步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骤</a:t>
            </a: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。在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检验过</a:t>
            </a: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程中，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遵循相关法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准，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检验结</a:t>
            </a:r>
            <a:r>
              <a:rPr sz="1350">
                <a:solidFill>
                  <a:srgbClr val="FFFFFF"/>
                </a:solidFill>
                <a:latin typeface="AOFSJH+MS-UIGothic"/>
                <a:cs typeface="AOFSJH+MS-UIGothic"/>
              </a:rPr>
              <a:t>果的准确性和可靠性。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TOBWFU+LNUJAK+MicrosoftYaHei-Bold"/>
                <a:cs typeface="TOBWFU+LNUJAK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TOBWFU+LNUJAK+MicrosoftYaHei-Bold"/>
                <a:cs typeface="TOBWFU+LNUJAK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TOBWFU+LNUJAK+MicrosoftYaHei-Bold"/>
                <a:cs typeface="TOBWFU+LNUJA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38500" y="319529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AOFSJH+MS-UIGothic"/>
                <a:cs typeface="AOFSJH+MS-UIGothic"/>
              </a:rPr>
              <a:t>食品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4500">
                <a:solidFill>
                  <a:srgbClr val="EB554D"/>
                </a:solidFill>
                <a:latin typeface="AOFSJH+MS-UIGothic"/>
                <a:cs typeface="AOFSJH+MS-UIGothic"/>
              </a:rPr>
              <a:t>常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规</a:t>
            </a:r>
            <a:r>
              <a:rPr sz="4500">
                <a:solidFill>
                  <a:srgbClr val="EB554D"/>
                </a:solidFill>
                <a:latin typeface="AOFSJH+MS-UIGothic"/>
                <a:cs typeface="AOFSJH+MS-UIGothic"/>
              </a:rPr>
              <a:t>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感官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AOFSJH+MS-UIGothic"/>
                <a:cs typeface="AOFSJH+MS-UIGothic"/>
              </a:rPr>
              <a:t>感官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2300">
                <a:solidFill>
                  <a:srgbClr val="EB554D"/>
                </a:solidFill>
                <a:latin typeface="AOFSJH+MS-UIGothic"/>
                <a:cs typeface="AOFSJH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62064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人的感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器官（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、嗅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、味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、触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食品的外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气味、滋味、口感等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价的方法。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AOFSJH+MS-UIGothic"/>
                <a:cs typeface="AOFSJH+MS-UIGothic"/>
              </a:rPr>
              <a:t>感官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2300" spc="25">
                <a:solidFill>
                  <a:srgbClr val="EB554D"/>
                </a:solidFill>
                <a:latin typeface="AOFSJH+MS-UIGothic"/>
                <a:cs typeface="AOFSJH+MS-UIGothic"/>
              </a:rPr>
              <a:t>法的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EB554D"/>
                </a:solidFill>
                <a:latin typeface="AOFSJH+MS-UIGothic"/>
                <a:cs typeface="AOFSJH+MS-UIGothic"/>
              </a:rPr>
              <a:t>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1824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易行、快速、成本低，适用于大量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品的初步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AOFSJH+MS-UIGothic"/>
                <a:cs typeface="AOFSJH+MS-UIGothic"/>
              </a:rPr>
              <a:t>感官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2300" spc="25">
                <a:solidFill>
                  <a:srgbClr val="EB554D"/>
                </a:solidFill>
                <a:latin typeface="AOFSJH+MS-UIGothic"/>
                <a:cs typeface="AOFSJH+MS-UIGothic"/>
              </a:rPr>
              <a:t>法的局限性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、个体差异大，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果受人的感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器官的生理限制和心理因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610597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素影响。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理化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理化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TOBWFU+LNUJAK+MicrosoftYaHei-Bold"/>
                <a:cs typeface="TOBWFU+LNUJAK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TOBWFU+LNUJAK+MicrosoftYaHei-Bold"/>
                <a:cs typeface="TOBWFU+LNUJAK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TOBWFU+LNUJAK+MicrosoftYaHei-Bold"/>
                <a:cs typeface="TOBWFU+LNUJAK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3797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物理、化学手段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食品的成分、含量、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和分析的方法。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理化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法的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优</a:t>
            </a: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5988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果准确、客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，不受人的生理和心理因素影响。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492632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理化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法的局限性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5358503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专业设备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室条件，操作复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，成本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570140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微生物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EB554D"/>
                </a:solidFill>
                <a:latin typeface="AOFSJH+MS-UIGothic"/>
                <a:cs typeface="AOFSJH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微生物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OBWFU+LNUJAK+MicrosoftYaHei-Bold"/>
                <a:cs typeface="TOBWFU+LNUJAK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OBWFU+LNUJAK+MicrosoftYaHei-Bold"/>
                <a:cs typeface="TOBWFU+LNUJAK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OBWFU+LNUJAK+MicrosoftYaHei-Bold"/>
                <a:cs typeface="TOBWFU+LNUJAK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培养、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定等方法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食品中的微生物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和分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257085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析的方法。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420745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微生物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法的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优</a:t>
            </a: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3890383"/>
            <a:ext cx="58414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准确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出食品中的微生物种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和数量，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食品安全提供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423328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有力保障。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08317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微生物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1600">
                <a:solidFill>
                  <a:srgbClr val="EB554D"/>
                </a:solidFill>
                <a:latin typeface="AOFSJH+MS-UIGothic"/>
                <a:cs typeface="AOFSJH+MS-UIGothic"/>
              </a:rPr>
              <a:t>法的局限性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198234" y="5564878"/>
            <a:ext cx="52560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专业设备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室条件，操作复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周期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较长</a:t>
            </a:r>
            <a:r>
              <a:rPr sz="1500">
                <a:solidFill>
                  <a:srgbClr val="000000"/>
                </a:solidFill>
                <a:latin typeface="AOFSJH+MS-UIGothic"/>
                <a:cs typeface="AOFSJ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TOBWFU+LNUJAK+MicrosoftYaHei-Bold"/>
                <a:cs typeface="TOBWFU+LNUJAK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TOBWFU+LNUJAK+MicrosoftYaHei-Bold"/>
                <a:cs typeface="TOBWFU+LNUJAK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TOBWFU+LNUJAK+MicrosoftYaHei-Bold"/>
                <a:cs typeface="TOBWFU+LNUJA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4250" y="319529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AOFSJH+MS-UIGothic"/>
                <a:cs typeface="AOFSJH+MS-UIGothic"/>
              </a:rPr>
              <a:t>食品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检验标</a:t>
            </a:r>
            <a:r>
              <a:rPr sz="4500">
                <a:solidFill>
                  <a:srgbClr val="EB554D"/>
                </a:solidFill>
                <a:latin typeface="AOFSJH+MS-UIGothic"/>
                <a:cs typeface="AOFSJH+MS-UIGothic"/>
              </a:rPr>
              <a:t>准与法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https://d.book118.com/398014100107006035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EMWVTU+BITHSD+MicrosoftYaHei</vt:lpstr>
      <vt:lpstr>AOFSJH+MS-UIGothic</vt:lpstr>
      <vt:lpstr>SimSun</vt:lpstr>
      <vt:lpstr>CCQNKH+ILKHGU+ArialMT</vt:lpstr>
      <vt:lpstr>Times New Roman</vt:lpstr>
      <vt:lpstr>TOBWFU+LNUJAK+MicrosoftYaHei-Bold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2024-09-14T15:04:24.306</cp:lastPrinted>
  <dcterms:created xsi:type="dcterms:W3CDTF">2024-09-14T07:04:24Z</dcterms:created>
  <dcterms:modified xsi:type="dcterms:W3CDTF">2024-09-14T07:04:25Z</dcterms:modified>
</cp:coreProperties>
</file>