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72.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13</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15</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07326E-B439-44BA-9DCE-E3EAFF7E9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ED2DD-2186-42CE-8164-1EAE606BA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8A69CB-AC3A-4A1E-BBFC-B8E99546C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8A3E96-99A5-495D-9F2A-24F87AC50E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ACBC69-872D-43AF-87DB-B631578BEF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5A141-75D3-4EFA-8253-6CF1CFBE5B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01FAC2-16E7-428F-8A7E-7380FAB3A0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08683-5A37-49E2-9447-E9B2B3AF84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C2136B-A8A2-46C8-8050-4B73A3FCC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19408A-1BAA-44EF-8549-053DE9662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E40A2-4E68-4BE9-BB35-B6FAC2B9C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tags" Target="../tags/tag6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7"/>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slideLayout" Target="../slideLayouts/slideLayout12.xml" /><Relationship Id="rId5"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slideLayout" Target="../slideLayouts/slideLayout18.xml" /><Relationship Id="rId5"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slideLayout" Target="../slideLayouts/slideLayout18.xml" /><Relationship Id="rId5"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slideLayout" Target="../slideLayouts/slideLayout18.xml" /><Relationship Id="rId16" Type="http://schemas.openxmlformats.org/officeDocument/2006/relationships/notesSlide" Target="../notesSlides/notesSlide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s/_rels/slide7.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slideLayout" Target="../slideLayouts/slideLayout18.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9.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slideLayout" Target="../slideLayouts/slideLayout18.xml" /><Relationship Id="rId5" Type="http://schemas.openxmlformats.org/officeDocument/2006/relationships/notesSlide" Target="../notesSlides/notesSlide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slideLayout" Target="../slideLayouts/slideLayout18.xml" /><Relationship Id="rId16" Type="http://schemas.openxmlformats.org/officeDocument/2006/relationships/notesSlide" Target="../notesSlides/notesSlide6.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s>
</file>

<file path=ppt/slides/_rels/slide14.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slideLayout" Target="../slideLayouts/slideLayout18.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15.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slideLayout" Target="../slideLayouts/slideLayout18.xml" /><Relationship Id="rId5" Type="http://schemas.openxmlformats.org/officeDocument/2006/relationships/notesSlide" Target="../notesSlides/notesSlide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slideLayout" Target="../slideLayouts/slideLayout18.xml" /><Relationship Id="rId16" Type="http://schemas.openxmlformats.org/officeDocument/2006/relationships/notesSlide" Target="../notesSlides/notesSlide9.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s/_rels/slide19.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slideLayout" Target="../slideLayouts/slideLayout18.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1614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9" name="任意多边形: 形状 18"/>
          <p:cNvSpPr/>
          <p:nvPr/>
        </p:nvSpPr>
        <p:spPr>
          <a:xfrm>
            <a:off x="6073863" y="-2743201"/>
            <a:ext cx="7200900" cy="7200900"/>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title"/>
          <p:cNvSpPr>
            <a:spLocks noGrp="1"/>
          </p:cNvSpPr>
          <p:nvPr>
            <p:ph type="ctrTitle"/>
          </p:nvPr>
        </p:nvSpPr>
        <p:spPr>
          <a:xfrm>
            <a:off x="984250" y="0"/>
            <a:ext cx="9799320" cy="2890520"/>
          </a:xfrm>
        </p:spPr>
        <p:txBody>
          <a:bodyPr/>
          <a:lstStyle/>
          <a:p>
            <a:pPr lvl="0"/>
            <a:r>
              <a:rPr lang="zh-CN" altLang="zh-CN">
                <a:solidFill>
                  <a:schemeClr val="tx1"/>
                </a:solidFill>
              </a:rPr>
              <a:t>教学质量评估指标及其应用</a:t>
            </a:r>
            <a:endParaRPr lang="zh-CN" altLang="en-US">
              <a:solidFill>
                <a:schemeClr val="tx1"/>
              </a:solidFill>
            </a:endParaRPr>
          </a:p>
        </p:txBody>
      </p:sp>
      <p:sp>
        <p:nvSpPr>
          <p:cNvPr id="3" name="封面"/>
          <p:cNvSpPr>
            <a:spLocks noGrp="1"/>
          </p:cNvSpPr>
          <p:nvPr>
            <p:ph type="subTitle" idx="1"/>
          </p:nvPr>
        </p:nvSpPr>
        <p:spPr>
          <a:xfrm>
            <a:off x="1198880" y="3535680"/>
            <a:ext cx="473075" cy="227965"/>
          </a:xfrm>
        </p:spPr>
        <p:txBody>
          <a:bodyPr>
            <a:normAutofit fontScale="35000"/>
          </a:bodyPr>
          <a:lstStyle/>
          <a:p>
            <a:r>
              <a:rPr lang="en-US">
                <a:solidFill>
                  <a:schemeClr val="tx1"/>
                </a:solidFill>
                <a:sym typeface="+mn-ea"/>
              </a:rPr>
              <a:t> </a:t>
            </a:r>
            <a:endParaRPr lang="en-US">
              <a:solidFill>
                <a:schemeClr val="tx1"/>
              </a:solidFill>
              <a:sym typeface="+mn-ea"/>
            </a:endParaRPr>
          </a:p>
        </p:txBody>
      </p:sp>
      <p:sp>
        <p:nvSpPr>
          <p:cNvPr id="4" name="文本框 3"/>
          <p:cNvSpPr txBox="1"/>
          <p:nvPr/>
        </p:nvSpPr>
        <p:spPr>
          <a:xfrm>
            <a:off x="2902585" y="4439920"/>
            <a:ext cx="5962650" cy="4140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tx1"/>
                </a:solidFill>
              </a:rPr>
              <a:t>  </a:t>
            </a:r>
            <a:r>
              <a:rPr lang="zh-CN" altLang="en-US">
                <a:solidFill>
                  <a:schemeClr val="tx1"/>
                </a:solidFill>
              </a:rPr>
              <a:t>汇报人：魏老师</a:t>
            </a:r>
            <a:r>
              <a:rPr lang="en-US" altLang="zh-CN">
                <a:solidFill>
                  <a:schemeClr val="tx1"/>
                </a:solidFill>
              </a:rPr>
              <a:t>                                              2024</a:t>
            </a:r>
            <a:r>
              <a:rPr lang="zh-CN" altLang="en-US">
                <a:solidFill>
                  <a:schemeClr val="tx1"/>
                </a:solidFill>
              </a:rPr>
              <a:t>年</a:t>
            </a:r>
            <a:r>
              <a:rPr lang="en-US" altLang="zh-CN">
                <a:solidFill>
                  <a:schemeClr val="tx1"/>
                </a:solidFill>
              </a:rPr>
              <a:t>X</a:t>
            </a:r>
            <a:r>
              <a:rPr lang="zh-CN" altLang="en-US">
                <a:solidFill>
                  <a:schemeClr val="tx1"/>
                </a:solidFill>
              </a:rPr>
              <a:t>月</a:t>
            </a:r>
            <a:endParaRPr lang="zh-CN" altLang="en-US">
              <a:solidFill>
                <a:schemeClr val="tx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6" name="任意多边形: 形状 15"/>
          <p:cNvSpPr/>
          <p:nvPr/>
        </p:nvSpPr>
        <p:spPr>
          <a:xfrm>
            <a:off x="-2549437" y="2349499"/>
            <a:ext cx="7200900" cy="7200900"/>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任意多边形: 形状 16"/>
          <p:cNvSpPr/>
          <p:nvPr/>
        </p:nvSpPr>
        <p:spPr>
          <a:xfrm>
            <a:off x="10299699" y="-1333501"/>
            <a:ext cx="3784601" cy="3784601"/>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目录"/>
          <p:cNvSpPr>
            <a:spLocks noGrp="1"/>
          </p:cNvSpPr>
          <p:nvPr>
            <p:ph type="title" idx="4294967295"/>
          </p:nvPr>
        </p:nvSpPr>
        <p:spPr>
          <a:xfrm>
            <a:off x="5113020" y="969010"/>
            <a:ext cx="1866265" cy="1059815"/>
          </a:xfrm>
        </p:spPr>
        <p:txBody>
          <a:bodyPr/>
          <a:lstStyle/>
          <a:p>
            <a:r>
              <a:rPr lang="zh-CN" altLang="en-US">
                <a:solidFill>
                  <a:schemeClr val="tx1"/>
                </a:solidFill>
              </a:rPr>
              <a:t>目录</a:t>
            </a:r>
            <a:endParaRPr lang="zh-CN" altLang="en-US">
              <a:solidFill>
                <a:schemeClr val="tx1"/>
              </a:solidFill>
            </a:endParaRPr>
          </a:p>
        </p:txBody>
      </p:sp>
      <p:sp>
        <p:nvSpPr>
          <p:cNvPr id="23" name="content"/>
          <p:cNvSpPr txBox="1"/>
          <p:nvPr/>
        </p:nvSpPr>
        <p:spPr>
          <a:xfrm>
            <a:off x="798830" y="2077720"/>
            <a:ext cx="7692390" cy="426085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tx1"/>
                </a:solidFill>
                <a:latin typeface="+mj-ea"/>
                <a:ea typeface="+mj-ea"/>
                <a:cs typeface="MiSans Heavy" panose="00000a00000000000000" charset="-122"/>
                <a:sym typeface="+mn-ea"/>
              </a:rPr>
              <a:t>第1章  教学质量评估指标概述
第2章  教师素质评估指标
第3章  课程评估指标
第4章  学生评估指标
第5章  教学质量评估指标的应用
第6章  总结与展望</a:t>
            </a:r>
            <a:endParaRPr lang="zh-CN" altLang="en-US" sz="2400">
              <a:solidFill>
                <a:schemeClr val="tx1"/>
              </a:solidFill>
              <a:latin typeface="+mj-ea"/>
              <a:ea typeface="+mj-ea"/>
              <a:cs typeface="MiSans Heavy" panose="00000a00000000000000" charset="-122"/>
              <a:sym typeface="+mn-e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47" name="任意多边形: 形状 46"/>
          <p:cNvSpPr/>
          <p:nvPr/>
        </p:nvSpPr>
        <p:spPr>
          <a:xfrm>
            <a:off x="-398362" y="-2743201"/>
            <a:ext cx="7200900" cy="7200900"/>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index"/>
          <p:cNvSpPr>
            <a:spLocks noGrp="1"/>
          </p:cNvSpPr>
          <p:nvPr>
            <p:ph type="body" idx="4294967295"/>
          </p:nvPr>
        </p:nvSpPr>
        <p:spPr>
          <a:xfrm>
            <a:off x="299720" y="1489075"/>
            <a:ext cx="6318885" cy="521970"/>
          </a:xfrm>
        </p:spPr>
        <p:txBody>
          <a:bodyPr>
            <a:normAutofit lnSpcReduction="10000"/>
          </a:bodyPr>
          <a:lstStyle/>
          <a:p>
            <a:r>
              <a:rPr lang="zh-CN" altLang="en-US">
                <a:solidFill>
                  <a:schemeClr val="tx1"/>
                </a:solidFill>
              </a:rPr>
              <a:t>01</a:t>
            </a:r>
            <a:endParaRPr lang="zh-CN" altLang="en-US">
              <a:solidFill>
                <a:schemeClr val="tx1"/>
              </a:solidFill>
            </a:endParaRPr>
          </a:p>
        </p:txBody>
      </p:sp>
      <p:sp>
        <p:nvSpPr>
          <p:cNvPr id="3" name="title"/>
          <p:cNvSpPr>
            <a:spLocks noGrp="1"/>
          </p:cNvSpPr>
          <p:nvPr>
            <p:ph type="title" idx="4294967295"/>
          </p:nvPr>
        </p:nvSpPr>
        <p:spPr>
          <a:xfrm>
            <a:off x="4093210" y="2085975"/>
            <a:ext cx="6318885" cy="1572895"/>
          </a:xfrm>
        </p:spPr>
        <p:txBody>
          <a:bodyPr/>
          <a:lstStyle/>
          <a:p>
            <a:r>
              <a:rPr>
                <a:solidFill>
                  <a:schemeClr val="tx1"/>
                </a:solidFill>
              </a:rPr>
              <a:t>第1章 教学质量评估指标概述</a:t>
            </a:r>
            <a:endParaRPr>
              <a:solidFill>
                <a:schemeClr val="tx1"/>
              </a:solidFill>
            </a:endParaRPr>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tx1"/>
                </a:solidFill>
              </a:rPr>
              <a:t> </a:t>
            </a:r>
            <a:endParaRPr lang="en-US" altLang="zh-CN">
              <a:solidFill>
                <a:schemeClr val="tx1"/>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15" name="title"/>
          <p:cNvSpPr txBox="1"/>
          <p:nvPr/>
        </p:nvSpPr>
        <p:spPr>
          <a:xfrm>
            <a:off x="263525" y="980440"/>
            <a:ext cx="3103245" cy="123571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800" b="1" spc="300">
                <a:solidFill>
                  <a:schemeClr val="tx1"/>
                </a:solidFill>
                <a:effectLst>
                  <a:outerShdw blurRad="38100" dist="19050" dir="2700000" algn="tl" rotWithShape="0">
                    <a:schemeClr val="dk1">
                      <a:alpha val="40000"/>
                    </a:schemeClr>
                  </a:outerShdw>
                </a:effectLst>
                <a:ea typeface="+mj-ea"/>
                <a:sym typeface="+mn-ea"/>
              </a:rPr>
              <a:t>什么是教学质量评估指标</a:t>
            </a:r>
            <a:endParaRPr lang="zh-CN" altLang="en-US" sz="2800" b="1" spc="300">
              <a:solidFill>
                <a:schemeClr val="tx1"/>
              </a:solidFill>
              <a:effectLst>
                <a:outerShdw blurRad="38100" dist="19050" dir="2700000" algn="tl" rotWithShape="0">
                  <a:schemeClr val="dk1">
                    <a:alpha val="40000"/>
                  </a:schemeClr>
                </a:outerShdw>
              </a:effectLst>
              <a:ea typeface="+mj-ea"/>
              <a:sym typeface="+mn-ea"/>
            </a:endParaRPr>
          </a:p>
        </p:txBody>
      </p:sp>
      <p:sp>
        <p:nvSpPr>
          <p:cNvPr id="10" name="content"/>
          <p:cNvSpPr txBox="1"/>
          <p:nvPr/>
        </p:nvSpPr>
        <p:spPr>
          <a:xfrm>
            <a:off x="689610" y="2841625"/>
            <a:ext cx="2280920" cy="232981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教学质量评估指标是评价教学过程和结果的指标体系，用于衡量教学质量和改进教学工作的有效性。这些指标包括教师素质、课程设置、教学方法等方面的内容。</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solidFill>
                  <a:schemeClr val="tx1"/>
                </a:solidFill>
              </a:rPr>
              <a:t> </a:t>
            </a:r>
            <a:endParaRPr lang="en-US" altLang="zh-CN">
              <a:solidFill>
                <a:schemeClr val="tx1"/>
              </a:solidFill>
            </a:endParaRPr>
          </a:p>
        </p:txBody>
      </p:sp>
      <p:sp>
        <p:nvSpPr>
          <p:cNvPr id="3" name="任意多边形: 形状 3"/>
          <p:cNvSpPr/>
          <p:nvPr/>
        </p:nvSpPr>
        <p:spPr>
          <a:xfrm>
            <a:off x="5425518" y="4414503"/>
            <a:ext cx="1340964" cy="134096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平行四边形 8"/>
          <p:cNvSpPr/>
          <p:nvPr/>
        </p:nvSpPr>
        <p:spPr>
          <a:xfrm>
            <a:off x="7625918" y="0"/>
            <a:ext cx="2914548" cy="685800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任意多边形: 形状 7"/>
          <p:cNvSpPr/>
          <p:nvPr/>
        </p:nvSpPr>
        <p:spPr>
          <a:xfrm>
            <a:off x="9192800" y="1080712"/>
            <a:ext cx="4168724" cy="416872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8" name="任意多边形: 形状 7"/>
          <p:cNvSpPr/>
          <p:nvPr/>
        </p:nvSpPr>
        <p:spPr>
          <a:xfrm>
            <a:off x="1636876" y="1780595"/>
            <a:ext cx="8918247" cy="8918247"/>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title"/>
          <p:cNvSpPr>
            <a:spLocks noGrp="1"/>
          </p:cNvSpPr>
          <p:nvPr>
            <p:ph type="title" idx="4294967295"/>
          </p:nvPr>
        </p:nvSpPr>
        <p:spPr>
          <a:xfrm>
            <a:off x="0" y="0"/>
            <a:ext cx="10968990" cy="705485"/>
          </a:xfrm>
        </p:spPr>
        <p:txBody>
          <a:bodyPr/>
          <a:lstStyle/>
          <a:p>
            <a:pPr marL="571500" indent="-571500">
              <a:buFont typeface="Wingdings" panose="05000000000000000000" charset="0"/>
              <a:buChar char="u"/>
            </a:pPr>
            <a:r>
              <a:rPr lang="zh-CN" altLang="en-US">
                <a:solidFill>
                  <a:schemeClr val="tx1"/>
                </a:solidFill>
                <a:latin typeface="+mj-ea"/>
                <a:ea typeface="+mj-ea"/>
              </a:rPr>
              <a:t>教学质量评估指标的重要性</a:t>
            </a:r>
            <a:endParaRPr>
              <a:solidFill>
                <a:schemeClr val="tx1"/>
              </a:solidFill>
              <a:latin typeface="+mj-ea"/>
              <a:ea typeface="+mj-ea"/>
            </a:endParaRPr>
          </a:p>
        </p:txBody>
      </p:sp>
      <p:sp>
        <p:nvSpPr>
          <p:cNvPr id="2" name="content.1.subtitle"/>
          <p:cNvSpPr/>
          <p:nvPr/>
        </p:nvSpPr>
        <p:spPr>
          <a:xfrm>
            <a:off x="126682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为何重视教学质量评估</a:t>
            </a:r>
            <a:endParaRPr lang="en-US" altLang="zh-CN" sz="1600">
              <a:solidFill>
                <a:schemeClr val="tx1"/>
              </a:solidFill>
              <a:latin typeface="+mn-ea"/>
              <a:cs typeface="+mn-ea"/>
              <a:sym typeface="+mn-ea"/>
            </a:endParaRPr>
          </a:p>
        </p:txBody>
      </p:sp>
      <p:sp>
        <p:nvSpPr>
          <p:cNvPr id="3" name="content.1.title"/>
          <p:cNvSpPr/>
          <p:nvPr/>
        </p:nvSpPr>
        <p:spPr>
          <a:xfrm>
            <a:off x="1267426"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全面了解教学质量状况</a:t>
            </a:r>
            <a:endParaRPr lang="en-US" altLang="zh-CN" sz="2000" b="1">
              <a:solidFill>
                <a:schemeClr val="tx1"/>
              </a:solidFill>
              <a:latin typeface="+mn-ea"/>
              <a:cs typeface="+mn-ea"/>
              <a:sym typeface="+mn-ea"/>
            </a:endParaRPr>
          </a:p>
        </p:txBody>
      </p:sp>
      <p:sp>
        <p:nvSpPr>
          <p:cNvPr id="4" name="content.2.subtitle"/>
          <p:cNvSpPr/>
          <p:nvPr/>
        </p:nvSpPr>
        <p:spPr>
          <a:xfrm>
            <a:off x="906208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教学质量改进的动力</a:t>
            </a:r>
            <a:endParaRPr lang="en-US" altLang="zh-CN" sz="1600">
              <a:solidFill>
                <a:schemeClr val="tx1"/>
              </a:solidFill>
              <a:latin typeface="+mn-ea"/>
              <a:cs typeface="+mn-ea"/>
              <a:sym typeface="+mn-ea"/>
            </a:endParaRPr>
          </a:p>
        </p:txBody>
      </p:sp>
      <p:sp>
        <p:nvSpPr>
          <p:cNvPr id="9" name="content.2.title"/>
          <p:cNvSpPr/>
          <p:nvPr/>
        </p:nvSpPr>
        <p:spPr>
          <a:xfrm>
            <a:off x="9061660"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及时发现问题并提出改进建议</a:t>
            </a:r>
            <a:endParaRPr lang="en-US" altLang="zh-CN" sz="2000" b="1">
              <a:solidFill>
                <a:schemeClr val="tx1"/>
              </a:solidFill>
              <a:latin typeface="+mn-ea"/>
              <a:cs typeface="+mn-ea"/>
              <a:sym typeface="+mn-ea"/>
            </a:endParaRPr>
          </a:p>
        </p:txBody>
      </p:sp>
      <p:sp>
        <p:nvSpPr>
          <p:cNvPr id="21" name="content.3.subtitle"/>
          <p:cNvSpPr/>
          <p:nvPr/>
        </p:nvSpPr>
        <p:spPr>
          <a:xfrm>
            <a:off x="3865245" y="3411220"/>
            <a:ext cx="1457960" cy="176276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提高教学效果</a:t>
            </a:r>
            <a:endParaRPr lang="en-US" altLang="zh-CN" sz="1600">
              <a:solidFill>
                <a:schemeClr val="tx1"/>
              </a:solidFill>
              <a:latin typeface="+mn-ea"/>
              <a:cs typeface="+mn-ea"/>
              <a:sym typeface="+mn-ea"/>
            </a:endParaRPr>
          </a:p>
        </p:txBody>
      </p:sp>
      <p:sp>
        <p:nvSpPr>
          <p:cNvPr id="23" name="content.3.title"/>
          <p:cNvSpPr/>
          <p:nvPr/>
        </p:nvSpPr>
        <p:spPr>
          <a:xfrm>
            <a:off x="3866139"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促进教学质量持续提升</a:t>
            </a:r>
            <a:endParaRPr lang="en-US" altLang="zh-CN" sz="2000" b="1">
              <a:solidFill>
                <a:schemeClr val="tx1"/>
              </a:solidFill>
              <a:latin typeface="+mn-ea"/>
              <a:cs typeface="+mn-ea"/>
              <a:sym typeface="+mn-ea"/>
            </a:endParaRPr>
          </a:p>
        </p:txBody>
      </p:sp>
      <p:sp>
        <p:nvSpPr>
          <p:cNvPr id="24" name="content.4.subtitle"/>
          <p:cNvSpPr/>
          <p:nvPr/>
        </p:nvSpPr>
        <p:spPr>
          <a:xfrm>
            <a:off x="646366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 </a:t>
            </a:r>
            <a:endParaRPr lang="en-US" altLang="zh-CN" sz="1600">
              <a:solidFill>
                <a:schemeClr val="tx1"/>
              </a:solidFill>
              <a:latin typeface="+mn-ea"/>
              <a:cs typeface="+mn-ea"/>
              <a:sym typeface="+mn-ea"/>
            </a:endParaRPr>
          </a:p>
        </p:txBody>
      </p:sp>
      <p:sp>
        <p:nvSpPr>
          <p:cNvPr id="25" name="content.4.title"/>
          <p:cNvSpPr/>
          <p:nvPr/>
        </p:nvSpPr>
        <p:spPr>
          <a:xfrm>
            <a:off x="6464216"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 </a:t>
            </a:r>
            <a:endParaRPr lang="en-US" altLang="zh-CN" sz="2000" b="1">
              <a:solidFill>
                <a:schemeClr val="tx1"/>
              </a:solidFill>
              <a:latin typeface="+mn-ea"/>
              <a:cs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9" name="矩形 28"/>
          <p:cNvSpPr/>
          <p:nvPr/>
        </p:nvSpPr>
        <p:spPr>
          <a:xfrm>
            <a:off x="347345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1" name="content.2.title"/>
          <p:cNvSpPr txBox="1"/>
          <p:nvPr/>
        </p:nvSpPr>
        <p:spPr>
          <a:xfrm>
            <a:off x="3689519" y="2049780"/>
            <a:ext cx="20548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结果性指标</a:t>
            </a:r>
            <a:endParaRPr lang="en-US" altLang="zh-CN" b="1">
              <a:solidFill>
                <a:schemeClr val="tx1"/>
              </a:solidFill>
              <a:latin typeface="+mn-ea"/>
              <a:cs typeface="+mn-ea"/>
              <a:sym typeface="+mn-ea"/>
            </a:endParaRPr>
          </a:p>
        </p:txBody>
      </p:sp>
      <p:sp>
        <p:nvSpPr>
          <p:cNvPr id="32" name="content.2.content"/>
          <p:cNvSpPr txBox="1"/>
          <p:nvPr/>
        </p:nvSpPr>
        <p:spPr>
          <a:xfrm>
            <a:off x="3667125" y="2924810"/>
            <a:ext cx="2067560" cy="31667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学生学习情况评估
教学成果评价</a:t>
            </a:r>
            <a:endParaRPr lang="en-US" altLang="zh-CN" sz="1400">
              <a:solidFill>
                <a:schemeClr val="tx1"/>
              </a:solidFill>
              <a:latin typeface="+mn-ea"/>
              <a:cs typeface="+mn-ea"/>
              <a:sym typeface="+mn-ea"/>
            </a:endParaRPr>
          </a:p>
        </p:txBody>
      </p:sp>
      <p:sp>
        <p:nvSpPr>
          <p:cNvPr id="34" name="矩形 33"/>
          <p:cNvSpPr/>
          <p:nvPr/>
        </p:nvSpPr>
        <p:spPr>
          <a:xfrm>
            <a:off x="620839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6" name="content.3.title"/>
          <p:cNvSpPr txBox="1"/>
          <p:nvPr/>
        </p:nvSpPr>
        <p:spPr>
          <a:xfrm>
            <a:off x="6460574" y="2049780"/>
            <a:ext cx="206883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具体内容</a:t>
            </a:r>
            <a:endParaRPr lang="en-US" altLang="zh-CN" b="1">
              <a:solidFill>
                <a:schemeClr val="tx1"/>
              </a:solidFill>
              <a:latin typeface="+mn-ea"/>
              <a:cs typeface="+mn-ea"/>
              <a:sym typeface="+mn-ea"/>
            </a:endParaRPr>
          </a:p>
        </p:txBody>
      </p:sp>
      <p:sp>
        <p:nvSpPr>
          <p:cNvPr id="37" name="content.3.content"/>
          <p:cNvSpPr txBox="1"/>
          <p:nvPr/>
        </p:nvSpPr>
        <p:spPr>
          <a:xfrm>
            <a:off x="6424295" y="2925445"/>
            <a:ext cx="2096135" cy="31661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课程设置评估
教学方法评价</a:t>
            </a:r>
            <a:endParaRPr lang="en-US" altLang="zh-CN" sz="1400">
              <a:solidFill>
                <a:schemeClr val="tx1"/>
              </a:solidFill>
              <a:latin typeface="+mn-ea"/>
              <a:cs typeface="+mn-ea"/>
              <a:sym typeface="+mn-ea"/>
            </a:endParaRPr>
          </a:p>
        </p:txBody>
      </p:sp>
      <p:sp>
        <p:nvSpPr>
          <p:cNvPr id="39" name="矩形 38"/>
          <p:cNvSpPr/>
          <p:nvPr/>
        </p:nvSpPr>
        <p:spPr>
          <a:xfrm>
            <a:off x="894207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41" name="content.4.title"/>
          <p:cNvSpPr txBox="1"/>
          <p:nvPr/>
        </p:nvSpPr>
        <p:spPr>
          <a:xfrm>
            <a:off x="9177655" y="2049780"/>
            <a:ext cx="206883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 </a:t>
            </a:r>
            <a:endParaRPr lang="en-US" altLang="zh-CN" b="1">
              <a:solidFill>
                <a:schemeClr val="tx1"/>
              </a:solidFill>
              <a:latin typeface="+mn-ea"/>
              <a:cs typeface="+mn-ea"/>
              <a:sym typeface="+mn-ea"/>
            </a:endParaRPr>
          </a:p>
        </p:txBody>
      </p:sp>
      <p:sp>
        <p:nvSpPr>
          <p:cNvPr id="42" name="content.4.content"/>
          <p:cNvSpPr txBox="1"/>
          <p:nvPr/>
        </p:nvSpPr>
        <p:spPr>
          <a:xfrm>
            <a:off x="9201150" y="2925445"/>
            <a:ext cx="2077085" cy="31661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 </a:t>
            </a:r>
            <a:endParaRPr lang="en-US" altLang="zh-CN" sz="1400">
              <a:solidFill>
                <a:schemeClr val="tx1"/>
              </a:solidFill>
              <a:latin typeface="+mn-ea"/>
              <a:cs typeface="+mn-ea"/>
              <a:sym typeface="+mn-ea"/>
            </a:endParaRPr>
          </a:p>
        </p:txBody>
      </p:sp>
      <p:sp>
        <p:nvSpPr>
          <p:cNvPr id="3" name="title"/>
          <p:cNvSpPr>
            <a:spLocks noGrp="1"/>
          </p:cNvSpPr>
          <p:nvPr>
            <p:ph type="title" idx="4294967295"/>
          </p:nvPr>
        </p:nvSpPr>
        <p:spPr>
          <a:xfrm>
            <a:off x="0" y="0"/>
            <a:ext cx="10800080" cy="720090"/>
          </a:xfrm>
        </p:spPr>
        <p:txBody>
          <a:bodyPr/>
          <a:lstStyle/>
          <a:p>
            <a:pPr marL="571500" indent="-571500">
              <a:buFont typeface="Wingdings" panose="05000000000000000000" charset="0"/>
              <a:buChar char="u"/>
            </a:pPr>
            <a:r>
              <a:rPr lang="zh-CN" altLang="en-US">
                <a:solidFill>
                  <a:schemeClr val="tx1"/>
                </a:solidFill>
              </a:rPr>
              <a:t>教学质量评估指标的分类</a:t>
            </a:r>
            <a:endParaRPr>
              <a:solidFill>
                <a:schemeClr val="tx1"/>
              </a:solidFill>
            </a:endParaRPr>
          </a:p>
        </p:txBody>
      </p:sp>
      <p:sp>
        <p:nvSpPr>
          <p:cNvPr id="20" name="矩形 19"/>
          <p:cNvSpPr/>
          <p:nvPr/>
        </p:nvSpPr>
        <p:spPr>
          <a:xfrm>
            <a:off x="729615"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content.1.title"/>
          <p:cNvSpPr txBox="1"/>
          <p:nvPr/>
        </p:nvSpPr>
        <p:spPr>
          <a:xfrm>
            <a:off x="882269" y="2049780"/>
            <a:ext cx="20548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过程性指标</a:t>
            </a:r>
            <a:endParaRPr lang="en-US" altLang="zh-CN" b="1">
              <a:solidFill>
                <a:schemeClr val="tx1"/>
              </a:solidFill>
              <a:latin typeface="+mn-ea"/>
              <a:cs typeface="+mn-ea"/>
              <a:sym typeface="+mn-ea"/>
            </a:endParaRPr>
          </a:p>
        </p:txBody>
      </p:sp>
      <p:sp>
        <p:nvSpPr>
          <p:cNvPr id="4" name="content.1.content"/>
          <p:cNvSpPr txBox="1"/>
          <p:nvPr/>
        </p:nvSpPr>
        <p:spPr>
          <a:xfrm>
            <a:off x="872490" y="2924810"/>
            <a:ext cx="2083435" cy="31667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教师素质评价
教学环境评估</a:t>
            </a:r>
            <a:endParaRPr lang="en-US" altLang="zh-CN" sz="1400">
              <a:solidFill>
                <a:schemeClr val="tx1"/>
              </a:solidFill>
              <a:latin typeface="+mn-ea"/>
              <a:cs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8" name="任意多边形: 形状 7"/>
          <p:cNvSpPr/>
          <p:nvPr/>
        </p:nvSpPr>
        <p:spPr>
          <a:xfrm>
            <a:off x="1636876" y="1780595"/>
            <a:ext cx="8918247" cy="8918247"/>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title"/>
          <p:cNvSpPr>
            <a:spLocks noGrp="1"/>
          </p:cNvSpPr>
          <p:nvPr>
            <p:ph type="title" idx="4294967295"/>
          </p:nvPr>
        </p:nvSpPr>
        <p:spPr>
          <a:xfrm>
            <a:off x="0" y="0"/>
            <a:ext cx="10968990" cy="705485"/>
          </a:xfrm>
        </p:spPr>
        <p:txBody>
          <a:bodyPr/>
          <a:lstStyle/>
          <a:p>
            <a:pPr marL="571500" indent="-571500">
              <a:buFont typeface="Wingdings" panose="05000000000000000000" charset="0"/>
              <a:buChar char="u"/>
            </a:pPr>
            <a:r>
              <a:rPr lang="zh-CN" altLang="en-US">
                <a:solidFill>
                  <a:schemeClr val="tx1"/>
                </a:solidFill>
                <a:latin typeface="+mj-ea"/>
                <a:ea typeface="+mj-ea"/>
              </a:rPr>
              <a:t>综合教学质量评估指标</a:t>
            </a:r>
            <a:endParaRPr>
              <a:solidFill>
                <a:schemeClr val="tx1"/>
              </a:solidFill>
              <a:latin typeface="+mj-ea"/>
              <a:ea typeface="+mj-ea"/>
            </a:endParaRPr>
          </a:p>
        </p:txBody>
      </p:sp>
      <p:sp>
        <p:nvSpPr>
          <p:cNvPr id="2" name="content.1.subtitle"/>
          <p:cNvSpPr/>
          <p:nvPr/>
        </p:nvSpPr>
        <p:spPr>
          <a:xfrm>
            <a:off x="126682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课堂教学质量</a:t>
            </a:r>
            <a:endParaRPr lang="en-US" altLang="zh-CN" sz="1600">
              <a:solidFill>
                <a:schemeClr val="tx1"/>
              </a:solidFill>
              <a:latin typeface="+mn-ea"/>
              <a:cs typeface="+mn-ea"/>
              <a:sym typeface="+mn-ea"/>
            </a:endParaRPr>
          </a:p>
        </p:txBody>
      </p:sp>
      <p:sp>
        <p:nvSpPr>
          <p:cNvPr id="3" name="content.1.title"/>
          <p:cNvSpPr/>
          <p:nvPr/>
        </p:nvSpPr>
        <p:spPr>
          <a:xfrm>
            <a:off x="1267426"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教学过程评价</a:t>
            </a:r>
            <a:endParaRPr lang="en-US" altLang="zh-CN" sz="2000" b="1">
              <a:solidFill>
                <a:schemeClr val="tx1"/>
              </a:solidFill>
              <a:latin typeface="+mn-ea"/>
              <a:cs typeface="+mn-ea"/>
              <a:sym typeface="+mn-ea"/>
            </a:endParaRPr>
          </a:p>
        </p:txBody>
      </p:sp>
      <p:sp>
        <p:nvSpPr>
          <p:cNvPr id="4" name="content.2.subtitle"/>
          <p:cNvSpPr/>
          <p:nvPr/>
        </p:nvSpPr>
        <p:spPr>
          <a:xfrm>
            <a:off x="906208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学生自主学习情况</a:t>
            </a:r>
            <a:endParaRPr lang="en-US" altLang="zh-CN" sz="1600">
              <a:solidFill>
                <a:schemeClr val="tx1"/>
              </a:solidFill>
              <a:latin typeface="+mn-ea"/>
              <a:cs typeface="+mn-ea"/>
              <a:sym typeface="+mn-ea"/>
            </a:endParaRPr>
          </a:p>
        </p:txBody>
      </p:sp>
      <p:sp>
        <p:nvSpPr>
          <p:cNvPr id="9" name="content.2.title"/>
          <p:cNvSpPr/>
          <p:nvPr/>
        </p:nvSpPr>
        <p:spPr>
          <a:xfrm>
            <a:off x="9061660"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学生学习评价</a:t>
            </a:r>
            <a:endParaRPr lang="en-US" altLang="zh-CN" sz="2000" b="1">
              <a:solidFill>
                <a:schemeClr val="tx1"/>
              </a:solidFill>
              <a:latin typeface="+mn-ea"/>
              <a:cs typeface="+mn-ea"/>
              <a:sym typeface="+mn-ea"/>
            </a:endParaRPr>
          </a:p>
        </p:txBody>
      </p:sp>
      <p:sp>
        <p:nvSpPr>
          <p:cNvPr id="21" name="content.3.subtitle"/>
          <p:cNvSpPr/>
          <p:nvPr/>
        </p:nvSpPr>
        <p:spPr>
          <a:xfrm>
            <a:off x="3865245" y="3411220"/>
            <a:ext cx="1457960" cy="176276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教学目标达成情况</a:t>
            </a:r>
            <a:endParaRPr lang="en-US" altLang="zh-CN" sz="1600">
              <a:solidFill>
                <a:schemeClr val="tx1"/>
              </a:solidFill>
              <a:latin typeface="+mn-ea"/>
              <a:cs typeface="+mn-ea"/>
              <a:sym typeface="+mn-ea"/>
            </a:endParaRPr>
          </a:p>
        </p:txBody>
      </p:sp>
      <p:sp>
        <p:nvSpPr>
          <p:cNvPr id="23" name="content.3.title"/>
          <p:cNvSpPr/>
          <p:nvPr/>
        </p:nvSpPr>
        <p:spPr>
          <a:xfrm>
            <a:off x="3866139"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教学成果评价</a:t>
            </a:r>
            <a:endParaRPr lang="en-US" altLang="zh-CN" sz="2000" b="1">
              <a:solidFill>
                <a:schemeClr val="tx1"/>
              </a:solidFill>
              <a:latin typeface="+mn-ea"/>
              <a:cs typeface="+mn-ea"/>
              <a:sym typeface="+mn-ea"/>
            </a:endParaRPr>
          </a:p>
        </p:txBody>
      </p:sp>
      <p:sp>
        <p:nvSpPr>
          <p:cNvPr id="24" name="content.4.subtitle"/>
          <p:cNvSpPr/>
          <p:nvPr/>
        </p:nvSpPr>
        <p:spPr>
          <a:xfrm>
            <a:off x="646366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 </a:t>
            </a:r>
            <a:endParaRPr lang="en-US" altLang="zh-CN" sz="1600">
              <a:solidFill>
                <a:schemeClr val="tx1"/>
              </a:solidFill>
              <a:latin typeface="+mn-ea"/>
              <a:cs typeface="+mn-ea"/>
              <a:sym typeface="+mn-ea"/>
            </a:endParaRPr>
          </a:p>
        </p:txBody>
      </p:sp>
      <p:sp>
        <p:nvSpPr>
          <p:cNvPr id="25" name="content.4.title"/>
          <p:cNvSpPr/>
          <p:nvPr/>
        </p:nvSpPr>
        <p:spPr>
          <a:xfrm>
            <a:off x="6464216"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 </a:t>
            </a:r>
            <a:endParaRPr lang="en-US" altLang="zh-CN" sz="2000" b="1">
              <a:solidFill>
                <a:schemeClr val="tx1"/>
              </a:solidFill>
              <a:latin typeface="+mn-ea"/>
              <a:cs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 name="矩形 9"/>
          <p:cNvSpPr/>
          <p:nvPr/>
        </p:nvSpPr>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1" fmla="*/ 0 w 12192000"/>
              <a:gd name="connsiteY0-2" fmla="*/ 0 h 6858000"/>
              <a:gd name="connsiteX1-3" fmla="*/ 12192000 w 12192000"/>
              <a:gd name="connsiteY1-4" fmla="*/ 0 h 6858000"/>
              <a:gd name="connsiteX2-5" fmla="*/ 12183122 w 12192000"/>
              <a:gd name="connsiteY2-6" fmla="*/ 3076112 h 6858000"/>
              <a:gd name="connsiteX3-7" fmla="*/ 0 w 12192000"/>
              <a:gd name="connsiteY3-8" fmla="*/ 6858000 h 6858000"/>
              <a:gd name="connsiteX4-9" fmla="*/ 0 w 12192000"/>
              <a:gd name="connsiteY4-10" fmla="*/ 0 h 6858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 name="title"/>
          <p:cNvSpPr>
            <a:spLocks noGrp="1"/>
          </p:cNvSpPr>
          <p:nvPr>
            <p:ph type="title" idx="4294967295"/>
          </p:nvPr>
        </p:nvSpPr>
        <p:spPr>
          <a:xfrm>
            <a:off x="0" y="360045"/>
            <a:ext cx="6715760" cy="720090"/>
          </a:xfrm>
        </p:spPr>
        <p:txBody>
          <a:bodyPr lIns="0" tIns="0" rIns="0" bIns="0" anchor="b"/>
          <a:lstStyle/>
          <a:p>
            <a:r>
              <a:rPr lang="en-US" altLang="zh-CN">
                <a:solidFill>
                  <a:schemeClr val="tx1"/>
                </a:solidFill>
              </a:rPr>
              <a:t>教学质量评估方法</a:t>
            </a:r>
            <a:endParaRPr lang="en-US" altLang="zh-CN">
              <a:solidFill>
                <a:schemeClr val="tx1"/>
              </a:solidFill>
            </a:endParaRPr>
          </a:p>
        </p:txBody>
      </p:sp>
      <p:sp>
        <p:nvSpPr>
          <p:cNvPr id="11" name="content.1.subtitle"/>
          <p:cNvSpPr/>
          <p:nvPr/>
        </p:nvSpPr>
        <p:spPr>
          <a:xfrm>
            <a:off x="1329055" y="235648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sym typeface="+mn-ea"/>
              </a:rPr>
              <a:t>收集学生反馈意见</a:t>
            </a:r>
            <a:endParaRPr lang="en-US" altLang="zh-CN" sz="1600">
              <a:solidFill>
                <a:schemeClr val="tx1"/>
              </a:solidFill>
              <a:latin typeface="+mn-ea"/>
              <a:cs typeface="+mn-ea"/>
              <a:sym typeface="+mn-ea"/>
            </a:endParaRPr>
          </a:p>
        </p:txBody>
      </p:sp>
      <p:sp>
        <p:nvSpPr>
          <p:cNvPr id="13" name="content.1.title"/>
          <p:cNvSpPr/>
          <p:nvPr/>
        </p:nvSpPr>
        <p:spPr>
          <a:xfrm>
            <a:off x="1329055" y="169608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问卷调查</a:t>
            </a:r>
            <a:endParaRPr lang="en-US" altLang="zh-CN" sz="2000" b="1">
              <a:solidFill>
                <a:schemeClr val="tx1"/>
              </a:solidFill>
              <a:latin typeface="+mn-ea"/>
              <a:cs typeface="+mn-ea"/>
            </a:endParaRPr>
          </a:p>
        </p:txBody>
      </p:sp>
      <p:sp>
        <p:nvSpPr>
          <p:cNvPr id="14" name="椭圆 13"/>
          <p:cNvSpPr/>
          <p:nvPr/>
        </p:nvSpPr>
        <p:spPr>
          <a:xfrm>
            <a:off x="669290" y="2010410"/>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01</a:t>
            </a:r>
            <a:endParaRPr lang="en-US" altLang="zh-CN" sz="1600" b="1">
              <a:solidFill>
                <a:schemeClr val="tx1"/>
              </a:solidFill>
              <a:latin typeface="+mn-ea"/>
              <a:cs typeface="+mn-ea"/>
            </a:endParaRPr>
          </a:p>
        </p:txBody>
      </p:sp>
      <p:sp>
        <p:nvSpPr>
          <p:cNvPr id="16" name="content.3.subtitle"/>
          <p:cNvSpPr/>
          <p:nvPr/>
        </p:nvSpPr>
        <p:spPr>
          <a:xfrm>
            <a:off x="1333500" y="537654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latin typeface="+mn-ea"/>
                <a:cs typeface="+mn-ea"/>
              </a:rPr>
              <a:t>统计学生成绩情况</a:t>
            </a:r>
            <a:endParaRPr lang="en-US" altLang="zh-CN" sz="1600">
              <a:solidFill>
                <a:schemeClr val="tx1"/>
              </a:solidFill>
              <a:latin typeface="+mn-ea"/>
              <a:cs typeface="+mn-ea"/>
            </a:endParaRPr>
          </a:p>
        </p:txBody>
      </p:sp>
      <p:sp>
        <p:nvSpPr>
          <p:cNvPr id="17" name="content.3.title"/>
          <p:cNvSpPr/>
          <p:nvPr/>
        </p:nvSpPr>
        <p:spPr>
          <a:xfrm>
            <a:off x="1329690" y="463867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成绩分析</a:t>
            </a:r>
            <a:endParaRPr lang="en-US" altLang="zh-CN" sz="2000" b="1">
              <a:solidFill>
                <a:schemeClr val="tx1"/>
              </a:solidFill>
              <a:latin typeface="+mn-ea"/>
              <a:cs typeface="+mn-ea"/>
            </a:endParaRPr>
          </a:p>
        </p:txBody>
      </p:sp>
      <p:sp>
        <p:nvSpPr>
          <p:cNvPr id="19" name="椭圆 18"/>
          <p:cNvSpPr/>
          <p:nvPr/>
        </p:nvSpPr>
        <p:spPr>
          <a:xfrm>
            <a:off x="669290" y="3511550"/>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02</a:t>
            </a:r>
            <a:endParaRPr lang="en-US" altLang="zh-CN" sz="1600" b="1">
              <a:solidFill>
                <a:schemeClr val="tx1"/>
              </a:solidFill>
              <a:latin typeface="+mn-ea"/>
              <a:cs typeface="+mn-ea"/>
            </a:endParaRPr>
          </a:p>
        </p:txBody>
      </p:sp>
      <p:sp>
        <p:nvSpPr>
          <p:cNvPr id="20" name="content.2.subtitle"/>
          <p:cNvSpPr/>
          <p:nvPr/>
        </p:nvSpPr>
        <p:spPr>
          <a:xfrm>
            <a:off x="1330960" y="386651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latin typeface="+mn-ea"/>
                <a:cs typeface="+mn-ea"/>
              </a:rPr>
              <a:t>直接观察教学过程</a:t>
            </a:r>
            <a:endParaRPr lang="en-US" altLang="zh-CN" sz="1600">
              <a:solidFill>
                <a:schemeClr val="tx1"/>
              </a:solidFill>
              <a:latin typeface="+mn-ea"/>
              <a:cs typeface="+mn-ea"/>
            </a:endParaRPr>
          </a:p>
        </p:txBody>
      </p:sp>
      <p:sp>
        <p:nvSpPr>
          <p:cNvPr id="21" name="content.2.title"/>
          <p:cNvSpPr/>
          <p:nvPr/>
        </p:nvSpPr>
        <p:spPr>
          <a:xfrm>
            <a:off x="1329055" y="312864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课堂观察</a:t>
            </a:r>
            <a:endParaRPr lang="en-US" altLang="zh-CN" sz="2000" b="1">
              <a:solidFill>
                <a:schemeClr val="tx1"/>
              </a:solidFill>
              <a:latin typeface="+mn-ea"/>
              <a:cs typeface="+mn-ea"/>
            </a:endParaRPr>
          </a:p>
        </p:txBody>
      </p:sp>
      <p:sp>
        <p:nvSpPr>
          <p:cNvPr id="2" name="椭圆 1"/>
          <p:cNvSpPr/>
          <p:nvPr/>
        </p:nvSpPr>
        <p:spPr>
          <a:xfrm>
            <a:off x="669290" y="4794885"/>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03</a:t>
            </a:r>
            <a:endParaRPr lang="en-US" altLang="zh-CN" sz="1600" b="1">
              <a:solidFill>
                <a:schemeClr val="tx1"/>
              </a:solidFill>
              <a:latin typeface="+mn-ea"/>
              <a:cs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47" name="任意多边形: 形状 46"/>
          <p:cNvSpPr/>
          <p:nvPr/>
        </p:nvSpPr>
        <p:spPr>
          <a:xfrm>
            <a:off x="-398362" y="-2743201"/>
            <a:ext cx="7200900" cy="7200900"/>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index"/>
          <p:cNvSpPr>
            <a:spLocks noGrp="1"/>
          </p:cNvSpPr>
          <p:nvPr>
            <p:ph type="body" idx="4294967295"/>
          </p:nvPr>
        </p:nvSpPr>
        <p:spPr>
          <a:xfrm>
            <a:off x="299720" y="1489075"/>
            <a:ext cx="6318885" cy="521970"/>
          </a:xfrm>
        </p:spPr>
        <p:txBody>
          <a:bodyPr>
            <a:normAutofit lnSpcReduction="10000"/>
          </a:bodyPr>
          <a:lstStyle/>
          <a:p>
            <a:r>
              <a:rPr lang="zh-CN" altLang="en-US">
                <a:solidFill>
                  <a:schemeClr val="tx1"/>
                </a:solidFill>
              </a:rPr>
              <a:t>02</a:t>
            </a:r>
            <a:endParaRPr lang="zh-CN" altLang="en-US">
              <a:solidFill>
                <a:schemeClr val="tx1"/>
              </a:solidFill>
            </a:endParaRPr>
          </a:p>
        </p:txBody>
      </p:sp>
      <p:sp>
        <p:nvSpPr>
          <p:cNvPr id="3" name="title"/>
          <p:cNvSpPr>
            <a:spLocks noGrp="1"/>
          </p:cNvSpPr>
          <p:nvPr>
            <p:ph type="title" idx="4294967295"/>
          </p:nvPr>
        </p:nvSpPr>
        <p:spPr>
          <a:xfrm>
            <a:off x="4093210" y="2085975"/>
            <a:ext cx="6318885" cy="1572895"/>
          </a:xfrm>
        </p:spPr>
        <p:txBody>
          <a:bodyPr/>
          <a:lstStyle/>
          <a:p>
            <a:r>
              <a:rPr>
                <a:solidFill>
                  <a:schemeClr val="tx1"/>
                </a:solidFill>
              </a:rPr>
              <a:t>第2章 教师素质评估指标</a:t>
            </a:r>
            <a:endParaRPr>
              <a:solidFill>
                <a:schemeClr val="tx1"/>
              </a:solidFill>
            </a:endParaRPr>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tx1"/>
                </a:solidFill>
              </a:rPr>
              <a:t> </a:t>
            </a:r>
            <a:endParaRPr lang="en-US" altLang="zh-CN">
              <a:solidFill>
                <a:schemeClr val="tx1"/>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15" name="title"/>
          <p:cNvSpPr txBox="1"/>
          <p:nvPr/>
        </p:nvSpPr>
        <p:spPr>
          <a:xfrm>
            <a:off x="263525" y="980440"/>
            <a:ext cx="3103245" cy="123571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800" b="1" spc="300">
                <a:solidFill>
                  <a:schemeClr val="tx1"/>
                </a:solidFill>
                <a:effectLst>
                  <a:outerShdw blurRad="38100" dist="19050" dir="2700000" algn="tl" rotWithShape="0">
                    <a:schemeClr val="dk1">
                      <a:alpha val="40000"/>
                    </a:schemeClr>
                  </a:outerShdw>
                </a:effectLst>
                <a:ea typeface="+mj-ea"/>
                <a:sym typeface="+mn-ea"/>
              </a:rPr>
              <a:t>教师学历与学位</a:t>
            </a:r>
            <a:endParaRPr lang="zh-CN" altLang="en-US" sz="2800" b="1" spc="300">
              <a:solidFill>
                <a:schemeClr val="tx1"/>
              </a:solidFill>
              <a:effectLst>
                <a:outerShdw blurRad="38100" dist="19050" dir="2700000" algn="tl" rotWithShape="0">
                  <a:schemeClr val="dk1">
                    <a:alpha val="40000"/>
                  </a:schemeClr>
                </a:outerShdw>
              </a:effectLst>
              <a:ea typeface="+mj-ea"/>
              <a:sym typeface="+mn-ea"/>
            </a:endParaRPr>
          </a:p>
        </p:txBody>
      </p:sp>
      <p:sp>
        <p:nvSpPr>
          <p:cNvPr id="10" name="content"/>
          <p:cNvSpPr txBox="1"/>
          <p:nvPr/>
        </p:nvSpPr>
        <p:spPr>
          <a:xfrm>
            <a:off x="689610" y="2841625"/>
            <a:ext cx="2280920" cy="232981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教师的学历与学位是评估其教学质量的重要标准。高学历和相关学位通常代表教师在学术研究和专业知识方面的深度和广度，这有助于提升教学质量和专业水平。</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solidFill>
                  <a:schemeClr val="tx1"/>
                </a:solidFill>
              </a:rPr>
              <a:t> </a:t>
            </a:r>
            <a:endParaRPr lang="en-US" altLang="zh-CN">
              <a:solidFill>
                <a:schemeClr val="tx1"/>
              </a:solidFill>
            </a:endParaRPr>
          </a:p>
        </p:txBody>
      </p:sp>
      <p:sp>
        <p:nvSpPr>
          <p:cNvPr id="3" name="任意多边形: 形状 3"/>
          <p:cNvSpPr/>
          <p:nvPr/>
        </p:nvSpPr>
        <p:spPr>
          <a:xfrm>
            <a:off x="5425518" y="4414503"/>
            <a:ext cx="1340964" cy="134096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平行四边形 8"/>
          <p:cNvSpPr/>
          <p:nvPr/>
        </p:nvSpPr>
        <p:spPr>
          <a:xfrm>
            <a:off x="7625918" y="0"/>
            <a:ext cx="2914548" cy="685800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任意多边形: 形状 7"/>
          <p:cNvSpPr/>
          <p:nvPr/>
        </p:nvSpPr>
        <p:spPr>
          <a:xfrm>
            <a:off x="9192800" y="1080712"/>
            <a:ext cx="4168724" cy="416872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8" name="任意多边形: 形状 7"/>
          <p:cNvSpPr/>
          <p:nvPr/>
        </p:nvSpPr>
        <p:spPr>
          <a:xfrm>
            <a:off x="1636876" y="1780595"/>
            <a:ext cx="8918247" cy="8918247"/>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title"/>
          <p:cNvSpPr>
            <a:spLocks noGrp="1"/>
          </p:cNvSpPr>
          <p:nvPr>
            <p:ph type="title" idx="4294967295"/>
          </p:nvPr>
        </p:nvSpPr>
        <p:spPr>
          <a:xfrm>
            <a:off x="0" y="0"/>
            <a:ext cx="10968990" cy="705485"/>
          </a:xfrm>
        </p:spPr>
        <p:txBody>
          <a:bodyPr/>
          <a:lstStyle/>
          <a:p>
            <a:pPr marL="571500" indent="-571500">
              <a:buFont typeface="Wingdings" panose="05000000000000000000" charset="0"/>
              <a:buChar char="u"/>
            </a:pPr>
            <a:r>
              <a:rPr lang="zh-CN" altLang="en-US">
                <a:solidFill>
                  <a:schemeClr val="tx1"/>
                </a:solidFill>
                <a:latin typeface="+mj-ea"/>
                <a:ea typeface="+mj-ea"/>
              </a:rPr>
              <a:t>教师学历与学位</a:t>
            </a:r>
            <a:endParaRPr>
              <a:solidFill>
                <a:schemeClr val="tx1"/>
              </a:solidFill>
              <a:latin typeface="+mj-ea"/>
              <a:ea typeface="+mj-ea"/>
            </a:endParaRPr>
          </a:p>
        </p:txBody>
      </p:sp>
      <p:sp>
        <p:nvSpPr>
          <p:cNvPr id="2" name="content.1.subtitle"/>
          <p:cNvSpPr/>
          <p:nvPr/>
        </p:nvSpPr>
        <p:spPr>
          <a:xfrm>
            <a:off x="126682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深度学习</a:t>
            </a:r>
            <a:endParaRPr lang="en-US" altLang="zh-CN" sz="1600">
              <a:solidFill>
                <a:schemeClr val="tx1"/>
              </a:solidFill>
              <a:latin typeface="+mn-ea"/>
              <a:cs typeface="+mn-ea"/>
              <a:sym typeface="+mn-ea"/>
            </a:endParaRPr>
          </a:p>
        </p:txBody>
      </p:sp>
      <p:sp>
        <p:nvSpPr>
          <p:cNvPr id="3" name="content.1.title"/>
          <p:cNvSpPr/>
          <p:nvPr/>
        </p:nvSpPr>
        <p:spPr>
          <a:xfrm>
            <a:off x="1267426"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硕士学历</a:t>
            </a:r>
            <a:endParaRPr lang="en-US" altLang="zh-CN" sz="2000" b="1">
              <a:solidFill>
                <a:schemeClr val="tx1"/>
              </a:solidFill>
              <a:latin typeface="+mn-ea"/>
              <a:cs typeface="+mn-ea"/>
              <a:sym typeface="+mn-ea"/>
            </a:endParaRPr>
          </a:p>
        </p:txBody>
      </p:sp>
      <p:sp>
        <p:nvSpPr>
          <p:cNvPr id="4" name="content.2.subtitle"/>
          <p:cNvSpPr/>
          <p:nvPr/>
        </p:nvSpPr>
        <p:spPr>
          <a:xfrm>
            <a:off x="906208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专业研究</a:t>
            </a:r>
            <a:endParaRPr lang="en-US" altLang="zh-CN" sz="1600">
              <a:solidFill>
                <a:schemeClr val="tx1"/>
              </a:solidFill>
              <a:latin typeface="+mn-ea"/>
              <a:cs typeface="+mn-ea"/>
              <a:sym typeface="+mn-ea"/>
            </a:endParaRPr>
          </a:p>
        </p:txBody>
      </p:sp>
      <p:sp>
        <p:nvSpPr>
          <p:cNvPr id="9" name="content.2.title"/>
          <p:cNvSpPr/>
          <p:nvPr/>
        </p:nvSpPr>
        <p:spPr>
          <a:xfrm>
            <a:off x="9061660"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博士学位</a:t>
            </a:r>
            <a:endParaRPr lang="en-US" altLang="zh-CN" sz="2000" b="1">
              <a:solidFill>
                <a:schemeClr val="tx1"/>
              </a:solidFill>
              <a:latin typeface="+mn-ea"/>
              <a:cs typeface="+mn-ea"/>
              <a:sym typeface="+mn-ea"/>
            </a:endParaRPr>
          </a:p>
        </p:txBody>
      </p:sp>
      <p:sp>
        <p:nvSpPr>
          <p:cNvPr id="21" name="content.3.subtitle"/>
          <p:cNvSpPr/>
          <p:nvPr/>
        </p:nvSpPr>
        <p:spPr>
          <a:xfrm>
            <a:off x="3865245" y="3411220"/>
            <a:ext cx="1457960" cy="176276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学科知识</a:t>
            </a:r>
            <a:endParaRPr lang="en-US" altLang="zh-CN" sz="1600">
              <a:solidFill>
                <a:schemeClr val="tx1"/>
              </a:solidFill>
              <a:latin typeface="+mn-ea"/>
              <a:cs typeface="+mn-ea"/>
              <a:sym typeface="+mn-ea"/>
            </a:endParaRPr>
          </a:p>
        </p:txBody>
      </p:sp>
      <p:sp>
        <p:nvSpPr>
          <p:cNvPr id="23" name="content.3.title"/>
          <p:cNvSpPr/>
          <p:nvPr/>
        </p:nvSpPr>
        <p:spPr>
          <a:xfrm>
            <a:off x="3866139"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相关学位</a:t>
            </a:r>
            <a:endParaRPr lang="en-US" altLang="zh-CN" sz="2000" b="1">
              <a:solidFill>
                <a:schemeClr val="tx1"/>
              </a:solidFill>
              <a:latin typeface="+mn-ea"/>
              <a:cs typeface="+mn-ea"/>
              <a:sym typeface="+mn-ea"/>
            </a:endParaRPr>
          </a:p>
        </p:txBody>
      </p:sp>
      <p:sp>
        <p:nvSpPr>
          <p:cNvPr id="24" name="content.4.subtitle"/>
          <p:cNvSpPr/>
          <p:nvPr/>
        </p:nvSpPr>
        <p:spPr>
          <a:xfrm>
            <a:off x="646366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 </a:t>
            </a:r>
            <a:endParaRPr lang="en-US" altLang="zh-CN" sz="1600">
              <a:solidFill>
                <a:schemeClr val="tx1"/>
              </a:solidFill>
              <a:latin typeface="+mn-ea"/>
              <a:cs typeface="+mn-ea"/>
              <a:sym typeface="+mn-ea"/>
            </a:endParaRPr>
          </a:p>
        </p:txBody>
      </p:sp>
      <p:sp>
        <p:nvSpPr>
          <p:cNvPr id="25" name="content.4.title"/>
          <p:cNvSpPr/>
          <p:nvPr/>
        </p:nvSpPr>
        <p:spPr>
          <a:xfrm>
            <a:off x="6464216"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 </a:t>
            </a:r>
            <a:endParaRPr lang="en-US" altLang="zh-CN" sz="2000" b="1">
              <a:solidFill>
                <a:schemeClr val="tx1"/>
              </a:solidFill>
              <a:latin typeface="+mn-ea"/>
              <a:cs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9" name="矩形 28"/>
          <p:cNvSpPr/>
          <p:nvPr/>
        </p:nvSpPr>
        <p:spPr>
          <a:xfrm>
            <a:off x="347345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1" name="content.2.title"/>
          <p:cNvSpPr txBox="1"/>
          <p:nvPr/>
        </p:nvSpPr>
        <p:spPr>
          <a:xfrm>
            <a:off x="3689519" y="2049780"/>
            <a:ext cx="20548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教学能力</a:t>
            </a:r>
            <a:endParaRPr lang="en-US" altLang="zh-CN" b="1">
              <a:solidFill>
                <a:schemeClr val="tx1"/>
              </a:solidFill>
              <a:latin typeface="+mn-ea"/>
              <a:cs typeface="+mn-ea"/>
              <a:sym typeface="+mn-ea"/>
            </a:endParaRPr>
          </a:p>
        </p:txBody>
      </p:sp>
      <p:sp>
        <p:nvSpPr>
          <p:cNvPr id="32" name="content.2.content"/>
          <p:cNvSpPr txBox="1"/>
          <p:nvPr/>
        </p:nvSpPr>
        <p:spPr>
          <a:xfrm>
            <a:off x="3667125" y="2924810"/>
            <a:ext cx="2067560" cy="31667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学生个性化教育
课堂管理能力
教学效果评估</a:t>
            </a:r>
            <a:endParaRPr lang="en-US" altLang="zh-CN" sz="1400">
              <a:solidFill>
                <a:schemeClr val="tx1"/>
              </a:solidFill>
              <a:latin typeface="+mn-ea"/>
              <a:cs typeface="+mn-ea"/>
              <a:sym typeface="+mn-ea"/>
            </a:endParaRPr>
          </a:p>
        </p:txBody>
      </p:sp>
      <p:sp>
        <p:nvSpPr>
          <p:cNvPr id="34" name="矩形 33"/>
          <p:cNvSpPr/>
          <p:nvPr/>
        </p:nvSpPr>
        <p:spPr>
          <a:xfrm>
            <a:off x="620839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6" name="content.3.title"/>
          <p:cNvSpPr txBox="1"/>
          <p:nvPr/>
        </p:nvSpPr>
        <p:spPr>
          <a:xfrm>
            <a:off x="6460574" y="2049780"/>
            <a:ext cx="206883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 </a:t>
            </a:r>
            <a:endParaRPr lang="en-US" altLang="zh-CN" b="1">
              <a:solidFill>
                <a:schemeClr val="tx1"/>
              </a:solidFill>
              <a:latin typeface="+mn-ea"/>
              <a:cs typeface="+mn-ea"/>
              <a:sym typeface="+mn-ea"/>
            </a:endParaRPr>
          </a:p>
        </p:txBody>
      </p:sp>
      <p:sp>
        <p:nvSpPr>
          <p:cNvPr id="37" name="content.3.content"/>
          <p:cNvSpPr txBox="1"/>
          <p:nvPr/>
        </p:nvSpPr>
        <p:spPr>
          <a:xfrm>
            <a:off x="6424295" y="2925445"/>
            <a:ext cx="2096135" cy="31661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 </a:t>
            </a:r>
            <a:endParaRPr lang="en-US" altLang="zh-CN" sz="1400">
              <a:solidFill>
                <a:schemeClr val="tx1"/>
              </a:solidFill>
              <a:latin typeface="+mn-ea"/>
              <a:cs typeface="+mn-ea"/>
              <a:sym typeface="+mn-ea"/>
            </a:endParaRPr>
          </a:p>
        </p:txBody>
      </p:sp>
      <p:sp>
        <p:nvSpPr>
          <p:cNvPr id="39" name="矩形 38"/>
          <p:cNvSpPr/>
          <p:nvPr/>
        </p:nvSpPr>
        <p:spPr>
          <a:xfrm>
            <a:off x="894207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41" name="content.4.title"/>
          <p:cNvSpPr txBox="1"/>
          <p:nvPr/>
        </p:nvSpPr>
        <p:spPr>
          <a:xfrm>
            <a:off x="9177655" y="2049780"/>
            <a:ext cx="206883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 </a:t>
            </a:r>
            <a:endParaRPr lang="en-US" altLang="zh-CN" b="1">
              <a:solidFill>
                <a:schemeClr val="tx1"/>
              </a:solidFill>
              <a:latin typeface="+mn-ea"/>
              <a:cs typeface="+mn-ea"/>
              <a:sym typeface="+mn-ea"/>
            </a:endParaRPr>
          </a:p>
        </p:txBody>
      </p:sp>
      <p:sp>
        <p:nvSpPr>
          <p:cNvPr id="42" name="content.4.content"/>
          <p:cNvSpPr txBox="1"/>
          <p:nvPr/>
        </p:nvSpPr>
        <p:spPr>
          <a:xfrm>
            <a:off x="9201150" y="2925445"/>
            <a:ext cx="2077085" cy="31661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 </a:t>
            </a:r>
            <a:endParaRPr lang="en-US" altLang="zh-CN" sz="1400">
              <a:solidFill>
                <a:schemeClr val="tx1"/>
              </a:solidFill>
              <a:latin typeface="+mn-ea"/>
              <a:cs typeface="+mn-ea"/>
              <a:sym typeface="+mn-ea"/>
            </a:endParaRPr>
          </a:p>
        </p:txBody>
      </p:sp>
      <p:sp>
        <p:nvSpPr>
          <p:cNvPr id="3" name="title"/>
          <p:cNvSpPr>
            <a:spLocks noGrp="1"/>
          </p:cNvSpPr>
          <p:nvPr>
            <p:ph type="title" idx="4294967295"/>
          </p:nvPr>
        </p:nvSpPr>
        <p:spPr>
          <a:xfrm>
            <a:off x="0" y="0"/>
            <a:ext cx="10800080" cy="720090"/>
          </a:xfrm>
        </p:spPr>
        <p:txBody>
          <a:bodyPr/>
          <a:lstStyle/>
          <a:p>
            <a:pPr marL="571500" indent="-571500">
              <a:buFont typeface="Wingdings" panose="05000000000000000000" charset="0"/>
              <a:buChar char="u"/>
            </a:pPr>
            <a:r>
              <a:rPr lang="zh-CN" altLang="en-US">
                <a:solidFill>
                  <a:schemeClr val="tx1"/>
                </a:solidFill>
              </a:rPr>
              <a:t>教学经验与能力</a:t>
            </a:r>
            <a:endParaRPr>
              <a:solidFill>
                <a:schemeClr val="tx1"/>
              </a:solidFill>
            </a:endParaRPr>
          </a:p>
        </p:txBody>
      </p:sp>
      <p:sp>
        <p:nvSpPr>
          <p:cNvPr id="20" name="矩形 19"/>
          <p:cNvSpPr/>
          <p:nvPr/>
        </p:nvSpPr>
        <p:spPr>
          <a:xfrm>
            <a:off x="729615"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content.1.title"/>
          <p:cNvSpPr txBox="1"/>
          <p:nvPr/>
        </p:nvSpPr>
        <p:spPr>
          <a:xfrm>
            <a:off x="882269" y="2049780"/>
            <a:ext cx="20548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教学经验</a:t>
            </a:r>
            <a:endParaRPr lang="en-US" altLang="zh-CN" b="1">
              <a:solidFill>
                <a:schemeClr val="tx1"/>
              </a:solidFill>
              <a:latin typeface="+mn-ea"/>
              <a:cs typeface="+mn-ea"/>
              <a:sym typeface="+mn-ea"/>
            </a:endParaRPr>
          </a:p>
        </p:txBody>
      </p:sp>
      <p:sp>
        <p:nvSpPr>
          <p:cNvPr id="4" name="content.1.content"/>
          <p:cNvSpPr txBox="1"/>
          <p:nvPr/>
        </p:nvSpPr>
        <p:spPr>
          <a:xfrm>
            <a:off x="872490" y="2924810"/>
            <a:ext cx="2083435" cy="31667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丰富的教学经验
教学案例积累
教学方法灵活</a:t>
            </a:r>
            <a:endParaRPr lang="en-US" altLang="zh-CN" sz="1400">
              <a:solidFill>
                <a:schemeClr val="tx1"/>
              </a:solidFill>
              <a:latin typeface="+mn-ea"/>
              <a:cs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a:effectLst/>
      </p:bgPr>
    </p:bg>
    <p:spTree>
      <p:nvGrpSpPr>
        <p:cNvPr id="1" name=""/>
        <p:cNvGrpSpPr/>
        <p:nvPr/>
      </p:nvGrpSpPr>
      <p:grpSpPr>
        <a:xfrm>
          <a:off x="0" y="0"/>
          <a:ext cx="0" cy="0"/>
        </a:xfrm>
      </p:grpSpPr>
      <p:sp>
        <p:nvSpPr>
          <p:cNvPr id="3" name="title"/>
          <p:cNvSpPr>
            <a:spLocks noGrp="1"/>
          </p:cNvSpPr>
          <p:nvPr>
            <p:ph type="title" idx="4294967295"/>
          </p:nvPr>
        </p:nvSpPr>
        <p:spPr>
          <a:xfrm>
            <a:off x="0" y="0"/>
            <a:ext cx="5400675" cy="719455"/>
          </a:xfrm>
        </p:spPr>
        <p:txBody>
          <a:bodyPr vert="horz" lIns="0" tIns="0" rIns="0" bIns="0" rtlCol="0" anchor="b" anchorCtr="0">
            <a:normAutofit/>
          </a:bodyPr>
          <a:lstStyle/>
          <a:p>
            <a:pPr marL="571500" indent="-571500" algn="l">
              <a:buFont typeface="Wingdings" panose="05000000000000000000" charset="0"/>
              <a:buChar char="u"/>
            </a:pPr>
            <a:r>
              <a:rPr lang="zh-CN" altLang="en-US">
                <a:solidFill>
                  <a:schemeClr val="tx1"/>
                </a:solidFill>
              </a:rPr>
              <a:t>教学经验与能力</a:t>
            </a:r>
            <a:endParaRPr lang="zh-CN" altLang="en-US">
              <a:solidFill>
                <a:schemeClr val="tx1"/>
              </a:solidFill>
            </a:endParaRPr>
          </a:p>
        </p:txBody>
      </p:sp>
      <p:sp>
        <p:nvSpPr>
          <p:cNvPr id="6" name="content"/>
          <p:cNvSpPr/>
          <p:nvPr/>
        </p:nvSpPr>
        <p:spPr>
          <a:xfrm>
            <a:off x="247015" y="1633220"/>
            <a:ext cx="5337175" cy="396875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spcAft>
                <a:spcPct val="0"/>
              </a:spcAft>
            </a:pPr>
            <a:r>
              <a:rPr lang="zh-CN" altLang="en-US" sz="2000">
                <a:ln>
                  <a:noFill/>
                  <a:prstDash val="sysDot"/>
                </a:ln>
                <a:solidFill>
                  <a:schemeClr val="tx1"/>
                </a:solidFill>
                <a:latin typeface="+mn-ea"/>
                <a:cs typeface="+mn-ea"/>
              </a:rPr>
              <a:t>教师的教学经验和能力对教学质量至关重要。教学经验丰富的教师能更好地应对各类教学情况，教学能力强的教师能够有效实施个性化教育，提升学生学习效果和满意度。</a:t>
            </a:r>
            <a:endParaRPr lang="zh-CN" altLang="en-US" sz="2000">
              <a:ln>
                <a:noFill/>
                <a:prstDash val="sysDot"/>
              </a:ln>
              <a:solidFill>
                <a:schemeClr val="tx1"/>
              </a:solidFill>
              <a:latin typeface="+mn-ea"/>
              <a:cs typeface="+mn-ea"/>
            </a:endParaRPr>
          </a:p>
        </p:txBody>
      </p:sp>
      <p:sp>
        <p:nvSpPr>
          <p:cNvPr id="4" name="任意多边形: 形状 3"/>
          <p:cNvSpPr/>
          <p:nvPr/>
        </p:nvSpPr>
        <p:spPr>
          <a:xfrm>
            <a:off x="5425518" y="4414503"/>
            <a:ext cx="1340964" cy="134096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平行四边形 1"/>
          <p:cNvSpPr/>
          <p:nvPr/>
        </p:nvSpPr>
        <p:spPr>
          <a:xfrm>
            <a:off x="7625918" y="0"/>
            <a:ext cx="2914548" cy="685800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任意多边形: 形状 7"/>
          <p:cNvSpPr/>
          <p:nvPr/>
        </p:nvSpPr>
        <p:spPr>
          <a:xfrm>
            <a:off x="9192800" y="1080712"/>
            <a:ext cx="4168724" cy="416872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 name="矩形 9"/>
          <p:cNvSpPr/>
          <p:nvPr/>
        </p:nvSpPr>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1" fmla="*/ 0 w 12192000"/>
              <a:gd name="connsiteY0-2" fmla="*/ 0 h 6858000"/>
              <a:gd name="connsiteX1-3" fmla="*/ 12192000 w 12192000"/>
              <a:gd name="connsiteY1-4" fmla="*/ 0 h 6858000"/>
              <a:gd name="connsiteX2-5" fmla="*/ 12183122 w 12192000"/>
              <a:gd name="connsiteY2-6" fmla="*/ 3076112 h 6858000"/>
              <a:gd name="connsiteX3-7" fmla="*/ 0 w 12192000"/>
              <a:gd name="connsiteY3-8" fmla="*/ 6858000 h 6858000"/>
              <a:gd name="connsiteX4-9" fmla="*/ 0 w 12192000"/>
              <a:gd name="connsiteY4-10" fmla="*/ 0 h 6858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 name="title"/>
          <p:cNvSpPr>
            <a:spLocks noGrp="1"/>
          </p:cNvSpPr>
          <p:nvPr>
            <p:ph type="title" idx="4294967295"/>
          </p:nvPr>
        </p:nvSpPr>
        <p:spPr>
          <a:xfrm>
            <a:off x="0" y="360045"/>
            <a:ext cx="6715760" cy="720090"/>
          </a:xfrm>
        </p:spPr>
        <p:txBody>
          <a:bodyPr lIns="0" tIns="0" rIns="0" bIns="0" anchor="b"/>
          <a:lstStyle/>
          <a:p>
            <a:r>
              <a:rPr lang="en-US" altLang="zh-CN">
                <a:solidFill>
                  <a:schemeClr val="tx1"/>
                </a:solidFill>
              </a:rPr>
              <a:t>教学经验与能力</a:t>
            </a:r>
            <a:endParaRPr lang="en-US" altLang="zh-CN">
              <a:solidFill>
                <a:schemeClr val="tx1"/>
              </a:solidFill>
            </a:endParaRPr>
          </a:p>
        </p:txBody>
      </p:sp>
      <p:sp>
        <p:nvSpPr>
          <p:cNvPr id="11" name="content.1.subtitle"/>
          <p:cNvSpPr/>
          <p:nvPr/>
        </p:nvSpPr>
        <p:spPr>
          <a:xfrm>
            <a:off x="1329055" y="235648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sym typeface="+mn-ea"/>
              </a:rPr>
              <a:t>灵活多样</a:t>
            </a:r>
            <a:endParaRPr lang="en-US" altLang="zh-CN" sz="1600">
              <a:solidFill>
                <a:schemeClr val="tx1"/>
              </a:solidFill>
              <a:latin typeface="+mn-ea"/>
              <a:cs typeface="+mn-ea"/>
              <a:sym typeface="+mn-ea"/>
            </a:endParaRPr>
          </a:p>
        </p:txBody>
      </p:sp>
      <p:sp>
        <p:nvSpPr>
          <p:cNvPr id="13" name="content.1.title"/>
          <p:cNvSpPr/>
          <p:nvPr/>
        </p:nvSpPr>
        <p:spPr>
          <a:xfrm>
            <a:off x="1329055" y="169608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教学方法</a:t>
            </a:r>
            <a:endParaRPr lang="en-US" altLang="zh-CN" sz="2000" b="1">
              <a:solidFill>
                <a:schemeClr val="tx1"/>
              </a:solidFill>
              <a:latin typeface="+mn-ea"/>
              <a:cs typeface="+mn-ea"/>
            </a:endParaRPr>
          </a:p>
        </p:txBody>
      </p:sp>
      <p:sp>
        <p:nvSpPr>
          <p:cNvPr id="14" name="椭圆 13"/>
          <p:cNvSpPr/>
          <p:nvPr/>
        </p:nvSpPr>
        <p:spPr>
          <a:xfrm>
            <a:off x="669290" y="2010410"/>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01</a:t>
            </a:r>
            <a:endParaRPr lang="en-US" altLang="zh-CN" sz="1600" b="1">
              <a:solidFill>
                <a:schemeClr val="tx1"/>
              </a:solidFill>
              <a:latin typeface="+mn-ea"/>
              <a:cs typeface="+mn-ea"/>
            </a:endParaRPr>
          </a:p>
        </p:txBody>
      </p:sp>
      <p:sp>
        <p:nvSpPr>
          <p:cNvPr id="16" name="content.3.subtitle"/>
          <p:cNvSpPr/>
          <p:nvPr/>
        </p:nvSpPr>
        <p:spPr>
          <a:xfrm>
            <a:off x="1333500" y="537654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latin typeface="+mn-ea"/>
                <a:cs typeface="+mn-ea"/>
              </a:rPr>
              <a:t>秩序井然</a:t>
            </a:r>
            <a:endParaRPr lang="en-US" altLang="zh-CN" sz="1600">
              <a:solidFill>
                <a:schemeClr val="tx1"/>
              </a:solidFill>
              <a:latin typeface="+mn-ea"/>
              <a:cs typeface="+mn-ea"/>
            </a:endParaRPr>
          </a:p>
        </p:txBody>
      </p:sp>
      <p:sp>
        <p:nvSpPr>
          <p:cNvPr id="17" name="content.3.title"/>
          <p:cNvSpPr/>
          <p:nvPr/>
        </p:nvSpPr>
        <p:spPr>
          <a:xfrm>
            <a:off x="1329690" y="463867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课堂管理</a:t>
            </a:r>
            <a:endParaRPr lang="en-US" altLang="zh-CN" sz="2000" b="1">
              <a:solidFill>
                <a:schemeClr val="tx1"/>
              </a:solidFill>
              <a:latin typeface="+mn-ea"/>
              <a:cs typeface="+mn-ea"/>
            </a:endParaRPr>
          </a:p>
        </p:txBody>
      </p:sp>
      <p:sp>
        <p:nvSpPr>
          <p:cNvPr id="19" name="椭圆 18"/>
          <p:cNvSpPr/>
          <p:nvPr/>
        </p:nvSpPr>
        <p:spPr>
          <a:xfrm>
            <a:off x="669290" y="3511550"/>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02</a:t>
            </a:r>
            <a:endParaRPr lang="en-US" altLang="zh-CN" sz="1600" b="1">
              <a:solidFill>
                <a:schemeClr val="tx1"/>
              </a:solidFill>
              <a:latin typeface="+mn-ea"/>
              <a:cs typeface="+mn-ea"/>
            </a:endParaRPr>
          </a:p>
        </p:txBody>
      </p:sp>
      <p:sp>
        <p:nvSpPr>
          <p:cNvPr id="20" name="content.2.subtitle"/>
          <p:cNvSpPr/>
          <p:nvPr/>
        </p:nvSpPr>
        <p:spPr>
          <a:xfrm>
            <a:off x="1330960" y="386651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latin typeface="+mn-ea"/>
                <a:cs typeface="+mn-ea"/>
              </a:rPr>
              <a:t>个性化指导</a:t>
            </a:r>
            <a:endParaRPr lang="en-US" altLang="zh-CN" sz="1600">
              <a:solidFill>
                <a:schemeClr val="tx1"/>
              </a:solidFill>
              <a:latin typeface="+mn-ea"/>
              <a:cs typeface="+mn-ea"/>
            </a:endParaRPr>
          </a:p>
        </p:txBody>
      </p:sp>
      <p:sp>
        <p:nvSpPr>
          <p:cNvPr id="21" name="content.2.title"/>
          <p:cNvSpPr/>
          <p:nvPr/>
        </p:nvSpPr>
        <p:spPr>
          <a:xfrm>
            <a:off x="1329055" y="312864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学生教育</a:t>
            </a:r>
            <a:endParaRPr lang="en-US" altLang="zh-CN" sz="2000" b="1">
              <a:solidFill>
                <a:schemeClr val="tx1"/>
              </a:solidFill>
              <a:latin typeface="+mn-ea"/>
              <a:cs typeface="+mn-ea"/>
            </a:endParaRPr>
          </a:p>
        </p:txBody>
      </p:sp>
      <p:sp>
        <p:nvSpPr>
          <p:cNvPr id="2" name="椭圆 1"/>
          <p:cNvSpPr/>
          <p:nvPr/>
        </p:nvSpPr>
        <p:spPr>
          <a:xfrm>
            <a:off x="669290" y="4794885"/>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03</a:t>
            </a:r>
            <a:endParaRPr lang="en-US" altLang="zh-CN" sz="1600" b="1">
              <a:solidFill>
                <a:schemeClr val="tx1"/>
              </a:solidFill>
              <a:latin typeface="+mn-ea"/>
              <a:cs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47" name="任意多边形: 形状 46"/>
          <p:cNvSpPr/>
          <p:nvPr/>
        </p:nvSpPr>
        <p:spPr>
          <a:xfrm>
            <a:off x="-398362" y="-2743201"/>
            <a:ext cx="7200900" cy="7200900"/>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index"/>
          <p:cNvSpPr>
            <a:spLocks noGrp="1"/>
          </p:cNvSpPr>
          <p:nvPr>
            <p:ph type="body" idx="4294967295"/>
          </p:nvPr>
        </p:nvSpPr>
        <p:spPr>
          <a:xfrm>
            <a:off x="299720" y="1489075"/>
            <a:ext cx="6318885" cy="521970"/>
          </a:xfrm>
        </p:spPr>
        <p:txBody>
          <a:bodyPr>
            <a:normAutofit lnSpcReduction="10000"/>
          </a:bodyPr>
          <a:lstStyle/>
          <a:p>
            <a:r>
              <a:rPr lang="zh-CN" altLang="en-US">
                <a:solidFill>
                  <a:schemeClr val="tx1"/>
                </a:solidFill>
              </a:rPr>
              <a:t>03</a:t>
            </a:r>
            <a:endParaRPr lang="zh-CN" altLang="en-US">
              <a:solidFill>
                <a:schemeClr val="tx1"/>
              </a:solidFill>
            </a:endParaRPr>
          </a:p>
        </p:txBody>
      </p:sp>
      <p:sp>
        <p:nvSpPr>
          <p:cNvPr id="3" name="title"/>
          <p:cNvSpPr>
            <a:spLocks noGrp="1"/>
          </p:cNvSpPr>
          <p:nvPr>
            <p:ph type="title" idx="4294967295"/>
          </p:nvPr>
        </p:nvSpPr>
        <p:spPr>
          <a:xfrm>
            <a:off x="4093210" y="2085975"/>
            <a:ext cx="6318885" cy="1572895"/>
          </a:xfrm>
        </p:spPr>
        <p:txBody>
          <a:bodyPr/>
          <a:lstStyle/>
          <a:p>
            <a:r>
              <a:rPr>
                <a:solidFill>
                  <a:schemeClr val="tx1"/>
                </a:solidFill>
              </a:rPr>
              <a:t>第三章 课程评估指标</a:t>
            </a:r>
            <a:endParaRPr>
              <a:solidFill>
                <a:schemeClr val="tx1"/>
              </a:solidFill>
            </a:endParaRPr>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tx1"/>
                </a:solidFill>
              </a:rPr>
              <a:t> </a:t>
            </a:r>
            <a:endParaRPr lang="en-US" altLang="zh-CN">
              <a:solidFill>
                <a:schemeClr val="tx1"/>
              </a:solidFil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15" name="title"/>
          <p:cNvSpPr txBox="1"/>
          <p:nvPr/>
        </p:nvSpPr>
        <p:spPr>
          <a:xfrm>
            <a:off x="263525" y="980440"/>
            <a:ext cx="3103245" cy="123571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800" b="1" spc="300">
                <a:solidFill>
                  <a:schemeClr val="tx1"/>
                </a:solidFill>
                <a:effectLst>
                  <a:outerShdw blurRad="38100" dist="19050" dir="2700000" algn="tl" rotWithShape="0">
                    <a:schemeClr val="dk1">
                      <a:alpha val="40000"/>
                    </a:schemeClr>
                  </a:outerShdw>
                </a:effectLst>
                <a:ea typeface="+mj-ea"/>
                <a:sym typeface="+mn-ea"/>
              </a:rPr>
              <a:t>课程设计与内容</a:t>
            </a:r>
            <a:endParaRPr lang="zh-CN" altLang="en-US" sz="2800" b="1" spc="300">
              <a:solidFill>
                <a:schemeClr val="tx1"/>
              </a:solidFill>
              <a:effectLst>
                <a:outerShdw blurRad="38100" dist="19050" dir="2700000" algn="tl" rotWithShape="0">
                  <a:schemeClr val="dk1">
                    <a:alpha val="40000"/>
                  </a:schemeClr>
                </a:outerShdw>
              </a:effectLst>
              <a:ea typeface="+mj-ea"/>
              <a:sym typeface="+mn-ea"/>
            </a:endParaRPr>
          </a:p>
        </p:txBody>
      </p:sp>
      <p:sp>
        <p:nvSpPr>
          <p:cNvPr id="10" name="content"/>
          <p:cNvSpPr txBox="1"/>
          <p:nvPr/>
        </p:nvSpPr>
        <p:spPr>
          <a:xfrm>
            <a:off x="689610" y="2841625"/>
            <a:ext cx="2280920" cy="232981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课程设计的合理性、内容的更新性、与时俱进性是评估课程质量的重要指标。</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solidFill>
                  <a:schemeClr val="tx1"/>
                </a:solidFill>
              </a:rPr>
              <a:t> </a:t>
            </a:r>
            <a:endParaRPr lang="en-US" altLang="zh-CN">
              <a:solidFill>
                <a:schemeClr val="tx1"/>
              </a:solidFill>
            </a:endParaRPr>
          </a:p>
        </p:txBody>
      </p:sp>
      <p:sp>
        <p:nvSpPr>
          <p:cNvPr id="3" name="任意多边形: 形状 3"/>
          <p:cNvSpPr/>
          <p:nvPr/>
        </p:nvSpPr>
        <p:spPr>
          <a:xfrm>
            <a:off x="5425518" y="4414503"/>
            <a:ext cx="1340964" cy="134096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平行四边形 8"/>
          <p:cNvSpPr/>
          <p:nvPr/>
        </p:nvSpPr>
        <p:spPr>
          <a:xfrm>
            <a:off x="7625918" y="0"/>
            <a:ext cx="2914548" cy="685800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任意多边形: 形状 7"/>
          <p:cNvSpPr/>
          <p:nvPr/>
        </p:nvSpPr>
        <p:spPr>
          <a:xfrm>
            <a:off x="9192800" y="1080712"/>
            <a:ext cx="4168724" cy="4168724"/>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8" name="任意多边形: 形状 7"/>
          <p:cNvSpPr/>
          <p:nvPr/>
        </p:nvSpPr>
        <p:spPr>
          <a:xfrm>
            <a:off x="1636876" y="1780595"/>
            <a:ext cx="8918247" cy="8918247"/>
          </a:xfrm>
          <a:custGeom>
            <a:gdLst>
              <a:gd name="connsiteX0" fmla="*/ 3600450 w 7200900"/>
              <a:gd name="connsiteY0" fmla="*/ 0 h 7200900"/>
              <a:gd name="connsiteX1" fmla="*/ 7200900 w 7200900"/>
              <a:gd name="connsiteY1" fmla="*/ 3600450 h 7200900"/>
              <a:gd name="connsiteX2" fmla="*/ 3600450 w 7200900"/>
              <a:gd name="connsiteY2" fmla="*/ 7200900 h 7200900"/>
              <a:gd name="connsiteX3" fmla="*/ 0 w 7200900"/>
              <a:gd name="connsiteY3" fmla="*/ 3600450 h 7200900"/>
              <a:gd name="connsiteX4" fmla="*/ 3600450 w 7200900"/>
              <a:gd name="connsiteY4" fmla="*/ 0 h 7200900"/>
              <a:gd name="connsiteX5" fmla="*/ 3600451 w 7200900"/>
              <a:gd name="connsiteY5" fmla="*/ 1611335 h 7200900"/>
              <a:gd name="connsiteX6" fmla="*/ 1611335 w 7200900"/>
              <a:gd name="connsiteY6" fmla="*/ 3600451 h 7200900"/>
              <a:gd name="connsiteX7" fmla="*/ 3600451 w 7200900"/>
              <a:gd name="connsiteY7" fmla="*/ 5589567 h 7200900"/>
              <a:gd name="connsiteX8" fmla="*/ 5589567 w 7200900"/>
              <a:gd name="connsiteY8" fmla="*/ 3600451 h 7200900"/>
              <a:gd name="connsiteX9" fmla="*/ 3600451 w 7200900"/>
              <a:gd name="connsiteY9" fmla="*/ 1611335 h 7200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title"/>
          <p:cNvSpPr>
            <a:spLocks noGrp="1"/>
          </p:cNvSpPr>
          <p:nvPr>
            <p:ph type="title" idx="4294967295"/>
          </p:nvPr>
        </p:nvSpPr>
        <p:spPr>
          <a:xfrm>
            <a:off x="0" y="0"/>
            <a:ext cx="10968990" cy="705485"/>
          </a:xfrm>
        </p:spPr>
        <p:txBody>
          <a:bodyPr/>
          <a:lstStyle/>
          <a:p>
            <a:pPr marL="571500" indent="-571500">
              <a:buFont typeface="Wingdings" panose="05000000000000000000" charset="0"/>
              <a:buChar char="u"/>
            </a:pPr>
            <a:r>
              <a:rPr lang="zh-CN" altLang="en-US">
                <a:solidFill>
                  <a:schemeClr val="tx1"/>
                </a:solidFill>
                <a:latin typeface="+mj-ea"/>
                <a:ea typeface="+mj-ea"/>
              </a:rPr>
              <a:t>学习资源的丰富性</a:t>
            </a:r>
            <a:endParaRPr>
              <a:solidFill>
                <a:schemeClr val="tx1"/>
              </a:solidFill>
              <a:latin typeface="+mj-ea"/>
              <a:ea typeface="+mj-ea"/>
            </a:endParaRPr>
          </a:p>
        </p:txBody>
      </p:sp>
      <p:sp>
        <p:nvSpPr>
          <p:cNvPr id="2" name="content.1.subtitle"/>
          <p:cNvSpPr/>
          <p:nvPr/>
        </p:nvSpPr>
        <p:spPr>
          <a:xfrm>
            <a:off x="126682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多样化的教材可以帮助学生更好地理解知识</a:t>
            </a:r>
            <a:endParaRPr lang="en-US" altLang="zh-CN" sz="1600">
              <a:solidFill>
                <a:schemeClr val="tx1"/>
              </a:solidFill>
              <a:latin typeface="+mn-ea"/>
              <a:cs typeface="+mn-ea"/>
              <a:sym typeface="+mn-ea"/>
            </a:endParaRPr>
          </a:p>
        </p:txBody>
      </p:sp>
      <p:sp>
        <p:nvSpPr>
          <p:cNvPr id="3" name="content.1.title"/>
          <p:cNvSpPr/>
          <p:nvPr/>
        </p:nvSpPr>
        <p:spPr>
          <a:xfrm>
            <a:off x="1267426"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教材</a:t>
            </a:r>
            <a:endParaRPr lang="en-US" altLang="zh-CN" sz="2000" b="1">
              <a:solidFill>
                <a:schemeClr val="tx1"/>
              </a:solidFill>
              <a:latin typeface="+mn-ea"/>
              <a:cs typeface="+mn-ea"/>
              <a:sym typeface="+mn-ea"/>
            </a:endParaRPr>
          </a:p>
        </p:txBody>
      </p:sp>
      <p:sp>
        <p:nvSpPr>
          <p:cNvPr id="4" name="content.2.subtitle"/>
          <p:cNvSpPr/>
          <p:nvPr/>
        </p:nvSpPr>
        <p:spPr>
          <a:xfrm>
            <a:off x="906208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充足的实验设备可以提升学生的实践能力</a:t>
            </a:r>
            <a:endParaRPr lang="en-US" altLang="zh-CN" sz="1600">
              <a:solidFill>
                <a:schemeClr val="tx1"/>
              </a:solidFill>
              <a:latin typeface="+mn-ea"/>
              <a:cs typeface="+mn-ea"/>
              <a:sym typeface="+mn-ea"/>
            </a:endParaRPr>
          </a:p>
        </p:txBody>
      </p:sp>
      <p:sp>
        <p:nvSpPr>
          <p:cNvPr id="9" name="content.2.title"/>
          <p:cNvSpPr/>
          <p:nvPr/>
        </p:nvSpPr>
        <p:spPr>
          <a:xfrm>
            <a:off x="9061660" y="2400960"/>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实验设备</a:t>
            </a:r>
            <a:endParaRPr lang="en-US" altLang="zh-CN" sz="2000" b="1">
              <a:solidFill>
                <a:schemeClr val="tx1"/>
              </a:solidFill>
              <a:latin typeface="+mn-ea"/>
              <a:cs typeface="+mn-ea"/>
              <a:sym typeface="+mn-ea"/>
            </a:endParaRPr>
          </a:p>
        </p:txBody>
      </p:sp>
      <p:sp>
        <p:nvSpPr>
          <p:cNvPr id="21" name="content.3.subtitle"/>
          <p:cNvSpPr/>
          <p:nvPr/>
        </p:nvSpPr>
        <p:spPr>
          <a:xfrm>
            <a:off x="3865245" y="3411220"/>
            <a:ext cx="1457960" cy="176276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丰富的网络资源方便学生进行课外拓展</a:t>
            </a:r>
            <a:endParaRPr lang="en-US" altLang="zh-CN" sz="1600">
              <a:solidFill>
                <a:schemeClr val="tx1"/>
              </a:solidFill>
              <a:latin typeface="+mn-ea"/>
              <a:cs typeface="+mn-ea"/>
              <a:sym typeface="+mn-ea"/>
            </a:endParaRPr>
          </a:p>
        </p:txBody>
      </p:sp>
      <p:sp>
        <p:nvSpPr>
          <p:cNvPr id="23" name="content.3.title"/>
          <p:cNvSpPr/>
          <p:nvPr/>
        </p:nvSpPr>
        <p:spPr>
          <a:xfrm>
            <a:off x="3866139"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网络资源</a:t>
            </a:r>
            <a:endParaRPr lang="en-US" altLang="zh-CN" sz="2000" b="1">
              <a:solidFill>
                <a:schemeClr val="tx1"/>
              </a:solidFill>
              <a:latin typeface="+mn-ea"/>
              <a:cs typeface="+mn-ea"/>
              <a:sym typeface="+mn-ea"/>
            </a:endParaRPr>
          </a:p>
        </p:txBody>
      </p:sp>
      <p:sp>
        <p:nvSpPr>
          <p:cNvPr id="24" name="content.4.subtitle"/>
          <p:cNvSpPr/>
          <p:nvPr/>
        </p:nvSpPr>
        <p:spPr>
          <a:xfrm>
            <a:off x="6463665" y="3411220"/>
            <a:ext cx="1457960" cy="176212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spcAft>
                <a:spcPct val="0"/>
              </a:spcAft>
            </a:pPr>
            <a:r>
              <a:rPr lang="zh-CN" altLang="en-US" sz="1600">
                <a:solidFill>
                  <a:schemeClr val="tx1"/>
                </a:solidFill>
                <a:latin typeface="+mn-ea"/>
                <a:cs typeface="+mn-ea"/>
                <a:sym typeface="+mn-ea"/>
              </a:rPr>
              <a:t> </a:t>
            </a:r>
            <a:endParaRPr lang="en-US" altLang="zh-CN" sz="1600">
              <a:solidFill>
                <a:schemeClr val="tx1"/>
              </a:solidFill>
              <a:latin typeface="+mn-ea"/>
              <a:cs typeface="+mn-ea"/>
              <a:sym typeface="+mn-ea"/>
            </a:endParaRPr>
          </a:p>
        </p:txBody>
      </p:sp>
      <p:sp>
        <p:nvSpPr>
          <p:cNvPr id="25" name="content.4.title"/>
          <p:cNvSpPr/>
          <p:nvPr/>
        </p:nvSpPr>
        <p:spPr>
          <a:xfrm>
            <a:off x="6464216" y="2402763"/>
            <a:ext cx="1457786" cy="384228"/>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000" b="1">
                <a:solidFill>
                  <a:schemeClr val="tx1"/>
                </a:solidFill>
                <a:latin typeface="+mn-ea"/>
                <a:cs typeface="+mn-ea"/>
                <a:sym typeface="+mn-ea"/>
              </a:rPr>
              <a:t> </a:t>
            </a:r>
            <a:endParaRPr lang="en-US" altLang="zh-CN" sz="2000" b="1">
              <a:solidFill>
                <a:schemeClr val="tx1"/>
              </a:solidFill>
              <a:latin typeface="+mn-ea"/>
              <a:cs typeface="+mn-ea"/>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9" name="矩形 28"/>
          <p:cNvSpPr/>
          <p:nvPr/>
        </p:nvSpPr>
        <p:spPr>
          <a:xfrm>
            <a:off x="347345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1" name="content.2.title"/>
          <p:cNvSpPr txBox="1"/>
          <p:nvPr/>
        </p:nvSpPr>
        <p:spPr>
          <a:xfrm>
            <a:off x="3689519" y="2049780"/>
            <a:ext cx="20548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作业表现</a:t>
            </a:r>
            <a:endParaRPr lang="en-US" altLang="zh-CN" b="1">
              <a:solidFill>
                <a:schemeClr val="tx1"/>
              </a:solidFill>
              <a:latin typeface="+mn-ea"/>
              <a:cs typeface="+mn-ea"/>
              <a:sym typeface="+mn-ea"/>
            </a:endParaRPr>
          </a:p>
        </p:txBody>
      </p:sp>
      <p:sp>
        <p:nvSpPr>
          <p:cNvPr id="32" name="content.2.content"/>
          <p:cNvSpPr txBox="1"/>
          <p:nvPr/>
        </p:nvSpPr>
        <p:spPr>
          <a:xfrm>
            <a:off x="3667125" y="2924810"/>
            <a:ext cx="2067560" cy="31667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作业完成情况能够反映学生的学习态度</a:t>
            </a:r>
            <a:endParaRPr lang="en-US" altLang="zh-CN" sz="1400">
              <a:solidFill>
                <a:schemeClr val="tx1"/>
              </a:solidFill>
              <a:latin typeface="+mn-ea"/>
              <a:cs typeface="+mn-ea"/>
              <a:sym typeface="+mn-ea"/>
            </a:endParaRPr>
          </a:p>
        </p:txBody>
      </p:sp>
      <p:sp>
        <p:nvSpPr>
          <p:cNvPr id="34" name="矩形 33"/>
          <p:cNvSpPr/>
          <p:nvPr/>
        </p:nvSpPr>
        <p:spPr>
          <a:xfrm>
            <a:off x="620839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6" name="content.3.title"/>
          <p:cNvSpPr txBox="1"/>
          <p:nvPr/>
        </p:nvSpPr>
        <p:spPr>
          <a:xfrm>
            <a:off x="6460574" y="2049780"/>
            <a:ext cx="206883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课堂表现</a:t>
            </a:r>
            <a:endParaRPr lang="en-US" altLang="zh-CN" b="1">
              <a:solidFill>
                <a:schemeClr val="tx1"/>
              </a:solidFill>
              <a:latin typeface="+mn-ea"/>
              <a:cs typeface="+mn-ea"/>
              <a:sym typeface="+mn-ea"/>
            </a:endParaRPr>
          </a:p>
        </p:txBody>
      </p:sp>
      <p:sp>
        <p:nvSpPr>
          <p:cNvPr id="37" name="content.3.content"/>
          <p:cNvSpPr txBox="1"/>
          <p:nvPr/>
        </p:nvSpPr>
        <p:spPr>
          <a:xfrm>
            <a:off x="6424295" y="2925445"/>
            <a:ext cx="2096135" cy="31661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参与讨论、提问等可以展现学生的学习热情</a:t>
            </a:r>
            <a:endParaRPr lang="en-US" altLang="zh-CN" sz="1400">
              <a:solidFill>
                <a:schemeClr val="tx1"/>
              </a:solidFill>
              <a:latin typeface="+mn-ea"/>
              <a:cs typeface="+mn-ea"/>
              <a:sym typeface="+mn-ea"/>
            </a:endParaRPr>
          </a:p>
        </p:txBody>
      </p:sp>
      <p:sp>
        <p:nvSpPr>
          <p:cNvPr id="39" name="矩形 38"/>
          <p:cNvSpPr/>
          <p:nvPr/>
        </p:nvSpPr>
        <p:spPr>
          <a:xfrm>
            <a:off x="894207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41" name="content.4.title"/>
          <p:cNvSpPr txBox="1"/>
          <p:nvPr/>
        </p:nvSpPr>
        <p:spPr>
          <a:xfrm>
            <a:off x="9177655" y="2049780"/>
            <a:ext cx="206883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小组项目</a:t>
            </a:r>
            <a:endParaRPr lang="en-US" altLang="zh-CN" b="1">
              <a:solidFill>
                <a:schemeClr val="tx1"/>
              </a:solidFill>
              <a:latin typeface="+mn-ea"/>
              <a:cs typeface="+mn-ea"/>
              <a:sym typeface="+mn-ea"/>
            </a:endParaRPr>
          </a:p>
        </p:txBody>
      </p:sp>
      <p:sp>
        <p:nvSpPr>
          <p:cNvPr id="42" name="content.4.content"/>
          <p:cNvSpPr txBox="1"/>
          <p:nvPr/>
        </p:nvSpPr>
        <p:spPr>
          <a:xfrm>
            <a:off x="9201150" y="2925445"/>
            <a:ext cx="2077085" cy="31661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合作完成项目能力与团队合作精神</a:t>
            </a:r>
            <a:endParaRPr lang="en-US" altLang="zh-CN" sz="1400">
              <a:solidFill>
                <a:schemeClr val="tx1"/>
              </a:solidFill>
              <a:latin typeface="+mn-ea"/>
              <a:cs typeface="+mn-ea"/>
              <a:sym typeface="+mn-ea"/>
            </a:endParaRPr>
          </a:p>
        </p:txBody>
      </p:sp>
      <p:sp>
        <p:nvSpPr>
          <p:cNvPr id="3" name="title"/>
          <p:cNvSpPr>
            <a:spLocks noGrp="1"/>
          </p:cNvSpPr>
          <p:nvPr>
            <p:ph type="title" idx="4294967295"/>
          </p:nvPr>
        </p:nvSpPr>
        <p:spPr>
          <a:xfrm>
            <a:off x="0" y="0"/>
            <a:ext cx="10800080" cy="720090"/>
          </a:xfrm>
        </p:spPr>
        <p:txBody>
          <a:bodyPr/>
          <a:lstStyle/>
          <a:p>
            <a:pPr marL="571500" indent="-571500">
              <a:buFont typeface="Wingdings" panose="05000000000000000000" charset="0"/>
              <a:buChar char="u"/>
            </a:pPr>
            <a:r>
              <a:rPr lang="zh-CN" altLang="en-US">
                <a:solidFill>
                  <a:schemeClr val="tx1"/>
                </a:solidFill>
              </a:rPr>
              <a:t>课程成绩评估</a:t>
            </a:r>
            <a:endParaRPr>
              <a:solidFill>
                <a:schemeClr val="tx1"/>
              </a:solidFill>
            </a:endParaRPr>
          </a:p>
        </p:txBody>
      </p:sp>
      <p:sp>
        <p:nvSpPr>
          <p:cNvPr id="20" name="矩形 19"/>
          <p:cNvSpPr/>
          <p:nvPr/>
        </p:nvSpPr>
        <p:spPr>
          <a:xfrm>
            <a:off x="729615"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 name="content.1.title"/>
          <p:cNvSpPr txBox="1"/>
          <p:nvPr/>
        </p:nvSpPr>
        <p:spPr>
          <a:xfrm>
            <a:off x="882269" y="2049780"/>
            <a:ext cx="20548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b="1">
                <a:solidFill>
                  <a:schemeClr val="tx1"/>
                </a:solidFill>
                <a:latin typeface="+mn-ea"/>
                <a:cs typeface="+mn-ea"/>
                <a:sym typeface="+mn-ea"/>
              </a:rPr>
              <a:t>考试分数</a:t>
            </a:r>
            <a:endParaRPr lang="en-US" altLang="zh-CN" b="1">
              <a:solidFill>
                <a:schemeClr val="tx1"/>
              </a:solidFill>
              <a:latin typeface="+mn-ea"/>
              <a:cs typeface="+mn-ea"/>
              <a:sym typeface="+mn-ea"/>
            </a:endParaRPr>
          </a:p>
        </p:txBody>
      </p:sp>
      <p:sp>
        <p:nvSpPr>
          <p:cNvPr id="4" name="content.1.content"/>
          <p:cNvSpPr txBox="1"/>
          <p:nvPr/>
        </p:nvSpPr>
        <p:spPr>
          <a:xfrm>
            <a:off x="872490" y="2924810"/>
            <a:ext cx="2083435" cy="31667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400">
                <a:solidFill>
                  <a:schemeClr val="tx1"/>
                </a:solidFill>
                <a:latin typeface="+mn-ea"/>
                <a:cs typeface="+mn-ea"/>
                <a:sym typeface="+mn-ea"/>
              </a:rPr>
              <a:t>考试成绩反映了学生掌握知识的程度</a:t>
            </a:r>
            <a:endParaRPr lang="en-US" altLang="zh-CN" sz="1400">
              <a:solidFill>
                <a:schemeClr val="tx1"/>
              </a:solidFill>
              <a:latin typeface="+mn-ea"/>
              <a:cs typeface="+mn-ea"/>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 name="矩形 9"/>
          <p:cNvSpPr/>
          <p:nvPr/>
        </p:nvSpPr>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1" fmla="*/ 0 w 12192000"/>
              <a:gd name="connsiteY0-2" fmla="*/ 0 h 6858000"/>
              <a:gd name="connsiteX1-3" fmla="*/ 12192000 w 12192000"/>
              <a:gd name="connsiteY1-4" fmla="*/ 0 h 6858000"/>
              <a:gd name="connsiteX2-5" fmla="*/ 12183122 w 12192000"/>
              <a:gd name="connsiteY2-6" fmla="*/ 3076112 h 6858000"/>
              <a:gd name="connsiteX3-7" fmla="*/ 0 w 12192000"/>
              <a:gd name="connsiteY3-8" fmla="*/ 6858000 h 6858000"/>
              <a:gd name="connsiteX4-9" fmla="*/ 0 w 12192000"/>
              <a:gd name="connsiteY4-10" fmla="*/ 0 h 6858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3" name="title"/>
          <p:cNvSpPr>
            <a:spLocks noGrp="1"/>
          </p:cNvSpPr>
          <p:nvPr>
            <p:ph type="title" idx="4294967295"/>
          </p:nvPr>
        </p:nvSpPr>
        <p:spPr>
          <a:xfrm>
            <a:off x="0" y="360045"/>
            <a:ext cx="6715760" cy="720090"/>
          </a:xfrm>
        </p:spPr>
        <p:txBody>
          <a:bodyPr lIns="0" tIns="0" rIns="0" bIns="0" anchor="b"/>
          <a:lstStyle/>
          <a:p>
            <a:r>
              <a:rPr lang="en-US" altLang="zh-CN">
                <a:solidFill>
                  <a:schemeClr val="tx1"/>
                </a:solidFill>
              </a:rPr>
              <a:t>学生参与度评估</a:t>
            </a:r>
            <a:endParaRPr lang="en-US" altLang="zh-CN">
              <a:solidFill>
                <a:schemeClr val="tx1"/>
              </a:solidFill>
            </a:endParaRPr>
          </a:p>
        </p:txBody>
      </p:sp>
      <p:sp>
        <p:nvSpPr>
          <p:cNvPr id="11" name="content.1.subtitle"/>
          <p:cNvSpPr/>
          <p:nvPr/>
        </p:nvSpPr>
        <p:spPr>
          <a:xfrm>
            <a:off x="1329055" y="235648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sym typeface="+mn-ea"/>
              </a:rPr>
              <a:t>学生与教师之间的互动交流</a:t>
            </a:r>
            <a:endParaRPr lang="en-US" altLang="zh-CN" sz="1600">
              <a:solidFill>
                <a:schemeClr val="tx1"/>
              </a:solidFill>
              <a:latin typeface="+mn-ea"/>
              <a:cs typeface="+mn-ea"/>
              <a:sym typeface="+mn-ea"/>
            </a:endParaRPr>
          </a:p>
        </p:txBody>
      </p:sp>
      <p:sp>
        <p:nvSpPr>
          <p:cNvPr id="13" name="content.1.title"/>
          <p:cNvSpPr/>
          <p:nvPr/>
        </p:nvSpPr>
        <p:spPr>
          <a:xfrm>
            <a:off x="1329055" y="169608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课堂互动</a:t>
            </a:r>
            <a:endParaRPr lang="en-US" altLang="zh-CN" sz="2000" b="1">
              <a:solidFill>
                <a:schemeClr val="tx1"/>
              </a:solidFill>
              <a:latin typeface="+mn-ea"/>
              <a:cs typeface="+mn-ea"/>
            </a:endParaRPr>
          </a:p>
        </p:txBody>
      </p:sp>
      <p:sp>
        <p:nvSpPr>
          <p:cNvPr id="14" name="椭圆 13"/>
          <p:cNvSpPr/>
          <p:nvPr/>
        </p:nvSpPr>
        <p:spPr>
          <a:xfrm>
            <a:off x="669290" y="2010410"/>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01</a:t>
            </a:r>
            <a:endParaRPr lang="en-US" altLang="zh-CN" sz="1600" b="1">
              <a:solidFill>
                <a:schemeClr val="tx1"/>
              </a:solidFill>
              <a:latin typeface="+mn-ea"/>
              <a:cs typeface="+mn-ea"/>
            </a:endParaRPr>
          </a:p>
        </p:txBody>
      </p:sp>
      <p:sp>
        <p:nvSpPr>
          <p:cNvPr id="16" name="content.3.subtitle"/>
          <p:cNvSpPr/>
          <p:nvPr/>
        </p:nvSpPr>
        <p:spPr>
          <a:xfrm>
            <a:off x="1333500" y="537654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latin typeface="+mn-ea"/>
                <a:cs typeface="+mn-ea"/>
              </a:rPr>
              <a:t>学生对知识的主动获取</a:t>
            </a:r>
            <a:endParaRPr lang="en-US" altLang="zh-CN" sz="1600">
              <a:solidFill>
                <a:schemeClr val="tx1"/>
              </a:solidFill>
              <a:latin typeface="+mn-ea"/>
              <a:cs typeface="+mn-ea"/>
            </a:endParaRPr>
          </a:p>
        </p:txBody>
      </p:sp>
      <p:sp>
        <p:nvSpPr>
          <p:cNvPr id="17" name="content.3.title"/>
          <p:cNvSpPr/>
          <p:nvPr/>
        </p:nvSpPr>
        <p:spPr>
          <a:xfrm>
            <a:off x="1329690" y="463867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提问回答</a:t>
            </a:r>
            <a:endParaRPr lang="en-US" altLang="zh-CN" sz="2000" b="1">
              <a:solidFill>
                <a:schemeClr val="tx1"/>
              </a:solidFill>
              <a:latin typeface="+mn-ea"/>
              <a:cs typeface="+mn-ea"/>
            </a:endParaRPr>
          </a:p>
        </p:txBody>
      </p:sp>
      <p:sp>
        <p:nvSpPr>
          <p:cNvPr id="19" name="椭圆 18"/>
          <p:cNvSpPr/>
          <p:nvPr/>
        </p:nvSpPr>
        <p:spPr>
          <a:xfrm>
            <a:off x="669290" y="3511550"/>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02</a:t>
            </a:r>
            <a:endParaRPr lang="en-US" altLang="zh-CN" sz="1600" b="1">
              <a:solidFill>
                <a:schemeClr val="tx1"/>
              </a:solidFill>
              <a:latin typeface="+mn-ea"/>
              <a:cs typeface="+mn-ea"/>
            </a:endParaRPr>
          </a:p>
        </p:txBody>
      </p:sp>
      <p:sp>
        <p:nvSpPr>
          <p:cNvPr id="20" name="content.2.subtitle"/>
          <p:cNvSpPr/>
          <p:nvPr/>
        </p:nvSpPr>
        <p:spPr>
          <a:xfrm>
            <a:off x="1330960" y="3866515"/>
            <a:ext cx="3942715" cy="660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tx1"/>
                </a:solidFill>
                <a:latin typeface="+mn-ea"/>
                <a:cs typeface="+mn-ea"/>
              </a:rPr>
              <a:t>学生之间建立思维碰撞的平台</a:t>
            </a:r>
            <a:endParaRPr lang="en-US" altLang="zh-CN" sz="1600">
              <a:solidFill>
                <a:schemeClr val="tx1"/>
              </a:solidFill>
              <a:latin typeface="+mn-ea"/>
              <a:cs typeface="+mn-ea"/>
            </a:endParaRPr>
          </a:p>
        </p:txBody>
      </p:sp>
      <p:sp>
        <p:nvSpPr>
          <p:cNvPr id="21" name="content.2.title"/>
          <p:cNvSpPr/>
          <p:nvPr/>
        </p:nvSpPr>
        <p:spPr>
          <a:xfrm>
            <a:off x="1329055" y="3128645"/>
            <a:ext cx="3943985" cy="660400"/>
          </a:xfrm>
          <a:prstGeom prst="rect">
            <a:avLst/>
          </a:prstGeom>
          <a:no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tx1"/>
                </a:solidFill>
                <a:latin typeface="+mn-ea"/>
                <a:cs typeface="+mn-ea"/>
              </a:rPr>
              <a:t>课堂讨论</a:t>
            </a:r>
            <a:endParaRPr lang="en-US" altLang="zh-CN" sz="2000" b="1">
              <a:solidFill>
                <a:schemeClr val="tx1"/>
              </a:solidFill>
              <a:latin typeface="+mn-ea"/>
              <a:cs typeface="+mn-ea"/>
            </a:endParaRPr>
          </a:p>
        </p:txBody>
      </p:sp>
      <p:sp>
        <p:nvSpPr>
          <p:cNvPr id="2" name="椭圆 1"/>
          <p:cNvSpPr/>
          <p:nvPr/>
        </p:nvSpPr>
        <p:spPr>
          <a:xfrm>
            <a:off x="669290" y="4794885"/>
            <a:ext cx="504190" cy="504190"/>
          </a:xfrm>
          <a:prstGeom prst="ellipse">
            <a:avLst/>
          </a:prstGeom>
          <a:solidFill>
            <a:schemeClr val="accent1"/>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tx1"/>
                </a:solidFill>
                <a:latin typeface="+mn-ea"/>
                <a:cs typeface="+mn-ea"/>
              </a:rPr>
              <a:t>03</a:t>
            </a:r>
            <a:endParaRPr lang="en-US" altLang="zh-CN" sz="1600" b="1">
              <a:solidFill>
                <a:schemeClr val="tx1"/>
              </a:solidFill>
              <a:latin typeface="+mn-ea"/>
              <a:cs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https://d.book118.com/398016141011006050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UNIT_ISCONTENTSTITLE" val="1"/>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4*a*1"/>
  <p:tag name="KSO_WM_TEMPLATE_CATEGORY" val="custom"/>
  <p:tag name="KSO_WM_TEMPLATE_INDEX" val="20230230"/>
  <p:tag name="KSO_WM_UNIT_LAYERLEVEL" val="1"/>
  <p:tag name="KSO_WM_TAG_VERSION" val="3.0"/>
  <p:tag name="KSO_WM_BEAUTIFY_FLAG" val="#wm#"/>
  <p:tag name="KSO_WM_DIAGRAM_GROUP_CODE" val="l1-1"/>
  <p:tag name="KSO_WM_UNIT_PRESET_TEXT" val="目录"/>
</p:tagLst>
</file>

<file path=ppt/tags/tag67.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custom"/>
  <p:tag name="KSO_WM_TEMPLATE_INDEX" val="20230230"/>
  <p:tag name="KSO_WM_UNIT_LAYERLEVEL" val="1_1_1"/>
  <p:tag name="KSO_WM_TAG_VERSION" val="3.0"/>
  <p:tag name="KSO_WM_BEAUTIFY_FLAG" val="#wm#"/>
  <p:tag name="KSO_WM_UNIT_TEXT_FILL_FORE_SCHEMECOLOR_INDEX_BRIGHTNESS" val="-0.25"/>
  <p:tag name="KSO_WM_UNIT_TEXT_FILL_FORE_SCHEMECOLOR_INDEX" val="14"/>
  <p:tag name="KSO_WM_UNIT_TEXT_FILL_TYPE" val="1"/>
  <p:tag name="KSO_WM_DIAGRAM_GROUP_CODE" val="l1-1"/>
  <p:tag name="KSO_WM_UNIT_TYPE" val="l_h_a"/>
  <p:tag name="KSO_WM_UNIT_ID" val="custom20230230_4*l_h_a*1_1_1"/>
  <p:tag name="KSO_WM_DIAGRAM_VERSION" val="3"/>
  <p:tag name="KSO_WM_UNIT_PRESET_TEXT" val="添加目录标题"/>
  <p:tag name="KSO_WM_DIAGRAM_MAX_ITEMCNT" val="8"/>
  <p:tag name="KSO_WM_DIAGRAM_MIN_ITEMCNT" val="2"/>
  <p:tag name="KSO_WM_DIAGRAM_VIRTUALLY_FRAME" val="{&quot;height&quot;:375.7250030517578,&quot;left&quot;:62.9,&quot;top&quot;:152.1249969482422,&quot;width&quot;:866.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68.xml><?xml version="1.0" encoding="utf-8"?>
<p:tagLst xmlns:p="http://schemas.openxmlformats.org/presentationml/2006/main">
  <p:tag name="KSO_WM_SLIDE_ID" val="custom20230230_4"/>
  <p:tag name="KSO_WM_TEMPLATE_SUBCATEGORY" val="29"/>
  <p:tag name="KSO_WM_TEMPLATE_MASTER_TYPE" val="0"/>
  <p:tag name="KSO_WM_TEMPLATE_COLOR_TYPE" val="0"/>
  <p:tag name="KSO_WM_SLIDE_ITEM_CNT" val="4"/>
  <p:tag name="KSO_WM_SLIDE_INDEX" val="4"/>
  <p:tag name="KSO_WM_TAG_VERSION" val="1.0"/>
  <p:tag name="KSO_WM_BEAUTIFY_FLAG" val="#wm#"/>
  <p:tag name="KSO_WM_TEMPLATE_CATEGORY" val="custom"/>
  <p:tag name="KSO_WM_TEMPLATE_INDEX" val="20230230"/>
  <p:tag name="KSO_WM_SLIDE_LAYOUT" val="a_b_l"/>
  <p:tag name="KSO_WM_SLIDE_LAYOUT_CNT" val="1_1_1"/>
  <p:tag name="KSO_WM_SLIDE_TYPE" val="contents"/>
  <p:tag name="KSO_WM_SLIDE_SUBTYPE" val="diag"/>
  <p:tag name="KSO_WM_DIAGRAM_GROUP_CODE" val="l1-1"/>
  <p:tag name="KSO_WM_SLIDE_DIAGTYPE" val="l"/>
</p:tagLst>
</file>

<file path=ppt/tags/tag69.xml><?xml version="1.0" encoding="utf-8"?>
<p:tagLst xmlns:p="http://schemas.openxmlformats.org/presentationml/2006/main">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custom20230230_9*e*1"/>
  <p:tag name="KSO_WM_TEMPLATE_CATEGORY" val="custom"/>
  <p:tag name="KSO_WM_TEMPLATE_INDEX" val="20230230"/>
  <p:tag name="KSO_WM_UNIT_LAYERLEVEL" val="1"/>
  <p:tag name="KSO_WM_TAG_VERSION" val="3.0"/>
  <p:tag name="KSO_WM_BEAUTIFY_FLAG" val="#wm#"/>
  <p:tag name="KSO_WM_UNIT_TEXT_FILL_FORE_SCHEMECOLOR_INDEX_BRIGHTNESS" val="-0.25"/>
  <p:tag name="KSO_WM_UNIT_TEXT_FILL_FORE_SCHEMECOLOR_INDEX" val="14"/>
  <p:tag name="KSO_WM_UNIT_TEXT_FILL_TYPE" val="1"/>
  <p:tag name="KSO_WM_UNIT_CONTENT_GROUP_TYPE" val="contentchip"/>
  <p:tag name="KSO_WM_UNIT_PRESET_TEXT" val="Part One"/>
</p:tagLst>
</file>

<file path=ppt/tags/tag70.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9*a*1"/>
  <p:tag name="KSO_WM_TEMPLATE_CATEGORY" val="custom"/>
  <p:tag name="KSO_WM_TEMPLATE_INDEX" val="20230230"/>
  <p:tag name="KSO_WM_UNIT_LAYERLEVEL" val="1"/>
  <p:tag name="KSO_WM_TAG_VERSION" val="3.0"/>
  <p:tag name="KSO_WM_BEAUTIFY_FLAG" val="#wm#"/>
  <p:tag name="KSO_WM_UNIT_CONTENT_GROUP_TYPE" val="contentchip"/>
  <p:tag name="KSO_WM_UNIT_PRESET_TEXT" val="添加章节标题"/>
</p:tagLst>
</file>

<file path=ppt/tags/tag71.xml><?xml version="1.0" encoding="utf-8"?>
<p:tagLst xmlns:p="http://schemas.openxmlformats.org/presentationml/2006/main">
  <p:tag name="KSO_WM_SLIDE_ID" val="custom20230230_9"/>
  <p:tag name="KSO_WM_TEMPLATE_SUBCATEGORY" val="29"/>
  <p:tag name="KSO_WM_TEMPLATE_MASTER_TYPE" val="0"/>
  <p:tag name="KSO_WM_TEMPLATE_COLOR_TYPE" val="0"/>
  <p:tag name="KSO_WM_SLIDE_ITEM_CNT" val="0"/>
  <p:tag name="KSO_WM_SLIDE_INDEX" val="9"/>
  <p:tag name="KSO_WM_TAG_VERSION" val="1.0"/>
  <p:tag name="KSO_WM_BEAUTIFY_FLAG" val="#wm#"/>
  <p:tag name="KSO_WM_TEMPLATE_CATEGORY" val="custom"/>
  <p:tag name="KSO_WM_TEMPLATE_INDEX" val="20230230"/>
  <p:tag name="KSO_WM_SLIDE_LAYOUT" val="a_e"/>
  <p:tag name="KSO_WM_SLIDE_LAYOUT_CNT" val="1_1"/>
  <p:tag name="KSO_WM_SLIDE_TYPE" val="sectionTitle"/>
  <p:tag name="KSO_WM_SLIDE_SUBTYPE" val="pureTxt"/>
  <p:tag name="KSO_WM_SLIDE_CONTENT_AREA" val="{&quot;left&quot;:&quot;26.85&quot;,&quot;top&quot;:&quot;79.65&quot;,&quot;width&quot;:&quot;618.65&quot;,&quot;height&quot;:&quot;320.9&quot;}"/>
</p:tagLst>
</file>

<file path=ppt/tags/tag72.xml><?xml version="1.0" encoding="utf-8"?>
<p:tagLst xmlns:p="http://schemas.openxmlformats.org/presentationml/2006/main">
  <p:tag name="AS_NET" val="4.0.30319.34011"/>
  <p:tag name="AS_OS" val="Microsoft Windows NT 6.2.9200.0"/>
  <p:tag name="AS_RELEASE_DATE" val="2023.02.14"/>
  <p:tag name="AS_TITLE" val="Aspose.Slides for .NET 4.0"/>
  <p:tag name="AS_VERSION" val="23.2"/>
</p:tagLst>
</file>

<file path=ppt/tags/tag74.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266_3*l_h_i*1_2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75.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1266_3*l_h_a*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76.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1266_3*l_h_f*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77.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266_3*l_h_i*1_3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78.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1266_3*l_h_a*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79.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266_3*l_h_f*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0.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266_3*l_h_i*1_4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1.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1266_3*l_h_a*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2.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1266_3*l_h_f*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3.xml><?xml version="1.0" encoding="utf-8"?>
<p:tagLst xmlns:p="http://schemas.openxmlformats.org/presentationml/2006/main">
  <p:tag name="KSO_WM_UNIT_ISCONTENTSTITLE" val="0"/>
  <p:tag name="KSO_WM_UNIT_ISNUMDGMTITLE" val="0"/>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1266_3*a*1"/>
  <p:tag name="KSO_WM_TEMPLATE_CATEGORY" val="diagram"/>
  <p:tag name="KSO_WM_TEMPLATE_INDEX" val="20231266"/>
  <p:tag name="KSO_WM_UNIT_LAYERLEVEL" val="1"/>
  <p:tag name="KSO_WM_TAG_VERSION" val="3.0"/>
  <p:tag name="KSO_WM_BEAUTIFY_FLAG" val="#wm#"/>
  <p:tag name="KSO_WM_UNIT_PRESET_TEXT" val="单击此处添加标题"/>
</p:tagLst>
</file>

<file path=ppt/tags/tag84.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266_3*l_h_i*1_1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5.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1266_3*l_h_a*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6.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266_3*l_h_f*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36.2,&quot;left&quot;:57.41999145507807,&quot;top&quot;:143.45,&quot;width&quot;:845.830017089843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7.xml><?xml version="1.0" encoding="utf-8"?>
<p:tagLst xmlns:p="http://schemas.openxmlformats.org/presentationml/2006/main">
  <p:tag name="KSO_WM_BEAUTIFY_FLAG" val="#wm#"/>
  <p:tag name="KSO_WM_TEMPLATE_CATEGORY" val="diagram"/>
  <p:tag name="KSO_WM_TEMPLATE_INDEX" val="20231266"/>
  <p:tag name="KSO_WM_SPECIAL_SOURCE" val="bdnull"/>
  <p:tag name="KSO_WM_SLIDE_ID" val="diagram20231266_3"/>
  <p:tag name="KSO_WM_TEMPLATE_SUBCATEGORY" val="0"/>
  <p:tag name="KSO_WM_TEMPLATE_MASTER_TYPE" val="0"/>
  <p:tag name="KSO_WM_TEMPLATE_COLOR_TYPE" val="0"/>
  <p:tag name="KSO_WM_SLIDE_TYPE" val="text"/>
  <p:tag name="KSO_WM_SLIDE_SUBTYPE" val="diag"/>
  <p:tag name="KSO_WM_SLIDE_ITEM_CNT" val="4"/>
  <p:tag name="KSO_WM_SLIDE_INDEX" val="3"/>
  <p:tag name="KSO_WM_SLIDE_SIZE" val="845.83*270.15"/>
  <p:tag name="KSO_WM_SLIDE_POSITION" val="57.42*189.65"/>
  <p:tag name="KSO_WM_DIAGRAM_GROUP_CODE" val="l1-1"/>
  <p:tag name="KSO_WM_SLIDE_DIAGTYPE" val="l"/>
  <p:tag name="KSO_WM_TAG_VERSION" val="3.0"/>
  <p:tag name="KSO_WM_SLIDE_LAYOUT" val="a_l"/>
  <p:tag name="KSO_WM_SLIDE_LAYOUT_CNT" val="1_1"/>
</p:tagLst>
</file>

<file path=ppt/tags/tag88.xml><?xml version="1.0" encoding="utf-8"?>
<p:tagLst xmlns:p="http://schemas.openxmlformats.org/presentationml/2006/main">
  <p:tag name="KSO_WM_DIAGRAM_VIRTUALLY_FRAME" val="{&quot;height&quot;:308.1458267716535,&quot;left&quot;:99.75,&quot;top&quot;:124.53724409448819,&quot;width&quot;:731.0027559055118}"/>
</p:tagLst>
</file>

<file path=ppt/tags/tag89.xml><?xml version="1.0" encoding="utf-8"?>
<p:tagLst xmlns:p="http://schemas.openxmlformats.org/presentationml/2006/main">
  <p:tag name="KSO_WM_DIAGRAM_VIRTUALLY_FRAME" val="{&quot;height&quot;:308.1458267716535,&quot;left&quot;:99.75,&quot;top&quot;:124.53724409448819,&quot;width&quot;:731.0027559055118}"/>
</p:tagLst>
</file>

<file path=ppt/tags/tag90.xml><?xml version="1.0" encoding="utf-8"?>
<p:tagLst xmlns:p="http://schemas.openxmlformats.org/presentationml/2006/main">
  <p:tag name="KSO_WM_DIAGRAM_VIRTUALLY_FRAME" val="{&quot;height&quot;:308.1458267716535,&quot;left&quot;:99.75,&quot;top&quot;:124.53724409448819,&quot;width&quot;:731.0027559055118}"/>
</p:tagLst>
</file>

<file path=ppt/tags/tag91.xml><?xml version="1.0" encoding="utf-8"?>
<p:tagLst xmlns:p="http://schemas.openxmlformats.org/presentationml/2006/main">
  <p:tag name="KSO_WM_DIAGRAM_VIRTUALLY_FRAME" val="{&quot;height&quot;:308.1458267716535,&quot;left&quot;:99.75,&quot;top&quot;:124.53724409448819,&quot;width&quot;:731.0027559055118}"/>
</p:tagLst>
</file>

<file path=ppt/tags/tag92.xml><?xml version="1.0" encoding="utf-8"?>
<p:tagLst xmlns:p="http://schemas.openxmlformats.org/presentationml/2006/main">
  <p:tag name="KSO_WM_DIAGRAM_VIRTUALLY_FRAME" val="{&quot;height&quot;:308.1458267716535,&quot;left&quot;:99.75,&quot;top&quot;:124.53724409448819,&quot;width&quot;:731.0027559055118}"/>
</p:tagLst>
</file>

<file path=ppt/tags/tag93.xml><?xml version="1.0" encoding="utf-8"?>
<p:tagLst xmlns:p="http://schemas.openxmlformats.org/presentationml/2006/main">
  <p:tag name="KSO_WM_DIAGRAM_VIRTUALLY_FRAME" val="{&quot;height&quot;:308.1458267716535,&quot;left&quot;:99.75,&quot;top&quot;:124.53724409448819,&quot;width&quot;:731.0027559055118}"/>
</p:tagLst>
</file>

<file path=ppt/tags/tag94.xml><?xml version="1.0" encoding="utf-8"?>
<p:tagLst xmlns:p="http://schemas.openxmlformats.org/presentationml/2006/main">
  <p:tag name="KSO_WM_DIAGRAM_VIRTUALLY_FRAME" val="{&quot;height&quot;:308.1458267716535,&quot;left&quot;:99.75,&quot;top&quot;:124.53724409448819,&quot;width&quot;:731.0027559055118}"/>
</p:tagLst>
</file>

<file path=ppt/tags/tag95.xml><?xml version="1.0" encoding="utf-8"?>
<p:tagLst xmlns:p="http://schemas.openxmlformats.org/presentationml/2006/main">
  <p:tag name="KSO_WM_DIAGRAM_VIRTUALLY_FRAME" val="{&quot;height&quot;:308.1458267716535,&quot;left&quot;:99.75,&quot;top&quot;:124.53724409448819,&quot;width&quot;:731.0027559055118}"/>
</p:tagLst>
</file>

<file path=ppt/tags/tag96.xml><?xml version="1.0" encoding="utf-8"?>
<p:tagLst xmlns:p="http://schemas.openxmlformats.org/presentationml/2006/main">
  <p:tag name="KSO_WM_DIAGRAM_VIRTUALLY_FRAME" val="{&quot;height&quot;:347.9,&quot;left&quot;:52.7,&quot;top&quot;:127.45,&quot;width&quot;:362.75}"/>
</p:tagLst>
</file>

<file path=ppt/tags/tag97.xml><?xml version="1.0" encoding="utf-8"?>
<p:tagLst xmlns:p="http://schemas.openxmlformats.org/presentationml/2006/main">
  <p:tag name="KSO_WM_DIAGRAM_VIRTUALLY_FRAME" val="{&quot;height&quot;:347.9,&quot;left&quot;:52.7,&quot;top&quot;:127.45,&quot;width&quot;:362.75}"/>
</p:tagLst>
</file>

<file path=ppt/tags/tag98.xml><?xml version="1.0" encoding="utf-8"?>
<p:tagLst xmlns:p="http://schemas.openxmlformats.org/presentationml/2006/main">
  <p:tag name="KSO_WM_DIAGRAM_VIRTUALLY_FRAME" val="{&quot;height&quot;:347.9,&quot;left&quot;:52.7,&quot;top&quot;:127.45,&quot;width&quot;:362.75}"/>
</p:tagLst>
</file>

<file path=ppt/tags/tag99.xml><?xml version="1.0" encoding="utf-8"?>
<p:tagLst xmlns:p="http://schemas.openxmlformats.org/presentationml/2006/main">
  <p:tag name="KSO_WM_DIAGRAM_VIRTUALLY_FRAME" val="{&quot;height&quot;:347.9,&quot;left&quot;:52.7,&quot;top&quot;:127.45,&quot;width&quot;:362.75}"/>
</p:tagLst>
</file>

<file path=ppt/tags/tag100.xml><?xml version="1.0" encoding="utf-8"?>
<p:tagLst xmlns:p="http://schemas.openxmlformats.org/presentationml/2006/main">
  <p:tag name="KSO_WM_DIAGRAM_VIRTUALLY_FRAME" val="{&quot;height&quot;:347.9,&quot;left&quot;:52.7,&quot;top&quot;:127.45,&quot;width&quot;:362.75}"/>
</p:tagLst>
</file>

<file path=ppt/tags/tag101.xml><?xml version="1.0" encoding="utf-8"?>
<p:tagLst xmlns:p="http://schemas.openxmlformats.org/presentationml/2006/main">
  <p:tag name="KSO_WM_DIAGRAM_VIRTUALLY_FRAME" val="{&quot;height&quot;:347.9,&quot;left&quot;:52.7,&quot;top&quot;:127.45,&quot;width&quot;:362.75}"/>
</p:tagLst>
</file>

<file path=ppt/tags/tag102.xml><?xml version="1.0" encoding="utf-8"?>
<p:tagLst xmlns:p="http://schemas.openxmlformats.org/presentationml/2006/main">
  <p:tag name="KSO_WM_DIAGRAM_VIRTUALLY_FRAME" val="{&quot;height&quot;:347.9,&quot;left&quot;:52.7,&quot;top&quot;:127.45,&quot;width&quot;:362.75}"/>
</p:tagLst>
</file>

<file path=ppt/tags/tag103.xml><?xml version="1.0" encoding="utf-8"?>
<p:tagLst xmlns:p="http://schemas.openxmlformats.org/presentationml/2006/main">
                                                </p:tagLst>
</file>

<file path=ppt/tags/tag104.xml><?xml version="1.0" encoding="utf-8"?>
<p:tagLst xmlns:p="http://schemas.openxmlformats.org/presentationml/2006/main">
  <p:tag name="KSO_WM_DIAGRAM_VIRTUALLY_FRAME" val="{&quot;height&quot;:347.9,&quot;left&quot;:52.7,&quot;top&quot;:127.45,&quot;width&quot;:362.75}"/>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20</Slides>
  <Notes>9</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微软雅黑</vt:lpstr>
      <vt:lpstr>Wingdings</vt:lpstr>
      <vt:lpstr>Calibri Light</vt:lpstr>
      <vt:lpstr>MiSans Heavy</vt:lpstr>
      <vt:lpstr>Office Theme</vt:lpstr>
      <vt:lpstr>教学质量评估指标及其应用</vt:lpstr>
      <vt:lpstr>目录</vt:lpstr>
      <vt:lpstr>第1章 教学质量评估指标概述</vt:lpstr>
      <vt:lpstr> </vt:lpstr>
      <vt:lpstr>教学质量评估指标的重要性</vt:lpstr>
      <vt:lpstr>教学质量评估指标的分类</vt:lpstr>
      <vt:lpstr>综合教学质量评估指标</vt:lpstr>
      <vt:lpstr>教学质量评估方法</vt:lpstr>
      <vt:lpstr>第2章 教师素质评估指标</vt:lpstr>
      <vt:lpstr> </vt:lpstr>
      <vt:lpstr>教师学历与学位</vt:lpstr>
      <vt:lpstr>教学经验与能力</vt:lpstr>
      <vt:lpstr>教学经验与能力</vt:lpstr>
      <vt:lpstr>教学经验与能力</vt:lpstr>
      <vt:lpstr>第三章 课程评估指标</vt:lpstr>
      <vt:lpstr> </vt:lpstr>
      <vt:lpstr>学习资源的丰富性</vt:lpstr>
      <vt:lpstr>课程成绩评估</vt:lpstr>
      <vt:lpstr>学生参与度评估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2024-09-29T14:54:08.672</cp:lastPrinted>
  <dcterms:created xsi:type="dcterms:W3CDTF">2024-09-29T06:54:08Z</dcterms:created>
  <dcterms:modified xsi:type="dcterms:W3CDTF">2024-09-29T06:54:10Z</dcterms:modified>
</cp:coreProperties>
</file>