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B290EEB-DB96-4FD2-AE29-DA1ACC67D98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E759C5-4C41-4451-AA01-5DDAFB617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1DD0D-0429-422E-B708-719656406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09FC4E-87EB-4A5F-B35E-96E8EBE59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61287B-ED8B-4AB6-B651-68D003EEB7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1BE263-E97B-4447-8708-B9307E11D1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95F31D-5D20-4809-928B-E2520D06FC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05FFCE-531C-479A-BCC2-A7A0A8B910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118066-FE1B-4DAC-BE46-6069F34082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723626-AA54-49D4-9D84-B7A94FC46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0ED39-D072-4C1A-90CF-4A9C7559B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4167B-2DDF-4AFE-A2EE-FF854BF36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B2DE3A7-77D6-491B-AAA1-A9D37844F8F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355484A-7C1C-4C4B-814F-E72DD76DD36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1614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焊接工艺控制培训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焊接工艺控制培训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焊接原理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焊接设备操作</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焊接材料选择</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焊接工艺规范</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焊接工艺控制培训总结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焊接工艺控制培训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什么是焊接工艺控制培训？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焊接工艺控制培训是一种专门针对焊接工艺控制技术进行的培训课程，旨在提高焊接工艺控制人员的技能和知识水平。通过系统的学习和实践操作，学员可以掌握焊接工艺控制的关键要点，提高工作效率和质量。</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焊接工艺控制的重要性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减少焊接缺陷</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确保焊接质量</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优化工艺流程</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提高生产效率</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规避安全风险</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保障工作安全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减少资源浪费</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节约成本</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焊接设备操作</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焊接机使用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设备维护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操作规程</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焊接材料选择</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焊接材料特性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材料匹配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质量检测</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焊接工艺规范</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标准符号</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规范要求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工艺参数</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焊接工艺控制培训的内容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焊接原理</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熔化机制</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焊接变形</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焊缝形式</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焊接工艺控制培训的形式</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系统学习理论知识</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理论教学</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探讨实际生产问题</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实地操作焊接设备</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实践操作</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培训效果评估</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熟练度、效率</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技能提升</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减少缺陷、提升标准</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质量改善</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规避危险、操作规范</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安全意识</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沟通、协作</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焊接原理</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焊接的定义</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焊接是一种将两个或多个工件连接在一起的工艺，通过在接触面施加热和</a:t>
            </a:r>
            <a:r>
              <a:rPr lang="en-US" sz="2500" b="0" strike="noStrike" spc="148">
                <a:solidFill>
                  <a:schemeClr val="dk1"/>
                </a:solidFill>
                <a:latin typeface="Arial"/>
                <a:ea typeface="微软雅黑"/>
              </a:rPr>
              <a:t>/</a:t>
            </a:r>
            <a:r>
              <a:rPr lang="zh-CN" sz="2500" b="0" strike="noStrike" spc="148">
                <a:solidFill>
                  <a:schemeClr val="dk1"/>
                </a:solidFill>
                <a:latin typeface="Arial"/>
                <a:ea typeface="微软雅黑"/>
              </a:rPr>
              <a:t>或压力，使工件形成永久性连接。</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焊接的分类</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适用于大多数金属的焊接</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电弧焊</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常用于不锈钢等材料的焊接</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气体保护焊</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通过施加压力实现焊接</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压力焊</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利用热摩擦产生热量进行焊接</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摩擦焊</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焊接的原理</a:t>
            </a:r>
            <a:endParaRPr lang="en-US" sz="3600" b="0" strike="noStrike" spc="-1">
              <a:solidFill>
                <a:schemeClr val="dk1"/>
              </a:solidFill>
              <a:latin typeface="Arial"/>
            </a:endParaRPr>
          </a:p>
        </p:txBody>
      </p:sp>
      <p:sp>
        <p:nvSpPr>
          <p:cNvPr id="14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将工件局部加热到熔点</a:t>
            </a:r>
            <a:endParaRPr lang="en-US" sz="2000" b="0" strike="noStrike" spc="-1">
              <a:solidFill>
                <a:srgbClr val="000000"/>
              </a:solidFill>
              <a:latin typeface="Arial"/>
            </a:endParaRPr>
          </a:p>
        </p:txBody>
      </p:sp>
      <p:sp>
        <p:nvSpPr>
          <p:cNvPr id="14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热量加热</a:t>
            </a:r>
            <a:endParaRPr lang="en-US" sz="3000" b="0" strike="noStrike" spc="-1">
              <a:solidFill>
                <a:srgbClr val="000000"/>
              </a:solidFill>
              <a:latin typeface="Arial"/>
            </a:endParaRPr>
          </a:p>
        </p:txBody>
      </p:sp>
      <p:sp>
        <p:nvSpPr>
          <p:cNvPr id="14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在冷却后实现连接</a:t>
            </a:r>
            <a:endParaRPr lang="en-US" sz="2000" b="0" strike="noStrike" spc="-1">
              <a:solidFill>
                <a:srgbClr val="000000"/>
              </a:solidFill>
              <a:latin typeface="Arial"/>
            </a:endParaRPr>
          </a:p>
        </p:txBody>
      </p:sp>
      <p:sp>
        <p:nvSpPr>
          <p:cNvPr id="14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冷却凝固</a:t>
            </a:r>
            <a:endParaRPr lang="en-US" sz="3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使工件表面融化并形成焊缝</a:t>
            </a:r>
            <a:endParaRPr lang="en-US" sz="2000" b="0" strike="noStrike" spc="-1">
              <a:solidFill>
                <a:srgbClr val="000000"/>
              </a:solidFill>
              <a:latin typeface="Arial"/>
            </a:endParaRPr>
          </a:p>
        </p:txBody>
      </p:sp>
      <p:sp>
        <p:nvSpPr>
          <p:cNvPr id="14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融化表面</a:t>
            </a:r>
            <a:endParaRPr lang="en-US" sz="3000" b="0" strike="noStrike" spc="-1">
              <a:solidFill>
                <a:srgbClr val="000000"/>
              </a:solidFill>
              <a:latin typeface="Arial"/>
            </a:endParaRPr>
          </a:p>
        </p:txBody>
      </p:sp>
      <p:sp>
        <p:nvSpPr>
          <p:cNvPr id="15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电压</a:t>
            </a:r>
            <a:endParaRPr lang="en-US" sz="2200" b="0" strike="noStrike" spc="-1">
              <a:solidFill>
                <a:srgbClr val="000000"/>
              </a:solidFill>
              <a:latin typeface="Arial"/>
            </a:endParaRPr>
          </a:p>
        </p:txBody>
      </p:sp>
      <p:sp>
        <p:nvSpPr>
          <p:cNvPr id="15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调整焊接弧稳定性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影响熔敷形状</a:t>
            </a:r>
            <a:endParaRPr lang="en-US" sz="15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焊接速度</a:t>
            </a:r>
            <a:endParaRPr lang="en-US" sz="2200" b="0" strike="noStrike" spc="-1">
              <a:solidFill>
                <a:srgbClr val="000000"/>
              </a:solidFill>
              <a:latin typeface="Arial"/>
            </a:endParaRPr>
          </a:p>
        </p:txBody>
      </p:sp>
      <p:sp>
        <p:nvSpPr>
          <p:cNvPr id="15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影响焊接速度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控制焊缝形状</a:t>
            </a:r>
            <a:endParaRPr lang="en-US" sz="15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焊接参数的调节</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焊接电流</a:t>
            </a:r>
            <a:endParaRPr lang="en-US" sz="2200" b="0" strike="noStrike" spc="-1">
              <a:solidFill>
                <a:srgbClr val="000000"/>
              </a:solidFill>
              <a:latin typeface="Arial"/>
            </a:endParaRPr>
          </a:p>
        </p:txBody>
      </p:sp>
      <p:sp>
        <p:nvSpPr>
          <p:cNvPr id="16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控制热量输入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影响焊缝质量</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焊接技术的发展</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利用机器人完成焊接任务</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自动化焊接</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高精度焊接技术</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激光焊接</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应用于特殊材料的焊接</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激光等离子焊接</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适用于塑料等非金属的焊接</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超声波焊接</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焊接安全注意事项</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在进行焊接作业时，务必佩戴防护眼镜、手套和防护服，确保操作区域通风良好。同时，要注意避免电击、火灾等危险，确保工作场所安全。</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焊接设备操作</a:t>
            </a:r>
            <a:endParaRPr lang="en-US" sz="3600" b="0" strike="noStrike" spc="-1">
              <a:solidFill>
                <a:schemeClr val="dk1"/>
              </a:solidFill>
              <a:latin typeface="Arial"/>
            </a:endParaRPr>
          </a:p>
        </p:txBody>
      </p:sp>
      <p:sp>
        <p:nvSpPr>
          <p:cNvPr id="1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焊接设备的种类</a:t>
            </a:r>
            <a:endParaRPr lang="en-US" sz="3600" b="0" strike="noStrike" spc="-1">
              <a:solidFill>
                <a:schemeClr val="dk1"/>
              </a:solidFill>
              <a:latin typeface="Arial"/>
            </a:endParaRPr>
          </a:p>
        </p:txBody>
      </p:sp>
      <p:sp>
        <p:nvSpPr>
          <p:cNvPr id="1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操作简单，适用于小规模焊接</a:t>
            </a:r>
            <a:endParaRPr lang="en-US" sz="2000" b="0" strike="noStrike" spc="-1">
              <a:solidFill>
                <a:srgbClr val="000000"/>
              </a:solidFill>
              <a:latin typeface="Arial"/>
            </a:endParaRPr>
          </a:p>
        </p:txBody>
      </p:sp>
      <p:sp>
        <p:nvSpPr>
          <p:cNvPr id="1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手工电弧焊机</a:t>
            </a:r>
            <a:endParaRPr lang="en-US" sz="3000" b="0" strike="noStrike" spc="-1">
              <a:solidFill>
                <a:srgbClr val="000000"/>
              </a:solidFill>
              <a:latin typeface="Arial"/>
            </a:endParaRPr>
          </a:p>
        </p:txBody>
      </p:sp>
      <p:sp>
        <p:nvSpPr>
          <p:cNvPr id="1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自动化程度高，提高生产效率</a:t>
            </a:r>
            <a:endParaRPr lang="en-US" sz="2000" b="0" strike="noStrike" spc="-1">
              <a:solidFill>
                <a:srgbClr val="000000"/>
              </a:solidFill>
              <a:latin typeface="Arial"/>
            </a:endParaRPr>
          </a:p>
        </p:txBody>
      </p:sp>
      <p:sp>
        <p:nvSpPr>
          <p:cNvPr id="1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焊接机器人</a:t>
            </a:r>
            <a:endParaRPr lang="en-US" sz="3000" b="0" strike="noStrike" spc="-1">
              <a:solidFill>
                <a:srgbClr val="000000"/>
              </a:solidFill>
              <a:latin typeface="Arial"/>
            </a:endParaRPr>
          </a:p>
        </p:txBody>
      </p:sp>
      <p:sp>
        <p:nvSpPr>
          <p:cNvPr id="1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焊接效果好，适用于精细焊接</a:t>
            </a:r>
            <a:endParaRPr lang="en-US" sz="2000" b="0" strike="noStrike" spc="-1">
              <a:solidFill>
                <a:srgbClr val="000000"/>
              </a:solidFill>
              <a:latin typeface="Arial"/>
            </a:endParaRPr>
          </a:p>
        </p:txBody>
      </p:sp>
      <p:sp>
        <p:nvSpPr>
          <p:cNvPr id="1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气体保护焊机</a:t>
            </a:r>
            <a:endParaRPr lang="en-US" sz="3000" b="0" strike="noStrike" spc="-1">
              <a:solidFill>
                <a:srgbClr val="000000"/>
              </a:solidFill>
              <a:latin typeface="Arial"/>
            </a:endParaRPr>
          </a:p>
        </p:txBody>
      </p:sp>
      <p:sp>
        <p:nvSpPr>
          <p:cNvPr id="1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工件装夹</a:t>
            </a:r>
            <a:endParaRPr lang="en-US" sz="2200" b="0" strike="noStrike" spc="-1">
              <a:solidFill>
                <a:srgbClr val="000000"/>
              </a:solidFill>
              <a:latin typeface="Arial"/>
            </a:endParaRPr>
          </a:p>
        </p:txBody>
      </p:sp>
      <p:sp>
        <p:nvSpPr>
          <p:cNvPr id="19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固定工件位置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确保工件不会移动</a:t>
            </a:r>
            <a:endParaRPr lang="en-US" sz="1500" b="0" strike="noStrike" spc="-1">
              <a:solidFill>
                <a:srgbClr val="000000"/>
              </a:solidFill>
              <a:latin typeface="Arial"/>
            </a:endParaRPr>
          </a:p>
        </p:txBody>
      </p:sp>
      <p:sp>
        <p:nvSpPr>
          <p:cNvPr id="1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焊接参数设置</a:t>
            </a:r>
            <a:endParaRPr lang="en-US" sz="2200" b="0" strike="noStrike" spc="-1">
              <a:solidFill>
                <a:srgbClr val="000000"/>
              </a:solidFill>
              <a:latin typeface="Arial"/>
            </a:endParaRPr>
          </a:p>
        </p:txBody>
      </p:sp>
      <p:sp>
        <p:nvSpPr>
          <p:cNvPr id="19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调整电流电压参数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根据材料类型设置焊接参数</a:t>
            </a:r>
            <a:endParaRPr lang="en-US" sz="1500" b="0" strike="noStrike" spc="-1">
              <a:solidFill>
                <a:srgbClr val="000000"/>
              </a:solidFill>
              <a:latin typeface="Arial"/>
            </a:endParaRPr>
          </a:p>
        </p:txBody>
      </p:sp>
      <p:sp>
        <p:nvSpPr>
          <p:cNvPr id="1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焊接操作</a:t>
            </a:r>
            <a:endParaRPr lang="en-US" sz="2200" b="0" strike="noStrike" spc="-1">
              <a:solidFill>
                <a:srgbClr val="000000"/>
              </a:solidFill>
              <a:latin typeface="Arial"/>
            </a:endParaRPr>
          </a:p>
        </p:txBody>
      </p:sp>
      <p:sp>
        <p:nvSpPr>
          <p:cNvPr id="19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控制焊接速度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保持焊接稳定</a:t>
            </a:r>
            <a:endParaRPr lang="en-US" sz="1500" b="0" strike="noStrike" spc="-1">
              <a:solidFill>
                <a:srgbClr val="000000"/>
              </a:solidFill>
              <a:latin typeface="Arial"/>
            </a:endParaRPr>
          </a:p>
        </p:txBody>
      </p:sp>
      <p:sp>
        <p:nvSpPr>
          <p:cNvPr id="19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焊接设备的操作流程</a:t>
            </a:r>
            <a:endParaRPr lang="en-US" sz="3600" b="0" strike="noStrike" spc="-1">
              <a:solidFill>
                <a:schemeClr val="dk1"/>
              </a:solidFill>
              <a:latin typeface="Arial"/>
            </a:endParaRPr>
          </a:p>
        </p:txBody>
      </p:sp>
      <p:sp>
        <p:nvSpPr>
          <p:cNvPr id="2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设备准备</a:t>
            </a:r>
            <a:endParaRPr lang="en-US" sz="2200" b="0" strike="noStrike" spc="-1">
              <a:solidFill>
                <a:srgbClr val="000000"/>
              </a:solidFill>
              <a:latin typeface="Arial"/>
            </a:endParaRPr>
          </a:p>
        </p:txBody>
      </p:sp>
      <p:sp>
        <p:nvSpPr>
          <p:cNvPr id="20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检查设备是否正常</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确认焊接材料准备充足</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焊接设备的维护保养</a:t>
            </a:r>
            <a:endParaRPr lang="en-US" sz="3500" b="0" strike="noStrike" spc="-1">
              <a:solidFill>
                <a:srgbClr val="000000"/>
              </a:solidFill>
              <a:latin typeface="Arial"/>
            </a:endParaRPr>
          </a:p>
        </p:txBody>
      </p:sp>
      <p:sp>
        <p:nvSpPr>
          <p:cNvPr id="2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对焊接设备进行定期保养，包括清洁设备表面、检查电路连接是否松动、更换磨损部件等，能够延长设备寿命，确保设备稳定运行。</a:t>
            </a:r>
            <a:endParaRPr lang="en-US" sz="25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焊接设备的安全操作</a:t>
            </a:r>
            <a:endParaRPr lang="en-US" sz="3600" b="0" strike="noStrike" spc="-1">
              <a:solidFill>
                <a:schemeClr val="dk1"/>
              </a:solidFill>
              <a:latin typeface="Arial"/>
            </a:endParaRPr>
          </a:p>
        </p:txBody>
      </p:sp>
      <p:sp>
        <p:nvSpPr>
          <p:cNvPr id="2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严格按照操作规程进行操作</a:t>
            </a:r>
            <a:endParaRPr lang="en-US" sz="1500" b="0" strike="noStrike" spc="-1">
              <a:solidFill>
                <a:srgbClr val="000000"/>
              </a:solidFill>
              <a:latin typeface="Arial"/>
            </a:endParaRPr>
          </a:p>
        </p:txBody>
      </p:sp>
      <p:sp>
        <p:nvSpPr>
          <p:cNvPr id="2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遵守安全操作规程</a:t>
            </a:r>
            <a:endParaRPr lang="en-US" sz="2200" b="0" strike="noStrike" spc="-1">
              <a:solidFill>
                <a:srgbClr val="000000"/>
              </a:solidFill>
              <a:latin typeface="Arial"/>
            </a:endParaRPr>
          </a:p>
        </p:txBody>
      </p:sp>
      <p:sp>
        <p:nvSpPr>
          <p:cNvPr id="2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佩戴手套、护目镜等防护装备</a:t>
            </a:r>
            <a:endParaRPr lang="en-US" sz="1500" b="0" strike="noStrike" spc="-1">
              <a:solidFill>
                <a:srgbClr val="000000"/>
              </a:solidFill>
              <a:latin typeface="Arial"/>
            </a:endParaRPr>
          </a:p>
        </p:txBody>
      </p:sp>
      <p:sp>
        <p:nvSpPr>
          <p:cNvPr id="2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戴好防护装备</a:t>
            </a:r>
            <a:endParaRPr lang="en-US" sz="2200" b="0" strike="noStrike" spc="-1">
              <a:solidFill>
                <a:srgbClr val="000000"/>
              </a:solidFill>
              <a:latin typeface="Arial"/>
            </a:endParaRPr>
          </a:p>
        </p:txBody>
      </p:sp>
      <p:sp>
        <p:nvSpPr>
          <p:cNvPr id="2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检查设备是否正常，避免故障发生</a:t>
            </a:r>
            <a:endParaRPr lang="en-US" sz="1500" b="0" strike="noStrike" spc="-1">
              <a:solidFill>
                <a:srgbClr val="000000"/>
              </a:solidFill>
              <a:latin typeface="Arial"/>
            </a:endParaRPr>
          </a:p>
        </p:txBody>
      </p:sp>
      <p:sp>
        <p:nvSpPr>
          <p:cNvPr id="2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确保设备完好</a:t>
            </a:r>
            <a:endParaRPr lang="en-US" sz="2200" b="0" strike="noStrike" spc="-1">
              <a:solidFill>
                <a:srgbClr val="000000"/>
              </a:solidFill>
              <a:latin typeface="Arial"/>
            </a:endParaRPr>
          </a:p>
        </p:txBody>
      </p:sp>
      <p:sp>
        <p:nvSpPr>
          <p:cNvPr id="2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焊接材料选择</a:t>
            </a:r>
            <a:endParaRPr lang="en-US" sz="3600" b="0" strike="noStrike" spc="-1">
              <a:solidFill>
                <a:schemeClr val="dk1"/>
              </a:solidFill>
              <a:latin typeface="Arial"/>
            </a:endParaRPr>
          </a:p>
        </p:txBody>
      </p:sp>
      <p:sp>
        <p:nvSpPr>
          <p:cNvPr id="2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https://d.book118.com/398016143011006050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153</Paragraphs>
  <Slides>22</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焊接工艺控制培训</vt:lpstr>
      <vt:lpstr>目录</vt:lpstr>
      <vt:lpstr>第一章 焊接工艺控制培训</vt:lpstr>
      <vt:lpstr> </vt:lpstr>
      <vt:lpstr>焊接工艺控制的重要性</vt:lpstr>
      <vt:lpstr>焊接工艺控制培训的内容</vt:lpstr>
      <vt:lpstr>焊接工艺控制培训的形式</vt:lpstr>
      <vt:lpstr>培训效果评估</vt:lpstr>
      <vt:lpstr>第2章 焊接原理</vt:lpstr>
      <vt:lpstr> </vt:lpstr>
      <vt:lpstr>焊接的分类</vt:lpstr>
      <vt:lpstr>焊接的原理</vt:lpstr>
      <vt:lpstr>焊接参数的调节</vt:lpstr>
      <vt:lpstr>焊接技术的发展</vt:lpstr>
      <vt:lpstr> </vt:lpstr>
      <vt:lpstr>第3章 焊接设备操作</vt:lpstr>
      <vt:lpstr>焊接设备的种类</vt:lpstr>
      <vt:lpstr>焊接设备的操作流程</vt:lpstr>
      <vt:lpstr> </vt:lpstr>
      <vt:lpstr>焊接设备的安全操作</vt:lpstr>
      <vt:lpstr>第四章 焊接材料选择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2024-09-29T14:54:09.220</cp:lastPrinted>
  <dcterms:created xsi:type="dcterms:W3CDTF">2024-09-29T06:54:09Z</dcterms:created>
  <dcterms:modified xsi:type="dcterms:W3CDTF">2024-09-29T06:54:11Z</dcterms:modified>
</cp:coreProperties>
</file>