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7BCB8-6ED7-4F46-A65B-9DC16F4F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5705C-05C2-459A-9FFE-1D642A90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B075D-6D6A-479B-B42B-8221BCF94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D764D-33FB-4FDF-81DE-D26E0F1E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D99C3-3AF9-447C-8CD3-BBB350A9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D7599-73F5-4EA2-8F31-B1E1B729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6C845-01FE-4764-B949-7306C97B4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076A9-1C58-4C8A-9354-6B60D565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A0D1C-AC9B-49D5-86E1-E1A3175C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CFD73-B1D8-486C-876E-434A668A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F3B55-94CB-4959-B91D-4A6041831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686031" y="1795583"/>
            <a:ext cx="3625850" cy="3790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3940810" cy="6858000"/>
          </a:xfrm>
          <a:custGeom>
            <a:rect l="l" t="t" r="r" b="b"/>
            <a:pathLst>
              <a:path w="3940810" h="6858000">
                <a:moveTo>
                  <a:pt x="3940476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40476" y="0"/>
                </a:lnTo>
                <a:lnTo>
                  <a:pt x="3940476" y="685800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0"/>
            <a:ext cx="3020060" cy="2880360"/>
          </a:xfrm>
          <a:custGeom>
            <a:rect l="l" t="t" r="r" b="b"/>
            <a:pathLst>
              <a:path w="3020060" h="2880360">
                <a:moveTo>
                  <a:pt x="264503" y="2880257"/>
                </a:moveTo>
                <a:lnTo>
                  <a:pt x="216040" y="2879839"/>
                </a:lnTo>
                <a:lnTo>
                  <a:pt x="167777" y="2878590"/>
                </a:lnTo>
                <a:lnTo>
                  <a:pt x="119725" y="2876518"/>
                </a:lnTo>
                <a:lnTo>
                  <a:pt x="71888" y="2873628"/>
                </a:lnTo>
                <a:lnTo>
                  <a:pt x="24274" y="2869928"/>
                </a:lnTo>
                <a:lnTo>
                  <a:pt x="0" y="2867621"/>
                </a:lnTo>
                <a:lnTo>
                  <a:pt x="0" y="0"/>
                </a:lnTo>
                <a:lnTo>
                  <a:pt x="3016826" y="0"/>
                </a:lnTo>
                <a:lnTo>
                  <a:pt x="3018047" y="28317"/>
                </a:lnTo>
                <a:lnTo>
                  <a:pt x="3019296" y="76580"/>
                </a:lnTo>
                <a:lnTo>
                  <a:pt x="3019713" y="125046"/>
                </a:lnTo>
                <a:lnTo>
                  <a:pt x="3019296" y="173511"/>
                </a:lnTo>
                <a:lnTo>
                  <a:pt x="3018047" y="221773"/>
                </a:lnTo>
                <a:lnTo>
                  <a:pt x="3015975" y="269826"/>
                </a:lnTo>
                <a:lnTo>
                  <a:pt x="3013085" y="317662"/>
                </a:lnTo>
                <a:lnTo>
                  <a:pt x="3009385" y="365276"/>
                </a:lnTo>
                <a:lnTo>
                  <a:pt x="3004882" y="412660"/>
                </a:lnTo>
                <a:lnTo>
                  <a:pt x="2999582" y="459808"/>
                </a:lnTo>
                <a:lnTo>
                  <a:pt x="2993492" y="506712"/>
                </a:lnTo>
                <a:lnTo>
                  <a:pt x="2986619" y="553365"/>
                </a:lnTo>
                <a:lnTo>
                  <a:pt x="2978970" y="599762"/>
                </a:lnTo>
                <a:lnTo>
                  <a:pt x="2970552" y="645895"/>
                </a:lnTo>
                <a:lnTo>
                  <a:pt x="2961371" y="691757"/>
                </a:lnTo>
                <a:lnTo>
                  <a:pt x="2951435" y="737341"/>
                </a:lnTo>
                <a:lnTo>
                  <a:pt x="2940749" y="782641"/>
                </a:lnTo>
                <a:lnTo>
                  <a:pt x="2929322" y="827649"/>
                </a:lnTo>
                <a:lnTo>
                  <a:pt x="2917159" y="872360"/>
                </a:lnTo>
                <a:lnTo>
                  <a:pt x="2904268" y="916766"/>
                </a:lnTo>
                <a:lnTo>
                  <a:pt x="2890656" y="960859"/>
                </a:lnTo>
                <a:lnTo>
                  <a:pt x="2876329" y="1004635"/>
                </a:lnTo>
                <a:lnTo>
                  <a:pt x="2861294" y="1048085"/>
                </a:lnTo>
                <a:lnTo>
                  <a:pt x="2845558" y="1091202"/>
                </a:lnTo>
                <a:lnTo>
                  <a:pt x="2829127" y="1133981"/>
                </a:lnTo>
                <a:lnTo>
                  <a:pt x="2812010" y="1176414"/>
                </a:lnTo>
                <a:lnTo>
                  <a:pt x="2794212" y="1218494"/>
                </a:lnTo>
                <a:lnTo>
                  <a:pt x="2775740" y="1260214"/>
                </a:lnTo>
                <a:lnTo>
                  <a:pt x="2756601" y="1301568"/>
                </a:lnTo>
                <a:lnTo>
                  <a:pt x="2736802" y="1342549"/>
                </a:lnTo>
                <a:lnTo>
                  <a:pt x="2716350" y="1383150"/>
                </a:lnTo>
                <a:lnTo>
                  <a:pt x="2695252" y="1423364"/>
                </a:lnTo>
                <a:lnTo>
                  <a:pt x="2673514" y="1463184"/>
                </a:lnTo>
                <a:lnTo>
                  <a:pt x="2651143" y="1502604"/>
                </a:lnTo>
                <a:lnTo>
                  <a:pt x="2628146" y="1541616"/>
                </a:lnTo>
                <a:lnTo>
                  <a:pt x="2604530" y="1580214"/>
                </a:lnTo>
                <a:lnTo>
                  <a:pt x="2580302" y="1618391"/>
                </a:lnTo>
                <a:lnTo>
                  <a:pt x="2555469" y="1656141"/>
                </a:lnTo>
                <a:lnTo>
                  <a:pt x="2530037" y="1693455"/>
                </a:lnTo>
                <a:lnTo>
                  <a:pt x="2504013" y="1730328"/>
                </a:lnTo>
                <a:lnTo>
                  <a:pt x="2477404" y="1766753"/>
                </a:lnTo>
                <a:lnTo>
                  <a:pt x="2450218" y="1802723"/>
                </a:lnTo>
                <a:lnTo>
                  <a:pt x="2422460" y="1838230"/>
                </a:lnTo>
                <a:lnTo>
                  <a:pt x="2394137" y="1873269"/>
                </a:lnTo>
                <a:lnTo>
                  <a:pt x="2365257" y="1907832"/>
                </a:lnTo>
                <a:lnTo>
                  <a:pt x="2335826" y="1941913"/>
                </a:lnTo>
                <a:lnTo>
                  <a:pt x="2305851" y="1975504"/>
                </a:lnTo>
                <a:lnTo>
                  <a:pt x="2275339" y="2008599"/>
                </a:lnTo>
                <a:lnTo>
                  <a:pt x="2244297" y="2041192"/>
                </a:lnTo>
                <a:lnTo>
                  <a:pt x="2212731" y="2073274"/>
                </a:lnTo>
                <a:lnTo>
                  <a:pt x="2180649" y="2104840"/>
                </a:lnTo>
                <a:lnTo>
                  <a:pt x="2148056" y="2135882"/>
                </a:lnTo>
                <a:lnTo>
                  <a:pt x="2114961" y="2166394"/>
                </a:lnTo>
                <a:lnTo>
                  <a:pt x="2081370" y="2196369"/>
                </a:lnTo>
                <a:lnTo>
                  <a:pt x="2047289" y="2225800"/>
                </a:lnTo>
                <a:lnTo>
                  <a:pt x="2012726" y="2254680"/>
                </a:lnTo>
                <a:lnTo>
                  <a:pt x="1977687" y="2283003"/>
                </a:lnTo>
                <a:lnTo>
                  <a:pt x="1942180" y="2310761"/>
                </a:lnTo>
                <a:lnTo>
                  <a:pt x="1906210" y="2337948"/>
                </a:lnTo>
                <a:lnTo>
                  <a:pt x="1869785" y="2364556"/>
                </a:lnTo>
                <a:lnTo>
                  <a:pt x="1832912" y="2390580"/>
                </a:lnTo>
                <a:lnTo>
                  <a:pt x="1795598" y="2416012"/>
                </a:lnTo>
                <a:lnTo>
                  <a:pt x="1757848" y="2440845"/>
                </a:lnTo>
                <a:lnTo>
                  <a:pt x="1719671" y="2465074"/>
                </a:lnTo>
                <a:lnTo>
                  <a:pt x="1681073" y="2488689"/>
                </a:lnTo>
                <a:lnTo>
                  <a:pt x="1642061" y="2511686"/>
                </a:lnTo>
                <a:lnTo>
                  <a:pt x="1602641" y="2534057"/>
                </a:lnTo>
                <a:lnTo>
                  <a:pt x="1562821" y="2555795"/>
                </a:lnTo>
                <a:lnTo>
                  <a:pt x="1522607" y="2576893"/>
                </a:lnTo>
                <a:lnTo>
                  <a:pt x="1482006" y="2597345"/>
                </a:lnTo>
                <a:lnTo>
                  <a:pt x="1441025" y="2617144"/>
                </a:lnTo>
                <a:lnTo>
                  <a:pt x="1399671" y="2636283"/>
                </a:lnTo>
                <a:lnTo>
                  <a:pt x="1357951" y="2654755"/>
                </a:lnTo>
                <a:lnTo>
                  <a:pt x="1315871" y="2672553"/>
                </a:lnTo>
                <a:lnTo>
                  <a:pt x="1273438" y="2689671"/>
                </a:lnTo>
                <a:lnTo>
                  <a:pt x="1230659" y="2706101"/>
                </a:lnTo>
                <a:lnTo>
                  <a:pt x="1187542" y="2721837"/>
                </a:lnTo>
                <a:lnTo>
                  <a:pt x="1144092" y="2736872"/>
                </a:lnTo>
                <a:lnTo>
                  <a:pt x="1100317" y="2751199"/>
                </a:lnTo>
                <a:lnTo>
                  <a:pt x="1056223" y="2764812"/>
                </a:lnTo>
                <a:lnTo>
                  <a:pt x="1011817" y="2777702"/>
                </a:lnTo>
                <a:lnTo>
                  <a:pt x="967107" y="2789865"/>
                </a:lnTo>
                <a:lnTo>
                  <a:pt x="922098" y="2801292"/>
                </a:lnTo>
                <a:lnTo>
                  <a:pt x="876798" y="2811978"/>
                </a:lnTo>
                <a:lnTo>
                  <a:pt x="831214" y="2821914"/>
                </a:lnTo>
                <a:lnTo>
                  <a:pt x="785352" y="2831095"/>
                </a:lnTo>
                <a:lnTo>
                  <a:pt x="739219" y="2839514"/>
                </a:lnTo>
                <a:lnTo>
                  <a:pt x="692823" y="2847163"/>
                </a:lnTo>
                <a:lnTo>
                  <a:pt x="646169" y="2854035"/>
                </a:lnTo>
                <a:lnTo>
                  <a:pt x="599265" y="2860125"/>
                </a:lnTo>
                <a:lnTo>
                  <a:pt x="552117" y="2865425"/>
                </a:lnTo>
                <a:lnTo>
                  <a:pt x="504733" y="2869929"/>
                </a:lnTo>
                <a:lnTo>
                  <a:pt x="457120" y="2873629"/>
                </a:lnTo>
                <a:lnTo>
                  <a:pt x="409283" y="2876518"/>
                </a:lnTo>
                <a:lnTo>
                  <a:pt x="361230" y="2878591"/>
                </a:lnTo>
                <a:lnTo>
                  <a:pt x="312968" y="2879839"/>
                </a:lnTo>
                <a:lnTo>
                  <a:pt x="264503" y="2880257"/>
                </a:lnTo>
                <a:close/>
              </a:path>
              <a:path w="3020060" h="2880360">
                <a:moveTo>
                  <a:pt x="3019714" y="125046"/>
                </a:moveTo>
                <a:close/>
              </a:path>
            </a:pathLst>
          </a:custGeom>
          <a:solidFill>
            <a:srgbClr val="D4DAFA">
              <a:alpha val="5490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0"/>
            <a:ext cx="1899285" cy="1741805"/>
          </a:xfrm>
          <a:custGeom>
            <a:rect l="l" t="t" r="r" b="b"/>
            <a:pathLst>
              <a:path w="1899285" h="1741805">
                <a:moveTo>
                  <a:pt x="264504" y="1741739"/>
                </a:moveTo>
                <a:lnTo>
                  <a:pt x="216306" y="1741041"/>
                </a:lnTo>
                <a:lnTo>
                  <a:pt x="168454" y="1738963"/>
                </a:lnTo>
                <a:lnTo>
                  <a:pt x="120967" y="1735523"/>
                </a:lnTo>
                <a:lnTo>
                  <a:pt x="73864" y="1730741"/>
                </a:lnTo>
                <a:lnTo>
                  <a:pt x="27165" y="1724634"/>
                </a:lnTo>
                <a:lnTo>
                  <a:pt x="0" y="1720284"/>
                </a:lnTo>
                <a:lnTo>
                  <a:pt x="0" y="0"/>
                </a:lnTo>
                <a:lnTo>
                  <a:pt x="1895641" y="0"/>
                </a:lnTo>
                <a:lnTo>
                  <a:pt x="1896437" y="10979"/>
                </a:lnTo>
                <a:lnTo>
                  <a:pt x="1898515" y="58831"/>
                </a:lnTo>
                <a:lnTo>
                  <a:pt x="1899212" y="107031"/>
                </a:lnTo>
                <a:lnTo>
                  <a:pt x="1898515" y="155230"/>
                </a:lnTo>
                <a:lnTo>
                  <a:pt x="1896437" y="203083"/>
                </a:lnTo>
                <a:lnTo>
                  <a:pt x="1892997" y="250570"/>
                </a:lnTo>
                <a:lnTo>
                  <a:pt x="1888214" y="297673"/>
                </a:lnTo>
                <a:lnTo>
                  <a:pt x="1882107" y="344372"/>
                </a:lnTo>
                <a:lnTo>
                  <a:pt x="1874696" y="390648"/>
                </a:lnTo>
                <a:lnTo>
                  <a:pt x="1866000" y="436482"/>
                </a:lnTo>
                <a:lnTo>
                  <a:pt x="1856038" y="481855"/>
                </a:lnTo>
                <a:lnTo>
                  <a:pt x="1844829" y="526747"/>
                </a:lnTo>
                <a:lnTo>
                  <a:pt x="1832391" y="571140"/>
                </a:lnTo>
                <a:lnTo>
                  <a:pt x="1818746" y="615014"/>
                </a:lnTo>
                <a:lnTo>
                  <a:pt x="1803910" y="658351"/>
                </a:lnTo>
                <a:lnTo>
                  <a:pt x="1787905" y="701130"/>
                </a:lnTo>
                <a:lnTo>
                  <a:pt x="1770748" y="743333"/>
                </a:lnTo>
                <a:lnTo>
                  <a:pt x="1752460" y="784941"/>
                </a:lnTo>
                <a:lnTo>
                  <a:pt x="1733058" y="825934"/>
                </a:lnTo>
                <a:lnTo>
                  <a:pt x="1712563" y="866294"/>
                </a:lnTo>
                <a:lnTo>
                  <a:pt x="1690993" y="906000"/>
                </a:lnTo>
                <a:lnTo>
                  <a:pt x="1668369" y="945035"/>
                </a:lnTo>
                <a:lnTo>
                  <a:pt x="1644707" y="983378"/>
                </a:lnTo>
                <a:lnTo>
                  <a:pt x="1620029" y="1021012"/>
                </a:lnTo>
                <a:lnTo>
                  <a:pt x="1594353" y="1057915"/>
                </a:lnTo>
                <a:lnTo>
                  <a:pt x="1567699" y="1094070"/>
                </a:lnTo>
                <a:lnTo>
                  <a:pt x="1540085" y="1129457"/>
                </a:lnTo>
                <a:lnTo>
                  <a:pt x="1511530" y="1164057"/>
                </a:lnTo>
                <a:lnTo>
                  <a:pt x="1482055" y="1197851"/>
                </a:lnTo>
                <a:lnTo>
                  <a:pt x="1451677" y="1230820"/>
                </a:lnTo>
                <a:lnTo>
                  <a:pt x="1420417" y="1262944"/>
                </a:lnTo>
                <a:lnTo>
                  <a:pt x="1388293" y="1294204"/>
                </a:lnTo>
                <a:lnTo>
                  <a:pt x="1355324" y="1324582"/>
                </a:lnTo>
                <a:lnTo>
                  <a:pt x="1321531" y="1354057"/>
                </a:lnTo>
                <a:lnTo>
                  <a:pt x="1286930" y="1382612"/>
                </a:lnTo>
                <a:lnTo>
                  <a:pt x="1251543" y="1410226"/>
                </a:lnTo>
                <a:lnTo>
                  <a:pt x="1215388" y="1436880"/>
                </a:lnTo>
                <a:lnTo>
                  <a:pt x="1178485" y="1462556"/>
                </a:lnTo>
                <a:lnTo>
                  <a:pt x="1140852" y="1487234"/>
                </a:lnTo>
                <a:lnTo>
                  <a:pt x="1102508" y="1510895"/>
                </a:lnTo>
                <a:lnTo>
                  <a:pt x="1063474" y="1533520"/>
                </a:lnTo>
                <a:lnTo>
                  <a:pt x="1023767" y="1555090"/>
                </a:lnTo>
                <a:lnTo>
                  <a:pt x="983407" y="1575585"/>
                </a:lnTo>
                <a:lnTo>
                  <a:pt x="942414" y="1594986"/>
                </a:lnTo>
                <a:lnTo>
                  <a:pt x="900806" y="1613275"/>
                </a:lnTo>
                <a:lnTo>
                  <a:pt x="858603" y="1630432"/>
                </a:lnTo>
                <a:lnTo>
                  <a:pt x="815824" y="1646437"/>
                </a:lnTo>
                <a:lnTo>
                  <a:pt x="772487" y="1661273"/>
                </a:lnTo>
                <a:lnTo>
                  <a:pt x="728613" y="1674918"/>
                </a:lnTo>
                <a:lnTo>
                  <a:pt x="684220" y="1687355"/>
                </a:lnTo>
                <a:lnTo>
                  <a:pt x="639328" y="1698565"/>
                </a:lnTo>
                <a:lnTo>
                  <a:pt x="593955" y="1708527"/>
                </a:lnTo>
                <a:lnTo>
                  <a:pt x="548121" y="1717223"/>
                </a:lnTo>
                <a:lnTo>
                  <a:pt x="501845" y="1724634"/>
                </a:lnTo>
                <a:lnTo>
                  <a:pt x="455146" y="1730741"/>
                </a:lnTo>
                <a:lnTo>
                  <a:pt x="408043" y="1735523"/>
                </a:lnTo>
                <a:lnTo>
                  <a:pt x="360556" y="1738964"/>
                </a:lnTo>
                <a:lnTo>
                  <a:pt x="312703" y="1741042"/>
                </a:lnTo>
                <a:lnTo>
                  <a:pt x="264504" y="1741739"/>
                </a:lnTo>
                <a:close/>
              </a:path>
              <a:path w="1899285" h="1741805">
                <a:moveTo>
                  <a:pt x="1899212" y="107031"/>
                </a:moveTo>
                <a:close/>
              </a:path>
            </a:pathLst>
          </a:custGeom>
          <a:solidFill>
            <a:srgbClr val="3045FC">
              <a:alpha val="6705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42381" y="1754747"/>
            <a:ext cx="6381750" cy="22498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15" Type="http://schemas.openxmlformats.org/officeDocument/2006/relationships/image" Target="../media/image17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2" Type="http://schemas.openxmlformats.org/officeDocument/2006/relationships/image" Target="../media/image1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7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7114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24308" y="1054159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榨汁机行业报告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16425" y="1990397"/>
            <a:ext cx="23622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产品分析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行业挑战与机遇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未来展望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A9B5F5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5"/>
              <a:t>行业概述</a:t>
            </a:r>
            <a:endParaRPr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通过电机驱动刀片旋转，将水果和蔬菜切碎并榨出</a:t>
            </a:r>
            <a:r>
              <a:rPr sz="1500" spc="-20">
                <a:latin typeface="微软雅黑"/>
                <a:cs typeface="微软雅黑"/>
              </a:rPr>
              <a:t>果汁。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3112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3045FC"/>
                </a:solidFill>
                <a:latin typeface="微软雅黑"/>
                <a:cs typeface="微软雅黑"/>
              </a:rPr>
              <a:t>电动榨汁</a:t>
            </a:r>
            <a:r>
              <a:rPr sz="2000" b="1" spc="-50">
                <a:solidFill>
                  <a:srgbClr val="3045FC"/>
                </a:solidFill>
                <a:latin typeface="微软雅黑"/>
                <a:cs typeface="微软雅黑"/>
              </a:rPr>
              <a:t>机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219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3112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3045FC"/>
                </a:solidFill>
                <a:latin typeface="微软雅黑"/>
                <a:cs typeface="微软雅黑"/>
              </a:rPr>
              <a:t>手动榨汁</a:t>
            </a:r>
            <a:r>
              <a:rPr sz="2000" b="1" spc="-50">
                <a:solidFill>
                  <a:srgbClr val="3045FC"/>
                </a:solidFill>
                <a:latin typeface="微软雅黑"/>
                <a:cs typeface="微软雅黑"/>
              </a:rPr>
              <a:t>机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0064B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3045FC"/>
                </a:solidFill>
                <a:latin typeface="微软雅黑"/>
                <a:cs typeface="微软雅黑"/>
              </a:rPr>
              <a:t>便携式榨汁</a:t>
            </a:r>
            <a:r>
              <a:rPr sz="2000" b="1" spc="-50">
                <a:solidFill>
                  <a:srgbClr val="3045FC"/>
                </a:solidFill>
                <a:latin typeface="微软雅黑"/>
                <a:cs typeface="微软雅黑"/>
              </a:rPr>
              <a:t>机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219E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3114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通过人力挤压水果或蔬菜，</a:t>
            </a:r>
            <a:r>
              <a:rPr sz="1500" spc="-10">
                <a:latin typeface="微软雅黑"/>
                <a:cs typeface="微软雅黑"/>
              </a:rPr>
              <a:t>将果汁挤出。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1209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小巧轻便，便于携带，适</a:t>
            </a:r>
            <a:r>
              <a:rPr sz="1500" spc="-10">
                <a:latin typeface="微软雅黑"/>
                <a:cs typeface="微软雅黑"/>
              </a:rPr>
              <a:t>合户外或旅行使用。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90781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中国榨汁机市场起步较晚，但近年来发展迅速，市场需求和销</a:t>
            </a:r>
            <a:r>
              <a:rPr sz="1500" spc="-10">
                <a:latin typeface="微软雅黑"/>
                <a:cs typeface="微软雅黑"/>
              </a:rPr>
              <a:t>售规模不断扩大。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890546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全球榨汁机市场规模不断扩大，随着人们对健康饮食的关注度不断提高，对果汁的需求也在增加。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592799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特别是在发达国家，由于人们生活节奏加快，榨汁机作为一种方便快捷的获取果汁的方式，受到了广泛的欢迎。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03258" y="1394814"/>
            <a:ext cx="5242560" cy="2194560"/>
          </a:xfrm>
          <a:custGeom>
            <a:rect l="l" t="t" r="r" b="b"/>
            <a:pathLst>
              <a:path w="5242559" h="2194560">
                <a:moveTo>
                  <a:pt x="365767" y="2194560"/>
                </a:moveTo>
                <a:lnTo>
                  <a:pt x="319884" y="2191709"/>
                </a:lnTo>
                <a:lnTo>
                  <a:pt x="275704" y="2183388"/>
                </a:lnTo>
                <a:lnTo>
                  <a:pt x="233568" y="2169939"/>
                </a:lnTo>
                <a:lnTo>
                  <a:pt x="193817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3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2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0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7" y="122846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7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1" y="2102249"/>
                </a:lnTo>
                <a:lnTo>
                  <a:pt x="5085761" y="2129027"/>
                </a:lnTo>
                <a:lnTo>
                  <a:pt x="5048739" y="2151704"/>
                </a:lnTo>
                <a:lnTo>
                  <a:pt x="5008988" y="2169939"/>
                </a:lnTo>
                <a:lnTo>
                  <a:pt x="4966851" y="2183389"/>
                </a:lnTo>
                <a:lnTo>
                  <a:pt x="4922666" y="2191710"/>
                </a:lnTo>
                <a:lnTo>
                  <a:pt x="4876792" y="2194559"/>
                </a:lnTo>
                <a:lnTo>
                  <a:pt x="365767" y="219456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303258" y="3911004"/>
            <a:ext cx="5242560" cy="2194560"/>
          </a:xfrm>
          <a:custGeom>
            <a:rect l="l" t="t" r="r" b="b"/>
            <a:pathLst>
              <a:path w="5242559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6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2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3" y="2849"/>
                </a:lnTo>
                <a:lnTo>
                  <a:pt x="4966853" y="11171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8" y="122847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2" y="2102248"/>
                </a:lnTo>
                <a:lnTo>
                  <a:pt x="5085762" y="2129026"/>
                </a:lnTo>
                <a:lnTo>
                  <a:pt x="5048740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CCE7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715855" y="3911004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4" y="11171"/>
                </a:lnTo>
                <a:lnTo>
                  <a:pt x="5008991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7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2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15855" y="1378941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0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6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1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CCE7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6814132" y="431687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4280"/>
                </a:solidFill>
                <a:latin typeface="微软雅黑"/>
                <a:cs typeface="微软雅黑"/>
              </a:rPr>
              <a:t>环保材料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14131" y="4780267"/>
            <a:ext cx="43116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4280"/>
                </a:solidFill>
                <a:latin typeface="微软雅黑"/>
                <a:cs typeface="微软雅黑"/>
              </a:rPr>
              <a:t>随着环保意识的提高，越来越多的企业开始采用环保材料来生产榨汁机，以降低对环境的影响。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09826" y="1800687"/>
            <a:ext cx="4311650" cy="1414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4280"/>
                </a:solidFill>
                <a:latin typeface="微软雅黑"/>
                <a:cs typeface="微软雅黑"/>
              </a:rPr>
              <a:t>一体化设计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004280"/>
                </a:solidFill>
                <a:latin typeface="微软雅黑"/>
                <a:cs typeface="微软雅黑"/>
              </a:rPr>
              <a:t>随着消费者对榨汁机的便捷性和易用性需求的提高，一体化设计成为榨汁机的发展趋势。一体化设计能够减少清洗和组装的时间，提高使用体验。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97230" y="1800687"/>
            <a:ext cx="63754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20">
                <a:solidFill>
                  <a:srgbClr val="FFFFFF"/>
                </a:solidFill>
                <a:latin typeface="微软雅黑"/>
                <a:cs typeface="微软雅黑"/>
              </a:rPr>
              <a:t>智能化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97230" y="2264077"/>
            <a:ext cx="4299585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智能化技术如物联网、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APP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控制等在榨汁机中的应用逐渐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普及，用户可以通过手机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APP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控制榨汁机的运行，同时获取更加个性化的饮食建议和健康资讯。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09826" y="4316877"/>
            <a:ext cx="4483100" cy="1106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多样化功能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榨汁机除了基本的榨汁功能外，还逐渐具备了搅拌、打蛋、磨豆等多种功能，满足了消费者多样化的需求。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5"/>
              <a:t>市场分析</a:t>
            </a:r>
            <a:endParaRPr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B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947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CCE7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健康意识提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高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随着消费者对健康饮食的关注度提升，对新鲜果汁的需求也随之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11195"/>
                </a:solidFill>
                <a:latin typeface="微软雅黑"/>
                <a:cs typeface="微软雅黑"/>
              </a:rPr>
              <a:t>便捷性需</a:t>
            </a:r>
            <a:r>
              <a:rPr sz="2300" b="1" spc="-50">
                <a:solidFill>
                  <a:srgbClr val="011195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011195"/>
                </a:solidFill>
                <a:latin typeface="微软雅黑"/>
                <a:cs typeface="微软雅黑"/>
              </a:rPr>
              <a:t>消费者追求方便快捷的饮食方式，榨汁机能够满足消费者快速制作</a:t>
            </a:r>
            <a:r>
              <a:rPr sz="1500" spc="-50">
                <a:solidFill>
                  <a:srgbClr val="011195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11195"/>
                </a:solidFill>
                <a:latin typeface="微软雅黑"/>
                <a:cs typeface="微软雅黑"/>
              </a:rPr>
              <a:t>果汁的需求。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口味多样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消费者对果汁口味的需求多样化，不同品牌和型号的榨汁机能够提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供不同口味的选择。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0085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消费者需求分析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B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EFFB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E7F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E7F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CCE7F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国际品牌主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导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目前，国际品牌在榨汁机市场上占据主导地位，拥有较高的知名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度和市场份额。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296697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新兴品牌涌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随着市场的不断扩大，越来越多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的新兴品牌开始进入榨汁机市场，与国际品牌展开竞争。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916647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品牌差异化竞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各品牌在产品功能、设计、价格等方面展开差异化竞争，以满足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不同消费者的需求。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7F91F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技术创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latin typeface="微软雅黑"/>
                <a:cs typeface="微软雅黑"/>
              </a:rPr>
              <a:t>未来，榨汁机行业将不断涌现出新的技术和产品，如智能榨汁机、</a:t>
            </a:r>
            <a:r>
              <a:rPr sz="1500" spc="-10">
                <a:latin typeface="微软雅黑"/>
                <a:cs typeface="微软雅黑"/>
              </a:rPr>
              <a:t>多功能榨汁机等。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健康趋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随着消费者对健康的关注度不断提高，健康型榨汁机将成为市场主</a:t>
            </a:r>
            <a:r>
              <a:rPr sz="1500" spc="-25">
                <a:latin typeface="微软雅黑"/>
                <a:cs typeface="微软雅黑"/>
              </a:rPr>
              <a:t>流。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品质和服务竞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争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未来，品质和服务将成为榨汁机市场竞争的关键因素，提升产品品质和售后服务水平将成为企业核心竞争力。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085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EFF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3045F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5"/>
              <a:t>产品分析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https://d.book118.com/398017114021006044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榨汁机行业报告</vt:lpstr>
      <vt:lpstr>PowerPoint Presentation</vt:lpstr>
      <vt:lpstr>行业概述</vt:lpstr>
      <vt:lpstr>定义与分类</vt:lpstr>
      <vt:lpstr>行业规模与增长</vt:lpstr>
      <vt:lpstr>行业发展趋势</vt:lpstr>
      <vt:lpstr>市场分析</vt:lpstr>
      <vt:lpstr>消费者需求分析</vt:lpstr>
      <vt:lpstr>市场竞争格局</vt:lpstr>
      <vt:lpstr>市场趋势预测</vt:lpstr>
      <vt:lpstr>产品分析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2024-09-24T00:41:10.490</cp:lastPrinted>
  <dcterms:created xsi:type="dcterms:W3CDTF">2024-09-23T16:41:10Z</dcterms:created>
  <dcterms:modified xsi:type="dcterms:W3CDTF">2024-09-23T16:41:11Z</dcterms:modified>
</cp:coreProperties>
</file>