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7EEA533-9AD9-49D1-8981-90CBED3BDB5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FCEA67F-40D1-43E4-8A7E-879AC98AA0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202855F-EEF7-4C30-BEB2-213F8F97662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E18ABAD-0242-403A-AC53-3CE780B0FED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DCC6BA3-89A5-4FAA-AD14-50473DCCB9B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E8DCA71-3F20-4947-B33F-AAA0BB4BCA6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85F5F30-6385-4C6A-9123-20C93733934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B987804-B1BC-44E5-AE1D-F291111AFFB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FCDF14C-D35D-43FD-B1BB-CB6E012233C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D0ABDBC-0D6A-436B-AF3E-A5EE93E6D8B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C5070E0-18FF-422D-91E0-22DB745DA31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98023053070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489687" y="2615175"/>
            <a:ext cx="98869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互联网电子邮件服务管理办法</a:t>
            </a:r>
          </a:p>
        </p:txBody>
      </p:sp>
      <p:sp>
        <p:nvSpPr>
          <p:cNvPr id="3" name="TextBox 3"/>
          <p:cNvSpPr txBox="1"/>
          <p:nvPr/>
        </p:nvSpPr>
        <p:spPr>
          <a:xfrm>
            <a:off x="489687" y="5731877"/>
            <a:ext cx="24479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dk1">
                    <a:alpha val="100000"/>
                  </a:schemeClr>
                </a:solidFill>
                <a:latin typeface="Microsoft Yahei"/>
                <a:ea typeface="Microsoft Yahei"/>
                <a:cs typeface="Microsoft Yahei"/>
              </a:rPr>
              <a:t>汇报人：AA</a:t>
            </a:r>
          </a:p>
        </p:txBody>
      </p:sp>
      <p:sp>
        <p:nvSpPr>
          <p:cNvPr id="4" name="TextBox 4"/>
          <p:cNvSpPr txBox="1"/>
          <p:nvPr/>
        </p:nvSpPr>
        <p:spPr>
          <a:xfrm>
            <a:off x="2831743" y="5731877"/>
            <a:ext cx="693420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dk1">
                    <a:alpha val="100000"/>
                  </a:schemeClr>
                </a:solidFill>
                <a:latin typeface="Microsoft Yahei"/>
                <a:ea typeface="Microsoft Yahei"/>
                <a:cs typeface="Microsoft Yahei"/>
              </a:rPr>
              <a:t>2024-01-19</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27" y="0"/>
            <a:ext cx="12191747" cy="6858000"/>
          </a:xfrm>
          <a:prstGeom prst="rect">
            <a:avLst/>
          </a:prstGeom>
        </p:spPr>
      </p:pic>
      <p:sp>
        <p:nvSpPr>
          <p:cNvPr id="3" name="TextBox 3"/>
          <p:cNvSpPr txBox="1"/>
          <p:nvPr/>
        </p:nvSpPr>
        <p:spPr>
          <a:xfrm>
            <a:off x="1433708" y="1852562"/>
            <a:ext cx="6974588"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电子邮件服务概述</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互联网电子邮件服务管理原则</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电子邮件服务提供商的管理要求</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用户使用电子邮件服务的规范</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监管与处罚措施</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5400" b="1">
                <a:solidFill>
                  <a:srgbClr val="FFFFFF">
                    <a:alpha val="100000"/>
                  </a:srgbClr>
                </a:solidFill>
                <a:latin typeface="Microsoft Yahei"/>
                <a:ea typeface="Microsoft Yahei"/>
                <a:cs typeface="Microsoft Yahei"/>
              </a:rPr>
              <a:t>01</a:t>
            </a:r>
          </a:p>
        </p:txBody>
      </p:sp>
      <p:sp>
        <p:nvSpPr>
          <p:cNvPr id="3" name="TextBox 3"/>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电子邮件服务概述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电子邮件定义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通过互联网或其他电子通讯网络进行书写、发送和接收的信件。</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特点</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快速、方便、低成本、全球性。</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电子邮件服务已成为现代社会中最重要的信息传递方式之一，广泛应用于个人、企业和政府机构。</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信息传递</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商务沟通</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便捷性</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9917" r="991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电子邮件服务在商务沟通中扮演着重要角色，可实现即时、准确的文件和信息传输。</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电子邮件服务不受时间和地域限制，用户可随时随地发送和接收邮件。</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电子邮件服务的重要性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3535" r="13535"/>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电子邮件服务起源于20世纪70年代，最初仅限于学术和军事领域使用。</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早期阶段</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随着互联网的普及，电子邮件服务逐渐商业化，出现了众多提供免费或收费服务的邮件服务商。</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商业化阶段</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随着智能手机和移动互联网的普及，电子邮件服务逐渐实现移动化，用户可通过手机随时随地处理邮件。</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移动化阶段</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近年来，随着人工智能技术的发展，电子邮件服务开始实现智能化，如自动分类、自动回复、垃圾邮件过滤等功能。</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智能化阶段</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电子邮件服务的发展历程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5400" b="1">
                <a:solidFill>
                  <a:srgbClr val="FFFFFF">
                    <a:alpha val="100000"/>
                  </a:srgbClr>
                </a:solidFill>
                <a:latin typeface="Microsoft Yahei"/>
                <a:ea typeface="Microsoft Yahei"/>
                <a:cs typeface="Microsoft Yahei"/>
              </a:rPr>
              <a:t>02</a:t>
            </a:r>
          </a:p>
        </p:txBody>
      </p:sp>
      <p:sp>
        <p:nvSpPr>
          <p:cNvPr id="3" name="TextBox 3"/>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互联网电子邮件服务管理原则</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412" r="31412"/>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1773" r="21773"/>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023" r="32023"/>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互联网电子邮件服务提供者和使用者必须遵守国家法律法规，不得利用电子邮件从事违法犯罪活动。</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遵守法律法规</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提供互联网电子邮件服务的企业必须依法取得相关资质，确保合法经营。</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合法经营</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合法性原则</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687" b="2687"/>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互联网电子邮件服务提供者应采取必要的技术和管理措施，确保用户隐私信息不被泄露、滥用或非法交易。</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提供者应确保电子邮件数据的传输、存储和处理过程中的安全性，防止数据被非法获取、篡改或破坏。</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保密性原则</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数据安全</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保护用户隐私</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6156" r="2615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真实身份</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互联网电子邮件服务提供者和使用者应使用真实身份信息进行注册和通信，不得冒用他人名义发送邮件。</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诚信经营</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提供者在推广、宣传等活动中应遵守诚信原则，不得进行虚假宣传或误导用户。</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诚信原则</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互联网电子邮件服务提供者应承担起安全管理、用户隐私保护等责任，建立健全相关管理制度和技术措施。</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提供者责任</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使用者应自觉遵守电子邮件服务管理规定，不得发送垃圾邮件、恶意软件等危害网络安全的内容。同时，对于收到的违法或不良信息，应及时向相关部门举报。</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使用者责任</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责任原则</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5400" b="1">
                <a:solidFill>
                  <a:srgbClr val="FFFFFF">
                    <a:alpha val="100000"/>
                  </a:srgbClr>
                </a:solidFill>
                <a:latin typeface="Microsoft Yahei"/>
                <a:ea typeface="Microsoft Yahei"/>
                <a:cs typeface="Microsoft Yahei"/>
              </a:rPr>
              <a:t>03</a:t>
            </a:r>
          </a:p>
        </p:txBody>
      </p:sp>
      <p:sp>
        <p:nvSpPr>
          <p:cNvPr id="3" name="TextBox 3"/>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电子邮件服务提供商的管理要求</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合法经营</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服务提供商必须具备合法经营资格，遵守国家法律法规，取得相关行政许可。</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技术能力</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服务提供商应具备必要的技术能力，能够保证电子邮件服务的正常运行和数据安全。</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信誉良好</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服务提供商应具有良好的商业信誉，无重大违法违规记录。</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资质要求</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服务提供商应确保电子邮件服务的可用性，保证用户能够随时随地访问和使用服务。</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服务可用性</a:t>
            </a:r>
          </a:p>
        </p:txBody>
      </p:sp>
      <p:pic>
        <p:nvPicPr>
          <p:cNvPr id="5" name="Picture 5"/>
          <p:cNvPicPr>
            <a:picLocks noChangeAspect="1"/>
          </p:cNvPicPr>
          <p:nvPr/>
        </p:nvPicPr>
        <p:blipFill>
          <a:blip r:embed="rId2"/>
          <a:srcRect l="15417" r="15417"/>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服务提供商应提供足够的数据传输速度，确保用户能够快速、稳定地发送和接收电子邮件。</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数据传输速度</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服务提供商应采取有效的垃圾邮件过滤措施，减少用户收到垃圾邮件的干扰。</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垃圾邮件过滤</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服务质量要求</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8816" b="8816"/>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10159" b="10159"/>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9778" b="9778"/>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用户权益保障要求</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用户隐私保护</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服务提供商应严格保护用户隐私，不得泄露用户个人信息和邮件内容。</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用户数据安全</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服务提供商应采取必要的安全措施，确保用户数据的安全性和完整性。</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用户投诉处理</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服务提供商应建立用户投诉处理机制，及时响应用户投诉并解决问题。</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https://d.book118.com/398023053070006032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E0E07"/>
      </a:dk1>
      <a:lt1>
        <a:srgbClr val="EFEED8"/>
      </a:lt1>
      <a:dk2>
        <a:srgbClr val="0E0E07"/>
      </a:dk2>
      <a:lt2>
        <a:srgbClr val="FFE5B9"/>
      </a:lt2>
      <a:accent1>
        <a:srgbClr val="00608A"/>
      </a:accent1>
      <a:accent2>
        <a:srgbClr val="0080B8"/>
      </a:accent2>
      <a:accent3>
        <a:srgbClr val="FFA89D"/>
      </a:accent3>
      <a:accent4>
        <a:srgbClr val="EFA572"/>
      </a:accent4>
      <a:accent5>
        <a:srgbClr val="2DA9AE"/>
      </a:accent5>
      <a:accent6>
        <a:srgbClr val="5BA27C"/>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82</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2024-09-10T01:30:51.508</cp:lastPrinted>
  <dcterms:created xsi:type="dcterms:W3CDTF">2024-09-09T17:30:51Z</dcterms:created>
  <dcterms:modified xsi:type="dcterms:W3CDTF">2024-09-09T17:30:53Z</dcterms:modified>
</cp:coreProperties>
</file>