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809" r:id="rId2"/>
    <p:sldMasterId id="2147483815"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9" r:id="rId35"/>
    <p:sldId id="352" r:id="rId36"/>
    <p:sldId id="355" r:id="rId37"/>
    <p:sldId id="358" r:id="rId38"/>
    <p:sldId id="361" r:id="rId39"/>
    <p:sldId id="364" r:id="rId40"/>
    <p:sldId id="367" r:id="rId41"/>
    <p:sldId id="370" r:id="rId42"/>
    <p:sldId id="373" r:id="rId43"/>
    <p:sldId id="376" r:id="rId44"/>
    <p:sldId id="379" r:id="rId45"/>
    <p:sldId id="382" r:id="rId46"/>
    <p:sldId id="385" r:id="rId47"/>
    <p:sldId id="387" r:id="rId48"/>
  </p:sldIdLst>
  <p:sldSz cx="9906000" cy="6858000"/>
  <p:notesSz cx="6858000" cy="9144000"/>
  <p:custDataLst>
    <p:tags r:id="rId4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C083E6E3-FA7D-4D7B-A595-EF9225AFEA82}" styleName="Light Style 1 - Accent 3">
    <a:wholeTbl>
      <a:tcTxStyle>
        <a:fontRef idx="minor"/>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fill>
          <a:solidFill>
            <a:schemeClr val="accent3">
              <a:alpha val="20000"/>
            </a:schemeClr>
          </a:solidFill>
        </a:fill>
      </a:tcStyle>
    </a:band1H>
    <a:band1V>
      <a:tcStyle>
        <a:fill>
          <a:solidFill>
            <a:schemeClr val="accent3">
              <a:alpha val="20000"/>
            </a:schemeClr>
          </a:solidFill>
        </a:fill>
      </a:tcStyle>
    </a:band1V>
    <a:lastCol>
      <a:tcTxStyle b="on"/>
    </a:lastCol>
    <a:firstCol>
      <a:tcTxStyle b="on"/>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slide" Target="slides/slide32.xml" /><Relationship Id="rId37" Type="http://schemas.openxmlformats.org/officeDocument/2006/relationships/slide" Target="slides/slide33.xml" /><Relationship Id="rId38" Type="http://schemas.openxmlformats.org/officeDocument/2006/relationships/slide" Target="slides/slide34.xml" /><Relationship Id="rId39" Type="http://schemas.openxmlformats.org/officeDocument/2006/relationships/slide" Target="slides/slide35.xml" /><Relationship Id="rId4" Type="http://schemas.openxmlformats.org/officeDocument/2006/relationships/notesMaster" Target="notesMasters/notesMaster1.xml" /><Relationship Id="rId40" Type="http://schemas.openxmlformats.org/officeDocument/2006/relationships/slide" Target="slides/slide36.xml" /><Relationship Id="rId41" Type="http://schemas.openxmlformats.org/officeDocument/2006/relationships/slide" Target="slides/slide37.xml" /><Relationship Id="rId42" Type="http://schemas.openxmlformats.org/officeDocument/2006/relationships/slide" Target="slides/slide38.xml" /><Relationship Id="rId43" Type="http://schemas.openxmlformats.org/officeDocument/2006/relationships/slide" Target="slides/slide39.xml" /><Relationship Id="rId44" Type="http://schemas.openxmlformats.org/officeDocument/2006/relationships/slide" Target="slides/slide40.xml" /><Relationship Id="rId45" Type="http://schemas.openxmlformats.org/officeDocument/2006/relationships/slide" Target="slides/slide41.xml" /><Relationship Id="rId46" Type="http://schemas.openxmlformats.org/officeDocument/2006/relationships/slide" Target="slides/slide42.xml" /><Relationship Id="rId47" Type="http://schemas.openxmlformats.org/officeDocument/2006/relationships/slide" Target="slides/slide43.xml" /><Relationship Id="rId48" Type="http://schemas.openxmlformats.org/officeDocument/2006/relationships/slide" Target="slides/slide44.xml" /><Relationship Id="rId49" Type="http://schemas.openxmlformats.org/officeDocument/2006/relationships/tags" Target="tags/tag1.xml" /><Relationship Id="rId5" Type="http://schemas.openxmlformats.org/officeDocument/2006/relationships/slide" Target="slides/slide1.xml" /><Relationship Id="rId50" Type="http://schemas.openxmlformats.org/officeDocument/2006/relationships/presProps" Target="presProps.xml" /><Relationship Id="rId51" Type="http://schemas.openxmlformats.org/officeDocument/2006/relationships/viewProps" Target="viewProps.xml" /><Relationship Id="rId52" Type="http://schemas.openxmlformats.org/officeDocument/2006/relationships/theme" Target="theme/theme1.xml" /><Relationship Id="rId53" Type="http://schemas.openxmlformats.org/officeDocument/2006/relationships/tableStyles" Target="tableStyles.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3074" name="Rectangle 2"/>
          <p:cNvSpPr>
            <a:spLocks noGrp="1" noChangeArrowheads="1"/>
          </p:cNvSpPr>
          <p:nvPr>
            <p:ph type="hdr" sz="quarter"/>
          </p:nvPr>
        </p:nvSpPr>
        <p:spPr bwMode="auto">
          <a:xfrm>
            <a:off x="0" y="0"/>
            <a:ext cx="2918831" cy="493316"/>
          </a:xfrm>
          <a:prstGeom prst="rect">
            <a:avLst/>
          </a:prstGeom>
          <a:noFill/>
          <a:ln w="9525">
            <a:noFill/>
            <a:miter lim="800000"/>
          </a:ln>
        </p:spPr>
        <p:txBody>
          <a:bodyPr vert="horz" wrap="square" lIns="91440" tIns="45720" rIns="91440" bIns="45720" numCol="1" anchor="t" anchorCtr="0" compatLnSpc="1">
            <a:prstTxWarp prst="textNoShape">
              <a:avLst/>
            </a:prstTxWarp>
          </a:bodyPr>
          <a:lstStyle>
            <a:lvl1pPr>
              <a:defRPr sz="800">
                <a:solidFill>
                  <a:srgbClr val="313232"/>
                </a:solidFill>
              </a:defRPr>
            </a:lvl1pPr>
          </a:lstStyle>
          <a:p>
            <a:endParaRPr lang="en-US"/>
          </a:p>
        </p:txBody>
      </p:sp>
      <p:sp>
        <p:nvSpPr>
          <p:cNvPr id="3075" name="Rectangle 3"/>
          <p:cNvSpPr>
            <a:spLocks noGrp="1" noChangeArrowheads="1"/>
          </p:cNvSpPr>
          <p:nvPr>
            <p:ph type="dt" idx="1"/>
          </p:nvPr>
        </p:nvSpPr>
        <p:spPr bwMode="auto">
          <a:xfrm>
            <a:off x="3816932" y="0"/>
            <a:ext cx="2918831" cy="493316"/>
          </a:xfrm>
          <a:prstGeom prst="rect">
            <a:avLst/>
          </a:prstGeom>
          <a:noFill/>
          <a:ln w="9525">
            <a:noFill/>
            <a:miter lim="800000"/>
          </a:ln>
        </p:spPr>
        <p:txBody>
          <a:bodyPr vert="horz" wrap="square" lIns="91440" tIns="45720" rIns="91440" bIns="45720" numCol="1" anchor="t" anchorCtr="0" compatLnSpc="1">
            <a:prstTxWarp prst="textNoShape">
              <a:avLst/>
            </a:prstTxWarp>
          </a:bodyPr>
          <a:lstStyle>
            <a:lvl1pPr algn="r">
              <a:defRPr sz="800">
                <a:solidFill>
                  <a:srgbClr val="313232"/>
                </a:solidFill>
              </a:defRPr>
            </a:lvl1pPr>
          </a:lstStyle>
          <a:p>
            <a:endParaRPr lang="en-US"/>
          </a:p>
        </p:txBody>
      </p:sp>
      <p:sp>
        <p:nvSpPr>
          <p:cNvPr id="3076" name="Rectangle 4"/>
          <p:cNvSpPr>
            <a:spLocks noGrp="1" noRot="1" noChangeAspect="1" noChangeArrowheads="1" noTextEdit="1"/>
          </p:cNvSpPr>
          <p:nvPr>
            <p:ph type="sldImg" idx="2"/>
          </p:nvPr>
        </p:nvSpPr>
        <p:spPr bwMode="auto">
          <a:xfrm>
            <a:off x="695325" y="739775"/>
            <a:ext cx="5345113" cy="3700463"/>
          </a:xfrm>
          <a:prstGeom prst="rect">
            <a:avLst/>
          </a:prstGeom>
          <a:noFill/>
          <a:ln w="9525">
            <a:solidFill>
              <a:srgbClr val="000000"/>
            </a:solidFill>
            <a:miter lim="800000"/>
          </a:ln>
          <a:effectLst/>
        </p:spPr>
      </p:sp>
      <p:sp>
        <p:nvSpPr>
          <p:cNvPr id="3077" name="Rectangle 5"/>
          <p:cNvSpPr>
            <a:spLocks noGrp="1" noChangeArrowheads="1"/>
          </p:cNvSpPr>
          <p:nvPr>
            <p:ph type="body" sz="quarter" idx="3"/>
          </p:nvPr>
        </p:nvSpPr>
        <p:spPr bwMode="auto">
          <a:xfrm>
            <a:off x="898102" y="4686499"/>
            <a:ext cx="4939560" cy="4439841"/>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78" name="Rectangle 6"/>
          <p:cNvSpPr>
            <a:spLocks noGrp="1" noChangeArrowheads="1"/>
          </p:cNvSpPr>
          <p:nvPr>
            <p:ph type="ftr" sz="quarter" idx="4"/>
          </p:nvPr>
        </p:nvSpPr>
        <p:spPr bwMode="auto">
          <a:xfrm>
            <a:off x="0" y="9372997"/>
            <a:ext cx="2918831" cy="493316"/>
          </a:xfrm>
          <a:prstGeom prst="rect">
            <a:avLst/>
          </a:prstGeom>
          <a:noFill/>
          <a:ln w="9525">
            <a:noFill/>
            <a:miter lim="800000"/>
          </a:ln>
        </p:spPr>
        <p:txBody>
          <a:bodyPr vert="horz" wrap="square" lIns="91440" tIns="45720" rIns="91440" bIns="45720" numCol="1" anchor="b" anchorCtr="0" compatLnSpc="1">
            <a:prstTxWarp prst="textNoShape">
              <a:avLst/>
            </a:prstTxWarp>
          </a:bodyPr>
          <a:lstStyle>
            <a:lvl1pPr>
              <a:defRPr sz="800">
                <a:solidFill>
                  <a:srgbClr val="313232"/>
                </a:solidFill>
              </a:defRPr>
            </a:lvl1pPr>
          </a:lstStyle>
          <a:p>
            <a:endParaRPr lang="en-US"/>
          </a:p>
        </p:txBody>
      </p:sp>
      <p:sp>
        <p:nvSpPr>
          <p:cNvPr id="3079" name="Rectangle 7"/>
          <p:cNvSpPr>
            <a:spLocks noGrp="1" noChangeArrowheads="1"/>
          </p:cNvSpPr>
          <p:nvPr>
            <p:ph type="sldNum" sz="quarter" idx="5"/>
          </p:nvPr>
        </p:nvSpPr>
        <p:spPr bwMode="auto">
          <a:xfrm>
            <a:off x="3816932" y="9372997"/>
            <a:ext cx="2918831" cy="493316"/>
          </a:xfrm>
          <a:prstGeom prst="rect">
            <a:avLst/>
          </a:prstGeom>
          <a:noFill/>
          <a:ln w="9525">
            <a:noFill/>
            <a:miter lim="800000"/>
          </a:ln>
        </p:spPr>
        <p:txBody>
          <a:bodyPr vert="horz" wrap="square" lIns="91440" tIns="45720" rIns="91440" bIns="45720" numCol="1" anchor="b" anchorCtr="0" compatLnSpc="1">
            <a:prstTxWarp prst="textNoShape">
              <a:avLst/>
            </a:prstTxWarp>
          </a:bodyPr>
          <a:lstStyle>
            <a:lvl1pPr algn="r">
              <a:defRPr sz="800">
                <a:solidFill>
                  <a:srgbClr val="313232"/>
                </a:solidFill>
              </a:defRPr>
            </a:lvl1pPr>
          </a:lstStyle>
          <a:p>
            <a:fld id="{D1C7FB31-0C7B-4DF9-A9BC-6BD9C278B254}" type="slidenum">
              <a:rPr lang="en-US"/>
              <a:t>‹#›</a:t>
            </a:fld>
            <a:endParaRPr lang="en-US"/>
          </a:p>
        </p:txBody>
      </p:sp>
    </p:spTree>
    <p:extLst>
      <p:ext uri="{BB962C8B-B14F-4D97-AF65-F5344CB8AC3E}">
        <p14:creationId xmlns:p14="http://schemas.microsoft.com/office/powerpoint/2010/main" val="364429052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ＭＳ Ｐゴシック" pitchFamily="108" charset="-128"/>
        <a:cs typeface="+mn-cs"/>
      </a:defRPr>
    </a:lvl1pPr>
    <a:lvl2pPr marL="457200" algn="l" rtl="0" fontAlgn="base">
      <a:spcBef>
        <a:spcPct val="30000"/>
      </a:spcBef>
      <a:spcAft>
        <a:spcPct val="0"/>
      </a:spcAft>
      <a:defRPr sz="1200" kern="1200">
        <a:solidFill>
          <a:schemeClr val="tx1"/>
        </a:solidFill>
        <a:latin typeface="Arial"/>
        <a:ea typeface="ＭＳ Ｐゴシック" pitchFamily="108" charset="-128"/>
        <a:cs typeface="+mn-cs"/>
      </a:defRPr>
    </a:lvl2pPr>
    <a:lvl3pPr marL="914400" algn="l" rtl="0" fontAlgn="base">
      <a:spcBef>
        <a:spcPct val="30000"/>
      </a:spcBef>
      <a:spcAft>
        <a:spcPct val="0"/>
      </a:spcAft>
      <a:defRPr sz="1200" kern="1200">
        <a:solidFill>
          <a:schemeClr val="tx1"/>
        </a:solidFill>
        <a:latin typeface="Arial"/>
        <a:ea typeface="ＭＳ Ｐゴシック" pitchFamily="108" charset="-128"/>
        <a:cs typeface="+mn-cs"/>
      </a:defRPr>
    </a:lvl3pPr>
    <a:lvl4pPr marL="1371600" algn="l" rtl="0" fontAlgn="base">
      <a:spcBef>
        <a:spcPct val="30000"/>
      </a:spcBef>
      <a:spcAft>
        <a:spcPct val="0"/>
      </a:spcAft>
      <a:defRPr sz="1200" kern="1200">
        <a:solidFill>
          <a:schemeClr val="tx1"/>
        </a:solidFill>
        <a:latin typeface="Arial"/>
        <a:ea typeface="ＭＳ Ｐゴシック" pitchFamily="108" charset="-128"/>
        <a:cs typeface="+mn-cs"/>
      </a:defRPr>
    </a:lvl4pPr>
    <a:lvl5pPr marL="1828800" algn="l" rtl="0" fontAlgn="base">
      <a:spcBef>
        <a:spcPct val="30000"/>
      </a:spcBef>
      <a:spcAft>
        <a:spcPct val="0"/>
      </a:spcAft>
      <a:defRPr sz="1200" kern="1200">
        <a:solidFill>
          <a:schemeClr val="tx1"/>
        </a:solidFill>
        <a:latin typeface="Arial"/>
        <a:ea typeface="ＭＳ Ｐゴシック" pitchFamily="108"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3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3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3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1C7FB31-0C7B-4DF9-A9BC-6BD9C278B254}" type="slidenum">
              <a:rPr lang="en-US" smtClean="0"/>
              <a:t>1</a:t>
            </a:fld>
            <a:endParaRPr lang="en-US"/>
          </a:p>
        </p:txBody>
      </p:sp>
    </p:spTree>
    <p:extLst>
      <p:ext uri="{BB962C8B-B14F-4D97-AF65-F5344CB8AC3E}">
        <p14:creationId xmlns:p14="http://schemas.microsoft.com/office/powerpoint/2010/main" val="2015995804"/>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1C7FB31-0C7B-4DF9-A9BC-6BD9C278B254}" type="slidenum">
              <a:rPr lang="en-US" smtClean="0"/>
              <a:t>10</a:t>
            </a:fld>
            <a:endParaRPr lang="en-US"/>
          </a:p>
        </p:txBody>
      </p:sp>
    </p:spTree>
    <p:extLst>
      <p:ext uri="{BB962C8B-B14F-4D97-AF65-F5344CB8AC3E}">
        <p14:creationId xmlns:p14="http://schemas.microsoft.com/office/powerpoint/2010/main" val="2284363419"/>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zh-CN" sz="1200" b="1" kern="1200">
                <a:solidFill>
                  <a:schemeClr val="tx1"/>
                </a:solidFill>
                <a:effectLst/>
                <a:latin typeface="Arial"/>
                <a:ea typeface="ＭＳ Ｐゴシック" pitchFamily="108" charset="-128"/>
                <a:cs typeface="+mn-cs"/>
              </a:rPr>
              <a:t>基于迈克尔波特的五力模型</a:t>
            </a:r>
            <a:endParaRPr lang="zh-CN" altLang="zh-CN" sz="1200" kern="1200">
              <a:solidFill>
                <a:schemeClr val="tx1"/>
              </a:solidFill>
              <a:effectLst/>
              <a:latin typeface="Arial"/>
              <a:ea typeface="ＭＳ Ｐゴシック" pitchFamily="108" charset="-128"/>
              <a:cs typeface="+mn-cs"/>
            </a:endParaRPr>
          </a:p>
          <a:p>
            <a:r>
              <a:rPr lang="en-US" altLang="zh-CN" sz="1200" u="sng" kern="1200">
                <a:solidFill>
                  <a:schemeClr val="tx1"/>
                </a:solidFill>
                <a:effectLst/>
                <a:latin typeface="Arial"/>
                <a:ea typeface="ＭＳ Ｐゴシック" pitchFamily="108" charset="-128"/>
                <a:cs typeface="+mn-cs"/>
              </a:rPr>
              <a:t>A. </a:t>
            </a:r>
            <a:r>
              <a:rPr lang="zh-CN" altLang="zh-CN" sz="1200" u="sng" kern="1200">
                <a:solidFill>
                  <a:schemeClr val="tx1"/>
                </a:solidFill>
                <a:effectLst/>
                <a:latin typeface="Arial"/>
                <a:ea typeface="ＭＳ Ｐゴシック" pitchFamily="108" charset="-128"/>
                <a:cs typeface="+mn-cs"/>
              </a:rPr>
              <a:t>供应商的议价能力：弱</a:t>
            </a:r>
            <a:endParaRPr lang="zh-CN" altLang="zh-CN" sz="1200" kern="1200">
              <a:solidFill>
                <a:schemeClr val="tx1"/>
              </a:solidFill>
              <a:effectLst/>
              <a:latin typeface="Arial"/>
              <a:ea typeface="ＭＳ Ｐゴシック" pitchFamily="108" charset="-128"/>
              <a:cs typeface="+mn-cs"/>
            </a:endParaRPr>
          </a:p>
          <a:p>
            <a:pPr lvl="0"/>
            <a:r>
              <a:rPr lang="zh-CN" altLang="zh-CN" sz="1200" kern="1200">
                <a:solidFill>
                  <a:schemeClr val="tx1"/>
                </a:solidFill>
                <a:effectLst/>
                <a:latin typeface="Arial"/>
                <a:ea typeface="ＭＳ Ｐゴシック" pitchFamily="108" charset="-128"/>
                <a:cs typeface="+mn-cs"/>
              </a:rPr>
              <a:t>我国房地产行业集中度逐年上升，小型地产公司融资渠道有限，存在资金缺口、资金需求大；</a:t>
            </a:r>
          </a:p>
          <a:p>
            <a:pPr lvl="0"/>
            <a:r>
              <a:rPr lang="zh-CN" altLang="zh-CN" sz="1200" kern="1200">
                <a:solidFill>
                  <a:schemeClr val="tx1"/>
                </a:solidFill>
                <a:effectLst/>
                <a:latin typeface="Arial"/>
                <a:ea typeface="ＭＳ Ｐゴシック" pitchFamily="108" charset="-128"/>
                <a:cs typeface="+mn-cs"/>
              </a:rPr>
              <a:t>大型地产企业想要专业化，专注对品牌的开发、运营和管理，逐渐将资金筹备工作向外转移；</a:t>
            </a:r>
          </a:p>
          <a:p>
            <a:r>
              <a:rPr lang="en-US" altLang="zh-CN" sz="1200" u="sng" kern="1200">
                <a:solidFill>
                  <a:schemeClr val="tx1"/>
                </a:solidFill>
                <a:effectLst/>
                <a:latin typeface="Arial"/>
                <a:ea typeface="ＭＳ Ｐゴシック" pitchFamily="108" charset="-128"/>
                <a:cs typeface="+mn-cs"/>
              </a:rPr>
              <a:t>B. </a:t>
            </a:r>
            <a:r>
              <a:rPr lang="zh-CN" altLang="zh-CN" sz="1200" u="sng" kern="1200">
                <a:solidFill>
                  <a:schemeClr val="tx1"/>
                </a:solidFill>
                <a:effectLst/>
                <a:latin typeface="Arial"/>
                <a:ea typeface="ＭＳ Ｐゴシック" pitchFamily="108" charset="-128"/>
                <a:cs typeface="+mn-cs"/>
              </a:rPr>
              <a:t>购买方的议价能力：中</a:t>
            </a:r>
            <a:endParaRPr lang="zh-CN" altLang="zh-CN" sz="1200" kern="1200">
              <a:solidFill>
                <a:schemeClr val="tx1"/>
              </a:solidFill>
              <a:effectLst/>
              <a:latin typeface="Arial"/>
              <a:ea typeface="ＭＳ Ｐゴシック" pitchFamily="108" charset="-128"/>
              <a:cs typeface="+mn-cs"/>
            </a:endParaRPr>
          </a:p>
          <a:p>
            <a:pPr lvl="0"/>
            <a:r>
              <a:rPr lang="zh-CN" altLang="zh-CN" sz="1200" kern="1200">
                <a:solidFill>
                  <a:schemeClr val="tx1"/>
                </a:solidFill>
                <a:effectLst/>
                <a:latin typeface="Arial"/>
                <a:ea typeface="ＭＳ Ｐゴシック" pitchFamily="108" charset="-128"/>
                <a:cs typeface="+mn-cs"/>
              </a:rPr>
              <a:t>私募投资收益率高，大家对私募投资的兴趣日益高涨，但由于信息不匹配等多种原因，供应方的议价能力总体不高；</a:t>
            </a:r>
          </a:p>
          <a:p>
            <a:pPr lvl="0"/>
            <a:r>
              <a:rPr lang="zh-CN" altLang="zh-CN" sz="1200" kern="1200">
                <a:solidFill>
                  <a:schemeClr val="tx1"/>
                </a:solidFill>
                <a:effectLst/>
                <a:latin typeface="Arial"/>
                <a:ea typeface="ＭＳ Ｐゴシック" pitchFamily="108" charset="-128"/>
                <a:cs typeface="+mn-cs"/>
              </a:rPr>
              <a:t>一些具有标杆作用的机构投资者具有强大的议价能力；</a:t>
            </a:r>
          </a:p>
          <a:p>
            <a:r>
              <a:rPr lang="en-US" altLang="zh-CN" sz="1200" u="sng" kern="1200">
                <a:solidFill>
                  <a:schemeClr val="tx1"/>
                </a:solidFill>
                <a:effectLst/>
                <a:latin typeface="Arial"/>
                <a:ea typeface="ＭＳ Ｐゴシック" pitchFamily="108" charset="-128"/>
                <a:cs typeface="+mn-cs"/>
              </a:rPr>
              <a:t>C. </a:t>
            </a:r>
            <a:r>
              <a:rPr lang="zh-CN" altLang="zh-CN" sz="1200" u="sng" kern="1200">
                <a:solidFill>
                  <a:schemeClr val="tx1"/>
                </a:solidFill>
                <a:effectLst/>
                <a:latin typeface="Arial"/>
                <a:ea typeface="ＭＳ Ｐゴシック" pitchFamily="108" charset="-128"/>
                <a:cs typeface="+mn-cs"/>
              </a:rPr>
              <a:t>现存产业内的竞争：强</a:t>
            </a:r>
            <a:endParaRPr lang="zh-CN" altLang="zh-CN" sz="1200" kern="1200">
              <a:solidFill>
                <a:schemeClr val="tx1"/>
              </a:solidFill>
              <a:effectLst/>
              <a:latin typeface="Arial"/>
              <a:ea typeface="ＭＳ Ｐゴシック" pitchFamily="108" charset="-128"/>
              <a:cs typeface="+mn-cs"/>
            </a:endParaRPr>
          </a:p>
          <a:p>
            <a:pPr lvl="0"/>
            <a:r>
              <a:rPr lang="zh-CN" altLang="zh-CN" sz="1200" kern="1200">
                <a:solidFill>
                  <a:schemeClr val="tx1"/>
                </a:solidFill>
                <a:effectLst/>
                <a:latin typeface="Arial"/>
                <a:ea typeface="ＭＳ Ｐゴシック" pitchFamily="108" charset="-128"/>
                <a:cs typeface="+mn-cs"/>
              </a:rPr>
              <a:t>私募机构众多，行业竞争激烈：全国共有超过</a:t>
            </a:r>
            <a:r>
              <a:rPr lang="en-US" altLang="zh-CN" sz="1200" kern="1200">
                <a:solidFill>
                  <a:schemeClr val="tx1"/>
                </a:solidFill>
                <a:effectLst/>
                <a:latin typeface="Arial"/>
                <a:ea typeface="ＭＳ Ｐゴシック" pitchFamily="108" charset="-128"/>
                <a:cs typeface="+mn-cs"/>
              </a:rPr>
              <a:t>2.4</a:t>
            </a:r>
            <a:r>
              <a:rPr lang="zh-CN" altLang="zh-CN" sz="1200" kern="1200">
                <a:solidFill>
                  <a:schemeClr val="tx1"/>
                </a:solidFill>
                <a:effectLst/>
                <a:latin typeface="Arial"/>
                <a:ea typeface="ＭＳ Ｐゴシック" pitchFamily="108" charset="-128"/>
                <a:cs typeface="+mn-cs"/>
              </a:rPr>
              <a:t>万家私募机构，其中，北京、广东、上海是私募机构密集驻扎的地区，机构数量均超过了</a:t>
            </a:r>
            <a:r>
              <a:rPr lang="en-US" altLang="zh-CN" sz="1200" kern="1200">
                <a:solidFill>
                  <a:schemeClr val="tx1"/>
                </a:solidFill>
                <a:effectLst/>
                <a:latin typeface="Arial"/>
                <a:ea typeface="ＭＳ Ｐゴシック" pitchFamily="108" charset="-128"/>
                <a:cs typeface="+mn-cs"/>
              </a:rPr>
              <a:t>5000</a:t>
            </a:r>
            <a:r>
              <a:rPr lang="zh-CN" altLang="zh-CN" sz="1200" kern="1200">
                <a:solidFill>
                  <a:schemeClr val="tx1"/>
                </a:solidFill>
                <a:effectLst/>
                <a:latin typeface="Arial"/>
                <a:ea typeface="ＭＳ Ｐゴシック" pitchFamily="108" charset="-128"/>
                <a:cs typeface="+mn-cs"/>
              </a:rPr>
              <a:t>家；</a:t>
            </a:r>
          </a:p>
          <a:p>
            <a:pPr lvl="0"/>
            <a:r>
              <a:rPr lang="zh-CN" altLang="zh-CN" sz="1200" kern="1200">
                <a:solidFill>
                  <a:schemeClr val="tx1"/>
                </a:solidFill>
                <a:effectLst/>
                <a:latin typeface="Arial"/>
                <a:ea typeface="ＭＳ Ｐゴシック" pitchFamily="108" charset="-128"/>
                <a:cs typeface="+mn-cs"/>
              </a:rPr>
              <a:t>将地产投资项目纳入业务范围的投资机构众多，但真正能提供主动管理服务的私募管理机构并不多；</a:t>
            </a:r>
          </a:p>
          <a:p>
            <a:r>
              <a:rPr lang="en-US" altLang="zh-CN" sz="1200" u="sng" kern="1200">
                <a:solidFill>
                  <a:schemeClr val="tx1"/>
                </a:solidFill>
                <a:effectLst/>
                <a:latin typeface="Arial"/>
                <a:ea typeface="ＭＳ Ｐゴシック" pitchFamily="108" charset="-128"/>
                <a:cs typeface="+mn-cs"/>
              </a:rPr>
              <a:t>D. </a:t>
            </a:r>
            <a:r>
              <a:rPr lang="zh-CN" altLang="zh-CN" sz="1200" u="sng" kern="1200">
                <a:solidFill>
                  <a:schemeClr val="tx1"/>
                </a:solidFill>
                <a:effectLst/>
                <a:latin typeface="Arial"/>
                <a:ea typeface="ＭＳ Ｐゴシック" pitchFamily="108" charset="-128"/>
                <a:cs typeface="+mn-cs"/>
              </a:rPr>
              <a:t>替代品威胁：弱</a:t>
            </a:r>
            <a:endParaRPr lang="zh-CN" altLang="zh-CN" sz="1200" kern="1200">
              <a:solidFill>
                <a:schemeClr val="tx1"/>
              </a:solidFill>
              <a:effectLst/>
              <a:latin typeface="Arial"/>
              <a:ea typeface="ＭＳ Ｐゴシック" pitchFamily="108" charset="-128"/>
              <a:cs typeface="+mn-cs"/>
            </a:endParaRPr>
          </a:p>
          <a:p>
            <a:pPr lvl="0"/>
            <a:r>
              <a:rPr lang="zh-CN" altLang="zh-CN" sz="1200" kern="1200">
                <a:solidFill>
                  <a:schemeClr val="tx1"/>
                </a:solidFill>
                <a:effectLst/>
                <a:latin typeface="Arial"/>
                <a:ea typeface="ＭＳ Ｐゴシック" pitchFamily="108" charset="-128"/>
                <a:cs typeface="+mn-cs"/>
              </a:rPr>
              <a:t>地产项目的融资有众多渠道，但也都有各自的不足：</a:t>
            </a:r>
          </a:p>
          <a:p>
            <a:r>
              <a:rPr lang="en-US" altLang="zh-CN" sz="1200" kern="1200">
                <a:solidFill>
                  <a:schemeClr val="tx1"/>
                </a:solidFill>
                <a:effectLst/>
                <a:latin typeface="Arial"/>
                <a:ea typeface="ＭＳ Ｐゴシック" pitchFamily="108" charset="-128"/>
                <a:cs typeface="+mn-cs"/>
              </a:rPr>
              <a:t>a</a:t>
            </a:r>
            <a:r>
              <a:rPr lang="zh-CN" altLang="zh-CN" sz="1200" kern="1200">
                <a:solidFill>
                  <a:schemeClr val="tx1"/>
                </a:solidFill>
                <a:effectLst/>
                <a:latin typeface="Arial"/>
                <a:ea typeface="ＭＳ Ｐゴシック" pitchFamily="108" charset="-128"/>
                <a:cs typeface="+mn-cs"/>
              </a:rPr>
              <a:t>、银行的开发贷款（中小型地产开发公司较难申请）；</a:t>
            </a:r>
          </a:p>
          <a:p>
            <a:r>
              <a:rPr lang="en-US" altLang="zh-CN" sz="1200" kern="1200">
                <a:solidFill>
                  <a:schemeClr val="tx1"/>
                </a:solidFill>
                <a:effectLst/>
                <a:latin typeface="Arial"/>
                <a:ea typeface="ＭＳ Ｐゴシック" pitchFamily="108" charset="-128"/>
                <a:cs typeface="+mn-cs"/>
              </a:rPr>
              <a:t>b</a:t>
            </a:r>
            <a:r>
              <a:rPr lang="zh-CN" altLang="zh-CN" sz="1200" kern="1200">
                <a:solidFill>
                  <a:schemeClr val="tx1"/>
                </a:solidFill>
                <a:effectLst/>
                <a:latin typeface="Arial"/>
                <a:ea typeface="ＭＳ Ｐゴシック" pitchFamily="108" charset="-128"/>
                <a:cs typeface="+mn-cs"/>
              </a:rPr>
              <a:t>、委托贷款（多为银行作中介，也是银行贷款额度不足的情况下的变相贷款，成本比开发贷还要高）</a:t>
            </a:r>
          </a:p>
          <a:p>
            <a:r>
              <a:rPr lang="en-US" altLang="zh-CN" sz="1200" kern="1200">
                <a:solidFill>
                  <a:schemeClr val="tx1"/>
                </a:solidFill>
                <a:effectLst/>
                <a:latin typeface="Arial"/>
                <a:ea typeface="ＭＳ Ｐゴシック" pitchFamily="108" charset="-128"/>
                <a:cs typeface="+mn-cs"/>
              </a:rPr>
              <a:t>c</a:t>
            </a:r>
            <a:r>
              <a:rPr lang="zh-CN" altLang="zh-CN" sz="1200" kern="1200">
                <a:solidFill>
                  <a:schemeClr val="tx1"/>
                </a:solidFill>
                <a:effectLst/>
                <a:latin typeface="Arial"/>
                <a:ea typeface="ＭＳ Ｐゴシック" pitchFamily="108" charset="-128"/>
                <a:cs typeface="+mn-cs"/>
              </a:rPr>
              <a:t>、发行信托产品（一般小开发公司达不到相关要求）</a:t>
            </a:r>
          </a:p>
          <a:p>
            <a:r>
              <a:rPr lang="en-US" altLang="zh-CN" sz="1200" kern="1200">
                <a:solidFill>
                  <a:schemeClr val="tx1"/>
                </a:solidFill>
                <a:effectLst/>
                <a:latin typeface="Arial"/>
                <a:ea typeface="ＭＳ Ｐゴシック" pitchFamily="108" charset="-128"/>
                <a:cs typeface="+mn-cs"/>
              </a:rPr>
              <a:t>d</a:t>
            </a:r>
            <a:r>
              <a:rPr lang="zh-CN" altLang="zh-CN" sz="1200" kern="1200">
                <a:solidFill>
                  <a:schemeClr val="tx1"/>
                </a:solidFill>
                <a:effectLst/>
                <a:latin typeface="Arial"/>
                <a:ea typeface="ＭＳ Ｐゴシック" pitchFamily="108" charset="-128"/>
                <a:cs typeface="+mn-cs"/>
              </a:rPr>
              <a:t>、民间借贷（等于高利贷了，一般多用于“过桥业务”，短期周转之用）</a:t>
            </a:r>
          </a:p>
          <a:p>
            <a:r>
              <a:rPr lang="en-US" altLang="zh-CN" sz="1200" kern="1200">
                <a:solidFill>
                  <a:schemeClr val="tx1"/>
                </a:solidFill>
                <a:effectLst/>
                <a:latin typeface="Arial"/>
                <a:ea typeface="ＭＳ Ｐゴシック" pitchFamily="108" charset="-128"/>
                <a:cs typeface="+mn-cs"/>
              </a:rPr>
              <a:t>e</a:t>
            </a:r>
            <a:r>
              <a:rPr lang="zh-CN" altLang="zh-CN" sz="1200" kern="1200">
                <a:solidFill>
                  <a:schemeClr val="tx1"/>
                </a:solidFill>
                <a:effectLst/>
                <a:latin typeface="Arial"/>
                <a:ea typeface="ＭＳ Ｐゴシック" pitchFamily="108" charset="-128"/>
                <a:cs typeface="+mn-cs"/>
              </a:rPr>
              <a:t>、引入股东</a:t>
            </a:r>
          </a:p>
          <a:p>
            <a:r>
              <a:rPr lang="en-US" altLang="zh-CN" sz="1200" kern="1200">
                <a:solidFill>
                  <a:schemeClr val="tx1"/>
                </a:solidFill>
                <a:effectLst/>
                <a:latin typeface="Arial"/>
                <a:ea typeface="ＭＳ Ｐゴシック" pitchFamily="108" charset="-128"/>
                <a:cs typeface="+mn-cs"/>
              </a:rPr>
              <a:t>f</a:t>
            </a:r>
            <a:r>
              <a:rPr lang="zh-CN" altLang="zh-CN" sz="1200" kern="1200">
                <a:solidFill>
                  <a:schemeClr val="tx1"/>
                </a:solidFill>
                <a:effectLst/>
                <a:latin typeface="Arial"/>
                <a:ea typeface="ＭＳ Ｐゴシック" pitchFamily="108" charset="-128"/>
                <a:cs typeface="+mn-cs"/>
              </a:rPr>
              <a:t>、抵押贷款（可以先把楼盘的商业物业先建好，确权后就可以向银行办抵押贷款，等以后收入回流后还上，打个时间差）</a:t>
            </a:r>
          </a:p>
          <a:p>
            <a:r>
              <a:rPr lang="en-US" altLang="zh-CN" sz="1200" kern="1200">
                <a:solidFill>
                  <a:schemeClr val="tx1"/>
                </a:solidFill>
                <a:effectLst/>
                <a:latin typeface="Arial"/>
                <a:ea typeface="ＭＳ Ｐゴシック" pitchFamily="108" charset="-128"/>
                <a:cs typeface="+mn-cs"/>
              </a:rPr>
              <a:t>g</a:t>
            </a:r>
            <a:r>
              <a:rPr lang="zh-CN" altLang="zh-CN" sz="1200" kern="1200">
                <a:solidFill>
                  <a:schemeClr val="tx1"/>
                </a:solidFill>
                <a:effectLst/>
                <a:latin typeface="Arial"/>
                <a:ea typeface="ＭＳ Ｐゴシック" pitchFamily="108" charset="-128"/>
                <a:cs typeface="+mn-cs"/>
              </a:rPr>
              <a:t>、上市集资或者发行债券（这都是资本运营的领域了，对一般的房地产开发公司没什么实际意义）</a:t>
            </a:r>
          </a:p>
          <a:p>
            <a:r>
              <a:rPr lang="en-US" altLang="zh-CN" sz="1200" u="sng" kern="1200">
                <a:solidFill>
                  <a:schemeClr val="tx1"/>
                </a:solidFill>
                <a:effectLst/>
                <a:latin typeface="Arial"/>
                <a:ea typeface="ＭＳ Ｐゴシック" pitchFamily="108" charset="-128"/>
                <a:cs typeface="+mn-cs"/>
              </a:rPr>
              <a:t>E. </a:t>
            </a:r>
            <a:r>
              <a:rPr lang="zh-CN" altLang="zh-CN" sz="1200" u="sng" kern="1200">
                <a:solidFill>
                  <a:schemeClr val="tx1"/>
                </a:solidFill>
                <a:effectLst/>
                <a:latin typeface="Arial"/>
                <a:ea typeface="ＭＳ Ｐゴシック" pitchFamily="108" charset="-128"/>
                <a:cs typeface="+mn-cs"/>
              </a:rPr>
              <a:t>进入障碍：低</a:t>
            </a:r>
            <a:endParaRPr lang="zh-CN" altLang="zh-CN" sz="1200" kern="1200">
              <a:solidFill>
                <a:schemeClr val="tx1"/>
              </a:solidFill>
              <a:effectLst/>
              <a:latin typeface="Arial"/>
              <a:ea typeface="ＭＳ Ｐゴシック" pitchFamily="108" charset="-128"/>
              <a:cs typeface="+mn-cs"/>
            </a:endParaRPr>
          </a:p>
          <a:p>
            <a:pPr lvl="0"/>
            <a:r>
              <a:rPr lang="zh-CN" altLang="zh-CN" sz="1200" kern="1200">
                <a:solidFill>
                  <a:schemeClr val="tx1"/>
                </a:solidFill>
                <a:effectLst/>
                <a:latin typeface="Arial"/>
                <a:ea typeface="ＭＳ Ｐゴシック" pitchFamily="108" charset="-128"/>
                <a:cs typeface="+mn-cs"/>
              </a:rPr>
              <a:t>从资金门槛看，在金融行业内，相较于其它子行业，门槛较低；</a:t>
            </a:r>
          </a:p>
          <a:p>
            <a:pPr lvl="0"/>
            <a:r>
              <a:rPr lang="zh-CN" altLang="zh-CN" sz="1200" kern="1200">
                <a:solidFill>
                  <a:schemeClr val="tx1"/>
                </a:solidFill>
                <a:effectLst/>
                <a:latin typeface="Arial"/>
                <a:ea typeface="ＭＳ Ｐゴシック" pitchFamily="108" charset="-128"/>
                <a:cs typeface="+mn-cs"/>
              </a:rPr>
              <a:t>从专业性角度来说，私募股权投资管理公司的从业人员专业性要求很高，可以说公司人员的专业性及能力是公司最大的竞争力，人员门槛也很高。</a:t>
            </a:r>
          </a:p>
          <a:p>
            <a:pPr lvl="0"/>
            <a:r>
              <a:rPr lang="zh-CN" altLang="zh-CN" sz="1200" kern="1200">
                <a:solidFill>
                  <a:schemeClr val="tx1"/>
                </a:solidFill>
                <a:effectLst/>
                <a:latin typeface="Arial"/>
                <a:ea typeface="ＭＳ Ｐゴシック" pitchFamily="108" charset="-128"/>
                <a:cs typeface="+mn-cs"/>
              </a:rPr>
              <a:t>从行政管控角度来说，私募股权投资管理公司的牌照更容易获得，行政干预的程度并不高，政策比较宽松，从这一层面来说私募股权投资行业的进入门槛是很低的；但成功办理私募基金牌照六个月内不发基金产品的，牌照将被撤销。</a:t>
            </a:r>
          </a:p>
          <a:p>
            <a:endParaRPr lang="zh-CN" altLang="en-US"/>
          </a:p>
        </p:txBody>
      </p:sp>
      <p:sp>
        <p:nvSpPr>
          <p:cNvPr id="4" name="灯片编号占位符 3"/>
          <p:cNvSpPr>
            <a:spLocks noGrp="1"/>
          </p:cNvSpPr>
          <p:nvPr>
            <p:ph type="sldNum" sz="quarter" idx="10"/>
          </p:nvPr>
        </p:nvSpPr>
        <p:spPr/>
        <p:txBody>
          <a:bodyPr/>
          <a:lstStyle/>
          <a:p>
            <a:fld id="{D1C7FB31-0C7B-4DF9-A9BC-6BD9C278B254}" type="slidenum">
              <a:rPr lang="en-US" smtClean="0"/>
              <a:t>17</a:t>
            </a:fld>
            <a:endParaRPr lang="en-US"/>
          </a:p>
        </p:txBody>
      </p:sp>
    </p:spTree>
    <p:extLst>
      <p:ext uri="{BB962C8B-B14F-4D97-AF65-F5344CB8AC3E}">
        <p14:creationId xmlns:p14="http://schemas.microsoft.com/office/powerpoint/2010/main" val="597547770"/>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b="1" kern="1200">
                <a:solidFill>
                  <a:schemeClr val="tx1"/>
                </a:solidFill>
                <a:effectLst/>
                <a:latin typeface="Arial"/>
                <a:ea typeface="ＭＳ Ｐゴシック" pitchFamily="108" charset="-128"/>
                <a:cs typeface="+mn-cs"/>
              </a:rPr>
              <a:t>Strength</a:t>
            </a:r>
            <a:endParaRPr lang="zh-CN" altLang="zh-CN" sz="1200" kern="1200">
              <a:solidFill>
                <a:schemeClr val="tx1"/>
              </a:solidFill>
              <a:effectLst/>
              <a:latin typeface="Arial"/>
              <a:ea typeface="ＭＳ Ｐゴシック" pitchFamily="108" charset="-128"/>
              <a:cs typeface="+mn-cs"/>
            </a:endParaRPr>
          </a:p>
          <a:p>
            <a:r>
              <a:rPr lang="en-US" altLang="zh-CN" sz="1200" kern="1200">
                <a:solidFill>
                  <a:schemeClr val="tx1"/>
                </a:solidFill>
                <a:effectLst/>
                <a:latin typeface="Arial"/>
                <a:ea typeface="ＭＳ Ｐゴシック" pitchFamily="108" charset="-128"/>
                <a:cs typeface="+mn-cs"/>
              </a:rPr>
              <a:t>1</a:t>
            </a:r>
            <a:r>
              <a:rPr lang="zh-CN" altLang="zh-CN" sz="1200" kern="1200">
                <a:solidFill>
                  <a:schemeClr val="tx1"/>
                </a:solidFill>
                <a:effectLst/>
                <a:latin typeface="Arial"/>
                <a:ea typeface="ＭＳ Ｐゴシック" pitchFamily="108" charset="-128"/>
                <a:cs typeface="+mn-cs"/>
              </a:rPr>
              <a:t>）基于对地产行业本身的了解和熟悉程度，能够对项目本身的质量迅速做出理性及正确的判断；</a:t>
            </a:r>
          </a:p>
          <a:p>
            <a:r>
              <a:rPr lang="en-US" altLang="zh-CN" sz="1200" kern="1200">
                <a:solidFill>
                  <a:schemeClr val="tx1"/>
                </a:solidFill>
                <a:effectLst/>
                <a:latin typeface="Arial"/>
                <a:ea typeface="ＭＳ Ｐゴシック" pitchFamily="108" charset="-128"/>
                <a:cs typeface="+mn-cs"/>
              </a:rPr>
              <a:t>2</a:t>
            </a:r>
            <a:r>
              <a:rPr lang="zh-CN" altLang="zh-CN" sz="1200" kern="1200">
                <a:solidFill>
                  <a:schemeClr val="tx1"/>
                </a:solidFill>
                <a:effectLst/>
                <a:latin typeface="Arial"/>
                <a:ea typeface="ＭＳ Ｐゴシック" pitchFamily="108" charset="-128"/>
                <a:cs typeface="+mn-cs"/>
              </a:rPr>
              <a:t>）母公司有外资股东的背景，并且在</a:t>
            </a:r>
            <a:r>
              <a:rPr lang="en-US" altLang="zh-CN" sz="1200" kern="1200" err="1">
                <a:solidFill>
                  <a:schemeClr val="tx1"/>
                </a:solidFill>
                <a:effectLst/>
                <a:latin typeface="Arial"/>
                <a:ea typeface="ＭＳ Ｐゴシック" pitchFamily="108" charset="-128"/>
                <a:cs typeface="+mn-cs"/>
              </a:rPr>
              <a:t>hk</a:t>
            </a:r>
            <a:r>
              <a:rPr lang="zh-CN" altLang="zh-CN" sz="1200" kern="1200">
                <a:solidFill>
                  <a:schemeClr val="tx1"/>
                </a:solidFill>
                <a:effectLst/>
                <a:latin typeface="Arial"/>
                <a:ea typeface="ＭＳ Ｐゴシック" pitchFamily="108" charset="-128"/>
                <a:cs typeface="+mn-cs"/>
              </a:rPr>
              <a:t>主板上市，资金实力雄厚；</a:t>
            </a:r>
          </a:p>
          <a:p>
            <a:r>
              <a:rPr lang="en-US" altLang="zh-CN" sz="1200" kern="1200">
                <a:solidFill>
                  <a:schemeClr val="tx1"/>
                </a:solidFill>
                <a:effectLst/>
                <a:latin typeface="Arial"/>
                <a:ea typeface="ＭＳ Ｐゴシック" pitchFamily="108" charset="-128"/>
                <a:cs typeface="+mn-cs"/>
              </a:rPr>
              <a:t>3</a:t>
            </a:r>
            <a:r>
              <a:rPr lang="zh-CN" altLang="zh-CN" sz="1200" kern="1200">
                <a:solidFill>
                  <a:schemeClr val="tx1"/>
                </a:solidFill>
                <a:effectLst/>
                <a:latin typeface="Arial"/>
                <a:ea typeface="ＭＳ Ｐゴシック" pitchFamily="108" charset="-128"/>
                <a:cs typeface="+mn-cs"/>
              </a:rPr>
              <a:t>）在全国各大一线城市中都有自己的高端产品及配套的物业管理公司，品牌知名度与认可度较高；</a:t>
            </a:r>
          </a:p>
          <a:p>
            <a:r>
              <a:rPr lang="en-US" altLang="zh-CN" sz="1200" kern="1200">
                <a:solidFill>
                  <a:schemeClr val="tx1"/>
                </a:solidFill>
                <a:effectLst/>
                <a:latin typeface="Arial"/>
                <a:ea typeface="ＭＳ Ｐゴシック" pitchFamily="108" charset="-128"/>
                <a:cs typeface="+mn-cs"/>
              </a:rPr>
              <a:t>4</a:t>
            </a:r>
            <a:r>
              <a:rPr lang="zh-CN" altLang="zh-CN" sz="1200" kern="1200">
                <a:solidFill>
                  <a:schemeClr val="tx1"/>
                </a:solidFill>
                <a:effectLst/>
                <a:latin typeface="Arial"/>
                <a:ea typeface="ＭＳ Ｐゴシック" pitchFamily="108" charset="-128"/>
                <a:cs typeface="+mn-cs"/>
              </a:rPr>
              <a:t>） 与银行关系良好，申请贷款手续比较便利；</a:t>
            </a:r>
          </a:p>
          <a:p>
            <a:r>
              <a:rPr lang="en-US" altLang="zh-CN" sz="1200" b="1" kern="1200">
                <a:solidFill>
                  <a:schemeClr val="tx1"/>
                </a:solidFill>
                <a:effectLst/>
                <a:latin typeface="Arial"/>
                <a:ea typeface="ＭＳ Ｐゴシック" pitchFamily="108" charset="-128"/>
                <a:cs typeface="+mn-cs"/>
              </a:rPr>
              <a:t>Weakness</a:t>
            </a:r>
            <a:endParaRPr lang="zh-CN" altLang="zh-CN" sz="1200" kern="1200">
              <a:solidFill>
                <a:schemeClr val="tx1"/>
              </a:solidFill>
              <a:effectLst/>
              <a:latin typeface="Arial"/>
              <a:ea typeface="ＭＳ Ｐゴシック" pitchFamily="108" charset="-128"/>
              <a:cs typeface="+mn-cs"/>
            </a:endParaRPr>
          </a:p>
          <a:p>
            <a:r>
              <a:rPr lang="en-US" altLang="zh-CN" sz="1200" kern="1200">
                <a:solidFill>
                  <a:schemeClr val="tx1"/>
                </a:solidFill>
                <a:effectLst/>
                <a:latin typeface="Arial"/>
                <a:ea typeface="ＭＳ Ｐゴシック" pitchFamily="108" charset="-128"/>
                <a:cs typeface="+mn-cs"/>
              </a:rPr>
              <a:t>1</a:t>
            </a:r>
            <a:r>
              <a:rPr lang="zh-CN" altLang="zh-CN" sz="1200" kern="1200">
                <a:solidFill>
                  <a:schemeClr val="tx1"/>
                </a:solidFill>
                <a:effectLst/>
                <a:latin typeface="Arial"/>
                <a:ea typeface="ＭＳ Ｐゴシック" pitchFamily="108" charset="-128"/>
                <a:cs typeface="+mn-cs"/>
              </a:rPr>
              <a:t>）缺乏对金融行业，尤其是对</a:t>
            </a:r>
            <a:r>
              <a:rPr lang="en-US" altLang="zh-CN" sz="1200" kern="1200">
                <a:solidFill>
                  <a:schemeClr val="tx1"/>
                </a:solidFill>
                <a:effectLst/>
                <a:latin typeface="Arial"/>
                <a:ea typeface="ＭＳ Ｐゴシック" pitchFamily="108" charset="-128"/>
                <a:cs typeface="+mn-cs"/>
              </a:rPr>
              <a:t>PE</a:t>
            </a:r>
            <a:r>
              <a:rPr lang="zh-CN" altLang="zh-CN" sz="1200" kern="1200">
                <a:solidFill>
                  <a:schemeClr val="tx1"/>
                </a:solidFill>
                <a:effectLst/>
                <a:latin typeface="Arial"/>
                <a:ea typeface="ＭＳ Ｐゴシック" pitchFamily="108" charset="-128"/>
                <a:cs typeface="+mn-cs"/>
              </a:rPr>
              <a:t>行业的了解；</a:t>
            </a:r>
          </a:p>
          <a:p>
            <a:r>
              <a:rPr lang="en-US" altLang="zh-CN" sz="1200" kern="1200">
                <a:solidFill>
                  <a:schemeClr val="tx1"/>
                </a:solidFill>
                <a:effectLst/>
                <a:latin typeface="Arial"/>
                <a:ea typeface="ＭＳ Ｐゴシック" pitchFamily="108" charset="-128"/>
                <a:cs typeface="+mn-cs"/>
              </a:rPr>
              <a:t>2</a:t>
            </a:r>
            <a:r>
              <a:rPr lang="zh-CN" altLang="zh-CN" sz="1200" kern="1200">
                <a:solidFill>
                  <a:schemeClr val="tx1"/>
                </a:solidFill>
                <a:effectLst/>
                <a:latin typeface="Arial"/>
                <a:ea typeface="ＭＳ Ｐゴシック" pitchFamily="108" charset="-128"/>
                <a:cs typeface="+mn-cs"/>
              </a:rPr>
              <a:t>）公司内部缺少金融行业相关储备人才；</a:t>
            </a:r>
          </a:p>
          <a:p>
            <a:r>
              <a:rPr lang="en-US" altLang="zh-CN" sz="1200" kern="1200">
                <a:solidFill>
                  <a:schemeClr val="tx1"/>
                </a:solidFill>
                <a:effectLst/>
                <a:latin typeface="Arial"/>
                <a:ea typeface="ＭＳ Ｐゴシック" pitchFamily="108" charset="-128"/>
                <a:cs typeface="+mn-cs"/>
              </a:rPr>
              <a:t>3</a:t>
            </a:r>
            <a:r>
              <a:rPr lang="zh-CN" altLang="zh-CN" sz="1200" kern="1200">
                <a:solidFill>
                  <a:schemeClr val="tx1"/>
                </a:solidFill>
                <a:effectLst/>
                <a:latin typeface="Arial"/>
                <a:ea typeface="ＭＳ Ｐゴシック" pitchFamily="108" charset="-128"/>
                <a:cs typeface="+mn-cs"/>
              </a:rPr>
              <a:t>）流动资金不够充裕，无法直接兼并收购其它成熟的金融机构；</a:t>
            </a:r>
          </a:p>
          <a:p>
            <a:r>
              <a:rPr lang="en-US" altLang="zh-CN" sz="1200" b="1" kern="1200">
                <a:solidFill>
                  <a:schemeClr val="tx1"/>
                </a:solidFill>
                <a:effectLst/>
                <a:latin typeface="Arial"/>
                <a:ea typeface="ＭＳ Ｐゴシック" pitchFamily="108" charset="-128"/>
                <a:cs typeface="+mn-cs"/>
              </a:rPr>
              <a:t>Opportunity</a:t>
            </a:r>
            <a:endParaRPr lang="zh-CN" altLang="zh-CN" sz="1200" kern="1200">
              <a:solidFill>
                <a:schemeClr val="tx1"/>
              </a:solidFill>
              <a:effectLst/>
              <a:latin typeface="Arial"/>
              <a:ea typeface="ＭＳ Ｐゴシック" pitchFamily="108" charset="-128"/>
              <a:cs typeface="+mn-cs"/>
            </a:endParaRPr>
          </a:p>
          <a:p>
            <a:r>
              <a:rPr lang="en-US" altLang="zh-CN" sz="1200" kern="1200">
                <a:solidFill>
                  <a:schemeClr val="tx1"/>
                </a:solidFill>
                <a:effectLst/>
                <a:latin typeface="Arial"/>
                <a:ea typeface="ＭＳ Ｐゴシック" pitchFamily="108" charset="-128"/>
                <a:cs typeface="+mn-cs"/>
              </a:rPr>
              <a:t>1</a:t>
            </a:r>
            <a:r>
              <a:rPr lang="zh-CN" altLang="zh-CN" sz="1200" kern="1200">
                <a:solidFill>
                  <a:schemeClr val="tx1"/>
                </a:solidFill>
                <a:effectLst/>
                <a:latin typeface="Arial"/>
                <a:ea typeface="ＭＳ Ｐゴシック" pitchFamily="108" charset="-128"/>
                <a:cs typeface="+mn-cs"/>
              </a:rPr>
              <a:t>）广大中小小型地产公司融资渠道有限，存在资金缺口、资金需求大；</a:t>
            </a:r>
          </a:p>
          <a:p>
            <a:r>
              <a:rPr lang="en-US" altLang="zh-CN" sz="1200" kern="1200">
                <a:solidFill>
                  <a:schemeClr val="tx1"/>
                </a:solidFill>
                <a:effectLst/>
                <a:latin typeface="Arial"/>
                <a:ea typeface="ＭＳ Ｐゴシック" pitchFamily="108" charset="-128"/>
                <a:cs typeface="+mn-cs"/>
              </a:rPr>
              <a:t>2</a:t>
            </a:r>
            <a:r>
              <a:rPr lang="zh-CN" altLang="zh-CN" sz="1200" kern="1200">
                <a:solidFill>
                  <a:schemeClr val="tx1"/>
                </a:solidFill>
                <a:effectLst/>
                <a:latin typeface="Arial"/>
                <a:ea typeface="ＭＳ Ｐゴシック" pitchFamily="108" charset="-128"/>
                <a:cs typeface="+mn-cs"/>
              </a:rPr>
              <a:t>）大型地产企业想要专业化，专注对品牌的开发、运营和管理，逐渐将资金筹备工作向外转移；</a:t>
            </a:r>
          </a:p>
          <a:p>
            <a:r>
              <a:rPr lang="en-US" altLang="zh-CN" sz="1200" kern="1200">
                <a:solidFill>
                  <a:schemeClr val="tx1"/>
                </a:solidFill>
                <a:effectLst/>
                <a:latin typeface="Arial"/>
                <a:ea typeface="ＭＳ Ｐゴシック" pitchFamily="108" charset="-128"/>
                <a:cs typeface="+mn-cs"/>
              </a:rPr>
              <a:t>3</a:t>
            </a:r>
            <a:r>
              <a:rPr lang="zh-CN" altLang="zh-CN" sz="1200" kern="1200">
                <a:solidFill>
                  <a:schemeClr val="tx1"/>
                </a:solidFill>
                <a:effectLst/>
                <a:latin typeface="Arial"/>
                <a:ea typeface="ＭＳ Ｐゴシック" pitchFamily="108" charset="-128"/>
                <a:cs typeface="+mn-cs"/>
              </a:rPr>
              <a:t>）从行政管控角度来说，私募股权投资管理公司的牌照更容易获得，行政干预的程度并不高，政策比较宽松，从这一层面来说私募股权投资行业的进入门槛是很低的；</a:t>
            </a:r>
          </a:p>
          <a:p>
            <a:r>
              <a:rPr lang="en-US" altLang="zh-CN" sz="1200" b="1" kern="1200">
                <a:solidFill>
                  <a:schemeClr val="tx1"/>
                </a:solidFill>
                <a:effectLst/>
                <a:latin typeface="Arial"/>
                <a:ea typeface="ＭＳ Ｐゴシック" pitchFamily="108" charset="-128"/>
                <a:cs typeface="+mn-cs"/>
              </a:rPr>
              <a:t>Threat</a:t>
            </a:r>
            <a:endParaRPr lang="zh-CN" altLang="zh-CN" sz="1200" kern="1200">
              <a:solidFill>
                <a:schemeClr val="tx1"/>
              </a:solidFill>
              <a:effectLst/>
              <a:latin typeface="Arial"/>
              <a:ea typeface="ＭＳ Ｐゴシック" pitchFamily="108" charset="-128"/>
              <a:cs typeface="+mn-cs"/>
            </a:endParaRPr>
          </a:p>
          <a:p>
            <a:r>
              <a:rPr lang="en-US" altLang="zh-CN" sz="1200" kern="1200">
                <a:solidFill>
                  <a:schemeClr val="tx1"/>
                </a:solidFill>
                <a:effectLst/>
                <a:latin typeface="Arial"/>
                <a:ea typeface="ＭＳ Ｐゴシック" pitchFamily="108" charset="-128"/>
                <a:cs typeface="+mn-cs"/>
              </a:rPr>
              <a:t>1</a:t>
            </a:r>
            <a:r>
              <a:rPr lang="zh-CN" altLang="zh-CN" sz="1200" kern="1200">
                <a:solidFill>
                  <a:schemeClr val="tx1"/>
                </a:solidFill>
                <a:effectLst/>
                <a:latin typeface="Arial"/>
                <a:ea typeface="ＭＳ Ｐゴシック" pitchFamily="108" charset="-128"/>
                <a:cs typeface="+mn-cs"/>
              </a:rPr>
              <a:t>）</a:t>
            </a:r>
            <a:r>
              <a:rPr lang="en-US" altLang="zh-CN" sz="1200" kern="1200">
                <a:solidFill>
                  <a:schemeClr val="tx1"/>
                </a:solidFill>
                <a:effectLst/>
                <a:latin typeface="Arial"/>
                <a:ea typeface="ＭＳ Ｐゴシック" pitchFamily="108" charset="-128"/>
                <a:cs typeface="+mn-cs"/>
              </a:rPr>
              <a:t>2016</a:t>
            </a:r>
            <a:r>
              <a:rPr lang="zh-CN" altLang="zh-CN" sz="1200" kern="1200">
                <a:solidFill>
                  <a:schemeClr val="tx1"/>
                </a:solidFill>
                <a:effectLst/>
                <a:latin typeface="Arial"/>
                <a:ea typeface="ＭＳ Ｐゴシック" pitchFamily="108" charset="-128"/>
                <a:cs typeface="+mn-cs"/>
              </a:rPr>
              <a:t>年《关于进一步规范私募基金管理人登记若干事项的公告》规定，成功办理私募基金牌照六个月内不发基金产品的，牌照将被撤销；</a:t>
            </a:r>
          </a:p>
          <a:p>
            <a:r>
              <a:rPr lang="en-US" altLang="zh-CN" sz="1200" kern="1200">
                <a:solidFill>
                  <a:schemeClr val="tx1"/>
                </a:solidFill>
                <a:effectLst/>
                <a:latin typeface="Arial"/>
                <a:ea typeface="ＭＳ Ｐゴシック" pitchFamily="108" charset="-128"/>
                <a:cs typeface="+mn-cs"/>
              </a:rPr>
              <a:t>2</a:t>
            </a:r>
            <a:r>
              <a:rPr lang="zh-CN" altLang="zh-CN" sz="1200" kern="1200">
                <a:solidFill>
                  <a:schemeClr val="tx1"/>
                </a:solidFill>
                <a:effectLst/>
                <a:latin typeface="Arial"/>
                <a:ea typeface="ＭＳ Ｐゴシック" pitchFamily="108" charset="-128"/>
                <a:cs typeface="+mn-cs"/>
              </a:rPr>
              <a:t>）市场竞争激烈：</a:t>
            </a:r>
          </a:p>
          <a:p>
            <a:r>
              <a:rPr lang="en-US" altLang="zh-CN" sz="1200" kern="1200">
                <a:solidFill>
                  <a:schemeClr val="tx1"/>
                </a:solidFill>
                <a:effectLst/>
                <a:latin typeface="Arial"/>
                <a:ea typeface="ＭＳ Ｐゴシック" pitchFamily="108" charset="-128"/>
                <a:cs typeface="+mn-cs"/>
              </a:rPr>
              <a:t>A. </a:t>
            </a:r>
            <a:r>
              <a:rPr lang="zh-CN" altLang="zh-CN" sz="1200" kern="1200">
                <a:solidFill>
                  <a:schemeClr val="tx1"/>
                </a:solidFill>
                <a:effectLst/>
                <a:latin typeface="Arial"/>
                <a:ea typeface="ＭＳ Ｐゴシック" pitchFamily="108" charset="-128"/>
                <a:cs typeface="+mn-cs"/>
              </a:rPr>
              <a:t>私募门槛较低，国内外私募股权投资大量涌入；</a:t>
            </a:r>
          </a:p>
          <a:p>
            <a:r>
              <a:rPr lang="en-US" altLang="zh-CN" sz="1200" kern="1200">
                <a:solidFill>
                  <a:schemeClr val="tx1"/>
                </a:solidFill>
                <a:effectLst/>
                <a:latin typeface="Arial"/>
                <a:ea typeface="ＭＳ Ｐゴシック" pitchFamily="108" charset="-128"/>
                <a:cs typeface="+mn-cs"/>
              </a:rPr>
              <a:t>B. </a:t>
            </a:r>
            <a:r>
              <a:rPr lang="zh-CN" altLang="zh-CN" sz="1200" kern="1200">
                <a:solidFill>
                  <a:schemeClr val="tx1"/>
                </a:solidFill>
                <a:effectLst/>
                <a:latin typeface="Arial"/>
                <a:ea typeface="ＭＳ Ｐゴシック" pitchFamily="108" charset="-128"/>
                <a:cs typeface="+mn-cs"/>
              </a:rPr>
              <a:t>投资项目同质化现象严重</a:t>
            </a:r>
            <a:r>
              <a:rPr lang="zh-CN" altLang="en-US" sz="1200" kern="1200">
                <a:solidFill>
                  <a:schemeClr val="tx1"/>
                </a:solidFill>
                <a:effectLst/>
                <a:latin typeface="Arial"/>
                <a:ea typeface="ＭＳ Ｐゴシック" pitchFamily="108" charset="-128"/>
                <a:cs typeface="+mn-cs"/>
              </a:rPr>
              <a:t>。</a:t>
            </a:r>
            <a:endParaRPr lang="zh-CN" altLang="zh-CN" sz="1200" kern="1200">
              <a:solidFill>
                <a:schemeClr val="tx1"/>
              </a:solidFill>
              <a:effectLst/>
              <a:latin typeface="Arial"/>
              <a:ea typeface="ＭＳ Ｐゴシック" pitchFamily="108" charset="-128"/>
              <a:cs typeface="+mn-cs"/>
            </a:endParaRPr>
          </a:p>
          <a:p>
            <a:endParaRPr lang="zh-CN" altLang="en-US"/>
          </a:p>
        </p:txBody>
      </p:sp>
      <p:sp>
        <p:nvSpPr>
          <p:cNvPr id="4" name="灯片编号占位符 3"/>
          <p:cNvSpPr>
            <a:spLocks noGrp="1"/>
          </p:cNvSpPr>
          <p:nvPr>
            <p:ph type="sldNum" sz="quarter" idx="10"/>
          </p:nvPr>
        </p:nvSpPr>
        <p:spPr/>
        <p:txBody>
          <a:bodyPr/>
          <a:lstStyle/>
          <a:p>
            <a:fld id="{D1C7FB31-0C7B-4DF9-A9BC-6BD9C278B254}" type="slidenum">
              <a:rPr lang="en-US" smtClean="0"/>
              <a:t>18</a:t>
            </a:fld>
            <a:endParaRPr lang="en-US"/>
          </a:p>
        </p:txBody>
      </p:sp>
    </p:spTree>
    <p:extLst>
      <p:ext uri="{BB962C8B-B14F-4D97-AF65-F5344CB8AC3E}">
        <p14:creationId xmlns:p14="http://schemas.microsoft.com/office/powerpoint/2010/main" val="454968288"/>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4498" name="幻灯片图像占位符 1"/>
          <p:cNvSpPr>
            <a:spLocks noGrp="1" noRot="1" noChangeAspect="1" noTextEdit="1"/>
          </p:cNvSpPr>
          <p:nvPr>
            <p:ph type="sldImg"/>
          </p:nvPr>
        </p:nvSpPr>
        <p:spPr/>
      </p:sp>
      <p:sp>
        <p:nvSpPr>
          <p:cNvPr id="234499" name="备注占位符 2"/>
          <p:cNvSpPr>
            <a:spLocks noGrp="1"/>
          </p:cNvSpPr>
          <p:nvPr>
            <p:ph type="body" idx="1"/>
          </p:nvPr>
        </p:nvSpPr>
        <p:spPr>
          <a:noFill/>
        </p:spPr>
        <p:txBody>
          <a:bodyPr/>
          <a:lstStyle/>
          <a:p>
            <a:pPr eaLnBrk="0" fontAlgn="auto" hangingPunct="0">
              <a:lnSpc>
                <a:spcPct val="125000"/>
              </a:lnSpc>
              <a:spcBef>
                <a:spcPct val="0"/>
              </a:spcBef>
              <a:spcAft>
                <a:spcPct val="0"/>
              </a:spcAft>
              <a:defRPr/>
            </a:pPr>
            <a:r>
              <a:rPr lang="zh-CN" altLang="en-US" sz="1200" b="1" kern="0">
                <a:solidFill>
                  <a:srgbClr val="000000"/>
                </a:solidFill>
                <a:latin typeface="微软雅黑" pitchFamily="34" charset="-122"/>
                <a:ea typeface="微软雅黑" pitchFamily="34" charset="-122"/>
              </a:rPr>
              <a:t>资源整合：</a:t>
            </a:r>
            <a:r>
              <a:rPr lang="zh-CN" altLang="en-US" sz="1200">
                <a:latin typeface="微软雅黑" pitchFamily="34" charset="-122"/>
                <a:ea typeface="微软雅黑" pitchFamily="34" charset="-122"/>
              </a:rPr>
              <a:t>通过对外部供应商资源的开拓与整合，为产品设计提供“原材料”，获取“</a:t>
            </a:r>
            <a:r>
              <a:rPr lang="en-US" altLang="zh-CN" sz="1200">
                <a:latin typeface="微软雅黑" pitchFamily="34" charset="-122"/>
                <a:ea typeface="微软雅黑" pitchFamily="34" charset="-122"/>
              </a:rPr>
              <a:t>1+1》2</a:t>
            </a:r>
            <a:r>
              <a:rPr lang="zh-CN" altLang="en-US" sz="1200">
                <a:latin typeface="微软雅黑" pitchFamily="34" charset="-122"/>
                <a:ea typeface="微软雅黑" pitchFamily="34" charset="-122"/>
              </a:rPr>
              <a:t>”的资源溢价；</a:t>
            </a:r>
            <a:endParaRPr lang="zh-CN" altLang="en-US" sz="1200" kern="0">
              <a:solidFill>
                <a:srgbClr val="000000"/>
              </a:solidFill>
              <a:latin typeface="微软雅黑" pitchFamily="34" charset="-122"/>
              <a:ea typeface="微软雅黑" pitchFamily="34" charset="-122"/>
            </a:endParaRPr>
          </a:p>
          <a:p>
            <a:pPr eaLnBrk="0" fontAlgn="auto" hangingPunct="0">
              <a:lnSpc>
                <a:spcPct val="125000"/>
              </a:lnSpc>
              <a:spcBef>
                <a:spcPct val="0"/>
              </a:spcBef>
              <a:spcAft>
                <a:spcPct val="0"/>
              </a:spcAft>
              <a:defRPr/>
            </a:pPr>
            <a:r>
              <a:rPr lang="zh-CN" altLang="en-US" sz="1200" b="1" kern="0">
                <a:solidFill>
                  <a:srgbClr val="000000"/>
                </a:solidFill>
                <a:latin typeface="微软雅黑" pitchFamily="34" charset="-122"/>
                <a:ea typeface="微软雅黑" pitchFamily="34" charset="-122"/>
              </a:rPr>
              <a:t>产品设计</a:t>
            </a:r>
            <a:r>
              <a:rPr lang="zh-CN" altLang="en-US" sz="1200" kern="0">
                <a:solidFill>
                  <a:srgbClr val="000000"/>
                </a:solidFill>
                <a:latin typeface="微软雅黑" pitchFamily="34" charset="-122"/>
                <a:ea typeface="微软雅黑" pitchFamily="34" charset="-122"/>
              </a:rPr>
              <a:t>：</a:t>
            </a:r>
            <a:r>
              <a:rPr lang="zh-CN" altLang="en-US" sz="1200">
                <a:latin typeface="微软雅黑" pitchFamily="34" charset="-122"/>
                <a:ea typeface="微软雅黑" pitchFamily="34" charset="-122"/>
              </a:rPr>
              <a:t>通过产品设计推出符合市场趋势及客户需求的新产品或是实现对原有产品的升级换代；</a:t>
            </a:r>
            <a:endParaRPr lang="en-US" altLang="zh-CN" sz="1200">
              <a:latin typeface="微软雅黑" pitchFamily="34" charset="-122"/>
              <a:ea typeface="微软雅黑" pitchFamily="34" charset="-122"/>
            </a:endParaRPr>
          </a:p>
          <a:p>
            <a:pPr eaLnBrk="0" fontAlgn="auto" hangingPunct="0">
              <a:lnSpc>
                <a:spcPct val="125000"/>
              </a:lnSpc>
              <a:spcBef>
                <a:spcPct val="0"/>
              </a:spcBef>
              <a:spcAft>
                <a:spcPct val="0"/>
              </a:spcAft>
              <a:defRPr/>
            </a:pPr>
            <a:r>
              <a:rPr lang="zh-CN" altLang="en-US" sz="1200" b="1" kern="0">
                <a:solidFill>
                  <a:srgbClr val="000000"/>
                </a:solidFill>
                <a:latin typeface="微软雅黑" pitchFamily="34" charset="-122"/>
                <a:ea typeface="微软雅黑" pitchFamily="34" charset="-122"/>
              </a:rPr>
              <a:t>市场营销</a:t>
            </a:r>
            <a:r>
              <a:rPr lang="en-US" altLang="zh-CN" sz="1200" b="1" kern="0">
                <a:solidFill>
                  <a:srgbClr val="000000"/>
                </a:solidFill>
                <a:latin typeface="微软雅黑" pitchFamily="34" charset="-122"/>
                <a:ea typeface="微软雅黑" pitchFamily="34" charset="-122"/>
              </a:rPr>
              <a:t>&amp;</a:t>
            </a:r>
            <a:r>
              <a:rPr lang="zh-CN" altLang="en-US" sz="1200" b="1" kern="0">
                <a:solidFill>
                  <a:srgbClr val="000000"/>
                </a:solidFill>
                <a:latin typeface="微软雅黑" pitchFamily="34" charset="-122"/>
                <a:ea typeface="微软雅黑" pitchFamily="34" charset="-122"/>
              </a:rPr>
              <a:t>销售</a:t>
            </a:r>
            <a:r>
              <a:rPr lang="zh-CN" altLang="en-US" sz="1200" kern="0">
                <a:solidFill>
                  <a:srgbClr val="000000"/>
                </a:solidFill>
                <a:latin typeface="微软雅黑" pitchFamily="34" charset="-122"/>
                <a:ea typeface="微软雅黑" pitchFamily="34" charset="-122"/>
              </a:rPr>
              <a:t>：</a:t>
            </a:r>
            <a:r>
              <a:rPr lang="zh-CN" altLang="en-US" sz="1200">
                <a:latin typeface="微软雅黑" pitchFamily="34" charset="-122"/>
                <a:ea typeface="微软雅黑" pitchFamily="34" charset="-122"/>
              </a:rPr>
              <a:t>基于公司战略设计产品品牌推广策略，提升品牌知名度与美誉度，推动产品销售；通过机构客户的销售及未来个人用户的销售，直接提升销售业绩的增长；</a:t>
            </a:r>
            <a:endParaRPr lang="en-US" altLang="zh-CN" sz="1200">
              <a:latin typeface="微软雅黑" pitchFamily="34" charset="-122"/>
              <a:ea typeface="微软雅黑" pitchFamily="34" charset="-122"/>
            </a:endParaRPr>
          </a:p>
          <a:p>
            <a:pPr eaLnBrk="0" fontAlgn="auto" hangingPunct="0">
              <a:lnSpc>
                <a:spcPct val="125000"/>
              </a:lnSpc>
              <a:spcBef>
                <a:spcPct val="0"/>
              </a:spcBef>
              <a:spcAft>
                <a:spcPct val="0"/>
              </a:spcAft>
              <a:defRPr/>
            </a:pPr>
            <a:r>
              <a:rPr lang="zh-CN" altLang="en-US" sz="1200" b="1" kern="0">
                <a:solidFill>
                  <a:srgbClr val="000000"/>
                </a:solidFill>
                <a:latin typeface="微软雅黑" pitchFamily="34" charset="-122"/>
                <a:ea typeface="微软雅黑" pitchFamily="34" charset="-122"/>
              </a:rPr>
              <a:t>物流与配送</a:t>
            </a:r>
            <a:r>
              <a:rPr lang="zh-CN" altLang="en-US" sz="1200" kern="0">
                <a:solidFill>
                  <a:srgbClr val="000000"/>
                </a:solidFill>
                <a:latin typeface="微软雅黑" pitchFamily="34" charset="-122"/>
                <a:ea typeface="微软雅黑" pitchFamily="34" charset="-122"/>
              </a:rPr>
              <a:t>：通过物流与配送确保会员卡能及时准确地送递至机构客户或终端客户手中；</a:t>
            </a:r>
          </a:p>
          <a:p>
            <a:pPr eaLnBrk="0" fontAlgn="auto" hangingPunct="0">
              <a:lnSpc>
                <a:spcPct val="125000"/>
              </a:lnSpc>
              <a:spcBef>
                <a:spcPct val="0"/>
              </a:spcBef>
              <a:spcAft>
                <a:spcPct val="0"/>
              </a:spcAft>
              <a:defRPr/>
            </a:pPr>
            <a:r>
              <a:rPr lang="zh-CN" altLang="en-US" sz="1200" b="1" kern="0">
                <a:solidFill>
                  <a:srgbClr val="000000"/>
                </a:solidFill>
                <a:latin typeface="微软雅黑" pitchFamily="34" charset="-122"/>
                <a:ea typeface="微软雅黑" pitchFamily="34" charset="-122"/>
              </a:rPr>
              <a:t>客户服务</a:t>
            </a:r>
            <a:r>
              <a:rPr lang="zh-CN" altLang="en-US" sz="1200" kern="0">
                <a:solidFill>
                  <a:srgbClr val="000000"/>
                </a:solidFill>
                <a:latin typeface="微软雅黑" pitchFamily="34" charset="-122"/>
                <a:ea typeface="微软雅黑" pitchFamily="34" charset="-122"/>
              </a:rPr>
              <a:t>：以标准化的流程及专业细致的服务为客户提供“行有道，享从容”的服务，包括服务的全过程，不仅限于售后及投诉。</a:t>
            </a:r>
          </a:p>
          <a:p>
            <a:endParaRPr lang="zh-CN" altLang="en-US"/>
          </a:p>
        </p:txBody>
      </p:sp>
      <p:sp>
        <p:nvSpPr>
          <p:cNvPr id="234500" name="灯片编号占位符 3"/>
          <p:cNvSpPr>
            <a:spLocks noGrp="1"/>
          </p:cNvSpPr>
          <p:nvPr>
            <p:ph type="sldNum" sz="quarter" idx="5"/>
          </p:nvPr>
        </p:nvSpPr>
        <p:spPr>
          <a:noFill/>
        </p:spPr>
        <p:txBody>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fld id="{959BDCE8-F724-4785-89BD-D9A7385685B9}" type="slidenum">
              <a:rPr lang="en-US" altLang="zh-CN" smtClean="0"/>
              <a:pPr eaLnBrk="1" hangingPunct="1"/>
              <a:t>24</a:t>
            </a:fld>
            <a:endParaRPr lang="en-US" altLang="zh-CN"/>
          </a:p>
        </p:txBody>
      </p:sp>
    </p:spTree>
    <p:extLst>
      <p:ext uri="{BB962C8B-B14F-4D97-AF65-F5344CB8AC3E}">
        <p14:creationId xmlns:p14="http://schemas.microsoft.com/office/powerpoint/2010/main" val="221561192"/>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spcBef>
                <a:spcPts val="300"/>
              </a:spcBef>
            </a:pPr>
            <a:r>
              <a:rPr lang="zh-CN" altLang="en-US" sz="1300" b="1">
                <a:solidFill>
                  <a:schemeClr val="tx1"/>
                </a:solidFill>
                <a:latin typeface="微软雅黑" pitchFamily="34" charset="-122"/>
                <a:ea typeface="微软雅黑" pitchFamily="34" charset="-122"/>
              </a:rPr>
              <a:t>变化点一：</a:t>
            </a:r>
            <a:endParaRPr lang="en-US" altLang="zh-CN" sz="1300" b="1">
              <a:solidFill>
                <a:schemeClr val="tx1"/>
              </a:solidFill>
              <a:latin typeface="微软雅黑" pitchFamily="34" charset="-122"/>
              <a:ea typeface="微软雅黑" pitchFamily="34" charset="-122"/>
            </a:endParaRPr>
          </a:p>
          <a:p>
            <a:pPr>
              <a:spcBef>
                <a:spcPts val="300"/>
              </a:spcBef>
            </a:pPr>
            <a:r>
              <a:rPr lang="zh-CN" altLang="en-US" sz="1200">
                <a:solidFill>
                  <a:schemeClr val="tx1"/>
                </a:solidFill>
                <a:latin typeface="微软雅黑" pitchFamily="34" charset="-122"/>
                <a:ea typeface="微软雅黑" pitchFamily="34" charset="-122"/>
              </a:rPr>
              <a:t>设立渠道拓展部，配合新渠道与产品组合开发，并承担部分省级分公司创建牵头工作</a:t>
            </a:r>
            <a:endParaRPr lang="en-US" altLang="zh-CN" sz="1200">
              <a:solidFill>
                <a:schemeClr val="tx1"/>
              </a:solidFill>
              <a:latin typeface="微软雅黑" pitchFamily="34" charset="-122"/>
              <a:ea typeface="微软雅黑" pitchFamily="34" charset="-122"/>
            </a:endParaRPr>
          </a:p>
          <a:p>
            <a:pPr>
              <a:spcBef>
                <a:spcPts val="300"/>
              </a:spcBef>
            </a:pPr>
            <a:r>
              <a:rPr lang="zh-CN" altLang="en-US" sz="1300" b="1">
                <a:solidFill>
                  <a:schemeClr val="tx1"/>
                </a:solidFill>
                <a:latin typeface="微软雅黑" pitchFamily="34" charset="-122"/>
                <a:ea typeface="微软雅黑" pitchFamily="34" charset="-122"/>
              </a:rPr>
              <a:t>变化点二：</a:t>
            </a:r>
            <a:endParaRPr lang="en-US" altLang="zh-CN" sz="1300" b="1">
              <a:solidFill>
                <a:schemeClr val="tx1"/>
              </a:solidFill>
              <a:latin typeface="微软雅黑" pitchFamily="34" charset="-122"/>
              <a:ea typeface="微软雅黑" pitchFamily="34" charset="-122"/>
            </a:endParaRPr>
          </a:p>
          <a:p>
            <a:pPr>
              <a:spcBef>
                <a:spcPts val="300"/>
              </a:spcBef>
            </a:pPr>
            <a:r>
              <a:rPr lang="zh-CN" altLang="en-US" sz="1200">
                <a:solidFill>
                  <a:schemeClr val="tx1"/>
                </a:solidFill>
                <a:latin typeface="微软雅黑" pitchFamily="34" charset="-122"/>
                <a:ea typeface="微软雅黑" pitchFamily="34" charset="-122"/>
              </a:rPr>
              <a:t>根据业务规模与产品成熟度，形成特殊险种产品部（意健险、农业险、责任险）</a:t>
            </a:r>
            <a:endParaRPr lang="en-US" altLang="zh-CN" sz="1200">
              <a:solidFill>
                <a:schemeClr val="tx1"/>
              </a:solidFill>
              <a:latin typeface="微软雅黑" pitchFamily="34" charset="-122"/>
              <a:ea typeface="微软雅黑" pitchFamily="34" charset="-122"/>
            </a:endParaRPr>
          </a:p>
          <a:p>
            <a:pPr>
              <a:spcBef>
                <a:spcPts val="300"/>
              </a:spcBef>
            </a:pPr>
            <a:r>
              <a:rPr lang="zh-CN" altLang="en-US" sz="1300" b="1">
                <a:solidFill>
                  <a:schemeClr val="tx1"/>
                </a:solidFill>
                <a:latin typeface="微软雅黑" pitchFamily="34" charset="-122"/>
                <a:ea typeface="微软雅黑" pitchFamily="34" charset="-122"/>
              </a:rPr>
              <a:t>变化点三</a:t>
            </a:r>
            <a:r>
              <a:rPr lang="en-US" altLang="zh-CN" sz="1300" b="1">
                <a:solidFill>
                  <a:schemeClr val="tx1"/>
                </a:solidFill>
                <a:latin typeface="微软雅黑" pitchFamily="34" charset="-122"/>
                <a:ea typeface="微软雅黑" pitchFamily="34" charset="-122"/>
              </a:rPr>
              <a:t> </a:t>
            </a:r>
            <a:r>
              <a:rPr lang="zh-CN" altLang="en-US" sz="1300" b="1">
                <a:solidFill>
                  <a:schemeClr val="tx1"/>
                </a:solidFill>
                <a:latin typeface="微软雅黑" pitchFamily="34" charset="-122"/>
                <a:ea typeface="微软雅黑" pitchFamily="34" charset="-122"/>
              </a:rPr>
              <a:t>：</a:t>
            </a:r>
            <a:endParaRPr lang="en-US" altLang="zh-CN" sz="1300" b="1">
              <a:solidFill>
                <a:schemeClr val="tx1"/>
              </a:solidFill>
              <a:latin typeface="微软雅黑" pitchFamily="34" charset="-122"/>
              <a:ea typeface="微软雅黑" pitchFamily="34" charset="-122"/>
            </a:endParaRPr>
          </a:p>
          <a:p>
            <a:pPr>
              <a:spcBef>
                <a:spcPts val="300"/>
              </a:spcBef>
            </a:pPr>
            <a:r>
              <a:rPr lang="zh-CN" altLang="en-US" sz="1200">
                <a:solidFill>
                  <a:schemeClr val="tx1"/>
                </a:solidFill>
                <a:latin typeface="微软雅黑" pitchFamily="34" charset="-122"/>
                <a:ea typeface="微软雅黑" pitchFamily="34" charset="-122"/>
              </a:rPr>
              <a:t>根据核心产品需要独立渠道部门</a:t>
            </a:r>
            <a:endParaRPr lang="en-US" altLang="zh-CN" sz="1200">
              <a:solidFill>
                <a:schemeClr val="tx1"/>
              </a:solidFill>
              <a:latin typeface="微软雅黑" pitchFamily="34" charset="-122"/>
              <a:ea typeface="微软雅黑" pitchFamily="34" charset="-122"/>
            </a:endParaRPr>
          </a:p>
          <a:p>
            <a:pPr>
              <a:spcBef>
                <a:spcPts val="300"/>
              </a:spcBef>
            </a:pPr>
            <a:r>
              <a:rPr lang="zh-CN" altLang="en-US" sz="1200">
                <a:solidFill>
                  <a:schemeClr val="tx1"/>
                </a:solidFill>
                <a:latin typeface="微软雅黑" pitchFamily="34" charset="-122"/>
                <a:ea typeface="微软雅黑" pitchFamily="34" charset="-122"/>
              </a:rPr>
              <a:t>打通开发、销售、核保、理赔，形成车险与非车险的类事业部形态</a:t>
            </a:r>
            <a:endParaRPr lang="en-US" altLang="zh-CN" sz="1200">
              <a:solidFill>
                <a:schemeClr val="tx1"/>
              </a:solidFill>
              <a:latin typeface="微软雅黑" pitchFamily="34" charset="-122"/>
              <a:ea typeface="微软雅黑" pitchFamily="34" charset="-122"/>
            </a:endParaRPr>
          </a:p>
          <a:p>
            <a:pPr>
              <a:spcBef>
                <a:spcPts val="300"/>
              </a:spcBef>
            </a:pPr>
            <a:r>
              <a:rPr lang="zh-CN" altLang="en-US" sz="1300" b="1">
                <a:solidFill>
                  <a:schemeClr val="tx1"/>
                </a:solidFill>
                <a:latin typeface="微软雅黑" pitchFamily="34" charset="-122"/>
                <a:ea typeface="微软雅黑" pitchFamily="34" charset="-122"/>
              </a:rPr>
              <a:t>变化点四</a:t>
            </a:r>
            <a:r>
              <a:rPr lang="en-US" altLang="zh-CN" sz="1300" b="1">
                <a:solidFill>
                  <a:schemeClr val="tx1"/>
                </a:solidFill>
                <a:latin typeface="微软雅黑" pitchFamily="34" charset="-122"/>
                <a:ea typeface="微软雅黑" pitchFamily="34" charset="-122"/>
              </a:rPr>
              <a:t> </a:t>
            </a:r>
            <a:r>
              <a:rPr lang="zh-CN" altLang="en-US" sz="1300" b="1">
                <a:solidFill>
                  <a:schemeClr val="tx1"/>
                </a:solidFill>
                <a:latin typeface="微软雅黑" pitchFamily="34" charset="-122"/>
                <a:ea typeface="微软雅黑" pitchFamily="34" charset="-122"/>
              </a:rPr>
              <a:t>：</a:t>
            </a:r>
            <a:endParaRPr lang="en-US" altLang="zh-CN" sz="1300" b="1">
              <a:solidFill>
                <a:schemeClr val="tx1"/>
              </a:solidFill>
              <a:latin typeface="微软雅黑" pitchFamily="34" charset="-122"/>
              <a:ea typeface="微软雅黑" pitchFamily="34" charset="-122"/>
            </a:endParaRPr>
          </a:p>
          <a:p>
            <a:pPr>
              <a:spcBef>
                <a:spcPts val="300"/>
              </a:spcBef>
            </a:pPr>
            <a:r>
              <a:rPr lang="zh-CN" altLang="en-US" sz="1200">
                <a:solidFill>
                  <a:schemeClr val="tx1"/>
                </a:solidFill>
                <a:latin typeface="微软雅黑" pitchFamily="34" charset="-122"/>
                <a:ea typeface="微软雅黑" pitchFamily="34" charset="-122"/>
              </a:rPr>
              <a:t>集中客服理赔运营职能，建立客服理赔中心强化标准化产品服务效率</a:t>
            </a:r>
            <a:endParaRPr lang="en-US" altLang="zh-CN" sz="1200">
              <a:solidFill>
                <a:schemeClr val="tx1"/>
              </a:solidFill>
              <a:latin typeface="微软雅黑" pitchFamily="34" charset="-122"/>
              <a:ea typeface="微软雅黑" pitchFamily="34" charset="-122"/>
            </a:endParaRPr>
          </a:p>
          <a:p>
            <a:pPr>
              <a:spcBef>
                <a:spcPts val="300"/>
              </a:spcBef>
            </a:pPr>
            <a:r>
              <a:rPr lang="zh-CN" altLang="en-US" sz="1300" b="1">
                <a:solidFill>
                  <a:schemeClr val="tx1"/>
                </a:solidFill>
                <a:latin typeface="微软雅黑" pitchFamily="34" charset="-122"/>
                <a:ea typeface="微软雅黑" pitchFamily="34" charset="-122"/>
              </a:rPr>
              <a:t>变化点五</a:t>
            </a:r>
            <a:r>
              <a:rPr lang="en-US" altLang="zh-CN" sz="1300" b="1">
                <a:solidFill>
                  <a:schemeClr val="tx1"/>
                </a:solidFill>
                <a:latin typeface="微软雅黑" pitchFamily="34" charset="-122"/>
                <a:ea typeface="微软雅黑" pitchFamily="34" charset="-122"/>
              </a:rPr>
              <a:t> </a:t>
            </a:r>
            <a:r>
              <a:rPr lang="zh-CN" altLang="en-US" sz="1300" b="1">
                <a:solidFill>
                  <a:schemeClr val="tx1"/>
                </a:solidFill>
                <a:latin typeface="微软雅黑" pitchFamily="34" charset="-122"/>
                <a:ea typeface="微软雅黑" pitchFamily="34" charset="-122"/>
              </a:rPr>
              <a:t>：</a:t>
            </a:r>
            <a:endParaRPr lang="en-US" altLang="zh-CN" sz="1300" b="1">
              <a:solidFill>
                <a:schemeClr val="tx1"/>
              </a:solidFill>
              <a:latin typeface="微软雅黑" pitchFamily="34" charset="-122"/>
              <a:ea typeface="微软雅黑" pitchFamily="34" charset="-122"/>
            </a:endParaRPr>
          </a:p>
          <a:p>
            <a:pPr>
              <a:spcBef>
                <a:spcPts val="300"/>
              </a:spcBef>
            </a:pPr>
            <a:r>
              <a:rPr lang="zh-CN" altLang="en-US" sz="1200">
                <a:solidFill>
                  <a:schemeClr val="tx1"/>
                </a:solidFill>
                <a:latin typeface="微软雅黑" pitchFamily="34" charset="-122"/>
                <a:ea typeface="微软雅黑" pitchFamily="34" charset="-122"/>
              </a:rPr>
              <a:t>丰富资产管理业务职能和投资种类，建立资产管理中心</a:t>
            </a:r>
            <a:endParaRPr lang="en-US" altLang="zh-CN" sz="1200">
              <a:solidFill>
                <a:schemeClr val="tx1"/>
              </a:solidFill>
              <a:latin typeface="微软雅黑" pitchFamily="34" charset="-122"/>
              <a:ea typeface="微软雅黑" pitchFamily="34" charset="-122"/>
            </a:endParaRPr>
          </a:p>
          <a:p>
            <a:endParaRPr lang="zh-CN" altLang="en-US"/>
          </a:p>
        </p:txBody>
      </p:sp>
      <p:sp>
        <p:nvSpPr>
          <p:cNvPr id="4" name="灯片编号占位符 3"/>
          <p:cNvSpPr>
            <a:spLocks noGrp="1"/>
          </p:cNvSpPr>
          <p:nvPr>
            <p:ph type="sldNum" sz="quarter" idx="10"/>
          </p:nvPr>
        </p:nvSpPr>
        <p:spPr/>
        <p:txBody>
          <a:bodyPr/>
          <a:lstStyle/>
          <a:p>
            <a:fld id="{D1C7FB31-0C7B-4DF9-A9BC-6BD9C278B254}" type="slidenum">
              <a:rPr lang="en-US" smtClean="0"/>
              <a:t>25</a:t>
            </a:fld>
            <a:endParaRPr lang="en-US"/>
          </a:p>
        </p:txBody>
      </p:sp>
    </p:spTree>
    <p:extLst>
      <p:ext uri="{BB962C8B-B14F-4D97-AF65-F5344CB8AC3E}">
        <p14:creationId xmlns:p14="http://schemas.microsoft.com/office/powerpoint/2010/main" val="1097306296"/>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spcBef>
                <a:spcPts val="300"/>
              </a:spcBef>
            </a:pPr>
            <a:r>
              <a:rPr lang="zh-CN" altLang="en-US" sz="1300" b="1">
                <a:solidFill>
                  <a:schemeClr val="tx1"/>
                </a:solidFill>
                <a:latin typeface="微软雅黑" pitchFamily="34" charset="-122"/>
                <a:ea typeface="微软雅黑" pitchFamily="34" charset="-122"/>
              </a:rPr>
              <a:t>变化点一：</a:t>
            </a:r>
            <a:endParaRPr lang="en-US" altLang="zh-CN" sz="1300" b="1">
              <a:solidFill>
                <a:schemeClr val="tx1"/>
              </a:solidFill>
              <a:latin typeface="微软雅黑" pitchFamily="34" charset="-122"/>
              <a:ea typeface="微软雅黑" pitchFamily="34" charset="-122"/>
            </a:endParaRPr>
          </a:p>
          <a:p>
            <a:pPr>
              <a:spcBef>
                <a:spcPts val="300"/>
              </a:spcBef>
            </a:pPr>
            <a:r>
              <a:rPr lang="zh-CN" altLang="en-US" sz="1200">
                <a:solidFill>
                  <a:schemeClr val="tx1"/>
                </a:solidFill>
                <a:latin typeface="微软雅黑" pitchFamily="34" charset="-122"/>
                <a:ea typeface="微软雅黑" pitchFamily="34" charset="-122"/>
              </a:rPr>
              <a:t>设立渠道拓展部，配合新渠道与产品组合开发，并承担部分省级分公司创建牵头工作</a:t>
            </a:r>
            <a:endParaRPr lang="en-US" altLang="zh-CN" sz="1200">
              <a:solidFill>
                <a:schemeClr val="tx1"/>
              </a:solidFill>
              <a:latin typeface="微软雅黑" pitchFamily="34" charset="-122"/>
              <a:ea typeface="微软雅黑" pitchFamily="34" charset="-122"/>
            </a:endParaRPr>
          </a:p>
          <a:p>
            <a:pPr>
              <a:spcBef>
                <a:spcPts val="300"/>
              </a:spcBef>
            </a:pPr>
            <a:r>
              <a:rPr lang="zh-CN" altLang="en-US" sz="1300" b="1">
                <a:solidFill>
                  <a:schemeClr val="tx1"/>
                </a:solidFill>
                <a:latin typeface="微软雅黑" pitchFamily="34" charset="-122"/>
                <a:ea typeface="微软雅黑" pitchFamily="34" charset="-122"/>
              </a:rPr>
              <a:t>变化点二：</a:t>
            </a:r>
            <a:endParaRPr lang="en-US" altLang="zh-CN" sz="1300" b="1">
              <a:solidFill>
                <a:schemeClr val="tx1"/>
              </a:solidFill>
              <a:latin typeface="微软雅黑" pitchFamily="34" charset="-122"/>
              <a:ea typeface="微软雅黑" pitchFamily="34" charset="-122"/>
            </a:endParaRPr>
          </a:p>
          <a:p>
            <a:pPr>
              <a:spcBef>
                <a:spcPts val="300"/>
              </a:spcBef>
            </a:pPr>
            <a:r>
              <a:rPr lang="zh-CN" altLang="en-US" sz="1200">
                <a:solidFill>
                  <a:schemeClr val="tx1"/>
                </a:solidFill>
                <a:latin typeface="微软雅黑" pitchFamily="34" charset="-122"/>
                <a:ea typeface="微软雅黑" pitchFamily="34" charset="-122"/>
              </a:rPr>
              <a:t>根据业务规模与产品成熟度，形成特殊险种产品部（意健险、农业险、责任险）</a:t>
            </a:r>
            <a:endParaRPr lang="en-US" altLang="zh-CN" sz="1200">
              <a:solidFill>
                <a:schemeClr val="tx1"/>
              </a:solidFill>
              <a:latin typeface="微软雅黑" pitchFamily="34" charset="-122"/>
              <a:ea typeface="微软雅黑" pitchFamily="34" charset="-122"/>
            </a:endParaRPr>
          </a:p>
          <a:p>
            <a:pPr>
              <a:spcBef>
                <a:spcPts val="300"/>
              </a:spcBef>
            </a:pPr>
            <a:r>
              <a:rPr lang="zh-CN" altLang="en-US" sz="1300" b="1">
                <a:solidFill>
                  <a:schemeClr val="tx1"/>
                </a:solidFill>
                <a:latin typeface="微软雅黑" pitchFamily="34" charset="-122"/>
                <a:ea typeface="微软雅黑" pitchFamily="34" charset="-122"/>
              </a:rPr>
              <a:t>变化点三</a:t>
            </a:r>
            <a:r>
              <a:rPr lang="en-US" altLang="zh-CN" sz="1300" b="1">
                <a:solidFill>
                  <a:schemeClr val="tx1"/>
                </a:solidFill>
                <a:latin typeface="微软雅黑" pitchFamily="34" charset="-122"/>
                <a:ea typeface="微软雅黑" pitchFamily="34" charset="-122"/>
              </a:rPr>
              <a:t> </a:t>
            </a:r>
            <a:r>
              <a:rPr lang="zh-CN" altLang="en-US" sz="1300" b="1">
                <a:solidFill>
                  <a:schemeClr val="tx1"/>
                </a:solidFill>
                <a:latin typeface="微软雅黑" pitchFamily="34" charset="-122"/>
                <a:ea typeface="微软雅黑" pitchFamily="34" charset="-122"/>
              </a:rPr>
              <a:t>：</a:t>
            </a:r>
            <a:endParaRPr lang="en-US" altLang="zh-CN" sz="1300" b="1">
              <a:solidFill>
                <a:schemeClr val="tx1"/>
              </a:solidFill>
              <a:latin typeface="微软雅黑" pitchFamily="34" charset="-122"/>
              <a:ea typeface="微软雅黑" pitchFamily="34" charset="-122"/>
            </a:endParaRPr>
          </a:p>
          <a:p>
            <a:pPr>
              <a:spcBef>
                <a:spcPts val="300"/>
              </a:spcBef>
            </a:pPr>
            <a:r>
              <a:rPr lang="zh-CN" altLang="en-US" sz="1200">
                <a:solidFill>
                  <a:schemeClr val="tx1"/>
                </a:solidFill>
                <a:latin typeface="微软雅黑" pitchFamily="34" charset="-122"/>
                <a:ea typeface="微软雅黑" pitchFamily="34" charset="-122"/>
              </a:rPr>
              <a:t>根据核心产品需要独立渠道部门</a:t>
            </a:r>
            <a:endParaRPr lang="en-US" altLang="zh-CN" sz="1200">
              <a:solidFill>
                <a:schemeClr val="tx1"/>
              </a:solidFill>
              <a:latin typeface="微软雅黑" pitchFamily="34" charset="-122"/>
              <a:ea typeface="微软雅黑" pitchFamily="34" charset="-122"/>
            </a:endParaRPr>
          </a:p>
          <a:p>
            <a:pPr>
              <a:spcBef>
                <a:spcPts val="300"/>
              </a:spcBef>
            </a:pPr>
            <a:r>
              <a:rPr lang="zh-CN" altLang="en-US" sz="1200">
                <a:solidFill>
                  <a:schemeClr val="tx1"/>
                </a:solidFill>
                <a:latin typeface="微软雅黑" pitchFamily="34" charset="-122"/>
                <a:ea typeface="微软雅黑" pitchFamily="34" charset="-122"/>
              </a:rPr>
              <a:t>打通开发、销售、核保、理赔，形成车险与非车险的类事业部形态</a:t>
            </a:r>
            <a:endParaRPr lang="en-US" altLang="zh-CN" sz="1200">
              <a:solidFill>
                <a:schemeClr val="tx1"/>
              </a:solidFill>
              <a:latin typeface="微软雅黑" pitchFamily="34" charset="-122"/>
              <a:ea typeface="微软雅黑" pitchFamily="34" charset="-122"/>
            </a:endParaRPr>
          </a:p>
          <a:p>
            <a:pPr>
              <a:spcBef>
                <a:spcPts val="300"/>
              </a:spcBef>
            </a:pPr>
            <a:r>
              <a:rPr lang="zh-CN" altLang="en-US" sz="1300" b="1">
                <a:solidFill>
                  <a:schemeClr val="tx1"/>
                </a:solidFill>
                <a:latin typeface="微软雅黑" pitchFamily="34" charset="-122"/>
                <a:ea typeface="微软雅黑" pitchFamily="34" charset="-122"/>
              </a:rPr>
              <a:t>变化点四</a:t>
            </a:r>
            <a:r>
              <a:rPr lang="en-US" altLang="zh-CN" sz="1300" b="1">
                <a:solidFill>
                  <a:schemeClr val="tx1"/>
                </a:solidFill>
                <a:latin typeface="微软雅黑" pitchFamily="34" charset="-122"/>
                <a:ea typeface="微软雅黑" pitchFamily="34" charset="-122"/>
              </a:rPr>
              <a:t> </a:t>
            </a:r>
            <a:r>
              <a:rPr lang="zh-CN" altLang="en-US" sz="1300" b="1">
                <a:solidFill>
                  <a:schemeClr val="tx1"/>
                </a:solidFill>
                <a:latin typeface="微软雅黑" pitchFamily="34" charset="-122"/>
                <a:ea typeface="微软雅黑" pitchFamily="34" charset="-122"/>
              </a:rPr>
              <a:t>：</a:t>
            </a:r>
            <a:endParaRPr lang="en-US" altLang="zh-CN" sz="1300" b="1">
              <a:solidFill>
                <a:schemeClr val="tx1"/>
              </a:solidFill>
              <a:latin typeface="微软雅黑" pitchFamily="34" charset="-122"/>
              <a:ea typeface="微软雅黑" pitchFamily="34" charset="-122"/>
            </a:endParaRPr>
          </a:p>
          <a:p>
            <a:pPr>
              <a:spcBef>
                <a:spcPts val="300"/>
              </a:spcBef>
            </a:pPr>
            <a:r>
              <a:rPr lang="zh-CN" altLang="en-US" sz="1200">
                <a:solidFill>
                  <a:schemeClr val="tx1"/>
                </a:solidFill>
                <a:latin typeface="微软雅黑" pitchFamily="34" charset="-122"/>
                <a:ea typeface="微软雅黑" pitchFamily="34" charset="-122"/>
              </a:rPr>
              <a:t>集中客服理赔运营职能，建立客服理赔中心强化标准化产品服务效率</a:t>
            </a:r>
            <a:endParaRPr lang="en-US" altLang="zh-CN" sz="1200">
              <a:solidFill>
                <a:schemeClr val="tx1"/>
              </a:solidFill>
              <a:latin typeface="微软雅黑" pitchFamily="34" charset="-122"/>
              <a:ea typeface="微软雅黑" pitchFamily="34" charset="-122"/>
            </a:endParaRPr>
          </a:p>
          <a:p>
            <a:pPr>
              <a:spcBef>
                <a:spcPts val="300"/>
              </a:spcBef>
            </a:pPr>
            <a:r>
              <a:rPr lang="zh-CN" altLang="en-US" sz="1300" b="1">
                <a:solidFill>
                  <a:schemeClr val="tx1"/>
                </a:solidFill>
                <a:latin typeface="微软雅黑" pitchFamily="34" charset="-122"/>
                <a:ea typeface="微软雅黑" pitchFamily="34" charset="-122"/>
              </a:rPr>
              <a:t>变化点五</a:t>
            </a:r>
            <a:r>
              <a:rPr lang="en-US" altLang="zh-CN" sz="1300" b="1">
                <a:solidFill>
                  <a:schemeClr val="tx1"/>
                </a:solidFill>
                <a:latin typeface="微软雅黑" pitchFamily="34" charset="-122"/>
                <a:ea typeface="微软雅黑" pitchFamily="34" charset="-122"/>
              </a:rPr>
              <a:t> </a:t>
            </a:r>
            <a:r>
              <a:rPr lang="zh-CN" altLang="en-US" sz="1300" b="1">
                <a:solidFill>
                  <a:schemeClr val="tx1"/>
                </a:solidFill>
                <a:latin typeface="微软雅黑" pitchFamily="34" charset="-122"/>
                <a:ea typeface="微软雅黑" pitchFamily="34" charset="-122"/>
              </a:rPr>
              <a:t>：</a:t>
            </a:r>
            <a:endParaRPr lang="en-US" altLang="zh-CN" sz="1300" b="1">
              <a:solidFill>
                <a:schemeClr val="tx1"/>
              </a:solidFill>
              <a:latin typeface="微软雅黑" pitchFamily="34" charset="-122"/>
              <a:ea typeface="微软雅黑" pitchFamily="34" charset="-122"/>
            </a:endParaRPr>
          </a:p>
          <a:p>
            <a:pPr>
              <a:spcBef>
                <a:spcPts val="300"/>
              </a:spcBef>
            </a:pPr>
            <a:r>
              <a:rPr lang="zh-CN" altLang="en-US" sz="1200">
                <a:solidFill>
                  <a:schemeClr val="tx1"/>
                </a:solidFill>
                <a:latin typeface="微软雅黑" pitchFamily="34" charset="-122"/>
                <a:ea typeface="微软雅黑" pitchFamily="34" charset="-122"/>
              </a:rPr>
              <a:t>丰富资产管理业务职能和投资种类，建立资产管理中心</a:t>
            </a:r>
            <a:endParaRPr lang="en-US" altLang="zh-CN" sz="1200">
              <a:solidFill>
                <a:schemeClr val="tx1"/>
              </a:solidFill>
              <a:latin typeface="微软雅黑" pitchFamily="34" charset="-122"/>
              <a:ea typeface="微软雅黑" pitchFamily="34" charset="-122"/>
            </a:endParaRPr>
          </a:p>
          <a:p>
            <a:endParaRPr lang="zh-CN" altLang="en-US"/>
          </a:p>
        </p:txBody>
      </p:sp>
      <p:sp>
        <p:nvSpPr>
          <p:cNvPr id="4" name="灯片编号占位符 3"/>
          <p:cNvSpPr>
            <a:spLocks noGrp="1"/>
          </p:cNvSpPr>
          <p:nvPr>
            <p:ph type="sldNum" sz="quarter" idx="10"/>
          </p:nvPr>
        </p:nvSpPr>
        <p:spPr/>
        <p:txBody>
          <a:bodyPr/>
          <a:lstStyle/>
          <a:p>
            <a:fld id="{D1C7FB31-0C7B-4DF9-A9BC-6BD9C278B254}" type="slidenum">
              <a:rPr lang="en-US" smtClean="0"/>
              <a:t>26</a:t>
            </a:fld>
            <a:endParaRPr lang="en-US"/>
          </a:p>
        </p:txBody>
      </p:sp>
    </p:spTree>
    <p:extLst>
      <p:ext uri="{BB962C8B-B14F-4D97-AF65-F5344CB8AC3E}">
        <p14:creationId xmlns:p14="http://schemas.microsoft.com/office/powerpoint/2010/main" val="637550023"/>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2818" name="Rectangle 2"/>
          <p:cNvSpPr>
            <a:spLocks noGrp="1" noRot="1" noChangeAspect="1" noChangeArrowheads="1" noTextEdit="1"/>
          </p:cNvSpPr>
          <p:nvPr>
            <p:ph type="sldImg"/>
          </p:nvPr>
        </p:nvSpPr>
        <p:spPr>
          <a:xfrm>
            <a:off x="698500" y="741363"/>
            <a:ext cx="5340350" cy="3697287"/>
          </a:xfrm>
          <a:ln w="12700" cap="flat"/>
        </p:spPr>
      </p:sp>
      <p:sp>
        <p:nvSpPr>
          <p:cNvPr id="162819" name="Rectangle 3"/>
          <p:cNvSpPr>
            <a:spLocks noGrp="1" noChangeArrowheads="1"/>
          </p:cNvSpPr>
          <p:nvPr>
            <p:ph type="body" idx="1"/>
          </p:nvPr>
        </p:nvSpPr>
        <p:spPr>
          <a:xfrm>
            <a:off x="894984" y="4684787"/>
            <a:ext cx="4925527" cy="4352482"/>
          </a:xfrm>
          <a:noFill/>
        </p:spPr>
        <p:txBody>
          <a:bodyPr lIns="93528" tIns="46765" rIns="93528" bIns="46765"/>
          <a:lstStyle/>
          <a:p>
            <a:pPr marL="0" marR="0" lvl="0" indent="0" algn="l" defTabSz="914400" rtl="0" eaLnBrk="1" fontAlgn="base" latinLnBrk="0" hangingPunct="1">
              <a:lnSpc>
                <a:spcPct val="100000"/>
              </a:lnSpc>
              <a:spcBef>
                <a:spcPct val="30000"/>
              </a:spcBef>
              <a:spcAft>
                <a:spcPct val="0"/>
              </a:spcAft>
              <a:buClrTx/>
              <a:buSzTx/>
              <a:buFontTx/>
              <a:buNone/>
              <a:defRPr/>
            </a:pPr>
            <a:r>
              <a:rPr lang="ja-JP" altLang="zh-CN" sz="1200" b="0" u="sng">
                <a:solidFill>
                  <a:srgbClr val="3A5063"/>
                </a:solidFill>
                <a:latin typeface="微软雅黑" pitchFamily="34" charset="-122"/>
                <a:ea typeface="微软雅黑" pitchFamily="34" charset="-122"/>
              </a:rPr>
              <a:t>注</a:t>
            </a:r>
            <a:r>
              <a:rPr lang="zh-CN" altLang="ja-JP" sz="1200" b="0" u="sng">
                <a:solidFill>
                  <a:srgbClr val="3A5063"/>
                </a:solidFill>
                <a:latin typeface="微软雅黑" pitchFamily="34" charset="-122"/>
                <a:ea typeface="微软雅黑" pitchFamily="34" charset="-122"/>
              </a:rPr>
              <a:t>:</a:t>
            </a:r>
            <a:r>
              <a:rPr lang="zh-CN" altLang="ja-JP" sz="1200" b="0">
                <a:solidFill>
                  <a:srgbClr val="3A5063"/>
                </a:solidFill>
                <a:latin typeface="微软雅黑" pitchFamily="34" charset="-122"/>
                <a:ea typeface="微软雅黑" pitchFamily="34" charset="-122"/>
              </a:rPr>
              <a:t> </a:t>
            </a:r>
            <a:r>
              <a:rPr lang="ja-JP" altLang="zh-CN" sz="1200" b="0">
                <a:solidFill>
                  <a:srgbClr val="3A5063"/>
                </a:solidFill>
                <a:latin typeface="微软雅黑" pitchFamily="34" charset="-122"/>
                <a:ea typeface="微软雅黑" pitchFamily="34" charset="-122"/>
              </a:rPr>
              <a:t>矩阵型</a:t>
            </a:r>
            <a:r>
              <a:rPr lang="zh-CN" altLang="zh-CN" sz="1200" b="0">
                <a:solidFill>
                  <a:srgbClr val="3A5063"/>
                </a:solidFill>
                <a:latin typeface="微软雅黑" pitchFamily="34" charset="-122"/>
                <a:ea typeface="微软雅黑" pitchFamily="34" charset="-122"/>
              </a:rPr>
              <a:t>的组织模式可以是专业职能、客户、地区、市场和产品的组合</a:t>
            </a:r>
            <a:endParaRPr lang="zh-CN" altLang="ja-JP" sz="1200" b="0">
              <a:solidFill>
                <a:srgbClr val="3A5063"/>
              </a:solidFill>
              <a:latin typeface="微软雅黑" pitchFamily="34" charset="-122"/>
              <a:ea typeface="微软雅黑" pitchFamily="34" charset="-122"/>
            </a:endParaRPr>
          </a:p>
          <a:p>
            <a:pPr eaLnBrk="1" hangingPunct="1"/>
            <a:endParaRPr lang="zh-CN" altLang="en-US">
              <a:latin typeface="Arial"/>
            </a:endParaRPr>
          </a:p>
        </p:txBody>
      </p:sp>
    </p:spTree>
    <p:extLst>
      <p:ext uri="{BB962C8B-B14F-4D97-AF65-F5344CB8AC3E}">
        <p14:creationId xmlns:p14="http://schemas.microsoft.com/office/powerpoint/2010/main" val="3818752903"/>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3842" name="Rectangle 2"/>
          <p:cNvSpPr>
            <a:spLocks noGrp="1" noRot="1" noChangeAspect="1" noChangeArrowheads="1" noTextEdit="1"/>
          </p:cNvSpPr>
          <p:nvPr>
            <p:ph type="sldImg"/>
          </p:nvPr>
        </p:nvSpPr>
        <p:spPr>
          <a:xfrm>
            <a:off x="698500" y="741363"/>
            <a:ext cx="5340350" cy="3698875"/>
          </a:xfrm>
        </p:spPr>
      </p:sp>
      <p:sp>
        <p:nvSpPr>
          <p:cNvPr id="163843" name="Rectangle 3"/>
          <p:cNvSpPr>
            <a:spLocks noGrp="1" noChangeArrowheads="1"/>
          </p:cNvSpPr>
          <p:nvPr>
            <p:ph type="body" idx="1"/>
          </p:nvPr>
        </p:nvSpPr>
        <p:spPr>
          <a:xfrm>
            <a:off x="673577" y="4686499"/>
            <a:ext cx="5388610" cy="4438128"/>
          </a:xfrm>
          <a:noFill/>
        </p:spPr>
        <p:txBody>
          <a:bodyPr/>
          <a:lstStyle/>
          <a:p>
            <a:pPr eaLnBrk="1" hangingPunct="1"/>
            <a:endParaRPr lang="zh-CN" altLang="en-US">
              <a:latin typeface="Arial"/>
            </a:endParaRPr>
          </a:p>
        </p:txBody>
      </p:sp>
    </p:spTree>
    <p:extLst>
      <p:ext uri="{BB962C8B-B14F-4D97-AF65-F5344CB8AC3E}">
        <p14:creationId xmlns:p14="http://schemas.microsoft.com/office/powerpoint/2010/main" val="3716140372"/>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4866" name="Rectangle 2"/>
          <p:cNvSpPr>
            <a:spLocks noGrp="1" noRot="1" noChangeAspect="1" noChangeArrowheads="1" noTextEdit="1"/>
          </p:cNvSpPr>
          <p:nvPr>
            <p:ph type="sldImg"/>
          </p:nvPr>
        </p:nvSpPr>
        <p:spPr>
          <a:xfrm>
            <a:off x="698500" y="741363"/>
            <a:ext cx="5340350" cy="3698875"/>
          </a:xfrm>
        </p:spPr>
      </p:sp>
      <p:sp>
        <p:nvSpPr>
          <p:cNvPr id="164867" name="Rectangle 3"/>
          <p:cNvSpPr>
            <a:spLocks noGrp="1" noChangeArrowheads="1"/>
          </p:cNvSpPr>
          <p:nvPr>
            <p:ph type="body" idx="1"/>
          </p:nvPr>
        </p:nvSpPr>
        <p:spPr>
          <a:xfrm>
            <a:off x="673577" y="4686499"/>
            <a:ext cx="5388610" cy="4438128"/>
          </a:xfrm>
          <a:noFill/>
        </p:spPr>
        <p:txBody>
          <a:bodyPr/>
          <a:lstStyle/>
          <a:p>
            <a:pPr eaLnBrk="1" hangingPunct="1"/>
            <a:endParaRPr lang="zh-CN" altLang="en-US">
              <a:latin typeface="Arial"/>
            </a:endParaRPr>
          </a:p>
        </p:txBody>
      </p:sp>
    </p:spTree>
    <p:extLst>
      <p:ext uri="{BB962C8B-B14F-4D97-AF65-F5344CB8AC3E}">
        <p14:creationId xmlns:p14="http://schemas.microsoft.com/office/powerpoint/2010/main" val="1305332295"/>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5890" name="Rectangle 2"/>
          <p:cNvSpPr>
            <a:spLocks noGrp="1" noRot="1" noChangeAspect="1" noChangeArrowheads="1" noTextEdit="1"/>
          </p:cNvSpPr>
          <p:nvPr>
            <p:ph type="sldImg"/>
          </p:nvPr>
        </p:nvSpPr>
        <p:spPr>
          <a:xfrm>
            <a:off x="698500" y="741363"/>
            <a:ext cx="5340350" cy="3698875"/>
          </a:xfrm>
        </p:spPr>
      </p:sp>
      <p:sp>
        <p:nvSpPr>
          <p:cNvPr id="165891" name="Rectangle 3"/>
          <p:cNvSpPr>
            <a:spLocks noGrp="1" noChangeArrowheads="1"/>
          </p:cNvSpPr>
          <p:nvPr>
            <p:ph type="body" idx="1"/>
          </p:nvPr>
        </p:nvSpPr>
        <p:spPr>
          <a:xfrm>
            <a:off x="673577" y="4686499"/>
            <a:ext cx="5388610" cy="4438128"/>
          </a:xfrm>
          <a:noFill/>
        </p:spPr>
        <p:txBody>
          <a:bodyPr/>
          <a:lstStyle/>
          <a:p>
            <a:pPr eaLnBrk="1" hangingPunct="1"/>
            <a:endParaRPr lang="zh-CN" altLang="en-US">
              <a:latin typeface="Arial"/>
            </a:endParaRPr>
          </a:p>
        </p:txBody>
      </p:sp>
    </p:spTree>
    <p:extLst>
      <p:ext uri="{BB962C8B-B14F-4D97-AF65-F5344CB8AC3E}">
        <p14:creationId xmlns:p14="http://schemas.microsoft.com/office/powerpoint/2010/main" val="504264527"/>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6914" name="Rectangle 2"/>
          <p:cNvSpPr>
            <a:spLocks noGrp="1" noRot="1" noChangeAspect="1" noChangeArrowheads="1" noTextEdit="1"/>
          </p:cNvSpPr>
          <p:nvPr>
            <p:ph type="sldImg"/>
          </p:nvPr>
        </p:nvSpPr>
        <p:spPr>
          <a:xfrm>
            <a:off x="698500" y="741363"/>
            <a:ext cx="5340350" cy="3698875"/>
          </a:xfrm>
        </p:spPr>
      </p:sp>
      <p:sp>
        <p:nvSpPr>
          <p:cNvPr id="166915" name="Rectangle 3"/>
          <p:cNvSpPr>
            <a:spLocks noGrp="1" noChangeArrowheads="1"/>
          </p:cNvSpPr>
          <p:nvPr>
            <p:ph type="body" idx="1"/>
          </p:nvPr>
        </p:nvSpPr>
        <p:spPr>
          <a:xfrm>
            <a:off x="673577" y="4686499"/>
            <a:ext cx="5388610" cy="4438128"/>
          </a:xfrm>
          <a:noFill/>
        </p:spPr>
        <p:txBody>
          <a:bodyPr/>
          <a:lstStyle/>
          <a:p>
            <a:pPr eaLnBrk="1" hangingPunct="1"/>
            <a:endParaRPr lang="zh-CN" altLang="en-US">
              <a:latin typeface="Arial"/>
            </a:endParaRPr>
          </a:p>
        </p:txBody>
      </p:sp>
    </p:spTree>
    <p:extLst>
      <p:ext uri="{BB962C8B-B14F-4D97-AF65-F5344CB8AC3E}">
        <p14:creationId xmlns:p14="http://schemas.microsoft.com/office/powerpoint/2010/main" val="4246686520"/>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7938" name="Rectangle 2"/>
          <p:cNvSpPr>
            <a:spLocks noGrp="1" noRot="1" noChangeAspect="1" noChangeArrowheads="1" noTextEdit="1"/>
          </p:cNvSpPr>
          <p:nvPr>
            <p:ph type="sldImg"/>
          </p:nvPr>
        </p:nvSpPr>
        <p:spPr>
          <a:xfrm>
            <a:off x="698500" y="741363"/>
            <a:ext cx="5340350" cy="3698875"/>
          </a:xfrm>
        </p:spPr>
      </p:sp>
      <p:sp>
        <p:nvSpPr>
          <p:cNvPr id="167939" name="Rectangle 3"/>
          <p:cNvSpPr>
            <a:spLocks noGrp="1" noChangeArrowheads="1"/>
          </p:cNvSpPr>
          <p:nvPr>
            <p:ph type="body" idx="1"/>
          </p:nvPr>
        </p:nvSpPr>
        <p:spPr>
          <a:xfrm>
            <a:off x="673577" y="4686499"/>
            <a:ext cx="5388610" cy="4438128"/>
          </a:xfrm>
          <a:noFill/>
        </p:spPr>
        <p:txBody>
          <a:bodyPr/>
          <a:lstStyle/>
          <a:p>
            <a:pPr eaLnBrk="1" hangingPunct="1"/>
            <a:endParaRPr lang="zh-CN" altLang="en-US">
              <a:latin typeface="Arial"/>
            </a:endParaRPr>
          </a:p>
        </p:txBody>
      </p:sp>
    </p:spTree>
    <p:extLst>
      <p:ext uri="{BB962C8B-B14F-4D97-AF65-F5344CB8AC3E}">
        <p14:creationId xmlns:p14="http://schemas.microsoft.com/office/powerpoint/2010/main" val="2108489811"/>
      </p:ext>
    </p:extLst>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7938" name="Rectangle 2"/>
          <p:cNvSpPr>
            <a:spLocks noGrp="1" noRot="1" noChangeAspect="1" noChangeArrowheads="1" noTextEdit="1"/>
          </p:cNvSpPr>
          <p:nvPr>
            <p:ph type="sldImg"/>
          </p:nvPr>
        </p:nvSpPr>
        <p:spPr>
          <a:xfrm>
            <a:off x="698500" y="741363"/>
            <a:ext cx="5340350" cy="3698875"/>
          </a:xfrm>
        </p:spPr>
      </p:sp>
      <p:sp>
        <p:nvSpPr>
          <p:cNvPr id="167939" name="Rectangle 3"/>
          <p:cNvSpPr>
            <a:spLocks noGrp="1" noChangeArrowheads="1"/>
          </p:cNvSpPr>
          <p:nvPr>
            <p:ph type="body" idx="1"/>
          </p:nvPr>
        </p:nvSpPr>
        <p:spPr>
          <a:xfrm>
            <a:off x="673577" y="4686499"/>
            <a:ext cx="5388610" cy="4438128"/>
          </a:xfrm>
          <a:noFill/>
        </p:spPr>
        <p:txBody>
          <a:bodyPr/>
          <a:lstStyle/>
          <a:p>
            <a:pPr eaLnBrk="1" hangingPunct="1"/>
            <a:endParaRPr lang="zh-CN" altLang="en-US">
              <a:latin typeface="Arial"/>
            </a:endParaRPr>
          </a:p>
        </p:txBody>
      </p:sp>
    </p:spTree>
    <p:extLst>
      <p:ext uri="{BB962C8B-B14F-4D97-AF65-F5344CB8AC3E}">
        <p14:creationId xmlns:p14="http://schemas.microsoft.com/office/powerpoint/2010/main" val="2794484139"/>
      </p:ext>
    </p:extLst>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8962" name="Rectangle 2"/>
          <p:cNvSpPr>
            <a:spLocks noGrp="1" noRot="1" noChangeAspect="1" noChangeArrowheads="1" noTextEdit="1"/>
          </p:cNvSpPr>
          <p:nvPr>
            <p:ph type="sldImg"/>
          </p:nvPr>
        </p:nvSpPr>
        <p:spPr>
          <a:xfrm>
            <a:off x="698500" y="741363"/>
            <a:ext cx="5340350" cy="3697287"/>
          </a:xfrm>
          <a:ln w="12700" cap="flat"/>
        </p:spPr>
      </p:sp>
      <p:sp>
        <p:nvSpPr>
          <p:cNvPr id="168963" name="Rectangle 3"/>
          <p:cNvSpPr>
            <a:spLocks noGrp="1" noChangeArrowheads="1"/>
          </p:cNvSpPr>
          <p:nvPr>
            <p:ph type="body" idx="1"/>
          </p:nvPr>
        </p:nvSpPr>
        <p:spPr>
          <a:xfrm>
            <a:off x="894984" y="4684787"/>
            <a:ext cx="4925527" cy="4352482"/>
          </a:xfrm>
          <a:noFill/>
        </p:spPr>
        <p:txBody>
          <a:bodyPr lIns="93528" tIns="46765" rIns="93528" bIns="46765"/>
          <a:lstStyle/>
          <a:p>
            <a:pPr algn="l">
              <a:lnSpc>
                <a:spcPct val="150000"/>
              </a:lnSpc>
              <a:spcBef>
                <a:spcPct val="25000"/>
              </a:spcBef>
              <a:spcAft>
                <a:spcPct val="25000"/>
              </a:spcAft>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事业部制最早是由美国通用汽车公司总裁斯隆于</a:t>
            </a:r>
            <a:r>
              <a:rPr lang="en-US" altLang="zh-CN" sz="1200" b="0">
                <a:latin typeface="微软雅黑" pitchFamily="34" charset="-122"/>
                <a:ea typeface="微软雅黑" pitchFamily="34" charset="-122"/>
              </a:rPr>
              <a:t>1924</a:t>
            </a:r>
            <a:r>
              <a:rPr lang="zh-CN" altLang="en-US" sz="1200" b="0">
                <a:latin typeface="微软雅黑" pitchFamily="34" charset="-122"/>
                <a:ea typeface="微软雅黑" pitchFamily="34" charset="-122"/>
              </a:rPr>
              <a:t>年提出的，故有“斯隆模型”之称，也叫“联邦分权化”，是一种高度（层）集权下的分权管理体制。它适用于规模庞大，品种繁多，技术复杂的大型企业，是国外较大的联合公司所采用的一种组织形式。</a:t>
            </a:r>
          </a:p>
          <a:p>
            <a:pPr algn="l">
              <a:lnSpc>
                <a:spcPct val="150000"/>
              </a:lnSpc>
              <a:spcBef>
                <a:spcPct val="25000"/>
              </a:spcBef>
              <a:spcAft>
                <a:spcPct val="25000"/>
              </a:spcAft>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事业部制是分级管理 、分级核算、自负盈亏的一种形式，即一个公司按地区或按产品类别分成若干个事业部，从产品的设计，原料采购，成本核算，产品制造，一直到产品销售，均由事业部及所属工厂负责，实行单独核算，独立经营。</a:t>
            </a:r>
          </a:p>
          <a:p>
            <a:pPr algn="l">
              <a:lnSpc>
                <a:spcPct val="150000"/>
              </a:lnSpc>
              <a:spcBef>
                <a:spcPct val="25000"/>
              </a:spcBef>
              <a:spcAft>
                <a:spcPct val="25000"/>
              </a:spcAft>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公司总部只保留人事决策，预算控制和监督大权，并通过利润等指标对事业部进行控制。</a:t>
            </a:r>
          </a:p>
          <a:p>
            <a:pPr algn="l">
              <a:lnSpc>
                <a:spcPct val="150000"/>
              </a:lnSpc>
              <a:spcBef>
                <a:spcPct val="25000"/>
              </a:spcBef>
              <a:spcAft>
                <a:spcPct val="25000"/>
              </a:spcAft>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事业部制组织模式通常可以按产品、区域和客户划分。</a:t>
            </a:r>
          </a:p>
          <a:p>
            <a:pPr eaLnBrk="1" hangingPunct="1"/>
            <a:endParaRPr lang="zh-CN" altLang="en-US">
              <a:latin typeface="Arial"/>
            </a:endParaRPr>
          </a:p>
        </p:txBody>
      </p:sp>
    </p:spTree>
    <p:extLst>
      <p:ext uri="{BB962C8B-B14F-4D97-AF65-F5344CB8AC3E}">
        <p14:creationId xmlns:p14="http://schemas.microsoft.com/office/powerpoint/2010/main" val="1455345938"/>
      </p:ext>
    </p:extLst>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9986" name="Rectangle 2"/>
          <p:cNvSpPr>
            <a:spLocks noGrp="1" noRot="1" noChangeAspect="1" noChangeArrowheads="1" noTextEdit="1"/>
          </p:cNvSpPr>
          <p:nvPr>
            <p:ph type="sldImg"/>
          </p:nvPr>
        </p:nvSpPr>
        <p:spPr>
          <a:xfrm>
            <a:off x="698500" y="741363"/>
            <a:ext cx="5340350" cy="3697287"/>
          </a:xfrm>
          <a:ln w="12700" cap="flat"/>
        </p:spPr>
      </p:sp>
      <p:sp>
        <p:nvSpPr>
          <p:cNvPr id="169987" name="Rectangle 3"/>
          <p:cNvSpPr>
            <a:spLocks noGrp="1" noChangeArrowheads="1"/>
          </p:cNvSpPr>
          <p:nvPr>
            <p:ph type="body" idx="1"/>
          </p:nvPr>
        </p:nvSpPr>
        <p:spPr>
          <a:xfrm>
            <a:off x="894984" y="4684787"/>
            <a:ext cx="4925527" cy="4352482"/>
          </a:xfrm>
          <a:noFill/>
        </p:spPr>
        <p:txBody>
          <a:bodyPr lIns="93528" tIns="46765" rIns="93528" bIns="46765"/>
          <a:lstStyle/>
          <a:p>
            <a:pPr eaLnBrk="1" hangingPunct="1"/>
            <a:endParaRPr lang="zh-CN" altLang="en-US">
              <a:latin typeface="Arial"/>
            </a:endParaRPr>
          </a:p>
        </p:txBody>
      </p:sp>
    </p:spTree>
    <p:extLst>
      <p:ext uri="{BB962C8B-B14F-4D97-AF65-F5344CB8AC3E}">
        <p14:creationId xmlns:p14="http://schemas.microsoft.com/office/powerpoint/2010/main" val="1601989232"/>
      </p:ext>
    </p:extLst>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1C7FB31-0C7B-4DF9-A9BC-6BD9C278B254}" type="slidenum">
              <a:rPr lang="en-US" smtClean="0"/>
              <a:t>39</a:t>
            </a:fld>
            <a:endParaRPr lang="en-US"/>
          </a:p>
        </p:txBody>
      </p:sp>
    </p:spTree>
    <p:extLst>
      <p:ext uri="{BB962C8B-B14F-4D97-AF65-F5344CB8AC3E}">
        <p14:creationId xmlns:p14="http://schemas.microsoft.com/office/powerpoint/2010/main" val="766043975"/>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png" /><Relationship Id="rId3"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png" /><Relationship Id="rId3"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png" /><Relationship Id="rId3"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png" /><Relationship Id="rId3"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image" Target="../media/image4.png" /><Relationship Id="rId3"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1.xml.rels>&#65279;<?xml version="1.0" encoding="utf-8" standalone="yes"?><Relationships xmlns="http://schemas.openxmlformats.org/package/2006/relationships"><Relationship Id="rId1" Type="http://schemas.openxmlformats.org/officeDocument/2006/relationships/image" Target="../media/image7.png" /><Relationship Id="rId2" Type="http://schemas.openxmlformats.org/officeDocument/2006/relationships/slideMaster" Target="../slideMasters/slideMaster3.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A989D5-2D89-4A6A-BB64-89FF2EFDB7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4588F6-681C-4879-A494-FFE4E36172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58A31A-666F-44CD-BC8D-E7BBE810B3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AC48D9-EC6C-4395-BFC3-5B07A33E82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01CABA-088C-445D-BF46-93AB33D9C8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1AFDD3-D775-4159-9A0F-52CD389953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32D0BA-B226-4E0E-9400-F9CED5DDE8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88DB74-2B27-483A-9BE4-C8D5220211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DF4025-9A0B-4B4A-B62A-1631104292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F22241-578F-44D4-B9BF-1BA658CF5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ADC34E-ACDC-48E8-A829-C97796BA47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Cover">
    <p:spTree>
      <p:nvGrpSpPr>
        <p:cNvPr id="1" name=""/>
        <p:cNvGrpSpPr/>
        <p:nvPr/>
      </p:nvGrpSpPr>
      <p:grpSpPr>
        <a:xfrm>
          <a:off x="0" y="0"/>
          <a:ext cx="0" cy="0"/>
        </a:xfrm>
      </p:grpSpPr>
      <p:sp>
        <p:nvSpPr>
          <p:cNvPr id="7" name="Rectangle 9"/>
          <p:cNvSpPr>
            <a:spLocks noGrp="1" noChangeArrowheads="1"/>
          </p:cNvSpPr>
          <p:nvPr>
            <p:ph type="ctrTitle" hasCustomPrompt="1"/>
          </p:nvPr>
        </p:nvSpPr>
        <p:spPr>
          <a:xfrm>
            <a:off x="495300" y="4123138"/>
            <a:ext cx="8915400" cy="822325"/>
          </a:xfrm>
          <a:prstGeom prst="rect">
            <a:avLst/>
          </a:prstGeom>
        </p:spPr>
        <p:txBody>
          <a:bodyPr lIns="0" tIns="0" rIns="0" bIns="0"/>
          <a:lstStyle>
            <a:lvl1pPr>
              <a:defRPr sz="2800" b="1" baseline="0">
                <a:solidFill>
                  <a:schemeClr val="tx1"/>
                </a:solidFill>
                <a:latin typeface="Arial" pitchFamily="34" charset="0"/>
              </a:defRPr>
            </a:lvl1pPr>
          </a:lstStyle>
          <a:p>
            <a:r>
              <a:rPr lang="en-US"/>
              <a:t>Cover Slide: 28 pt Arial Bold, 0.9 line spacing, max two lines. Title image is 3.75×9″ @300dpi</a:t>
            </a:r>
          </a:p>
        </p:txBody>
      </p:sp>
      <p:sp>
        <p:nvSpPr>
          <p:cNvPr id="11" name="Subtitle 10"/>
          <p:cNvSpPr>
            <a:spLocks noGrp="1" noChangeArrowheads="1"/>
          </p:cNvSpPr>
          <p:nvPr>
            <p:ph type="subTitle" idx="1" hasCustomPrompt="1"/>
          </p:nvPr>
        </p:nvSpPr>
        <p:spPr>
          <a:xfrm>
            <a:off x="495300" y="5067300"/>
            <a:ext cx="8915400" cy="838200"/>
          </a:xfrm>
          <a:prstGeom prst="rect">
            <a:avLst/>
          </a:prstGeom>
        </p:spPr>
        <p:txBody>
          <a:bodyPr lIns="0" tIns="0" rIns="0" bIns="0"/>
          <a:lstStyle>
            <a:lvl1pPr marL="0" marR="0" indent="0" algn="l" defTabSz="914400" rtl="0" eaLnBrk="1" fontAlgn="auto" latinLnBrk="0" hangingPunct="1">
              <a:lnSpc>
                <a:spcPct val="90000"/>
              </a:lnSpc>
              <a:spcBef>
                <a:spcPct val="0"/>
              </a:spcBef>
              <a:spcAft>
                <a:spcPct val="0"/>
              </a:spcAft>
              <a:buClrTx/>
              <a:buSzTx/>
              <a:buFont typeface="Arial" pitchFamily="34" charset="0"/>
              <a:buNone/>
              <a:defRPr sz="1500" baseline="0">
                <a:latin typeface="Arial" pitchFamily="34" charset="0"/>
              </a:defRPr>
            </a:lvl1pPr>
          </a:lstStyle>
          <a:p>
            <a:r>
              <a:rPr lang="en-US"/>
              <a:t>Subtitle: 15pt Arial, </a:t>
            </a:r>
            <a:r>
              <a:rPr lang="ru-RU"/>
              <a:t>0</a:t>
            </a:r>
            <a:r>
              <a:rPr lang="en-US"/>
              <a:t>.9 line spacing, max four lines. Edit the Cover Master slide to change the image on the cover page: Go to the View tab and click on Slide Master; Click Cover Master layout; right-click on the picture, select “Change Picture” from the drop down menu.</a:t>
            </a:r>
            <a:br>
              <a:rPr lang="en-US"/>
            </a:br>
            <a:r>
              <a:rPr lang="en-US"/>
              <a:t>Select image or data ribbon from appropriate image library.</a:t>
            </a:r>
          </a:p>
        </p:txBody>
      </p:sp>
      <p:sp>
        <p:nvSpPr>
          <p:cNvPr id="12" name="Rectangle 12"/>
          <p:cNvSpPr>
            <a:spLocks noChangeArrowheads="1"/>
          </p:cNvSpPr>
          <p:nvPr/>
        </p:nvSpPr>
        <p:spPr bwMode="auto">
          <a:xfrm>
            <a:off x="495300" y="5444350"/>
            <a:ext cx="7331471" cy="1193800"/>
          </a:xfrm>
          <a:prstGeom prst="rect">
            <a:avLst/>
          </a:prstGeom>
          <a:noFill/>
          <a:ln w="9525">
            <a:noFill/>
            <a:miter lim="800000"/>
          </a:ln>
        </p:spPr>
        <p:txBody>
          <a:bodyPr lIns="0" tIns="0" rIns="0" bIns="0" anchor="b"/>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nSpc>
                <a:spcPts val="1200"/>
              </a:lnSpc>
            </a:pPr>
            <a:r>
              <a:rPr lang="en-US" sz="1200" b="1">
                <a:solidFill>
                  <a:schemeClr val="tx1"/>
                </a:solidFill>
                <a:latin typeface="Arial" pitchFamily="34" charset="0"/>
              </a:rPr>
              <a:t>Prepared by McLagan</a:t>
            </a:r>
          </a:p>
          <a:p>
            <a:pPr>
              <a:lnSpc>
                <a:spcPts val="1200"/>
              </a:lnSpc>
            </a:pPr>
            <a:r>
              <a:rPr lang="en-US" sz="1000">
                <a:solidFill>
                  <a:schemeClr val="tx1"/>
                </a:solidFill>
                <a:latin typeface="Arial" pitchFamily="34" charset="0"/>
              </a:rPr>
              <a:t>McLagan is part of Aon Hewitt, a business</a:t>
            </a:r>
            <a:r>
              <a:rPr lang="en-US" sz="1000" baseline="0">
                <a:solidFill>
                  <a:schemeClr val="tx1"/>
                </a:solidFill>
                <a:latin typeface="Arial" pitchFamily="34" charset="0"/>
              </a:rPr>
              <a:t> unit of Aon plc.</a:t>
            </a:r>
            <a:endParaRPr lang="en-US" sz="1000">
              <a:solidFill>
                <a:schemeClr val="tx1"/>
              </a:solidFill>
              <a:latin typeface="Arial" pitchFamily="34" charset="0"/>
            </a:endParaRPr>
          </a:p>
        </p:txBody>
      </p:sp>
      <p:pic>
        <p:nvPicPr>
          <p:cNvPr id="9" name="Picture 8"/>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8467725" y="6080754"/>
            <a:ext cx="914400" cy="575131"/>
          </a:xfrm>
          <a:prstGeom prst="rect">
            <a:avLst/>
          </a:prstGeom>
        </p:spPr>
      </p:pic>
      <p:sp>
        <p:nvSpPr>
          <p:cNvPr id="10" name="Rectangle 12"/>
          <p:cNvSpPr>
            <a:spLocks noChangeArrowheads="1"/>
          </p:cNvSpPr>
          <p:nvPr/>
        </p:nvSpPr>
        <p:spPr bwMode="auto">
          <a:xfrm>
            <a:off x="495300" y="5444350"/>
            <a:ext cx="7331471" cy="1193800"/>
          </a:xfrm>
          <a:prstGeom prst="rect">
            <a:avLst/>
          </a:prstGeom>
          <a:noFill/>
          <a:ln w="9525">
            <a:noFill/>
            <a:miter lim="800000"/>
          </a:ln>
        </p:spPr>
        <p:txBody>
          <a:bodyPr lIns="0" tIns="0" rIns="0" bIns="0" anchor="b"/>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nSpc>
                <a:spcPts val="1200"/>
              </a:lnSpc>
            </a:pPr>
            <a:r>
              <a:rPr lang="en-US" sz="1200" b="1">
                <a:solidFill>
                  <a:schemeClr val="tx1"/>
                </a:solidFill>
                <a:latin typeface="Arial" pitchFamily="34" charset="0"/>
              </a:rPr>
              <a:t>Prepared by McLagan</a:t>
            </a:r>
          </a:p>
          <a:p>
            <a:pPr>
              <a:lnSpc>
                <a:spcPts val="1200"/>
              </a:lnSpc>
            </a:pPr>
            <a:r>
              <a:rPr lang="en-US" sz="1000">
                <a:solidFill>
                  <a:schemeClr val="tx1"/>
                </a:solidFill>
                <a:latin typeface="Arial" pitchFamily="34" charset="0"/>
              </a:rPr>
              <a:t>McLagan is part of Aon Hewitt, a business</a:t>
            </a:r>
            <a:r>
              <a:rPr lang="en-US" sz="1000" baseline="0">
                <a:solidFill>
                  <a:schemeClr val="tx1"/>
                </a:solidFill>
                <a:latin typeface="Arial" pitchFamily="34" charset="0"/>
              </a:rPr>
              <a:t> unit of Aon plc.</a:t>
            </a:r>
            <a:endParaRPr lang="en-US" sz="1000">
              <a:solidFill>
                <a:schemeClr val="tx1"/>
              </a:solidFill>
              <a:latin typeface="Arial" pitchFamily="34" charset="0"/>
            </a:endParaRPr>
          </a:p>
        </p:txBody>
      </p:sp>
      <p:pic>
        <p:nvPicPr>
          <p:cNvPr id="13" name="Picture 12"/>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8467725" y="6080754"/>
            <a:ext cx="914400" cy="575131"/>
          </a:xfrm>
          <a:prstGeom prst="rect">
            <a:avLst/>
          </a:prstGeom>
        </p:spPr>
      </p:pic>
      <p:pic>
        <p:nvPicPr>
          <p:cNvPr id="4" name="图片 3"/>
          <p:cNvPicPr>
            <a:picLocks noChangeAspect="1"/>
          </p:cNvPicPr>
          <p:nvPr userDrawn="1"/>
        </p:nvPicPr>
        <p:blipFill>
          <a:blip r:embed="rId2">
            <a:extLst>
              <a:ext uri="{28A0092B-C50C-407E-A947-70E740481C1C}">
                <a14:useLocalDpi xmlns:a14="http://schemas.microsoft.com/office/drawing/2010/main" val="0"/>
              </a:ext>
            </a:extLst>
          </a:blip>
          <a:srcRect b="8307"/>
          <a:stretch>
            <a:fillRect/>
          </a:stretch>
        </p:blipFill>
        <p:spPr>
          <a:xfrm>
            <a:off x="495300" y="332656"/>
            <a:ext cx="8915400" cy="3600400"/>
          </a:xfrm>
          <a:prstGeom prst="rect">
            <a:avLst/>
          </a:prstGeom>
        </p:spPr>
      </p:pic>
    </p:spTree>
    <p:extLst>
      <p:ext uri="{BB962C8B-B14F-4D97-AF65-F5344CB8AC3E}">
        <p14:creationId xmlns:p14="http://schemas.microsoft.com/office/powerpoint/2010/main" val="11732400"/>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Section Divider">
    <p:bg>
      <p:bgPr>
        <a:solidFill>
          <a:schemeClr val="bg1"/>
        </a:solidFill>
        <a:effectLst/>
      </p:bgPr>
    </p:bg>
    <p:spTree>
      <p:nvGrpSpPr>
        <p:cNvPr id="1" name=""/>
        <p:cNvGrpSpPr/>
        <p:nvPr/>
      </p:nvGrpSpPr>
      <p:grpSpPr>
        <a:xfrm>
          <a:off x="0" y="0"/>
          <a:ext cx="0" cy="0"/>
        </a:xfrm>
      </p:grpSpPr>
      <p:sp>
        <p:nvSpPr>
          <p:cNvPr id="9" name="Rectangle 16"/>
          <p:cNvSpPr>
            <a:spLocks noGrp="1" noChangeArrowheads="1"/>
          </p:cNvSpPr>
          <p:nvPr>
            <p:ph type="ctrTitle" hasCustomPrompt="1"/>
          </p:nvPr>
        </p:nvSpPr>
        <p:spPr>
          <a:xfrm>
            <a:off x="495300" y="2743071"/>
            <a:ext cx="8915400" cy="822325"/>
          </a:xfrm>
          <a:prstGeom prst="rect">
            <a:avLst/>
          </a:prstGeom>
          <a:noFill/>
        </p:spPr>
        <p:txBody>
          <a:bodyPr lIns="0" tIns="0" rIns="0" bIns="0"/>
          <a:lstStyle>
            <a:lvl1pPr>
              <a:lnSpc>
                <a:spcPct val="90000"/>
              </a:lnSpc>
              <a:defRPr sz="2800" b="1" baseline="0">
                <a:solidFill>
                  <a:schemeClr val="tx1"/>
                </a:solidFill>
                <a:latin typeface="Arial" pitchFamily="34" charset="0"/>
              </a:defRPr>
            </a:lvl1pPr>
          </a:lstStyle>
          <a:p>
            <a:r>
              <a:rPr lang="en-US"/>
              <a:t>Section Divider: 28 pt Arial Bold, 0.9 line spacing, image is 2.25×9″ @300 dpi</a:t>
            </a:r>
          </a:p>
        </p:txBody>
      </p:sp>
      <p:sp>
        <p:nvSpPr>
          <p:cNvPr id="7" name="Rectangle 17"/>
          <p:cNvSpPr>
            <a:spLocks noGrp="1" noChangeArrowheads="1"/>
          </p:cNvSpPr>
          <p:nvPr>
            <p:ph type="subTitle" idx="1" hasCustomPrompt="1"/>
          </p:nvPr>
        </p:nvSpPr>
        <p:spPr>
          <a:xfrm>
            <a:off x="495301" y="3809868"/>
            <a:ext cx="8906711" cy="1738938"/>
          </a:xfrm>
          <a:prstGeom prst="rect">
            <a:avLst/>
          </a:prstGeom>
        </p:spPr>
        <p:txBody>
          <a:bodyPr lIns="0" tIns="0" rIns="0" bIns="0">
            <a:spAutoFit/>
          </a:bodyPr>
          <a:lstStyle>
            <a:lvl1pPr marL="228600" marR="0" indent="-228600" algn="l" defTabSz="914400" rtl="0" eaLnBrk="1" fontAlgn="base" latinLnBrk="0" hangingPunct="1">
              <a:lnSpc>
                <a:spcPct val="100000"/>
              </a:lnSpc>
              <a:spcBef>
                <a:spcPts val="600"/>
              </a:spcBef>
              <a:spcAft>
                <a:spcPct val="0"/>
              </a:spcAft>
              <a:buClr>
                <a:schemeClr val="tx1"/>
              </a:buClr>
              <a:buSzTx/>
              <a:buFont typeface="Wingdings" panose="05000000000000000000" pitchFamily="2" charset="2"/>
              <a:buChar char="§"/>
              <a:defRPr sz="1800" baseline="0">
                <a:latin typeface="Arial" pitchFamily="34" charset="0"/>
              </a:defRPr>
            </a:lvl1pPr>
          </a:lstStyle>
          <a:p>
            <a:r>
              <a:rPr lang="en-US">
                <a:solidFill>
                  <a:schemeClr val="tx1"/>
                </a:solidFill>
              </a:rPr>
              <a:t>Subtitle: </a:t>
            </a:r>
            <a:r>
              <a:rPr lang="en-US"/>
              <a:t>18 pt Arial, line spacing single</a:t>
            </a:r>
            <a:br>
              <a:rPr lang="en-US"/>
            </a:br>
            <a:r>
              <a:rPr lang="en-US"/>
              <a:t>Edit the Section Divider slide to change the image on the section divider: Go to the View tab and click on Slide Master; Click on Section Divider layout; right-click on the picture, select “Change Picture” from the drop down menu. Select image or data ribbon from appropriate image library.</a:t>
            </a:r>
          </a:p>
          <a:p>
            <a:endParaRPr lang="en-US">
              <a:solidFill>
                <a:schemeClr val="tx1"/>
              </a:solidFill>
            </a:endParaRPr>
          </a:p>
        </p:txBody>
      </p:sp>
      <p:sp>
        <p:nvSpPr>
          <p:cNvPr id="4" name="Rectangle 3"/>
          <p:cNvSpPr/>
          <p:nvPr/>
        </p:nvSpPr>
        <p:spPr bwMode="auto">
          <a:xfrm>
            <a:off x="330200" y="571502"/>
            <a:ext cx="9286875" cy="7143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2400" b="0" i="0" u="none" strike="noStrike" cap="none" normalizeH="0" baseline="0">
              <a:ln>
                <a:noFill/>
              </a:ln>
              <a:solidFill>
                <a:schemeClr val="tx1"/>
              </a:solidFill>
              <a:effectLst/>
              <a:latin typeface="Arial" pitchFamily="34" charset="0"/>
              <a:ea typeface="ＭＳ Ｐゴシック" pitchFamily="108" charset="-128"/>
            </a:endParaRPr>
          </a:p>
        </p:txBody>
      </p:sp>
      <p:sp>
        <p:nvSpPr>
          <p:cNvPr id="8" name="Rectangle 7"/>
          <p:cNvSpPr/>
          <p:nvPr/>
        </p:nvSpPr>
        <p:spPr bwMode="auto">
          <a:xfrm>
            <a:off x="330200" y="571502"/>
            <a:ext cx="9286875" cy="7143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2400" b="0" i="0" u="none" strike="noStrike" cap="none" normalizeH="0" baseline="0">
              <a:ln>
                <a:noFill/>
              </a:ln>
              <a:solidFill>
                <a:schemeClr val="tx1"/>
              </a:solidFill>
              <a:effectLst/>
              <a:latin typeface="Arial" pitchFamily="34" charset="0"/>
              <a:ea typeface="ＭＳ Ｐゴシック" pitchFamily="108" charset="-128"/>
            </a:endParaRPr>
          </a:p>
        </p:txBody>
      </p:sp>
      <p:pic>
        <p:nvPicPr>
          <p:cNvPr id="10" name="图片 9"/>
          <p:cNvPicPr>
            <a:picLocks noChangeAspect="1"/>
          </p:cNvPicPr>
          <p:nvPr userDrawn="1"/>
        </p:nvPicPr>
        <p:blipFill>
          <a:blip r:embed="rId1">
            <a:extLst>
              <a:ext uri="{28A0092B-C50C-407E-A947-70E740481C1C}">
                <a14:useLocalDpi xmlns:a14="http://schemas.microsoft.com/office/drawing/2010/main" val="0"/>
              </a:ext>
            </a:extLst>
          </a:blip>
          <a:srcRect t="9169" b="33981"/>
          <a:stretch>
            <a:fillRect/>
          </a:stretch>
        </p:blipFill>
        <p:spPr>
          <a:xfrm>
            <a:off x="495300" y="332656"/>
            <a:ext cx="8915400" cy="2232248"/>
          </a:xfrm>
          <a:prstGeom prst="rect">
            <a:avLst/>
          </a:prstGeom>
        </p:spPr>
      </p:pic>
    </p:spTree>
    <p:extLst>
      <p:ext uri="{BB962C8B-B14F-4D97-AF65-F5344CB8AC3E}">
        <p14:creationId xmlns:p14="http://schemas.microsoft.com/office/powerpoint/2010/main" val="3827531346"/>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asic Slide">
    <p:spTree>
      <p:nvGrpSpPr>
        <p:cNvPr id="1" name=""/>
        <p:cNvGrpSpPr/>
        <p:nvPr/>
      </p:nvGrpSpPr>
      <p:grpSpPr>
        <a:xfrm>
          <a:off x="0" y="0"/>
          <a:ext cx="0" cy="0"/>
        </a:xfrm>
      </p:grpSpPr>
      <p:sp>
        <p:nvSpPr>
          <p:cNvPr id="2" name="Title 1"/>
          <p:cNvSpPr>
            <a:spLocks noGrp="1"/>
          </p:cNvSpPr>
          <p:nvPr>
            <p:ph type="title"/>
          </p:nvPr>
        </p:nvSpPr>
        <p:spPr/>
        <p:txBody>
          <a:bodyPr/>
          <a:lstStyle>
            <a:lvl1pPr>
              <a:defRPr>
                <a:latin typeface="Arial" pitchFamily="34" charset="0"/>
              </a:defRPr>
            </a:lvl1pPr>
          </a:lstStyle>
          <a:p>
            <a:r>
              <a:rPr lang="en-US"/>
              <a:t>Click to edit Master title style</a:t>
            </a:r>
            <a:endParaRPr lang="en-US"/>
          </a:p>
        </p:txBody>
      </p:sp>
      <p:sp>
        <p:nvSpPr>
          <p:cNvPr id="3" name="Content Placeholder 2"/>
          <p:cNvSpPr>
            <a:spLocks noGrp="1"/>
          </p:cNvSpPr>
          <p:nvPr>
            <p:ph idx="1"/>
          </p:nvPr>
        </p:nvSpPr>
        <p:spPr/>
        <p:txBody>
          <a:bodyPr/>
          <a:lstStyle>
            <a:lvl1pPr>
              <a:defRPr>
                <a:latin typeface="Arial" pitchFamily="34" charset="0"/>
              </a:defRPr>
            </a:lvl1pPr>
            <a:lvl2pPr>
              <a:defRPr>
                <a:latin typeface="Arial" pitchFamily="34" charset="0"/>
              </a:defRPr>
            </a:lvl2pPr>
            <a:lvl3pPr>
              <a:defRPr>
                <a:latin typeface="Arial" pitchFamily="34" charset="0"/>
              </a:defRPr>
            </a:lvl3pPr>
            <a:lvl4pPr>
              <a:defRPr>
                <a:latin typeface="Arial" pitchFamily="34" charset="0"/>
              </a:defRPr>
            </a:lvl4pPr>
            <a:lvl5pPr>
              <a:defRPr>
                <a:latin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Tree>
    <p:extLst>
      <p:ext uri="{BB962C8B-B14F-4D97-AF65-F5344CB8AC3E}">
        <p14:creationId xmlns:p14="http://schemas.microsoft.com/office/powerpoint/2010/main" val="421425821"/>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Basic Slide w/ Short Text Box">
    <p:spTree>
      <p:nvGrpSpPr>
        <p:cNvPr id="1" name=""/>
        <p:cNvGrpSpPr/>
        <p:nvPr/>
      </p:nvGrpSpPr>
      <p:grpSpPr>
        <a:xfrm>
          <a:off x="0" y="0"/>
          <a:ext cx="0" cy="0"/>
        </a:xfrm>
      </p:grpSpPr>
      <p:sp>
        <p:nvSpPr>
          <p:cNvPr id="2" name="Title 1"/>
          <p:cNvSpPr>
            <a:spLocks noGrp="1"/>
          </p:cNvSpPr>
          <p:nvPr>
            <p:ph type="title"/>
          </p:nvPr>
        </p:nvSpPr>
        <p:spPr/>
        <p:txBody>
          <a:bodyPr/>
          <a:lstStyle>
            <a:lvl1pPr>
              <a:defRPr>
                <a:latin typeface="Arial" pitchFamily="34" charset="0"/>
              </a:defRPr>
            </a:lvl1pPr>
          </a:lstStyle>
          <a:p>
            <a:r>
              <a:rPr lang="en-US"/>
              <a:t>Click to edit Master title style</a:t>
            </a:r>
            <a:endParaRPr lang="en-US"/>
          </a:p>
        </p:txBody>
      </p:sp>
      <p:sp>
        <p:nvSpPr>
          <p:cNvPr id="4" name="Content Placeholder 2"/>
          <p:cNvSpPr>
            <a:spLocks noGrp="1"/>
          </p:cNvSpPr>
          <p:nvPr>
            <p:ph idx="1"/>
          </p:nvPr>
        </p:nvSpPr>
        <p:spPr>
          <a:xfrm>
            <a:off x="495300" y="1144591"/>
            <a:ext cx="8915400" cy="293687"/>
          </a:xfrm>
        </p:spPr>
        <p:txBody>
          <a:bodyPr/>
          <a:lstStyle>
            <a:lvl1pPr>
              <a:defRPr>
                <a:latin typeface="Arial" pitchFamily="34" charset="0"/>
              </a:defRPr>
            </a:lvl1pPr>
          </a:lstStyle>
          <a:p>
            <a:pPr lvl="0"/>
            <a:r>
              <a:rPr lang="en-US"/>
              <a:t>Click to edit Master text styles</a:t>
            </a:r>
          </a:p>
        </p:txBody>
      </p:sp>
    </p:spTree>
    <p:extLst>
      <p:ext uri="{BB962C8B-B14F-4D97-AF65-F5344CB8AC3E}">
        <p14:creationId xmlns:p14="http://schemas.microsoft.com/office/powerpoint/2010/main" val="2633617394"/>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Basic Slide w/o Text Box">
    <p:spTree>
      <p:nvGrpSpPr>
        <p:cNvPr id="1" name=""/>
        <p:cNvGrpSpPr/>
        <p:nvPr/>
      </p:nvGrpSpPr>
      <p:grpSpPr>
        <a:xfrm>
          <a:off x="0" y="0"/>
          <a:ext cx="0" cy="0"/>
        </a:xfrm>
      </p:grpSpPr>
      <p:sp>
        <p:nvSpPr>
          <p:cNvPr id="2" name="Title 1"/>
          <p:cNvSpPr>
            <a:spLocks noGrp="1"/>
          </p:cNvSpPr>
          <p:nvPr>
            <p:ph type="title"/>
          </p:nvPr>
        </p:nvSpPr>
        <p:spPr/>
        <p:txBody>
          <a:bodyPr/>
          <a:lstStyle>
            <a:lvl1pPr>
              <a:defRPr>
                <a:latin typeface="Arial" pitchFamily="34" charset="0"/>
              </a:defRPr>
            </a:lvl1pPr>
          </a:lstStyle>
          <a:p>
            <a:r>
              <a:rPr lang="en-US"/>
              <a:t>Click to edit Master title style</a:t>
            </a:r>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asic Slide w/ Sample">
    <p:spTree>
      <p:nvGrpSpPr>
        <p:cNvPr id="1" name=""/>
        <p:cNvGrpSpPr/>
        <p:nvPr/>
      </p:nvGrpSpPr>
      <p:grpSpPr>
        <a:xfrm>
          <a:off x="0" y="0"/>
          <a:ext cx="0" cy="0"/>
        </a:xfrm>
      </p:grpSpPr>
      <p:sp>
        <p:nvSpPr>
          <p:cNvPr id="3" name="Content Placeholder 2"/>
          <p:cNvSpPr>
            <a:spLocks noGrp="1"/>
          </p:cNvSpPr>
          <p:nvPr>
            <p:ph idx="1"/>
          </p:nvPr>
        </p:nvSpPr>
        <p:spPr/>
        <p:txBody>
          <a:bodyPr/>
          <a:lstStyle>
            <a:lvl1pPr>
              <a:defRPr>
                <a:latin typeface="Arial" pitchFamily="34" charset="0"/>
              </a:defRPr>
            </a:lvl1pPr>
            <a:lvl2pPr>
              <a:defRPr>
                <a:latin typeface="Arial" pitchFamily="34" charset="0"/>
              </a:defRPr>
            </a:lvl2pPr>
            <a:lvl3pPr>
              <a:defRPr>
                <a:latin typeface="Arial" pitchFamily="34" charset="0"/>
              </a:defRPr>
            </a:lvl3pPr>
            <a:lvl4pPr>
              <a:defRPr>
                <a:latin typeface="Arial" pitchFamily="34" charset="0"/>
              </a:defRPr>
            </a:lvl4pPr>
            <a:lvl5pPr>
              <a:defRPr>
                <a:latin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2" name="Title 1"/>
          <p:cNvSpPr>
            <a:spLocks noGrp="1"/>
          </p:cNvSpPr>
          <p:nvPr>
            <p:ph type="title"/>
          </p:nvPr>
        </p:nvSpPr>
        <p:spPr/>
        <p:txBody>
          <a:bodyPr/>
          <a:lstStyle>
            <a:lvl1pPr>
              <a:defRPr>
                <a:latin typeface="Arial" pitchFamily="34" charset="0"/>
              </a:defRPr>
            </a:lvl1pPr>
          </a:lstStyle>
          <a:p>
            <a:r>
              <a:rPr lang="en-US"/>
              <a:t>Click to edit Master title style</a:t>
            </a:r>
            <a:endParaRPr lang="en-US"/>
          </a:p>
        </p:txBody>
      </p:sp>
      <p:sp>
        <p:nvSpPr>
          <p:cNvPr id="6" name="TextBox 5"/>
          <p:cNvSpPr txBox="1"/>
          <p:nvPr/>
        </p:nvSpPr>
        <p:spPr>
          <a:xfrm rot="20147016">
            <a:off x="1129503" y="2381091"/>
            <a:ext cx="7277171" cy="1862048"/>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sz="11500" b="1">
                <a:solidFill>
                  <a:srgbClr val="C9CAC8"/>
                </a:solidFill>
                <a:latin typeface="Arial" pitchFamily="34" charset="0"/>
              </a:rPr>
              <a:t>Sample</a:t>
            </a:r>
            <a:endParaRPr lang="en-US" sz="1800" b="1">
              <a:solidFill>
                <a:srgbClr val="C9CAC8"/>
              </a:solidFill>
              <a:latin typeface="Arial" pitchFamily="34" charset="0"/>
            </a:endParaRPr>
          </a:p>
        </p:txBody>
      </p:sp>
      <p:sp>
        <p:nvSpPr>
          <p:cNvPr id="5" name="TextBox 4"/>
          <p:cNvSpPr txBox="1"/>
          <p:nvPr/>
        </p:nvSpPr>
        <p:spPr>
          <a:xfrm rot="20147016">
            <a:off x="1129503" y="2381091"/>
            <a:ext cx="7277171" cy="1862048"/>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sz="11500" b="1">
                <a:solidFill>
                  <a:srgbClr val="C9CAC8"/>
                </a:solidFill>
                <a:latin typeface="Arial" pitchFamily="34" charset="0"/>
              </a:rPr>
              <a:t>Sample</a:t>
            </a:r>
            <a:endParaRPr lang="en-US" sz="1800" b="1">
              <a:solidFill>
                <a:srgbClr val="C9CAC8"/>
              </a:solidFill>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Basic Slide w/ Double Title">
    <p:spTree>
      <p:nvGrpSpPr>
        <p:cNvPr id="1" name=""/>
        <p:cNvGrpSpPr/>
        <p:nvPr/>
      </p:nvGrpSpPr>
      <p:grpSpPr>
        <a:xfrm>
          <a:off x="0" y="0"/>
          <a:ext cx="0" cy="0"/>
        </a:xfrm>
      </p:grpSpPr>
      <p:sp>
        <p:nvSpPr>
          <p:cNvPr id="8" name="Text Placeholder 7"/>
          <p:cNvSpPr>
            <a:spLocks noGrp="1"/>
          </p:cNvSpPr>
          <p:nvPr>
            <p:ph type="body" sz="quarter" idx="13"/>
          </p:nvPr>
        </p:nvSpPr>
        <p:spPr>
          <a:xfrm>
            <a:off x="495300" y="241303"/>
            <a:ext cx="8915400" cy="219075"/>
          </a:xfrm>
        </p:spPr>
        <p:txBody>
          <a:bodyPr/>
          <a:lstStyle>
            <a:lvl1pPr>
              <a:buNone/>
              <a:defRPr sz="1400">
                <a:solidFill>
                  <a:srgbClr val="6D6E71"/>
                </a:solidFill>
                <a:latin typeface="Arial" pitchFamily="34" charset="0"/>
              </a:defRPr>
            </a:lvl1pPr>
          </a:lstStyle>
          <a:p>
            <a:pPr lvl="0"/>
            <a:r>
              <a:rPr lang="en-US"/>
              <a:t>Click to edit Master text styles</a:t>
            </a:r>
          </a:p>
        </p:txBody>
      </p:sp>
      <p:sp>
        <p:nvSpPr>
          <p:cNvPr id="5" name="Text Placeholder 4"/>
          <p:cNvSpPr>
            <a:spLocks noGrp="1"/>
          </p:cNvSpPr>
          <p:nvPr>
            <p:ph type="body" sz="quarter" idx="14"/>
          </p:nvPr>
        </p:nvSpPr>
        <p:spPr>
          <a:xfrm>
            <a:off x="495300" y="1144589"/>
            <a:ext cx="8915400" cy="4803774"/>
          </a:xfrm>
        </p:spPr>
        <p:txBody>
          <a:bodyPr/>
          <a:lstStyle>
            <a:lvl1pPr>
              <a:defRPr>
                <a:latin typeface="Arial" pitchFamily="34" charset="0"/>
              </a:defRPr>
            </a:lvl1pPr>
            <a:lvl2pPr>
              <a:defRPr>
                <a:latin typeface="Arial" pitchFamily="34" charset="0"/>
              </a:defRPr>
            </a:lvl2pPr>
            <a:lvl3pPr>
              <a:defRPr>
                <a:latin typeface="Arial" pitchFamily="34" charset="0"/>
              </a:defRPr>
            </a:lvl3pPr>
            <a:lvl4pPr>
              <a:defRPr>
                <a:latin typeface="Arial" pitchFamily="34" charset="0"/>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itle 1"/>
          <p:cNvSpPr>
            <a:spLocks noGrp="1"/>
          </p:cNvSpPr>
          <p:nvPr>
            <p:ph type="title"/>
          </p:nvPr>
        </p:nvSpPr>
        <p:spPr>
          <a:xfrm>
            <a:off x="495300" y="460377"/>
            <a:ext cx="8915400" cy="365125"/>
          </a:xfrm>
        </p:spPr>
        <p:txBody>
          <a:bodyPr/>
          <a:lstStyle>
            <a:lvl1pPr>
              <a:defRPr>
                <a:latin typeface="Arial" pitchFamily="34" charset="0"/>
              </a:defRPr>
            </a:lvl1pPr>
          </a:lstStyle>
          <a:p>
            <a:r>
              <a:rPr lang="en-US"/>
              <a:t>Click to edit Master title style</a:t>
            </a:r>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2-Column Slide">
    <p:spTree>
      <p:nvGrpSpPr>
        <p:cNvPr id="1" name=""/>
        <p:cNvGrpSpPr/>
        <p:nvPr/>
      </p:nvGrpSpPr>
      <p:grpSpPr>
        <a:xfrm>
          <a:off x="0" y="0"/>
          <a:ext cx="0" cy="0"/>
        </a:xfrm>
      </p:grpSpPr>
      <p:sp>
        <p:nvSpPr>
          <p:cNvPr id="2" name="Title 1"/>
          <p:cNvSpPr>
            <a:spLocks noGrp="1"/>
          </p:cNvSpPr>
          <p:nvPr>
            <p:ph type="title"/>
          </p:nvPr>
        </p:nvSpPr>
        <p:spPr/>
        <p:txBody>
          <a:bodyPr/>
          <a:lstStyle>
            <a:lvl1pPr>
              <a:defRPr>
                <a:latin typeface="Arial" pitchFamily="34" charset="0"/>
              </a:defRPr>
            </a:lvl1pPr>
          </a:lstStyle>
          <a:p>
            <a:r>
              <a:rPr lang="en-US"/>
              <a:t>Click to edit Master title style</a:t>
            </a:r>
            <a:endParaRPr lang="en-US"/>
          </a:p>
        </p:txBody>
      </p:sp>
      <p:sp>
        <p:nvSpPr>
          <p:cNvPr id="3" name="Content Placeholder 2"/>
          <p:cNvSpPr>
            <a:spLocks noGrp="1"/>
          </p:cNvSpPr>
          <p:nvPr>
            <p:ph sz="half" idx="1"/>
          </p:nvPr>
        </p:nvSpPr>
        <p:spPr>
          <a:xfrm>
            <a:off x="495300" y="1154113"/>
            <a:ext cx="4375150" cy="4794250"/>
          </a:xfrm>
        </p:spPr>
        <p:txBody>
          <a:bodyPr/>
          <a:lstStyle>
            <a:lvl1pPr>
              <a:defRPr sz="1800">
                <a:latin typeface="Arial" pitchFamily="34" charset="0"/>
              </a:defRPr>
            </a:lvl1pPr>
            <a:lvl2pPr>
              <a:defRPr sz="1600">
                <a:latin typeface="Arial" pitchFamily="34" charset="0"/>
              </a:defRPr>
            </a:lvl2pPr>
            <a:lvl3pPr>
              <a:defRPr sz="1400">
                <a:latin typeface="Arial" pitchFamily="34" charset="0"/>
              </a:defRPr>
            </a:lvl3pPr>
            <a:lvl4pPr>
              <a:defRPr sz="1200">
                <a:latin typeface="Arial" pitchFamily="34" charset="0"/>
              </a:defRPr>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Content Placeholder 3"/>
          <p:cNvSpPr>
            <a:spLocks noGrp="1"/>
          </p:cNvSpPr>
          <p:nvPr>
            <p:ph sz="half" idx="2"/>
          </p:nvPr>
        </p:nvSpPr>
        <p:spPr>
          <a:xfrm>
            <a:off x="5035550" y="1154114"/>
            <a:ext cx="4375150" cy="4794250"/>
          </a:xfrm>
        </p:spPr>
        <p:txBody>
          <a:bodyPr/>
          <a:lstStyle>
            <a:lvl1pPr>
              <a:defRPr sz="1800">
                <a:latin typeface="Arial" pitchFamily="34" charset="0"/>
              </a:defRPr>
            </a:lvl1pPr>
            <a:lvl2pPr>
              <a:defRPr sz="1600">
                <a:latin typeface="Arial" pitchFamily="34" charset="0"/>
              </a:defRPr>
            </a:lvl2pPr>
            <a:lvl3pPr>
              <a:defRPr sz="1400">
                <a:latin typeface="Arial" pitchFamily="34" charset="0"/>
              </a:defRPr>
            </a:lvl3pPr>
            <a:lvl4pPr>
              <a:defRPr sz="1200">
                <a:latin typeface="Arial" pitchFamily="34" charset="0"/>
              </a:defRPr>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2-Column Slide w/ Headers">
    <p:spTree>
      <p:nvGrpSpPr>
        <p:cNvPr id="1" name=""/>
        <p:cNvGrpSpPr/>
        <p:nvPr/>
      </p:nvGrpSpPr>
      <p:grpSpPr>
        <a:xfrm>
          <a:off x="0" y="0"/>
          <a:ext cx="0" cy="0"/>
        </a:xfrm>
      </p:grpSpPr>
      <p:sp>
        <p:nvSpPr>
          <p:cNvPr id="3" name="Text Placeholder 2"/>
          <p:cNvSpPr>
            <a:spLocks noGrp="1"/>
          </p:cNvSpPr>
          <p:nvPr>
            <p:ph type="body" idx="1"/>
          </p:nvPr>
        </p:nvSpPr>
        <p:spPr>
          <a:xfrm>
            <a:off x="495300" y="1143226"/>
            <a:ext cx="4376870" cy="444277"/>
          </a:xfrm>
        </p:spPr>
        <p:txBody>
          <a:bodyPr anchor="t"/>
          <a:lstStyle>
            <a:lvl1pPr marL="0" indent="0">
              <a:buNone/>
              <a:defRPr sz="1800" b="0">
                <a:latin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95300" y="1822173"/>
            <a:ext cx="4376870" cy="4126189"/>
          </a:xfrm>
        </p:spPr>
        <p:txBody>
          <a:bodyPr/>
          <a:lstStyle>
            <a:lvl1pPr>
              <a:defRPr sz="1600">
                <a:latin typeface="Arial" pitchFamily="34" charset="0"/>
              </a:defRPr>
            </a:lvl1pPr>
            <a:lvl2pPr>
              <a:defRPr sz="1400">
                <a:latin typeface="Arial" pitchFamily="34" charset="0"/>
              </a:defRPr>
            </a:lvl2pPr>
            <a:lvl3pPr>
              <a:defRPr sz="1200">
                <a:latin typeface="Arial" pitchFamily="34" charset="0"/>
              </a:defRPr>
            </a:lvl3pPr>
            <a:lvl4pPr>
              <a:defRPr sz="14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p:txBody>
      </p:sp>
      <p:sp>
        <p:nvSpPr>
          <p:cNvPr id="5" name="Text Placeholder 4"/>
          <p:cNvSpPr>
            <a:spLocks noGrp="1"/>
          </p:cNvSpPr>
          <p:nvPr>
            <p:ph type="body" sz="quarter" idx="3"/>
          </p:nvPr>
        </p:nvSpPr>
        <p:spPr>
          <a:xfrm>
            <a:off x="5032112" y="1143226"/>
            <a:ext cx="4378590" cy="444277"/>
          </a:xfrm>
        </p:spPr>
        <p:txBody>
          <a:bodyPr anchor="t"/>
          <a:lstStyle>
            <a:lvl1pPr marL="0" indent="0">
              <a:buNone/>
              <a:defRPr sz="1800" b="0">
                <a:latin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32112" y="1822173"/>
            <a:ext cx="4378590" cy="4126189"/>
          </a:xfrm>
        </p:spPr>
        <p:txBody>
          <a:bodyPr/>
          <a:lstStyle>
            <a:lvl1pPr>
              <a:defRPr sz="1600">
                <a:latin typeface="Arial" pitchFamily="34" charset="0"/>
              </a:defRPr>
            </a:lvl1pPr>
            <a:lvl2pPr>
              <a:defRPr sz="1400">
                <a:latin typeface="Arial" pitchFamily="34" charset="0"/>
              </a:defRPr>
            </a:lvl2pPr>
            <a:lvl3pPr>
              <a:defRPr sz="1200">
                <a:latin typeface="Arial" pitchFamily="34" charset="0"/>
              </a:defRPr>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p:txBody>
      </p:sp>
      <p:sp>
        <p:nvSpPr>
          <p:cNvPr id="7" name="Title 1"/>
          <p:cNvSpPr>
            <a:spLocks noGrp="1"/>
          </p:cNvSpPr>
          <p:nvPr>
            <p:ph type="title"/>
          </p:nvPr>
        </p:nvSpPr>
        <p:spPr>
          <a:xfrm>
            <a:off x="495300" y="304800"/>
            <a:ext cx="8915400" cy="520700"/>
          </a:xfrm>
        </p:spPr>
        <p:txBody>
          <a:bodyPr/>
          <a:lstStyle>
            <a:lvl1pPr>
              <a:defRPr>
                <a:latin typeface="Arial" pitchFamily="34" charset="0"/>
              </a:defRPr>
            </a:lvl1pPr>
          </a:lstStyle>
          <a:p>
            <a:r>
              <a:rPr lang="en-US"/>
              <a:t>Click to edit Master title style</a:t>
            </a:r>
            <a:endParaRPr lang="en-US"/>
          </a:p>
        </p:txBody>
      </p:sp>
    </p:spTree>
    <p:extLst>
      <p:ext uri="{BB962C8B-B14F-4D97-AF65-F5344CB8AC3E}">
        <p14:creationId xmlns:p14="http://schemas.microsoft.com/office/powerpoint/2010/main" val="1688426176"/>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Left-Hand Slide">
    <p:spTree>
      <p:nvGrpSpPr>
        <p:cNvPr id="1" name=""/>
        <p:cNvGrpSpPr/>
        <p:nvPr/>
      </p:nvGrpSpPr>
      <p:grpSpPr>
        <a:xfrm>
          <a:off x="0" y="0"/>
          <a:ext cx="0" cy="0"/>
        </a:xfrm>
      </p:grpSpPr>
      <p:sp>
        <p:nvSpPr>
          <p:cNvPr id="2" name="Title 1"/>
          <p:cNvSpPr>
            <a:spLocks noGrp="1"/>
          </p:cNvSpPr>
          <p:nvPr>
            <p:ph type="title"/>
          </p:nvPr>
        </p:nvSpPr>
        <p:spPr/>
        <p:txBody>
          <a:bodyPr/>
          <a:lstStyle>
            <a:lvl1pPr>
              <a:defRPr>
                <a:latin typeface="Arial" pitchFamily="34" charset="0"/>
              </a:defRPr>
            </a:lvl1pPr>
          </a:lstStyle>
          <a:p>
            <a:r>
              <a:rPr lang="en-US"/>
              <a:t>Click to edit Master title style</a:t>
            </a:r>
            <a:endParaRPr lang="en-US"/>
          </a:p>
        </p:txBody>
      </p:sp>
      <p:sp>
        <p:nvSpPr>
          <p:cNvPr id="3" name="Content Placeholder 2"/>
          <p:cNvSpPr>
            <a:spLocks noGrp="1"/>
          </p:cNvSpPr>
          <p:nvPr>
            <p:ph sz="half" idx="1"/>
          </p:nvPr>
        </p:nvSpPr>
        <p:spPr>
          <a:xfrm>
            <a:off x="495300" y="1154113"/>
            <a:ext cx="4375150" cy="4794250"/>
          </a:xfrm>
        </p:spPr>
        <p:txBody>
          <a:bodyPr/>
          <a:lstStyle>
            <a:lvl1pPr>
              <a:defRPr sz="1800">
                <a:latin typeface="Arial" pitchFamily="34" charset="0"/>
              </a:defRPr>
            </a:lvl1pPr>
            <a:lvl2pPr>
              <a:defRPr sz="1600">
                <a:latin typeface="Arial" pitchFamily="34" charset="0"/>
              </a:defRPr>
            </a:lvl2pPr>
            <a:lvl3pPr>
              <a:defRPr sz="1400">
                <a:latin typeface="Arial" pitchFamily="34" charset="0"/>
              </a:defRPr>
            </a:lvl3pPr>
            <a:lvl4pPr>
              <a:defRPr sz="1200">
                <a:latin typeface="Arial" pitchFamily="34" charset="0"/>
              </a:defRPr>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278197334"/>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Left-Hand Slide w/ Header">
    <p:spTree>
      <p:nvGrpSpPr>
        <p:cNvPr id="1" name=""/>
        <p:cNvGrpSpPr/>
        <p:nvPr/>
      </p:nvGrpSpPr>
      <p:grpSpPr>
        <a:xfrm>
          <a:off x="0" y="0"/>
          <a:ext cx="0" cy="0"/>
        </a:xfrm>
      </p:grpSpPr>
      <p:sp>
        <p:nvSpPr>
          <p:cNvPr id="3" name="Text Placeholder 2"/>
          <p:cNvSpPr>
            <a:spLocks noGrp="1"/>
          </p:cNvSpPr>
          <p:nvPr>
            <p:ph type="body" idx="1"/>
          </p:nvPr>
        </p:nvSpPr>
        <p:spPr>
          <a:xfrm>
            <a:off x="495300" y="1143226"/>
            <a:ext cx="4376870" cy="444277"/>
          </a:xfrm>
        </p:spPr>
        <p:txBody>
          <a:bodyPr anchor="t"/>
          <a:lstStyle>
            <a:lvl1pPr marL="0" indent="0">
              <a:buNone/>
              <a:defRPr sz="1800" b="0">
                <a:latin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95300" y="1822173"/>
            <a:ext cx="4376870" cy="4126189"/>
          </a:xfrm>
        </p:spPr>
        <p:txBody>
          <a:bodyPr/>
          <a:lstStyle>
            <a:lvl1pPr>
              <a:defRPr sz="1600">
                <a:latin typeface="Arial" pitchFamily="34" charset="0"/>
              </a:defRPr>
            </a:lvl1pPr>
            <a:lvl2pPr>
              <a:defRPr sz="1400">
                <a:latin typeface="Arial" pitchFamily="34" charset="0"/>
              </a:defRPr>
            </a:lvl2pPr>
            <a:lvl3pPr>
              <a:defRPr sz="1200">
                <a:latin typeface="Arial" pitchFamily="34" charset="0"/>
              </a:defRPr>
            </a:lvl3pPr>
            <a:lvl4pPr>
              <a:defRPr sz="14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p:txBody>
      </p:sp>
      <p:sp>
        <p:nvSpPr>
          <p:cNvPr id="7" name="Title 1"/>
          <p:cNvSpPr>
            <a:spLocks noGrp="1"/>
          </p:cNvSpPr>
          <p:nvPr>
            <p:ph type="title"/>
          </p:nvPr>
        </p:nvSpPr>
        <p:spPr>
          <a:xfrm>
            <a:off x="495300" y="304800"/>
            <a:ext cx="8915400" cy="520700"/>
          </a:xfrm>
        </p:spPr>
        <p:txBody>
          <a:bodyPr/>
          <a:lstStyle>
            <a:lvl1pPr>
              <a:defRPr>
                <a:latin typeface="Arial" pitchFamily="34" charset="0"/>
              </a:defRPr>
            </a:lvl1pPr>
          </a:lstStyle>
          <a:p>
            <a:r>
              <a:rPr lang="en-US"/>
              <a:t>Click to edit Master title style</a:t>
            </a:r>
            <a:endParaRPr lang="en-US"/>
          </a:p>
        </p:txBody>
      </p:sp>
    </p:spTree>
    <p:extLst>
      <p:ext uri="{BB962C8B-B14F-4D97-AF65-F5344CB8AC3E}">
        <p14:creationId xmlns:p14="http://schemas.microsoft.com/office/powerpoint/2010/main" val="2270960453"/>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Right-Hand Slide">
    <p:spTree>
      <p:nvGrpSpPr>
        <p:cNvPr id="1" name=""/>
        <p:cNvGrpSpPr/>
        <p:nvPr/>
      </p:nvGrpSpPr>
      <p:grpSpPr>
        <a:xfrm>
          <a:off x="0" y="0"/>
          <a:ext cx="0" cy="0"/>
        </a:xfrm>
      </p:grpSpPr>
      <p:sp>
        <p:nvSpPr>
          <p:cNvPr id="2" name="Title 1"/>
          <p:cNvSpPr>
            <a:spLocks noGrp="1"/>
          </p:cNvSpPr>
          <p:nvPr>
            <p:ph type="title"/>
          </p:nvPr>
        </p:nvSpPr>
        <p:spPr/>
        <p:txBody>
          <a:bodyPr/>
          <a:lstStyle>
            <a:lvl1pPr>
              <a:defRPr>
                <a:latin typeface="Arial" pitchFamily="34" charset="0"/>
              </a:defRPr>
            </a:lvl1pPr>
          </a:lstStyle>
          <a:p>
            <a:r>
              <a:rPr lang="en-US"/>
              <a:t>Click to edit Master title style</a:t>
            </a:r>
            <a:endParaRPr lang="en-US"/>
          </a:p>
        </p:txBody>
      </p:sp>
      <p:sp>
        <p:nvSpPr>
          <p:cNvPr id="4" name="Content Placeholder 3"/>
          <p:cNvSpPr>
            <a:spLocks noGrp="1"/>
          </p:cNvSpPr>
          <p:nvPr>
            <p:ph sz="half" idx="2"/>
          </p:nvPr>
        </p:nvSpPr>
        <p:spPr>
          <a:xfrm>
            <a:off x="5035550" y="1154114"/>
            <a:ext cx="4375150" cy="4794250"/>
          </a:xfrm>
        </p:spPr>
        <p:txBody>
          <a:bodyPr/>
          <a:lstStyle>
            <a:lvl1pPr>
              <a:defRPr sz="1800">
                <a:latin typeface="Arial" pitchFamily="34" charset="0"/>
              </a:defRPr>
            </a:lvl1pPr>
            <a:lvl2pPr>
              <a:defRPr sz="1600">
                <a:latin typeface="Arial" pitchFamily="34" charset="0"/>
              </a:defRPr>
            </a:lvl2pPr>
            <a:lvl3pPr>
              <a:defRPr sz="1400">
                <a:latin typeface="Arial" pitchFamily="34" charset="0"/>
              </a:defRPr>
            </a:lvl3pPr>
            <a:lvl4pPr>
              <a:defRPr sz="1200">
                <a:latin typeface="Arial" pitchFamily="34" charset="0"/>
              </a:defRPr>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3155120670"/>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Right-Hand Column w/ Header">
    <p:spTree>
      <p:nvGrpSpPr>
        <p:cNvPr id="1" name=""/>
        <p:cNvGrpSpPr/>
        <p:nvPr/>
      </p:nvGrpSpPr>
      <p:grpSpPr>
        <a:xfrm>
          <a:off x="0" y="0"/>
          <a:ext cx="0" cy="0"/>
        </a:xfrm>
      </p:grpSpPr>
      <p:sp>
        <p:nvSpPr>
          <p:cNvPr id="5" name="Text Placeholder 4"/>
          <p:cNvSpPr>
            <a:spLocks noGrp="1"/>
          </p:cNvSpPr>
          <p:nvPr>
            <p:ph type="body" sz="quarter" idx="3"/>
          </p:nvPr>
        </p:nvSpPr>
        <p:spPr>
          <a:xfrm>
            <a:off x="5032112" y="1143226"/>
            <a:ext cx="4378590" cy="444277"/>
          </a:xfrm>
        </p:spPr>
        <p:txBody>
          <a:bodyPr anchor="t"/>
          <a:lstStyle>
            <a:lvl1pPr marL="0" indent="0">
              <a:buNone/>
              <a:defRPr sz="1800" b="0">
                <a:latin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32112" y="1822173"/>
            <a:ext cx="4378590" cy="4126189"/>
          </a:xfrm>
        </p:spPr>
        <p:txBody>
          <a:bodyPr/>
          <a:lstStyle>
            <a:lvl1pPr>
              <a:defRPr sz="1600">
                <a:latin typeface="Arial" pitchFamily="34" charset="0"/>
              </a:defRPr>
            </a:lvl1pPr>
            <a:lvl2pPr>
              <a:defRPr sz="1400">
                <a:latin typeface="Arial" pitchFamily="34" charset="0"/>
              </a:defRPr>
            </a:lvl2pPr>
            <a:lvl3pPr>
              <a:defRPr sz="1200">
                <a:latin typeface="Arial" pitchFamily="34" charset="0"/>
              </a:defRPr>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p:txBody>
      </p:sp>
      <p:sp>
        <p:nvSpPr>
          <p:cNvPr id="7" name="Title 1"/>
          <p:cNvSpPr>
            <a:spLocks noGrp="1"/>
          </p:cNvSpPr>
          <p:nvPr>
            <p:ph type="title"/>
          </p:nvPr>
        </p:nvSpPr>
        <p:spPr>
          <a:xfrm>
            <a:off x="495300" y="304800"/>
            <a:ext cx="8915400" cy="520700"/>
          </a:xfrm>
        </p:spPr>
        <p:txBody>
          <a:bodyPr/>
          <a:lstStyle>
            <a:lvl1pPr>
              <a:defRPr>
                <a:latin typeface="Arial" pitchFamily="34" charset="0"/>
              </a:defRPr>
            </a:lvl1pPr>
          </a:lstStyle>
          <a:p>
            <a:r>
              <a:rPr lang="en-US"/>
              <a:t>Click to edit Master title style</a:t>
            </a:r>
            <a:endParaRPr lang="en-US"/>
          </a:p>
        </p:txBody>
      </p:sp>
    </p:spTree>
    <p:extLst>
      <p:ext uri="{BB962C8B-B14F-4D97-AF65-F5344CB8AC3E}">
        <p14:creationId xmlns:p14="http://schemas.microsoft.com/office/powerpoint/2010/main" val="281436215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4-Column Slide">
    <p:spTree>
      <p:nvGrpSpPr>
        <p:cNvPr id="1" name=""/>
        <p:cNvGrpSpPr/>
        <p:nvPr/>
      </p:nvGrpSpPr>
      <p:grpSpPr>
        <a:xfrm>
          <a:off x="0" y="0"/>
          <a:ext cx="0" cy="0"/>
        </a:xfrm>
      </p:grpSpPr>
      <p:sp>
        <p:nvSpPr>
          <p:cNvPr id="2" name="Title 1"/>
          <p:cNvSpPr>
            <a:spLocks noGrp="1"/>
          </p:cNvSpPr>
          <p:nvPr>
            <p:ph type="title"/>
          </p:nvPr>
        </p:nvSpPr>
        <p:spPr/>
        <p:txBody>
          <a:bodyPr/>
          <a:lstStyle>
            <a:lvl1pPr>
              <a:defRPr>
                <a:latin typeface="Arial" pitchFamily="34" charset="0"/>
              </a:defRPr>
            </a:lvl1pPr>
          </a:lstStyle>
          <a:p>
            <a:r>
              <a:rPr lang="en-US"/>
              <a:t>Click to edit Master title style</a:t>
            </a:r>
            <a:endParaRPr lang="en-US"/>
          </a:p>
        </p:txBody>
      </p:sp>
      <p:sp>
        <p:nvSpPr>
          <p:cNvPr id="5" name="Content Placeholder 3"/>
          <p:cNvSpPr>
            <a:spLocks noGrp="1"/>
          </p:cNvSpPr>
          <p:nvPr>
            <p:ph sz="half" idx="2"/>
          </p:nvPr>
        </p:nvSpPr>
        <p:spPr>
          <a:xfrm>
            <a:off x="495300" y="1145899"/>
            <a:ext cx="2080260" cy="4802464"/>
          </a:xfrm>
        </p:spPr>
        <p:txBody>
          <a:bodyPr/>
          <a:lstStyle>
            <a:lvl1pPr>
              <a:defRPr sz="1200">
                <a:latin typeface="Arial" pitchFamily="34" charset="0"/>
              </a:defRPr>
            </a:lvl1pPr>
            <a:lvl2pPr>
              <a:defRPr sz="1200">
                <a:latin typeface="Arial" pitchFamily="34" charset="0"/>
              </a:defRPr>
            </a:lvl2pPr>
            <a:lvl3pPr>
              <a:defRPr sz="1200"/>
            </a:lvl3pPr>
            <a:lvl4pPr>
              <a:defRPr sz="14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p:txBody>
      </p:sp>
      <p:sp>
        <p:nvSpPr>
          <p:cNvPr id="6" name="Content Placeholder 3"/>
          <p:cNvSpPr>
            <a:spLocks noGrp="1"/>
          </p:cNvSpPr>
          <p:nvPr>
            <p:ph sz="half" idx="10"/>
          </p:nvPr>
        </p:nvSpPr>
        <p:spPr>
          <a:xfrm>
            <a:off x="2768865" y="1154114"/>
            <a:ext cx="2080260" cy="4802464"/>
          </a:xfrm>
        </p:spPr>
        <p:txBody>
          <a:bodyPr/>
          <a:lstStyle>
            <a:lvl1pPr>
              <a:defRPr sz="1200">
                <a:latin typeface="Arial" pitchFamily="34" charset="0"/>
              </a:defRPr>
            </a:lvl1pPr>
            <a:lvl2pPr>
              <a:defRPr sz="1200">
                <a:latin typeface="Arial" pitchFamily="34" charset="0"/>
              </a:defRPr>
            </a:lvl2pPr>
            <a:lvl3pPr>
              <a:defRPr sz="1200"/>
            </a:lvl3pPr>
            <a:lvl4pPr>
              <a:defRPr sz="14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p:txBody>
      </p:sp>
      <p:sp>
        <p:nvSpPr>
          <p:cNvPr id="7" name="Content Placeholder 3"/>
          <p:cNvSpPr>
            <a:spLocks noGrp="1"/>
          </p:cNvSpPr>
          <p:nvPr>
            <p:ph sz="half" idx="11"/>
          </p:nvPr>
        </p:nvSpPr>
        <p:spPr>
          <a:xfrm>
            <a:off x="7315994" y="1154114"/>
            <a:ext cx="2080260" cy="4802464"/>
          </a:xfrm>
        </p:spPr>
        <p:txBody>
          <a:bodyPr/>
          <a:lstStyle>
            <a:lvl1pPr>
              <a:defRPr sz="1200">
                <a:latin typeface="Arial" pitchFamily="34" charset="0"/>
              </a:defRPr>
            </a:lvl1pPr>
            <a:lvl2pPr>
              <a:defRPr sz="1200">
                <a:latin typeface="Arial" pitchFamily="34" charset="0"/>
              </a:defRPr>
            </a:lvl2pPr>
            <a:lvl3pPr>
              <a:defRPr sz="1200"/>
            </a:lvl3pPr>
            <a:lvl4pPr>
              <a:defRPr sz="14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p:txBody>
      </p:sp>
      <p:sp>
        <p:nvSpPr>
          <p:cNvPr id="8" name="Content Placeholder 3"/>
          <p:cNvSpPr>
            <a:spLocks noGrp="1"/>
          </p:cNvSpPr>
          <p:nvPr>
            <p:ph sz="half" idx="12"/>
          </p:nvPr>
        </p:nvSpPr>
        <p:spPr>
          <a:xfrm>
            <a:off x="5042429" y="1154114"/>
            <a:ext cx="2080260" cy="4802464"/>
          </a:xfrm>
        </p:spPr>
        <p:txBody>
          <a:bodyPr/>
          <a:lstStyle>
            <a:lvl1pPr>
              <a:defRPr sz="1200">
                <a:latin typeface="Arial" pitchFamily="34" charset="0"/>
              </a:defRPr>
            </a:lvl1pPr>
            <a:lvl2pPr>
              <a:defRPr sz="1200">
                <a:latin typeface="Arial" pitchFamily="34" charset="0"/>
              </a:defRPr>
            </a:lvl2pPr>
            <a:lvl3pPr>
              <a:defRPr sz="1200"/>
            </a:lvl3pPr>
            <a:lvl4pPr>
              <a:defRPr sz="14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4-Column Slide w/ Header">
    <p:spTree>
      <p:nvGrpSpPr>
        <p:cNvPr id="1" name=""/>
        <p:cNvGrpSpPr/>
        <p:nvPr/>
      </p:nvGrpSpPr>
      <p:grpSpPr>
        <a:xfrm>
          <a:off x="0" y="0"/>
          <a:ext cx="0" cy="0"/>
        </a:xfrm>
      </p:grpSpPr>
      <p:sp>
        <p:nvSpPr>
          <p:cNvPr id="2" name="Title 1"/>
          <p:cNvSpPr>
            <a:spLocks noGrp="1"/>
          </p:cNvSpPr>
          <p:nvPr>
            <p:ph type="title"/>
          </p:nvPr>
        </p:nvSpPr>
        <p:spPr/>
        <p:txBody>
          <a:bodyPr/>
          <a:lstStyle>
            <a:lvl1pPr>
              <a:defRPr>
                <a:latin typeface="Arial" pitchFamily="34" charset="0"/>
              </a:defRPr>
            </a:lvl1pPr>
          </a:lstStyle>
          <a:p>
            <a:r>
              <a:rPr lang="en-US"/>
              <a:t>Click to edit Master title style</a:t>
            </a:r>
            <a:endParaRPr lang="en-US"/>
          </a:p>
        </p:txBody>
      </p:sp>
      <p:sp>
        <p:nvSpPr>
          <p:cNvPr id="4" name="Text Placeholder 2"/>
          <p:cNvSpPr>
            <a:spLocks noGrp="1"/>
          </p:cNvSpPr>
          <p:nvPr>
            <p:ph type="body" idx="1"/>
          </p:nvPr>
        </p:nvSpPr>
        <p:spPr>
          <a:xfrm>
            <a:off x="495300" y="1143223"/>
            <a:ext cx="8915400" cy="447452"/>
          </a:xfrm>
        </p:spPr>
        <p:txBody>
          <a:bodyPr anchor="t"/>
          <a:lstStyle>
            <a:lvl1pPr marL="285750" indent="-285750">
              <a:buFont typeface="Wingdings" panose="05000000000000000000" pitchFamily="2" charset="2"/>
              <a:buChar char="§"/>
              <a:defRPr sz="1800" b="0">
                <a:latin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Content Placeholder 3"/>
          <p:cNvSpPr>
            <a:spLocks noGrp="1"/>
          </p:cNvSpPr>
          <p:nvPr>
            <p:ph sz="half" idx="2"/>
          </p:nvPr>
        </p:nvSpPr>
        <p:spPr>
          <a:xfrm>
            <a:off x="495300" y="1822173"/>
            <a:ext cx="2080260" cy="4126189"/>
          </a:xfrm>
        </p:spPr>
        <p:txBody>
          <a:bodyPr/>
          <a:lstStyle>
            <a:lvl1pPr>
              <a:defRPr sz="1200">
                <a:latin typeface="Arial" pitchFamily="34" charset="0"/>
              </a:defRPr>
            </a:lvl1pPr>
            <a:lvl2pPr>
              <a:defRPr sz="1200">
                <a:latin typeface="Arial" pitchFamily="34" charset="0"/>
              </a:defRPr>
            </a:lvl2pPr>
            <a:lvl3pPr>
              <a:defRPr sz="1200"/>
            </a:lvl3pPr>
            <a:lvl4pPr>
              <a:defRPr sz="14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p:txBody>
      </p:sp>
      <p:sp>
        <p:nvSpPr>
          <p:cNvPr id="6" name="Content Placeholder 3"/>
          <p:cNvSpPr>
            <a:spLocks noGrp="1"/>
          </p:cNvSpPr>
          <p:nvPr>
            <p:ph sz="half" idx="10"/>
          </p:nvPr>
        </p:nvSpPr>
        <p:spPr>
          <a:xfrm>
            <a:off x="2768865" y="1830388"/>
            <a:ext cx="2080260" cy="4126189"/>
          </a:xfrm>
        </p:spPr>
        <p:txBody>
          <a:bodyPr/>
          <a:lstStyle>
            <a:lvl1pPr>
              <a:defRPr sz="1200">
                <a:latin typeface="Arial" pitchFamily="34" charset="0"/>
              </a:defRPr>
            </a:lvl1pPr>
            <a:lvl2pPr>
              <a:defRPr sz="1200">
                <a:latin typeface="Arial" pitchFamily="34" charset="0"/>
              </a:defRPr>
            </a:lvl2pPr>
            <a:lvl3pPr>
              <a:defRPr sz="1200"/>
            </a:lvl3pPr>
            <a:lvl4pPr>
              <a:defRPr sz="14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p:txBody>
      </p:sp>
      <p:sp>
        <p:nvSpPr>
          <p:cNvPr id="7" name="Content Placeholder 3"/>
          <p:cNvSpPr>
            <a:spLocks noGrp="1"/>
          </p:cNvSpPr>
          <p:nvPr>
            <p:ph sz="half" idx="11"/>
          </p:nvPr>
        </p:nvSpPr>
        <p:spPr>
          <a:xfrm>
            <a:off x="7315994" y="1830388"/>
            <a:ext cx="2080260" cy="4126189"/>
          </a:xfrm>
        </p:spPr>
        <p:txBody>
          <a:bodyPr/>
          <a:lstStyle>
            <a:lvl1pPr>
              <a:defRPr sz="1200">
                <a:latin typeface="Arial" pitchFamily="34" charset="0"/>
              </a:defRPr>
            </a:lvl1pPr>
            <a:lvl2pPr>
              <a:defRPr sz="1200">
                <a:latin typeface="Arial" pitchFamily="34" charset="0"/>
              </a:defRPr>
            </a:lvl2pPr>
            <a:lvl3pPr>
              <a:defRPr sz="1200"/>
            </a:lvl3pPr>
            <a:lvl4pPr>
              <a:defRPr sz="14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p:txBody>
      </p:sp>
      <p:sp>
        <p:nvSpPr>
          <p:cNvPr id="8" name="Content Placeholder 3"/>
          <p:cNvSpPr>
            <a:spLocks noGrp="1"/>
          </p:cNvSpPr>
          <p:nvPr>
            <p:ph sz="half" idx="12"/>
          </p:nvPr>
        </p:nvSpPr>
        <p:spPr>
          <a:xfrm>
            <a:off x="5042429" y="1830388"/>
            <a:ext cx="2080260" cy="4126189"/>
          </a:xfrm>
        </p:spPr>
        <p:txBody>
          <a:bodyPr/>
          <a:lstStyle>
            <a:lvl1pPr>
              <a:defRPr sz="1200">
                <a:latin typeface="Arial" pitchFamily="34" charset="0"/>
              </a:defRPr>
            </a:lvl1pPr>
            <a:lvl2pPr>
              <a:defRPr sz="1200">
                <a:latin typeface="Arial" pitchFamily="34" charset="0"/>
              </a:defRPr>
            </a:lvl2pPr>
            <a:lvl3pPr>
              <a:defRPr sz="1200"/>
            </a:lvl3pPr>
            <a:lvl4pPr>
              <a:defRPr sz="14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Agenda Slide">
    <p:spTree>
      <p:nvGrpSpPr>
        <p:cNvPr id="1" name=""/>
        <p:cNvGrpSpPr/>
        <p:nvPr/>
      </p:nvGrpSpPr>
      <p:grpSpPr>
        <a:xfrm>
          <a:off x="0" y="0"/>
          <a:ext cx="0" cy="0"/>
        </a:xfrm>
      </p:grpSpPr>
      <p:sp>
        <p:nvSpPr>
          <p:cNvPr id="2" name="Title 1"/>
          <p:cNvSpPr>
            <a:spLocks noGrp="1"/>
          </p:cNvSpPr>
          <p:nvPr>
            <p:ph type="title"/>
          </p:nvPr>
        </p:nvSpPr>
        <p:spPr/>
        <p:txBody>
          <a:bodyPr/>
          <a:lstStyle>
            <a:lvl1pPr>
              <a:defRPr>
                <a:latin typeface="Arial" pitchFamily="34" charset="0"/>
              </a:defRPr>
            </a:lvl1pPr>
          </a:lstStyle>
          <a:p>
            <a:r>
              <a:rPr lang="en-US"/>
              <a:t>Click to edit Master title style</a:t>
            </a:r>
            <a:endParaRPr lang="en-US"/>
          </a:p>
        </p:txBody>
      </p:sp>
      <p:sp>
        <p:nvSpPr>
          <p:cNvPr id="3" name="Content Placeholder 2"/>
          <p:cNvSpPr>
            <a:spLocks noGrp="1"/>
          </p:cNvSpPr>
          <p:nvPr>
            <p:ph idx="1"/>
          </p:nvPr>
        </p:nvSpPr>
        <p:spPr/>
        <p:txBody>
          <a:bodyPr/>
          <a:lstStyle>
            <a:lvl1pPr marL="285750" marR="0" indent="-285750" algn="l" defTabSz="914400" rtl="0" eaLnBrk="1" fontAlgn="base" latinLnBrk="0" hangingPunct="1">
              <a:lnSpc>
                <a:spcPct val="100000"/>
              </a:lnSpc>
              <a:spcBef>
                <a:spcPts val="400"/>
              </a:spcBef>
              <a:spcAft>
                <a:spcPct val="0"/>
              </a:spcAft>
              <a:buClr>
                <a:schemeClr val="tx1"/>
              </a:buClr>
              <a:buSzTx/>
              <a:buFont typeface="Wingdings" panose="05000000000000000000" pitchFamily="2" charset="2"/>
              <a:buChar char="§"/>
              <a:tabLst>
                <a:tab pos="1828800"/>
              </a:tabLst>
              <a:defRPr>
                <a:latin typeface="Arial" pitchFamily="34" charset="0"/>
              </a:defRPr>
            </a:lvl1pPr>
            <a:lvl2pPr marL="0" indent="0">
              <a:buNone/>
              <a:tabLst>
                <a:tab pos="1828800"/>
              </a:tabLst>
              <a:defRPr>
                <a:solidFill>
                  <a:schemeClr val="bg1">
                    <a:lumMod val="50000"/>
                  </a:schemeClr>
                </a:solidFill>
                <a:latin typeface="Arial" pitchFamily="34" charset="0"/>
              </a:defRPr>
            </a:lvl2pPr>
            <a:lvl3pPr marL="2057400" indent="-228600">
              <a:buFont typeface="Wingdings" panose="05000000000000000000" pitchFamily="2" charset="2"/>
              <a:buChar char="§"/>
              <a:defRPr>
                <a:latin typeface="Arial" pitchFamily="34" charset="0"/>
              </a:defRPr>
            </a:lvl3pPr>
            <a:lvl4pPr marL="2057400" indent="-228600">
              <a:buClr>
                <a:schemeClr val="bg1">
                  <a:lumMod val="50000"/>
                </a:schemeClr>
              </a:buClr>
              <a:buFont typeface="Wingdings" panose="05000000000000000000" pitchFamily="2" charset="2"/>
              <a:buChar char="§"/>
              <a:defRPr>
                <a:solidFill>
                  <a:schemeClr val="bg1">
                    <a:lumMod val="50000"/>
                  </a:schemeClr>
                </a:solidFill>
                <a:latin typeface="Arial" pitchFamily="34" charset="0"/>
              </a:defRPr>
            </a:lvl4pPr>
            <a:lvl5pPr>
              <a:defRPr>
                <a:latin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Back Cover Slide (Optional)">
    <p:spTree>
      <p:nvGrpSpPr>
        <p:cNvPr id="1" name=""/>
        <p:cNvGrpSpPr/>
        <p:nvPr/>
      </p:nvGrpSpPr>
      <p:grpSpPr>
        <a:xfrm>
          <a:off x="0" y="0"/>
          <a:ext cx="0" cy="0"/>
        </a:xfrm>
      </p:grpSpPr>
      <p:sp>
        <p:nvSpPr>
          <p:cNvPr id="10" name="TextBox 9"/>
          <p:cNvSpPr txBox="1"/>
          <p:nvPr/>
        </p:nvSpPr>
        <p:spPr>
          <a:xfrm>
            <a:off x="495300" y="6436335"/>
            <a:ext cx="6537960" cy="215444"/>
          </a:xfrm>
          <a:prstGeom prst="rect">
            <a:avLst/>
          </a:prstGeom>
          <a:noFill/>
        </p:spPr>
        <p:txBody>
          <a:bodyPr wrap="square" lIns="0" tIns="0" rIns="0" bIns="0" rtlCol="0" anchor="b" anchorCtr="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indent="0" algn="l" defTabSz="914400" rtl="0" eaLnBrk="0" fontAlgn="base" latinLnBrk="0" hangingPunct="0">
              <a:lnSpc>
                <a:spcPct val="100000"/>
              </a:lnSpc>
              <a:spcBef>
                <a:spcPct val="0"/>
              </a:spcBef>
              <a:spcAft>
                <a:spcPct val="0"/>
              </a:spcAft>
              <a:buClrTx/>
              <a:buSzTx/>
              <a:buFontTx/>
              <a:buNone/>
              <a:defRPr/>
            </a:pPr>
            <a:r>
              <a:rPr lang="en-US" sz="700" b="1">
                <a:solidFill>
                  <a:schemeClr val="tx1"/>
                </a:solidFill>
                <a:latin typeface="Arial" pitchFamily="34" charset="0"/>
              </a:rPr>
              <a:t>McLagan</a:t>
            </a:r>
            <a:br>
              <a:rPr lang="en-US" sz="700" b="0">
                <a:solidFill>
                  <a:schemeClr val="tx1"/>
                </a:solidFill>
                <a:latin typeface="Arial" pitchFamily="34" charset="0"/>
              </a:rPr>
            </a:br>
            <a:r>
              <a:rPr lang="en-US" sz="700" b="0">
                <a:solidFill>
                  <a:schemeClr val="tx1"/>
                </a:solidFill>
                <a:latin typeface="Arial" pitchFamily="34" charset="0"/>
              </a:rPr>
              <a:t>Proprietary &amp; Confidential</a:t>
            </a:r>
          </a:p>
        </p:txBody>
      </p:sp>
      <p:sp>
        <p:nvSpPr>
          <p:cNvPr id="11" name="Rectangle 10"/>
          <p:cNvSpPr/>
          <p:nvPr/>
        </p:nvSpPr>
        <p:spPr bwMode="auto">
          <a:xfrm>
            <a:off x="0" y="1"/>
            <a:ext cx="9906000" cy="13620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2400" b="0" i="0" u="none" strike="noStrike" cap="none" normalizeH="0" baseline="0">
              <a:ln>
                <a:noFill/>
              </a:ln>
              <a:solidFill>
                <a:schemeClr val="tx1"/>
              </a:solidFill>
              <a:effectLst/>
              <a:latin typeface="Arial" pitchFamily="34" charset="0"/>
              <a:ea typeface="ＭＳ Ｐゴシック" pitchFamily="108" charset="-128"/>
            </a:endParaRPr>
          </a:p>
        </p:txBody>
      </p:sp>
      <p:sp>
        <p:nvSpPr>
          <p:cNvPr id="13" name="Text Placeholder 2"/>
          <p:cNvSpPr>
            <a:spLocks noGrp="1"/>
          </p:cNvSpPr>
          <p:nvPr>
            <p:ph type="body" idx="1"/>
          </p:nvPr>
        </p:nvSpPr>
        <p:spPr>
          <a:xfrm>
            <a:off x="495300" y="1143226"/>
            <a:ext cx="4376870" cy="444277"/>
          </a:xfrm>
        </p:spPr>
        <p:txBody>
          <a:bodyPr anchor="t"/>
          <a:lstStyle>
            <a:lvl1pPr marL="0" indent="0">
              <a:buNone/>
              <a:defRPr sz="1800" b="0">
                <a:solidFill>
                  <a:schemeClr val="tx1"/>
                </a:solidFill>
                <a:latin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3"/>
          <p:cNvSpPr>
            <a:spLocks noGrp="1"/>
          </p:cNvSpPr>
          <p:nvPr>
            <p:ph sz="half" idx="2"/>
          </p:nvPr>
        </p:nvSpPr>
        <p:spPr>
          <a:xfrm>
            <a:off x="495300" y="1822173"/>
            <a:ext cx="4376870" cy="4126189"/>
          </a:xfrm>
        </p:spPr>
        <p:txBody>
          <a:bodyPr/>
          <a:lstStyle>
            <a:lvl1pPr marL="0" indent="0">
              <a:buNone/>
              <a:defRPr sz="1200">
                <a:solidFill>
                  <a:schemeClr val="tx1"/>
                </a:solidFill>
                <a:latin typeface="Arial" pitchFamily="34" charset="0"/>
              </a:defRPr>
            </a:lvl1pPr>
            <a:lvl2pPr marL="342900" indent="0">
              <a:buNone/>
              <a:defRPr sz="1050">
                <a:solidFill>
                  <a:schemeClr val="bg1"/>
                </a:solidFill>
              </a:defRPr>
            </a:lvl2pPr>
            <a:lvl3pPr marL="685800" indent="0">
              <a:buNone/>
              <a:defRPr sz="1000">
                <a:solidFill>
                  <a:schemeClr val="bg1"/>
                </a:solidFill>
              </a:defRPr>
            </a:lvl3pPr>
            <a:lvl4pPr>
              <a:defRPr sz="1400"/>
            </a:lvl4pPr>
            <a:lvl5pPr>
              <a:defRPr sz="1600"/>
            </a:lvl5pPr>
            <a:lvl6pPr>
              <a:defRPr sz="1600"/>
            </a:lvl6pPr>
            <a:lvl7pPr>
              <a:defRPr sz="1600"/>
            </a:lvl7pPr>
            <a:lvl8pPr>
              <a:defRPr sz="1600"/>
            </a:lvl8pPr>
            <a:lvl9pPr>
              <a:defRPr sz="1600"/>
            </a:lvl9pPr>
          </a:lstStyle>
          <a:p>
            <a:pPr lvl="0"/>
            <a:r>
              <a:rPr lang="en-US"/>
              <a:t>Click to edit Master text styles</a:t>
            </a:r>
          </a:p>
        </p:txBody>
      </p:sp>
      <p:sp>
        <p:nvSpPr>
          <p:cNvPr id="6" name="TextBox 5"/>
          <p:cNvSpPr txBox="1"/>
          <p:nvPr/>
        </p:nvSpPr>
        <p:spPr>
          <a:xfrm>
            <a:off x="495300" y="6436335"/>
            <a:ext cx="6537960" cy="215444"/>
          </a:xfrm>
          <a:prstGeom prst="rect">
            <a:avLst/>
          </a:prstGeom>
          <a:noFill/>
        </p:spPr>
        <p:txBody>
          <a:bodyPr wrap="square" lIns="0" tIns="0" rIns="0" bIns="0" rtlCol="0" anchor="b" anchorCtr="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indent="0" algn="l" defTabSz="914400" rtl="0" eaLnBrk="0" fontAlgn="base" latinLnBrk="0" hangingPunct="0">
              <a:lnSpc>
                <a:spcPct val="100000"/>
              </a:lnSpc>
              <a:spcBef>
                <a:spcPct val="0"/>
              </a:spcBef>
              <a:spcAft>
                <a:spcPct val="0"/>
              </a:spcAft>
              <a:buClrTx/>
              <a:buSzTx/>
              <a:buFontTx/>
              <a:buNone/>
              <a:defRPr/>
            </a:pPr>
            <a:r>
              <a:rPr lang="en-US" sz="700" b="1">
                <a:solidFill>
                  <a:schemeClr val="tx1"/>
                </a:solidFill>
                <a:latin typeface="Arial" pitchFamily="34" charset="0"/>
              </a:rPr>
              <a:t>McLagan</a:t>
            </a:r>
            <a:br>
              <a:rPr lang="en-US" sz="700" b="0">
                <a:solidFill>
                  <a:schemeClr val="tx1"/>
                </a:solidFill>
                <a:latin typeface="Arial" pitchFamily="34" charset="0"/>
              </a:rPr>
            </a:br>
            <a:r>
              <a:rPr lang="en-US" sz="700" b="0">
                <a:solidFill>
                  <a:schemeClr val="tx1"/>
                </a:solidFill>
                <a:latin typeface="Arial" pitchFamily="34" charset="0"/>
              </a:rPr>
              <a:t>Proprietary &amp; Confidential</a:t>
            </a:r>
          </a:p>
        </p:txBody>
      </p:sp>
      <p:sp>
        <p:nvSpPr>
          <p:cNvPr id="7" name="Rectangle 6"/>
          <p:cNvSpPr/>
          <p:nvPr/>
        </p:nvSpPr>
        <p:spPr bwMode="auto">
          <a:xfrm>
            <a:off x="0" y="1"/>
            <a:ext cx="9906000" cy="13620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en-US" sz="2400" b="0" i="0" u="none" strike="noStrike" cap="none" normalizeH="0" baseline="0">
              <a:ln>
                <a:noFill/>
              </a:ln>
              <a:solidFill>
                <a:schemeClr val="tx1"/>
              </a:solidFill>
              <a:effectLst/>
              <a:latin typeface="Arial" pitchFamily="34" charset="0"/>
              <a:ea typeface="ＭＳ Ｐゴシック" pitchFamily="108" charset="-128"/>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Blank">
    <p:spTree>
      <p:nvGrpSpPr>
        <p:cNvPr id="1" name=""/>
        <p:cNvGrpSpPr/>
        <p:nvPr/>
      </p:nvGrpSpPr>
      <p:grpSpPr>
        <a:xfrm>
          <a:off x="0" y="0"/>
          <a:ext cx="0" cy="0"/>
        </a:xfrm>
      </p:grpSpPr>
      <p:cxnSp>
        <p:nvCxnSpPr>
          <p:cNvPr id="3" name="Straight Connector 2"/>
          <p:cNvCxnSpPr/>
          <p:nvPr userDrawn="1"/>
        </p:nvCxnSpPr>
        <p:spPr>
          <a:xfrm>
            <a:off x="488504" y="836712"/>
            <a:ext cx="8928000"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8" name="Title 3"/>
          <p:cNvSpPr>
            <a:spLocks noGrp="1"/>
          </p:cNvSpPr>
          <p:nvPr>
            <p:ph type="title"/>
          </p:nvPr>
        </p:nvSpPr>
        <p:spPr>
          <a:xfrm>
            <a:off x="492721" y="223837"/>
            <a:ext cx="8915400" cy="520700"/>
          </a:xfrm>
          <a:prstGeom prst="rect">
            <a:avLst/>
          </a:prstGeom>
        </p:spPr>
        <p:txBody>
          <a:bodyPr anchor="ctr"/>
          <a:lstStyle>
            <a:lvl1pPr>
              <a:defRPr sz="2200">
                <a:latin typeface="Arial" pitchFamily="34" charset="0"/>
                <a:ea typeface="微软雅黑" pitchFamily="34" charset="-122"/>
                <a:cs typeface="Arial" pitchFamily="34" charset="0"/>
              </a:defRPr>
            </a:lvl1pPr>
          </a:lstStyle>
          <a:p>
            <a:r>
              <a:rPr lang="en-US"/>
              <a:t>Click to edit Master title style</a:t>
            </a:r>
          </a:p>
        </p:txBody>
      </p:sp>
      <p:pic>
        <p:nvPicPr>
          <p:cNvPr id="12" name="Picture 11"/>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454586" y="6084700"/>
            <a:ext cx="956114" cy="604211"/>
          </a:xfrm>
          <a:prstGeom prst="rect">
            <a:avLst/>
          </a:prstGeom>
        </p:spPr>
      </p:pic>
      <p:pic>
        <p:nvPicPr>
          <p:cNvPr id="13" name="Picture 9" descr="MR-text.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auto">
          <a:xfrm>
            <a:off x="476250" y="6416675"/>
            <a:ext cx="222885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p:cNvSpPr txBox="1"/>
          <p:nvPr userDrawn="1"/>
        </p:nvSpPr>
        <p:spPr>
          <a:xfrm>
            <a:off x="5352704" y="6525344"/>
            <a:ext cx="536400" cy="244800"/>
          </a:xfrm>
          <a:prstGeom prst="rect">
            <a:avLst/>
          </a:prstGeom>
          <a:noFill/>
        </p:spPr>
        <p:txBody>
          <a:bodyPr wrap="square" lIns="0" tIns="0" rIns="0" bIns="0" rtlCol="0" anchor="ctr" anchorCtr="0">
            <a:no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r"/>
            <a:fld id="{597A8DCA-8F96-49CD-B4D5-7AC92F955860}" type="slidenum">
              <a:rPr lang="en-CA" sz="900" smtClean="0">
                <a:solidFill>
                  <a:srgbClr val="7F7F7F"/>
                </a:solidFill>
                <a:latin typeface="微软雅黑" pitchFamily="34" charset="-122"/>
                <a:cs typeface="Arial" pitchFamily="34" charset="0"/>
              </a:rPr>
              <a:pPr algn="r"/>
              <a:t>‹#›</a:t>
            </a:fld>
            <a:endParaRPr lang="en-CA" sz="900">
              <a:solidFill>
                <a:srgbClr val="7F7F7F"/>
              </a:solidFill>
              <a:latin typeface="微软雅黑" pitchFamily="34" charset="-122"/>
              <a:cs typeface="Arial" pitchFamily="34" charset="0"/>
            </a:endParaRPr>
          </a:p>
        </p:txBody>
      </p:sp>
    </p:spTree>
    <p:extLst>
      <p:ext uri="{BB962C8B-B14F-4D97-AF65-F5344CB8AC3E}">
        <p14:creationId xmlns:p14="http://schemas.microsoft.com/office/powerpoint/2010/main" val="1204921512"/>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Blank">
    <p:spTree>
      <p:nvGrpSpPr>
        <p:cNvPr id="1" name=""/>
        <p:cNvGrpSpPr/>
        <p:nvPr/>
      </p:nvGrpSpPr>
      <p:grpSpPr>
        <a:xfrm>
          <a:off x="0" y="0"/>
          <a:ext cx="0" cy="0"/>
        </a:xfrm>
      </p:grpSpPr>
      <p:cxnSp>
        <p:nvCxnSpPr>
          <p:cNvPr id="3" name="Straight Connector 2"/>
          <p:cNvCxnSpPr/>
          <p:nvPr userDrawn="1"/>
        </p:nvCxnSpPr>
        <p:spPr>
          <a:xfrm>
            <a:off x="488504" y="836712"/>
            <a:ext cx="8928000"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8" name="Title 3"/>
          <p:cNvSpPr>
            <a:spLocks noGrp="1"/>
          </p:cNvSpPr>
          <p:nvPr>
            <p:ph type="title"/>
          </p:nvPr>
        </p:nvSpPr>
        <p:spPr>
          <a:xfrm>
            <a:off x="492721" y="223837"/>
            <a:ext cx="8915400" cy="520700"/>
          </a:xfrm>
          <a:prstGeom prst="rect">
            <a:avLst/>
          </a:prstGeom>
        </p:spPr>
        <p:txBody>
          <a:bodyPr anchor="ctr"/>
          <a:lstStyle>
            <a:lvl1pPr>
              <a:defRPr sz="2200">
                <a:latin typeface="Arial" pitchFamily="34" charset="0"/>
                <a:ea typeface="微软雅黑" pitchFamily="34" charset="-122"/>
                <a:cs typeface="Arial" pitchFamily="34" charset="0"/>
              </a:defRPr>
            </a:lvl1pPr>
          </a:lstStyle>
          <a:p>
            <a:r>
              <a:rPr lang="en-US"/>
              <a:t>Click to edit Master title style</a:t>
            </a:r>
          </a:p>
        </p:txBody>
      </p:sp>
      <p:pic>
        <p:nvPicPr>
          <p:cNvPr id="12" name="Picture 11"/>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454586" y="6084700"/>
            <a:ext cx="956114" cy="604211"/>
          </a:xfrm>
          <a:prstGeom prst="rect">
            <a:avLst/>
          </a:prstGeom>
        </p:spPr>
      </p:pic>
      <p:pic>
        <p:nvPicPr>
          <p:cNvPr id="13" name="Picture 9" descr="MR-text.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auto">
          <a:xfrm>
            <a:off x="476250" y="6416675"/>
            <a:ext cx="222885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p:cNvSpPr txBox="1"/>
          <p:nvPr userDrawn="1"/>
        </p:nvSpPr>
        <p:spPr>
          <a:xfrm>
            <a:off x="5352704" y="6525344"/>
            <a:ext cx="536400" cy="244800"/>
          </a:xfrm>
          <a:prstGeom prst="rect">
            <a:avLst/>
          </a:prstGeom>
          <a:noFill/>
        </p:spPr>
        <p:txBody>
          <a:bodyPr wrap="square" lIns="0" tIns="0" rIns="0" bIns="0" rtlCol="0" anchor="ctr" anchorCtr="0">
            <a:no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r"/>
            <a:fld id="{597A8DCA-8F96-49CD-B4D5-7AC92F955860}" type="slidenum">
              <a:rPr lang="en-CA" sz="900" smtClean="0">
                <a:solidFill>
                  <a:srgbClr val="7F7F7F"/>
                </a:solidFill>
                <a:latin typeface="微软雅黑" pitchFamily="34" charset="-122"/>
                <a:cs typeface="Arial" pitchFamily="34" charset="0"/>
              </a:rPr>
              <a:pPr algn="r"/>
              <a:t>‹#›</a:t>
            </a:fld>
            <a:endParaRPr lang="en-CA" sz="900">
              <a:solidFill>
                <a:srgbClr val="7F7F7F"/>
              </a:solidFill>
              <a:latin typeface="微软雅黑" pitchFamily="34" charset="-122"/>
              <a:cs typeface="Arial" pitchFamily="34" charset="0"/>
            </a:endParaRPr>
          </a:p>
        </p:txBody>
      </p:sp>
    </p:spTree>
    <p:extLst>
      <p:ext uri="{BB962C8B-B14F-4D97-AF65-F5344CB8AC3E}">
        <p14:creationId xmlns:p14="http://schemas.microsoft.com/office/powerpoint/2010/main" val="1204921512"/>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Blank">
    <p:spTree>
      <p:nvGrpSpPr>
        <p:cNvPr id="1" name=""/>
        <p:cNvGrpSpPr/>
        <p:nvPr/>
      </p:nvGrpSpPr>
      <p:grpSpPr>
        <a:xfrm>
          <a:off x="0" y="0"/>
          <a:ext cx="0" cy="0"/>
        </a:xfrm>
      </p:grpSpPr>
      <p:cxnSp>
        <p:nvCxnSpPr>
          <p:cNvPr id="3" name="Straight Connector 2"/>
          <p:cNvCxnSpPr/>
          <p:nvPr userDrawn="1"/>
        </p:nvCxnSpPr>
        <p:spPr>
          <a:xfrm>
            <a:off x="488504" y="836712"/>
            <a:ext cx="8928000"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8" name="Title 3"/>
          <p:cNvSpPr>
            <a:spLocks noGrp="1"/>
          </p:cNvSpPr>
          <p:nvPr>
            <p:ph type="title"/>
          </p:nvPr>
        </p:nvSpPr>
        <p:spPr>
          <a:xfrm>
            <a:off x="492721" y="223837"/>
            <a:ext cx="8915400" cy="520700"/>
          </a:xfrm>
          <a:prstGeom prst="rect">
            <a:avLst/>
          </a:prstGeom>
        </p:spPr>
        <p:txBody>
          <a:bodyPr anchor="ctr"/>
          <a:lstStyle>
            <a:lvl1pPr>
              <a:defRPr sz="2200">
                <a:latin typeface="Arial" pitchFamily="34" charset="0"/>
                <a:ea typeface="微软雅黑" pitchFamily="34" charset="-122"/>
                <a:cs typeface="Arial" pitchFamily="34" charset="0"/>
              </a:defRPr>
            </a:lvl1pPr>
          </a:lstStyle>
          <a:p>
            <a:r>
              <a:rPr lang="en-US"/>
              <a:t>Click to edit Master title style</a:t>
            </a:r>
          </a:p>
        </p:txBody>
      </p:sp>
      <p:pic>
        <p:nvPicPr>
          <p:cNvPr id="12" name="Picture 11"/>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454586" y="6084700"/>
            <a:ext cx="956114" cy="604211"/>
          </a:xfrm>
          <a:prstGeom prst="rect">
            <a:avLst/>
          </a:prstGeom>
        </p:spPr>
      </p:pic>
      <p:pic>
        <p:nvPicPr>
          <p:cNvPr id="13" name="Picture 9" descr="MR-text.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auto">
          <a:xfrm>
            <a:off x="476250" y="6416675"/>
            <a:ext cx="222885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p:cNvSpPr txBox="1"/>
          <p:nvPr userDrawn="1"/>
        </p:nvSpPr>
        <p:spPr>
          <a:xfrm>
            <a:off x="5352704" y="6525344"/>
            <a:ext cx="536400" cy="244800"/>
          </a:xfrm>
          <a:prstGeom prst="rect">
            <a:avLst/>
          </a:prstGeom>
          <a:noFill/>
        </p:spPr>
        <p:txBody>
          <a:bodyPr wrap="square" lIns="0" tIns="0" rIns="0" bIns="0" rtlCol="0" anchor="ctr" anchorCtr="0">
            <a:no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r"/>
            <a:fld id="{597A8DCA-8F96-49CD-B4D5-7AC92F955860}" type="slidenum">
              <a:rPr lang="en-CA" sz="900" smtClean="0">
                <a:solidFill>
                  <a:srgbClr val="7F7F7F"/>
                </a:solidFill>
                <a:latin typeface="微软雅黑" pitchFamily="34" charset="-122"/>
                <a:cs typeface="Arial" pitchFamily="34" charset="0"/>
              </a:rPr>
              <a:pPr algn="r"/>
              <a:t>‹#›</a:t>
            </a:fld>
            <a:endParaRPr lang="en-CA" sz="900">
              <a:solidFill>
                <a:srgbClr val="7F7F7F"/>
              </a:solidFill>
              <a:latin typeface="微软雅黑" pitchFamily="34" charset="-122"/>
              <a:cs typeface="Arial" pitchFamily="34" charset="0"/>
            </a:endParaRPr>
          </a:p>
        </p:txBody>
      </p:sp>
    </p:spTree>
    <p:extLst>
      <p:ext uri="{BB962C8B-B14F-4D97-AF65-F5344CB8AC3E}">
        <p14:creationId xmlns:p14="http://schemas.microsoft.com/office/powerpoint/2010/main" val="1204921512"/>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5_Blank">
    <p:spTree>
      <p:nvGrpSpPr>
        <p:cNvPr id="1" name=""/>
        <p:cNvGrpSpPr/>
        <p:nvPr/>
      </p:nvGrpSpPr>
      <p:grpSpPr>
        <a:xfrm>
          <a:off x="0" y="0"/>
          <a:ext cx="0" cy="0"/>
        </a:xfrm>
      </p:grpSpPr>
      <p:cxnSp>
        <p:nvCxnSpPr>
          <p:cNvPr id="3" name="Straight Connector 2"/>
          <p:cNvCxnSpPr/>
          <p:nvPr userDrawn="1"/>
        </p:nvCxnSpPr>
        <p:spPr>
          <a:xfrm>
            <a:off x="488504" y="836712"/>
            <a:ext cx="8928000"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8" name="Title 3"/>
          <p:cNvSpPr>
            <a:spLocks noGrp="1"/>
          </p:cNvSpPr>
          <p:nvPr>
            <p:ph type="title"/>
          </p:nvPr>
        </p:nvSpPr>
        <p:spPr>
          <a:xfrm>
            <a:off x="492721" y="223837"/>
            <a:ext cx="8915400" cy="520700"/>
          </a:xfrm>
          <a:prstGeom prst="rect">
            <a:avLst/>
          </a:prstGeom>
        </p:spPr>
        <p:txBody>
          <a:bodyPr anchor="ctr"/>
          <a:lstStyle>
            <a:lvl1pPr>
              <a:defRPr sz="2200">
                <a:latin typeface="Arial" pitchFamily="34" charset="0"/>
                <a:ea typeface="微软雅黑" pitchFamily="34" charset="-122"/>
                <a:cs typeface="Arial" pitchFamily="34" charset="0"/>
              </a:defRPr>
            </a:lvl1pPr>
          </a:lstStyle>
          <a:p>
            <a:r>
              <a:rPr lang="en-US"/>
              <a:t>Click to edit Master title style</a:t>
            </a:r>
          </a:p>
        </p:txBody>
      </p:sp>
      <p:pic>
        <p:nvPicPr>
          <p:cNvPr id="12" name="Picture 11"/>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454586" y="6084700"/>
            <a:ext cx="956114" cy="604211"/>
          </a:xfrm>
          <a:prstGeom prst="rect">
            <a:avLst/>
          </a:prstGeom>
        </p:spPr>
      </p:pic>
      <p:pic>
        <p:nvPicPr>
          <p:cNvPr id="13" name="Picture 9" descr="MR-text.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bwMode="auto">
          <a:xfrm>
            <a:off x="476250" y="6416675"/>
            <a:ext cx="222885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p:cNvSpPr txBox="1"/>
          <p:nvPr userDrawn="1"/>
        </p:nvSpPr>
        <p:spPr>
          <a:xfrm>
            <a:off x="5352704" y="6525344"/>
            <a:ext cx="536400" cy="244800"/>
          </a:xfrm>
          <a:prstGeom prst="rect">
            <a:avLst/>
          </a:prstGeom>
          <a:noFill/>
        </p:spPr>
        <p:txBody>
          <a:bodyPr wrap="square" lIns="0" tIns="0" rIns="0" bIns="0" rtlCol="0" anchor="ctr" anchorCtr="0">
            <a:no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r"/>
            <a:fld id="{597A8DCA-8F96-49CD-B4D5-7AC92F955860}" type="slidenum">
              <a:rPr lang="en-CA" sz="900" smtClean="0">
                <a:solidFill>
                  <a:srgbClr val="7F7F7F"/>
                </a:solidFill>
                <a:latin typeface="微软雅黑" pitchFamily="34" charset="-122"/>
                <a:cs typeface="Arial" pitchFamily="34" charset="0"/>
              </a:rPr>
              <a:pPr algn="r"/>
              <a:t>‹#›</a:t>
            </a:fld>
            <a:endParaRPr lang="en-CA" sz="900">
              <a:solidFill>
                <a:srgbClr val="7F7F7F"/>
              </a:solidFill>
              <a:latin typeface="微软雅黑" pitchFamily="34" charset="-122"/>
              <a:cs typeface="Arial" pitchFamily="34" charset="0"/>
            </a:endParaRPr>
          </a:p>
        </p:txBody>
      </p:sp>
    </p:spTree>
    <p:extLst>
      <p:ext uri="{BB962C8B-B14F-4D97-AF65-F5344CB8AC3E}">
        <p14:creationId xmlns:p14="http://schemas.microsoft.com/office/powerpoint/2010/main" val="470658781"/>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Title and Content">
    <p:spTree>
      <p:nvGrpSpPr>
        <p:cNvPr id="1" name=""/>
        <p:cNvGrpSpPr/>
        <p:nvPr/>
      </p:nvGrpSpPr>
      <p:grpSpPr>
        <a:xfrm>
          <a:off x="0" y="0"/>
          <a:ext cx="0" cy="0"/>
        </a:xfrm>
      </p:grpSpPr>
    </p:spTree>
    <p:extLst>
      <p:ext uri="{BB962C8B-B14F-4D97-AF65-F5344CB8AC3E}">
        <p14:creationId xmlns:p14="http://schemas.microsoft.com/office/powerpoint/2010/main" val="326222118"/>
      </p:ext>
    </p:extLst>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cSld name="标题，文本与内容">
    <p:spTree>
      <p:nvGrpSpPr>
        <p:cNvPr id="1" name=""/>
        <p:cNvGrpSpPr/>
        <p:nvPr/>
      </p:nvGrpSpPr>
      <p:grpSpPr>
        <a:xfrm>
          <a:off x="0" y="0"/>
          <a:ext cx="0" cy="0"/>
        </a:xfrm>
      </p:grpSpPr>
      <p:sp>
        <p:nvSpPr>
          <p:cNvPr id="2" name="标题 1"/>
          <p:cNvSpPr>
            <a:spLocks noGrp="1"/>
          </p:cNvSpPr>
          <p:nvPr>
            <p:ph type="title"/>
          </p:nvPr>
        </p:nvSpPr>
        <p:spPr>
          <a:xfrm>
            <a:off x="194338" y="115888"/>
            <a:ext cx="9283435" cy="419100"/>
          </a:xfrm>
        </p:spPr>
        <p:txBody>
          <a:bodyPr/>
          <a:lstStyle/>
          <a:p>
            <a:r>
              <a:rPr lang="zh-CN" altLang="en-US"/>
              <a:t>单击此处编辑母版标题样式</a:t>
            </a:r>
          </a:p>
        </p:txBody>
      </p:sp>
      <p:sp>
        <p:nvSpPr>
          <p:cNvPr id="3" name="文本占位符 2"/>
          <p:cNvSpPr>
            <a:spLocks noGrp="1"/>
          </p:cNvSpPr>
          <p:nvPr>
            <p:ph type="body" sz="half" idx="1"/>
          </p:nvPr>
        </p:nvSpPr>
        <p:spPr>
          <a:xfrm>
            <a:off x="271728" y="836613"/>
            <a:ext cx="4559168" cy="5400675"/>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995995" y="836613"/>
            <a:ext cx="4559167" cy="5400675"/>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extLst>
      <p:ext uri="{BB962C8B-B14F-4D97-AF65-F5344CB8AC3E}">
        <p14:creationId xmlns:p14="http://schemas.microsoft.com/office/powerpoint/2010/main" val="3393968210"/>
      </p:ext>
    </p:extLst>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Slide">
    <p:spTree>
      <p:nvGrpSpPr>
        <p:cNvPr id="1" name=""/>
        <p:cNvGrpSpPr/>
        <p:nvPr/>
      </p:nvGrpSpPr>
      <p:grpSpPr>
        <a:xfrm>
          <a:off x="0" y="0"/>
          <a:ext cx="0" cy="0"/>
        </a:xfrm>
      </p:grpSpPr>
      <p:pic>
        <p:nvPicPr>
          <p:cNvPr id="5" name="Picture 8" descr="aon_hewitt_logo_red_blue_large"/>
          <p:cNvPicPr>
            <a:picLocks noChangeAspect="1" noChangeArrowheads="1"/>
          </p:cNvPicPr>
          <p:nvPr/>
        </p:nvPicPr>
        <p:blipFill>
          <a:blip r:embed="rId1">
            <a:extLst>
              <a:ext uri="{28A0092B-C50C-407E-A947-70E740481C1C}">
                <a14:useLocalDpi xmlns:a14="http://schemas.microsoft.com/office/drawing/2010/main" val="0"/>
              </a:ext>
            </a:extLst>
          </a:blip>
          <a:stretch>
            <a:fillRect/>
          </a:stretch>
        </p:blipFill>
        <p:spPr bwMode="auto">
          <a:xfrm>
            <a:off x="6565900" y="5688013"/>
            <a:ext cx="3157538" cy="1239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9" descr="MR-text.png"/>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14350" y="6416675"/>
            <a:ext cx="222885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8" name="Rectangle 2"/>
          <p:cNvSpPr>
            <a:spLocks noGrp="1" noChangeArrowheads="1"/>
          </p:cNvSpPr>
          <p:nvPr>
            <p:ph type="ctrTitle"/>
          </p:nvPr>
        </p:nvSpPr>
        <p:spPr>
          <a:xfrm>
            <a:off x="495300" y="781050"/>
            <a:ext cx="8583613" cy="822325"/>
          </a:xfrm>
        </p:spPr>
        <p:txBody>
          <a:bodyPr anchor="t"/>
          <a:lstStyle>
            <a:lvl1pPr>
              <a:defRPr sz="2800" b="1"/>
            </a:lvl1pPr>
          </a:lstStyle>
          <a:p>
            <a:r>
              <a:rPr lang="en-US"/>
              <a:t>Click to edit Master title style</a:t>
            </a:r>
            <a:endParaRPr lang="en-US"/>
          </a:p>
        </p:txBody>
      </p:sp>
      <p:sp>
        <p:nvSpPr>
          <p:cNvPr id="4099" name="Rectangle 3"/>
          <p:cNvSpPr>
            <a:spLocks noGrp="1" noChangeArrowheads="1"/>
          </p:cNvSpPr>
          <p:nvPr>
            <p:ph type="subTitle" idx="1"/>
          </p:nvPr>
        </p:nvSpPr>
        <p:spPr>
          <a:xfrm>
            <a:off x="495300" y="1830388"/>
            <a:ext cx="8583613" cy="990600"/>
          </a:xfrm>
        </p:spPr>
        <p:txBody>
          <a:bodyPr/>
          <a:lstStyle>
            <a:lvl1pPr marL="0" indent="0">
              <a:buFont typeface="Wingdings" panose="05000000000000000000" pitchFamily="2" charset="2"/>
              <a:buNone/>
              <a:defRPr sz="2000"/>
            </a:lvl1pPr>
          </a:lstStyle>
          <a:p>
            <a:r>
              <a:rPr lang="en-US"/>
              <a:t>Click to edit Master subtitle style</a:t>
            </a:r>
          </a:p>
        </p:txBody>
      </p:sp>
      <p:sp>
        <p:nvSpPr>
          <p:cNvPr id="7" name="Text Placeholder 10"/>
          <p:cNvSpPr>
            <a:spLocks noGrp="1"/>
          </p:cNvSpPr>
          <p:nvPr>
            <p:ph type="body" sz="quarter" idx="11"/>
          </p:nvPr>
        </p:nvSpPr>
        <p:spPr>
          <a:xfrm>
            <a:off x="512064" y="5074920"/>
            <a:ext cx="5349240" cy="1005840"/>
          </a:xfrm>
        </p:spPr>
        <p:txBody>
          <a:bodyPr/>
          <a:lstStyle>
            <a:lvl1pPr>
              <a:lnSpc>
                <a:spcPts val="1400"/>
              </a:lnSpc>
              <a:spcBef>
                <a:spcPct val="0"/>
              </a:spcBef>
              <a:buNone/>
              <a:defRPr sz="1200" b="0"/>
            </a:lvl1pPr>
            <a:lvl2pPr marL="0" indent="0">
              <a:lnSpc>
                <a:spcPts val="1400"/>
              </a:lnSpc>
              <a:spcBef>
                <a:spcPct val="0"/>
              </a:spcBef>
              <a:buNone/>
              <a:defRPr sz="1200"/>
            </a:lvl2pPr>
            <a:lvl3pPr marL="0" indent="0">
              <a:lnSpc>
                <a:spcPts val="1400"/>
              </a:lnSpc>
              <a:spcBef>
                <a:spcPct val="0"/>
              </a:spcBef>
              <a:buNone/>
              <a:defRPr sz="1200"/>
            </a:lvl3pPr>
            <a:lvl4pPr marL="0" indent="0">
              <a:lnSpc>
                <a:spcPts val="1400"/>
              </a:lnSpc>
              <a:spcBef>
                <a:spcPct val="0"/>
              </a:spcBef>
              <a:buNone/>
              <a:defRPr sz="1200"/>
            </a:lvl4pPr>
            <a:lvl5pP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3"/>
            <a:r>
              <a:rPr lang="en-US"/>
              <a:t>Fifth level</a:t>
            </a:r>
          </a:p>
        </p:txBody>
      </p:sp>
    </p:spTree>
    <p:extLst>
      <p:ext uri="{BB962C8B-B14F-4D97-AF65-F5344CB8AC3E}">
        <p14:creationId xmlns:p14="http://schemas.microsoft.com/office/powerpoint/2010/main" val="2002375885"/>
      </p:ext>
    </p:extLst>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lvl1pPr>
              <a:defRPr>
                <a:solidFill>
                  <a:schemeClr val="bg2">
                    <a:lumMod val="10000"/>
                  </a:schemeClr>
                </a:solidFill>
              </a:defRPr>
            </a:lvl1pPr>
          </a:lstStyle>
          <a:p>
            <a:r>
              <a:rPr lang="en-US"/>
              <a:t>Click to edit Master title style</a:t>
            </a:r>
          </a:p>
        </p:txBody>
      </p:sp>
      <p:sp>
        <p:nvSpPr>
          <p:cNvPr id="3" name="Content Placeholder 2"/>
          <p:cNvSpPr>
            <a:spLocks noGrp="1"/>
          </p:cNvSpPr>
          <p:nvPr>
            <p:ph idx="1"/>
          </p:nvPr>
        </p:nvSpPr>
        <p:spPr>
          <a:xfrm>
            <a:off x="495300" y="1144588"/>
            <a:ext cx="8915400" cy="47228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36424689"/>
      </p:ext>
    </p:extLst>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仅标题">
    <p:spTree>
      <p:nvGrpSpPr>
        <p:cNvPr id="1" name=""/>
        <p:cNvGrpSpPr/>
        <p:nvPr/>
      </p:nvGrpSpPr>
      <p:grpSpPr>
        <a:xfrm>
          <a:off x="0" y="0"/>
          <a:ext cx="0" cy="0"/>
        </a:xfrm>
      </p:grpSpPr>
      <p:sp>
        <p:nvSpPr>
          <p:cNvPr id="2" name="标题 1"/>
          <p:cNvSpPr>
            <a:spLocks noGrp="1"/>
          </p:cNvSpPr>
          <p:nvPr>
            <p:ph type="title"/>
          </p:nvPr>
        </p:nvSpPr>
        <p:spPr/>
        <p:txBody>
          <a:bodyPr/>
          <a:lstStyle>
            <a:lvl1pPr>
              <a:defRPr sz="2200"/>
            </a:lvl1pPr>
          </a:lstStyle>
          <a:p>
            <a:r>
              <a:rPr lang="zh-CN" altLang="en-US"/>
              <a:t>单击此处编辑母版标题样式</a:t>
            </a:r>
          </a:p>
        </p:txBody>
      </p:sp>
    </p:spTree>
    <p:extLst>
      <p:ext uri="{BB962C8B-B14F-4D97-AF65-F5344CB8AC3E}">
        <p14:creationId xmlns:p14="http://schemas.microsoft.com/office/powerpoint/2010/main" val="97858833"/>
      </p:ext>
    </p:extLst>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标题和内容">
    <p:spTree>
      <p:nvGrpSpPr>
        <p:cNvPr id="1" name=""/>
        <p:cNvGrpSpPr/>
        <p:nvPr/>
      </p:nvGrpSpPr>
      <p:grpSpPr>
        <a:xfrm>
          <a:off x="0" y="0"/>
          <a:ext cx="0" cy="0"/>
        </a:xfrm>
      </p:grpSpPr>
      <p:sp>
        <p:nvSpPr>
          <p:cNvPr id="2" name="标题 1"/>
          <p:cNvSpPr>
            <a:spLocks noGrp="1"/>
          </p:cNvSpPr>
          <p:nvPr>
            <p:ph type="title"/>
          </p:nvPr>
        </p:nvSpPr>
        <p:spPr/>
        <p:txBody>
          <a:bodyPr>
            <a:normAutofit/>
          </a:bodyPr>
          <a:lstStyle>
            <a:lvl1pPr>
              <a:defRPr sz="1800"/>
            </a:lvl1pPr>
          </a:lstStyle>
          <a:p>
            <a:r>
              <a:rPr lang="zh-CN" altLang="en-US"/>
              <a:t>单击此处编辑母版标题样式</a:t>
            </a:r>
          </a:p>
        </p:txBody>
      </p:sp>
      <p:cxnSp>
        <p:nvCxnSpPr>
          <p:cNvPr id="7" name="直接连接符 6"/>
          <p:cNvCxnSpPr/>
          <p:nvPr userDrawn="1"/>
        </p:nvCxnSpPr>
        <p:spPr>
          <a:xfrm>
            <a:off x="506506" y="908720"/>
            <a:ext cx="8892988" cy="0"/>
          </a:xfrm>
          <a:prstGeom prst="line">
            <a:avLst/>
          </a:prstGeom>
          <a:ln w="19050">
            <a:solidFill>
              <a:srgbClr val="17628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2702684"/>
      </p:ext>
    </p:extLst>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section divider with image">
    <p:bg>
      <p:bgPr>
        <a:solidFill>
          <a:schemeClr val="bg1"/>
        </a:solidFill>
        <a:effectLst/>
      </p:bgPr>
    </p:bg>
    <p:spTree>
      <p:nvGrpSpPr>
        <p:cNvPr id="1" name=""/>
        <p:cNvGrpSpPr/>
        <p:nvPr/>
      </p:nvGrpSpPr>
      <p:grpSpPr>
        <a:xfrm>
          <a:off x="0" y="0"/>
          <a:ext cx="0" cy="0"/>
        </a:xfrm>
      </p:grpSpPr>
      <p:sp>
        <p:nvSpPr>
          <p:cNvPr id="9" name="Rectangle 16"/>
          <p:cNvSpPr>
            <a:spLocks noGrp="1" noChangeArrowheads="1"/>
          </p:cNvSpPr>
          <p:nvPr>
            <p:ph type="ctrTitle" hasCustomPrompt="1"/>
          </p:nvPr>
        </p:nvSpPr>
        <p:spPr>
          <a:xfrm>
            <a:off x="495300" y="2743069"/>
            <a:ext cx="8915400" cy="822325"/>
          </a:xfrm>
          <a:prstGeom prst="rect">
            <a:avLst/>
          </a:prstGeom>
          <a:noFill/>
        </p:spPr>
        <p:txBody>
          <a:bodyPr lIns="0" tIns="0" rIns="0" bIns="0"/>
          <a:lstStyle>
            <a:lvl1pPr>
              <a:defRPr sz="2800" baseline="0">
                <a:solidFill>
                  <a:srgbClr val="C00000"/>
                </a:solidFill>
              </a:defRPr>
            </a:lvl1pPr>
          </a:lstStyle>
          <a:p>
            <a:pPr fontAlgn="auto">
              <a:spcAft>
                <a:spcPct val="0"/>
              </a:spcAft>
            </a:pPr>
            <a:r>
              <a:rPr lang="en-US">
                <a:solidFill>
                  <a:srgbClr val="E11B22"/>
                </a:solidFill>
              </a:rPr>
              <a:t>Section X: title copy for section divider slide,</a:t>
            </a:r>
            <a:br>
              <a:rPr lang="en-US">
                <a:solidFill>
                  <a:srgbClr val="E11B22"/>
                </a:solidFill>
              </a:rPr>
            </a:br>
            <a:r>
              <a:rPr lang="en-US">
                <a:solidFill>
                  <a:srgbClr val="E11B22"/>
                </a:solidFill>
              </a:rPr>
              <a:t>no image</a:t>
            </a:r>
          </a:p>
        </p:txBody>
      </p:sp>
      <p:sp>
        <p:nvSpPr>
          <p:cNvPr id="7" name="Rectangle 17"/>
          <p:cNvSpPr>
            <a:spLocks noGrp="1" noChangeArrowheads="1"/>
          </p:cNvSpPr>
          <p:nvPr>
            <p:ph type="subTitle" idx="1" hasCustomPrompt="1"/>
          </p:nvPr>
        </p:nvSpPr>
        <p:spPr>
          <a:xfrm>
            <a:off x="495300" y="3809868"/>
            <a:ext cx="8906711" cy="1004378"/>
          </a:xfrm>
          <a:prstGeom prst="rect">
            <a:avLst/>
          </a:prstGeom>
        </p:spPr>
        <p:txBody>
          <a:bodyPr lIns="0" tIns="0" rIns="0" bIns="0">
            <a:spAutoFit/>
          </a:bodyPr>
          <a:lstStyle>
            <a:lvl1pPr>
              <a:defRPr sz="1800"/>
            </a:lvl1pPr>
          </a:lstStyle>
          <a:p>
            <a:r>
              <a:rPr lang="en-US">
                <a:solidFill>
                  <a:schemeClr val="tx1"/>
                </a:solidFill>
              </a:rPr>
              <a:t>Subsection 1 title</a:t>
            </a:r>
            <a:r>
              <a:rPr lang="en-US"/>
              <a:t> (18 pt Arial)</a:t>
            </a:r>
            <a:endParaRPr lang="en-US">
              <a:solidFill>
                <a:schemeClr val="tx1"/>
              </a:solidFill>
            </a:endParaRPr>
          </a:p>
          <a:p>
            <a:r>
              <a:rPr lang="en-US"/>
              <a:t>Subsection 2 title</a:t>
            </a:r>
          </a:p>
          <a:p>
            <a:r>
              <a:rPr lang="en-US">
                <a:solidFill>
                  <a:schemeClr val="tx1"/>
                </a:solidFill>
              </a:rPr>
              <a:t>Subsection 3 title</a:t>
            </a:r>
          </a:p>
        </p:txBody>
      </p:sp>
      <p:sp>
        <p:nvSpPr>
          <p:cNvPr id="6" name="Line 10"/>
          <p:cNvSpPr>
            <a:spLocks noChangeShapeType="1"/>
          </p:cNvSpPr>
          <p:nvPr userDrawn="1"/>
        </p:nvSpPr>
        <p:spPr bwMode="auto">
          <a:xfrm>
            <a:off x="495300" y="2514600"/>
            <a:ext cx="8915400" cy="1588"/>
          </a:xfrm>
          <a:prstGeom prst="line">
            <a:avLst/>
          </a:prstGeom>
          <a:ln w="9525">
            <a:round/>
          </a:ln>
        </p:spPr>
        <p:style>
          <a:lnRef idx="3">
            <a:schemeClr val="dk1"/>
          </a:lnRef>
          <a:fillRef idx="0">
            <a:schemeClr val="dk1"/>
          </a:fillRef>
          <a:effectRef idx="2">
            <a:schemeClr val="dk1"/>
          </a:effectRef>
          <a:fontRef idx="minor">
            <a:schemeClr val="tx1"/>
          </a:fontRef>
        </p:style>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en-US"/>
          </a:p>
        </p:txBody>
      </p:sp>
    </p:spTree>
    <p:extLst>
      <p:ext uri="{BB962C8B-B14F-4D97-AF65-F5344CB8AC3E}">
        <p14:creationId xmlns:p14="http://schemas.microsoft.com/office/powerpoint/2010/main" val="566348677"/>
      </p:ext>
    </p:extLst>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section divider with image">
    <p:bg>
      <p:bgPr>
        <a:solidFill>
          <a:schemeClr val="bg1"/>
        </a:solidFill>
        <a:effectLst/>
      </p:bgPr>
    </p:bg>
    <p:spTree>
      <p:nvGrpSpPr>
        <p:cNvPr id="1" name=""/>
        <p:cNvGrpSpPr/>
        <p:nvPr/>
      </p:nvGrpSpPr>
      <p:grpSpPr>
        <a:xfrm>
          <a:off x="0" y="0"/>
          <a:ext cx="0" cy="0"/>
        </a:xfrm>
      </p:grpSpPr>
      <p:sp>
        <p:nvSpPr>
          <p:cNvPr id="9" name="Rectangle 16"/>
          <p:cNvSpPr>
            <a:spLocks noGrp="1" noChangeArrowheads="1"/>
          </p:cNvSpPr>
          <p:nvPr>
            <p:ph type="ctrTitle" hasCustomPrompt="1"/>
          </p:nvPr>
        </p:nvSpPr>
        <p:spPr>
          <a:xfrm>
            <a:off x="495300" y="2743069"/>
            <a:ext cx="8915400" cy="822325"/>
          </a:xfrm>
          <a:prstGeom prst="rect">
            <a:avLst/>
          </a:prstGeom>
          <a:noFill/>
        </p:spPr>
        <p:txBody>
          <a:bodyPr lIns="0" tIns="0" rIns="0" bIns="0"/>
          <a:lstStyle>
            <a:lvl1pPr>
              <a:defRPr sz="2800" baseline="0">
                <a:solidFill>
                  <a:srgbClr val="C00000"/>
                </a:solidFill>
              </a:defRPr>
            </a:lvl1pPr>
          </a:lstStyle>
          <a:p>
            <a:pPr fontAlgn="auto">
              <a:spcAft>
                <a:spcPct val="0"/>
              </a:spcAft>
            </a:pPr>
            <a:r>
              <a:rPr lang="en-US">
                <a:solidFill>
                  <a:srgbClr val="E11B22"/>
                </a:solidFill>
              </a:rPr>
              <a:t>Section X: title copy for section divider slide,</a:t>
            </a:r>
            <a:br>
              <a:rPr lang="en-US">
                <a:solidFill>
                  <a:srgbClr val="E11B22"/>
                </a:solidFill>
              </a:rPr>
            </a:br>
            <a:r>
              <a:rPr lang="en-US">
                <a:solidFill>
                  <a:srgbClr val="E11B22"/>
                </a:solidFill>
              </a:rPr>
              <a:t>no image</a:t>
            </a:r>
          </a:p>
        </p:txBody>
      </p:sp>
      <p:sp>
        <p:nvSpPr>
          <p:cNvPr id="7" name="Rectangle 17"/>
          <p:cNvSpPr>
            <a:spLocks noGrp="1" noChangeArrowheads="1"/>
          </p:cNvSpPr>
          <p:nvPr>
            <p:ph type="subTitle" idx="1" hasCustomPrompt="1"/>
          </p:nvPr>
        </p:nvSpPr>
        <p:spPr>
          <a:xfrm>
            <a:off x="495300" y="3809868"/>
            <a:ext cx="8906711" cy="1004378"/>
          </a:xfrm>
          <a:prstGeom prst="rect">
            <a:avLst/>
          </a:prstGeom>
        </p:spPr>
        <p:txBody>
          <a:bodyPr lIns="0" tIns="0" rIns="0" bIns="0">
            <a:spAutoFit/>
          </a:bodyPr>
          <a:lstStyle>
            <a:lvl1pPr>
              <a:defRPr sz="1800"/>
            </a:lvl1pPr>
          </a:lstStyle>
          <a:p>
            <a:r>
              <a:rPr lang="en-US">
                <a:solidFill>
                  <a:schemeClr val="tx1"/>
                </a:solidFill>
              </a:rPr>
              <a:t>Subsection 1 title</a:t>
            </a:r>
            <a:r>
              <a:rPr lang="en-US"/>
              <a:t> (18 pt Arial)</a:t>
            </a:r>
            <a:endParaRPr lang="en-US">
              <a:solidFill>
                <a:schemeClr val="tx1"/>
              </a:solidFill>
            </a:endParaRPr>
          </a:p>
          <a:p>
            <a:r>
              <a:rPr lang="en-US"/>
              <a:t>Subsection 2 title</a:t>
            </a:r>
          </a:p>
          <a:p>
            <a:r>
              <a:rPr lang="en-US">
                <a:solidFill>
                  <a:schemeClr val="tx1"/>
                </a:solidFill>
              </a:rPr>
              <a:t>Subsection 3 title</a:t>
            </a:r>
          </a:p>
        </p:txBody>
      </p:sp>
      <p:sp>
        <p:nvSpPr>
          <p:cNvPr id="6" name="Line 10"/>
          <p:cNvSpPr>
            <a:spLocks noChangeShapeType="1"/>
          </p:cNvSpPr>
          <p:nvPr userDrawn="1"/>
        </p:nvSpPr>
        <p:spPr bwMode="auto">
          <a:xfrm>
            <a:off x="495300" y="2514600"/>
            <a:ext cx="8915400" cy="1588"/>
          </a:xfrm>
          <a:prstGeom prst="line">
            <a:avLst/>
          </a:prstGeom>
          <a:ln w="9525">
            <a:round/>
          </a:ln>
        </p:spPr>
        <p:style>
          <a:lnRef idx="3">
            <a:schemeClr val="dk1"/>
          </a:lnRef>
          <a:fillRef idx="0">
            <a:schemeClr val="dk1"/>
          </a:fillRef>
          <a:effectRef idx="2">
            <a:schemeClr val="dk1"/>
          </a:effectRef>
          <a:fontRef idx="minor">
            <a:schemeClr val="tx1"/>
          </a:fontRef>
        </p:style>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en-US"/>
          </a:p>
        </p:txBody>
      </p:sp>
    </p:spTree>
    <p:extLst>
      <p:ext uri="{BB962C8B-B14F-4D97-AF65-F5344CB8AC3E}">
        <p14:creationId xmlns:p14="http://schemas.microsoft.com/office/powerpoint/2010/main" val="2136182677"/>
      </p:ext>
    </p:extLst>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section divider with image">
    <p:bg>
      <p:bgPr>
        <a:solidFill>
          <a:schemeClr val="bg1"/>
        </a:solidFill>
        <a:effectLst/>
      </p:bgPr>
    </p:bg>
    <p:spTree>
      <p:nvGrpSpPr>
        <p:cNvPr id="1" name=""/>
        <p:cNvGrpSpPr/>
        <p:nvPr/>
      </p:nvGrpSpPr>
      <p:grpSpPr>
        <a:xfrm>
          <a:off x="0" y="0"/>
          <a:ext cx="0" cy="0"/>
        </a:xfrm>
      </p:grpSpPr>
      <p:pic>
        <p:nvPicPr>
          <p:cNvPr id="2051" name="Picture 3"/>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495300" y="457200"/>
            <a:ext cx="8915400" cy="2057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16"/>
          <p:cNvSpPr>
            <a:spLocks noGrp="1" noChangeArrowheads="1"/>
          </p:cNvSpPr>
          <p:nvPr>
            <p:ph type="ctrTitle" hasCustomPrompt="1"/>
          </p:nvPr>
        </p:nvSpPr>
        <p:spPr>
          <a:xfrm>
            <a:off x="495300" y="2743069"/>
            <a:ext cx="8915400" cy="822325"/>
          </a:xfrm>
          <a:prstGeom prst="rect">
            <a:avLst/>
          </a:prstGeom>
          <a:noFill/>
        </p:spPr>
        <p:txBody>
          <a:bodyPr lIns="0" tIns="0" rIns="0" bIns="0"/>
          <a:lstStyle>
            <a:lvl1pPr>
              <a:defRPr sz="2800">
                <a:solidFill>
                  <a:schemeClr val="tx1"/>
                </a:solidFill>
              </a:defRPr>
            </a:lvl1pPr>
          </a:lstStyle>
          <a:p>
            <a:r>
              <a:rPr lang="en-US"/>
              <a:t>Section X: title copy for section divider slide</a:t>
            </a:r>
            <a:br>
              <a:rPr lang="en-US">
                <a:solidFill>
                  <a:srgbClr val="E11B22"/>
                </a:solidFill>
              </a:rPr>
            </a:br>
            <a:r>
              <a:rPr lang="en-US"/>
              <a:t>with image (2.25×9.75″)</a:t>
            </a:r>
          </a:p>
        </p:txBody>
      </p:sp>
      <p:sp>
        <p:nvSpPr>
          <p:cNvPr id="7" name="Rectangle 17"/>
          <p:cNvSpPr>
            <a:spLocks noGrp="1" noChangeArrowheads="1"/>
          </p:cNvSpPr>
          <p:nvPr>
            <p:ph type="subTitle" idx="1" hasCustomPrompt="1"/>
          </p:nvPr>
        </p:nvSpPr>
        <p:spPr>
          <a:xfrm>
            <a:off x="495300" y="3809868"/>
            <a:ext cx="8906711" cy="1004378"/>
          </a:xfrm>
          <a:prstGeom prst="rect">
            <a:avLst/>
          </a:prstGeom>
        </p:spPr>
        <p:txBody>
          <a:bodyPr lIns="0" tIns="0" rIns="0" bIns="0">
            <a:spAutoFit/>
          </a:bodyPr>
          <a:lstStyle>
            <a:lvl1pPr>
              <a:defRPr sz="1800"/>
            </a:lvl1pPr>
          </a:lstStyle>
          <a:p>
            <a:r>
              <a:rPr lang="en-US">
                <a:solidFill>
                  <a:schemeClr val="tx1"/>
                </a:solidFill>
              </a:rPr>
              <a:t>Subsection 1 title</a:t>
            </a:r>
            <a:r>
              <a:rPr lang="en-US"/>
              <a:t> (18 pt Arial)</a:t>
            </a:r>
            <a:endParaRPr lang="en-US">
              <a:solidFill>
                <a:schemeClr val="tx1"/>
              </a:solidFill>
            </a:endParaRPr>
          </a:p>
          <a:p>
            <a:r>
              <a:rPr lang="en-US"/>
              <a:t>Subsection 2 title</a:t>
            </a:r>
          </a:p>
          <a:p>
            <a:r>
              <a:rPr lang="en-US">
                <a:solidFill>
                  <a:schemeClr val="tx1"/>
                </a:solidFill>
              </a:rPr>
              <a:t>Subsection 3 title</a:t>
            </a:r>
          </a:p>
        </p:txBody>
      </p:sp>
    </p:spTree>
    <p:extLst>
      <p:ext uri="{BB962C8B-B14F-4D97-AF65-F5344CB8AC3E}">
        <p14:creationId xmlns:p14="http://schemas.microsoft.com/office/powerpoint/2010/main" val="3141265870"/>
      </p:ext>
    </p:extLst>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subsection divider">
    <p:spTree>
      <p:nvGrpSpPr>
        <p:cNvPr id="1" name=""/>
        <p:cNvGrpSpPr/>
        <p:nvPr/>
      </p:nvGrpSpPr>
      <p:grpSpPr>
        <a:xfrm>
          <a:off x="0" y="0"/>
          <a:ext cx="0" cy="0"/>
        </a:xfrm>
      </p:grpSpPr>
      <p:sp>
        <p:nvSpPr>
          <p:cNvPr id="13" name="Rectangle 16"/>
          <p:cNvSpPr>
            <a:spLocks noGrp="1" noChangeArrowheads="1"/>
          </p:cNvSpPr>
          <p:nvPr>
            <p:ph type="ctrTitle" hasCustomPrompt="1"/>
          </p:nvPr>
        </p:nvSpPr>
        <p:spPr>
          <a:xfrm>
            <a:off x="495300" y="457201"/>
            <a:ext cx="8915400" cy="669925"/>
          </a:xfrm>
          <a:prstGeom prst="rect">
            <a:avLst/>
          </a:prstGeom>
          <a:noFill/>
        </p:spPr>
        <p:txBody>
          <a:bodyPr lIns="0" tIns="0" rIns="0" bIns="0"/>
          <a:lstStyle>
            <a:lvl1pPr>
              <a:defRPr sz="2400" baseline="0"/>
            </a:lvl1pPr>
          </a:lstStyle>
          <a:p>
            <a:r>
              <a:rPr lang="en-US"/>
              <a:t>Sub-section divider slide</a:t>
            </a:r>
          </a:p>
        </p:txBody>
      </p:sp>
      <p:sp>
        <p:nvSpPr>
          <p:cNvPr id="14" name="Rectangle 17"/>
          <p:cNvSpPr>
            <a:spLocks noGrp="1" noChangeArrowheads="1"/>
          </p:cNvSpPr>
          <p:nvPr>
            <p:ph type="subTitle" idx="1" hasCustomPrompt="1"/>
          </p:nvPr>
        </p:nvSpPr>
        <p:spPr>
          <a:xfrm>
            <a:off x="495300" y="1371600"/>
            <a:ext cx="8906711" cy="921278"/>
          </a:xfrm>
          <a:prstGeom prst="rect">
            <a:avLst/>
          </a:prstGeom>
        </p:spPr>
        <p:txBody>
          <a:bodyPr lIns="0" tIns="0" rIns="0" bIns="0">
            <a:spAutoFit/>
          </a:bodyPr>
          <a:lstStyle>
            <a:lvl1pPr>
              <a:defRPr sz="1600"/>
            </a:lvl1pPr>
          </a:lstStyle>
          <a:p>
            <a:r>
              <a:rPr lang="en-US">
                <a:solidFill>
                  <a:schemeClr val="tx1"/>
                </a:solidFill>
              </a:rPr>
              <a:t>Subsection 1 title</a:t>
            </a:r>
            <a:r>
              <a:rPr lang="en-US"/>
              <a:t> (16 pt Arial)</a:t>
            </a:r>
            <a:endParaRPr lang="en-US">
              <a:solidFill>
                <a:schemeClr val="tx1"/>
              </a:solidFill>
            </a:endParaRPr>
          </a:p>
          <a:p>
            <a:r>
              <a:rPr lang="en-US"/>
              <a:t>Subsection 2 title</a:t>
            </a:r>
          </a:p>
          <a:p>
            <a:r>
              <a:rPr lang="en-US">
                <a:solidFill>
                  <a:schemeClr val="tx1"/>
                </a:solidFill>
              </a:rPr>
              <a:t>Subsection 3 title</a:t>
            </a:r>
          </a:p>
        </p:txBody>
      </p:sp>
      <p:sp>
        <p:nvSpPr>
          <p:cNvPr id="4" name="Line 10"/>
          <p:cNvSpPr>
            <a:spLocks noChangeShapeType="1"/>
          </p:cNvSpPr>
          <p:nvPr userDrawn="1"/>
        </p:nvSpPr>
        <p:spPr bwMode="auto">
          <a:xfrm>
            <a:off x="495300" y="1208087"/>
            <a:ext cx="8915400" cy="1588"/>
          </a:xfrm>
          <a:prstGeom prst="line">
            <a:avLst/>
          </a:prstGeom>
          <a:ln w="9525">
            <a:round/>
          </a:ln>
        </p:spPr>
        <p:style>
          <a:lnRef idx="3">
            <a:schemeClr val="dk1"/>
          </a:lnRef>
          <a:fillRef idx="0">
            <a:schemeClr val="dk1"/>
          </a:fillRef>
          <a:effectRef idx="2">
            <a:schemeClr val="dk1"/>
          </a:effectRef>
          <a:fontRef idx="minor">
            <a:schemeClr val="tx1"/>
          </a:fontRef>
        </p:style>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en-US"/>
          </a:p>
        </p:txBody>
      </p:sp>
    </p:spTree>
    <p:extLst>
      <p:ext uri="{BB962C8B-B14F-4D97-AF65-F5344CB8AC3E}">
        <p14:creationId xmlns:p14="http://schemas.microsoft.com/office/powerpoint/2010/main" val="1193272583"/>
      </p:ext>
    </p:extLst>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Basic Slide w/ Short Text Box">
    <p:spTree>
      <p:nvGrpSpPr>
        <p:cNvPr id="1" name=""/>
        <p:cNvGrpSpPr/>
        <p:nvPr/>
      </p:nvGrpSpPr>
      <p:grpSpPr>
        <a:xfrm>
          <a:off x="0" y="0"/>
          <a:ext cx="0" cy="0"/>
        </a:xfrm>
      </p:grpSpPr>
      <p:sp>
        <p:nvSpPr>
          <p:cNvPr id="2" name="Title 1"/>
          <p:cNvSpPr>
            <a:spLocks noGrp="1"/>
          </p:cNvSpPr>
          <p:nvPr>
            <p:ph type="title"/>
          </p:nvPr>
        </p:nvSpPr>
        <p:spPr>
          <a:xfrm>
            <a:off x="495300" y="304800"/>
            <a:ext cx="8915400" cy="520700"/>
          </a:xfrm>
          <a:prstGeom prst="rect">
            <a:avLst/>
          </a:prstGeom>
        </p:spPr>
        <p:txBody>
          <a:bodyPr/>
          <a:lstStyle>
            <a:lvl1pPr>
              <a:defRPr>
                <a:latin typeface="Arial" pitchFamily="34" charset="0"/>
              </a:defRPr>
            </a:lvl1pPr>
          </a:lstStyle>
          <a:p>
            <a:r>
              <a:rPr lang="en-US"/>
              <a:t>Click to edit Master title style</a:t>
            </a:r>
            <a:endParaRPr lang="en-US"/>
          </a:p>
        </p:txBody>
      </p:sp>
      <p:sp>
        <p:nvSpPr>
          <p:cNvPr id="4" name="Content Placeholder 2"/>
          <p:cNvSpPr>
            <a:spLocks noGrp="1"/>
          </p:cNvSpPr>
          <p:nvPr>
            <p:ph idx="1"/>
          </p:nvPr>
        </p:nvSpPr>
        <p:spPr>
          <a:xfrm>
            <a:off x="495300" y="1144591"/>
            <a:ext cx="8915400" cy="293687"/>
          </a:xfrm>
          <a:prstGeom prst="rect">
            <a:avLst/>
          </a:prstGeom>
        </p:spPr>
        <p:txBody>
          <a:bodyPr/>
          <a:lstStyle>
            <a:lvl1pPr>
              <a:defRPr>
                <a:latin typeface="Arial" pitchFamily="34" charset="0"/>
              </a:defRPr>
            </a:lvl1pPr>
          </a:lstStyle>
          <a:p>
            <a:pPr lvl="0"/>
            <a:r>
              <a:rPr lang="en-US"/>
              <a:t>Click to edit Master text styles</a:t>
            </a:r>
          </a:p>
        </p:txBody>
      </p:sp>
    </p:spTree>
    <p:extLst>
      <p:ext uri="{BB962C8B-B14F-4D97-AF65-F5344CB8AC3E}">
        <p14:creationId xmlns:p14="http://schemas.microsoft.com/office/powerpoint/2010/main" val="4172921853"/>
      </p:ext>
    </p:extLst>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Basic Slide w/o Text Box">
    <p:spTree>
      <p:nvGrpSpPr>
        <p:cNvPr id="1" name=""/>
        <p:cNvGrpSpPr/>
        <p:nvPr/>
      </p:nvGrpSpPr>
      <p:grpSpPr>
        <a:xfrm>
          <a:off x="0" y="0"/>
          <a:ext cx="0" cy="0"/>
        </a:xfrm>
      </p:grpSpPr>
      <p:sp>
        <p:nvSpPr>
          <p:cNvPr id="2" name="Title 1"/>
          <p:cNvSpPr>
            <a:spLocks noGrp="1"/>
          </p:cNvSpPr>
          <p:nvPr>
            <p:ph type="title"/>
          </p:nvPr>
        </p:nvSpPr>
        <p:spPr>
          <a:xfrm>
            <a:off x="495300" y="304800"/>
            <a:ext cx="8915400" cy="520700"/>
          </a:xfrm>
          <a:prstGeom prst="rect">
            <a:avLst/>
          </a:prstGeom>
        </p:spPr>
        <p:txBody>
          <a:bodyPr/>
          <a:lstStyle>
            <a:lvl1pPr>
              <a:defRPr>
                <a:latin typeface="Arial" pitchFamily="34" charset="0"/>
              </a:defRPr>
            </a:lvl1pPr>
          </a:lstStyle>
          <a:p>
            <a:r>
              <a:rPr lang="en-US"/>
              <a:t>Click to edit Master title style</a:t>
            </a:r>
            <a:endParaRPr lang="en-US"/>
          </a:p>
        </p:txBody>
      </p:sp>
    </p:spTree>
    <p:extLst>
      <p:ext uri="{BB962C8B-B14F-4D97-AF65-F5344CB8AC3E}">
        <p14:creationId xmlns:p14="http://schemas.microsoft.com/office/powerpoint/2010/main" val="124891807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slideLayout" Target="../slideLayouts/slideLayout39.xml" /><Relationship Id="rId29" Type="http://schemas.openxmlformats.org/officeDocument/2006/relationships/image" Target="../media/image1.emf" /><Relationship Id="rId3" Type="http://schemas.openxmlformats.org/officeDocument/2006/relationships/slideLayout" Target="../slideLayouts/slideLayout14.xml" /><Relationship Id="rId30" Type="http://schemas.openxmlformats.org/officeDocument/2006/relationships/image" Target="../media/image6.png" /><Relationship Id="rId31"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slideLayout" Target="../slideLayouts/slideLayout41.xml" /><Relationship Id="rId3" Type="http://schemas.openxmlformats.org/officeDocument/2006/relationships/slideLayout" Target="../slideLayouts/slideLayout42.xml" /><Relationship Id="rId4" Type="http://schemas.openxmlformats.org/officeDocument/2006/relationships/slideLayout" Target="../slideLayouts/slideLayout43.xml" /><Relationship Id="rId5" Type="http://schemas.openxmlformats.org/officeDocument/2006/relationships/slideLayout" Target="../slideLayouts/slideLayout44.xml" /><Relationship Id="rId6" Type="http://schemas.openxmlformats.org/officeDocument/2006/relationships/image" Target="../media/image3.png" /><Relationship Id="rId7" Type="http://schemas.openxmlformats.org/officeDocument/2006/relationships/image" Target="../media/image6.png" /><Relationship Id="rId8"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0" name="Picture 9"/>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8467725" y="6080754"/>
            <a:ext cx="914400" cy="575131"/>
          </a:xfrm>
          <a:prstGeom prst="rect">
            <a:avLst/>
          </a:prstGeom>
        </p:spPr>
      </p:pic>
      <p:sp>
        <p:nvSpPr>
          <p:cNvPr id="1026" name="Rectangle 2"/>
          <p:cNvSpPr>
            <a:spLocks noGrp="1" noChangeArrowheads="1"/>
          </p:cNvSpPr>
          <p:nvPr>
            <p:ph type="title"/>
          </p:nvPr>
        </p:nvSpPr>
        <p:spPr bwMode="auto">
          <a:xfrm>
            <a:off x="495300" y="304800"/>
            <a:ext cx="8915400" cy="520700"/>
          </a:xfrm>
          <a:prstGeom prst="rect">
            <a:avLst/>
          </a:prstGeom>
          <a:noFill/>
          <a:ln w="9525">
            <a:noFill/>
            <a:miter lim="800000"/>
          </a:ln>
        </p:spPr>
        <p:txBody>
          <a:bodyPr vert="horz" wrap="square" lIns="0" tIns="0" rIns="0" bIns="0" numCol="1" anchor="b" anchorCtr="0" compatLnSpc="1">
            <a:prstTxWarp prst="textNoShape">
              <a:avLst/>
            </a:prstTxWarp>
          </a:bodyPr>
          <a:lstStyle/>
          <a:p>
            <a:pPr lvl="0"/>
            <a:r>
              <a:rPr lang="en-US"/>
              <a:t>Click to edit Master title style</a:t>
            </a:r>
            <a:endParaRPr lang="en-US"/>
          </a:p>
        </p:txBody>
      </p:sp>
      <p:sp>
        <p:nvSpPr>
          <p:cNvPr id="1027" name="Rectangle 3"/>
          <p:cNvSpPr>
            <a:spLocks noGrp="1" noChangeArrowheads="1"/>
          </p:cNvSpPr>
          <p:nvPr>
            <p:ph type="body" idx="1"/>
          </p:nvPr>
        </p:nvSpPr>
        <p:spPr bwMode="auto">
          <a:xfrm>
            <a:off x="495300" y="1144588"/>
            <a:ext cx="8915400" cy="4799012"/>
          </a:xfrm>
          <a:prstGeom prst="rect">
            <a:avLst/>
          </a:prstGeom>
          <a:noFill/>
          <a:ln w="9525">
            <a:noFill/>
            <a:miter lim="800000"/>
          </a:ln>
        </p:spPr>
        <p:txBody>
          <a:bodyPr vert="horz" wrap="square" lIns="0" tIns="0" rIns="0" bIns="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1034" name="Line 10"/>
          <p:cNvSpPr>
            <a:spLocks noChangeShapeType="1"/>
          </p:cNvSpPr>
          <p:nvPr/>
        </p:nvSpPr>
        <p:spPr bwMode="auto">
          <a:xfrm>
            <a:off x="495300" y="914400"/>
            <a:ext cx="8915400" cy="1588"/>
          </a:xfrm>
          <a:prstGeom prst="line">
            <a:avLst/>
          </a:prstGeom>
          <a:noFill/>
          <a:ln w="9525">
            <a:solidFill>
              <a:schemeClr val="bg2"/>
            </a:solidFill>
            <a:round/>
          </a:ln>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en-US">
              <a:latin typeface="Arial" pitchFamily="34" charset="0"/>
            </a:endParaRPr>
          </a:p>
        </p:txBody>
      </p:sp>
      <p:sp>
        <p:nvSpPr>
          <p:cNvPr id="8" name="TextBox 7"/>
          <p:cNvSpPr txBox="1"/>
          <p:nvPr/>
        </p:nvSpPr>
        <p:spPr>
          <a:xfrm>
            <a:off x="495300" y="6436335"/>
            <a:ext cx="6537960" cy="215444"/>
          </a:xfrm>
          <a:prstGeom prst="rect">
            <a:avLst/>
          </a:prstGeom>
          <a:noFill/>
        </p:spPr>
        <p:txBody>
          <a:bodyPr wrap="square" lIns="0" tIns="0" rIns="0" bIns="0" rtlCol="0" anchor="b" anchorCtr="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indent="0" algn="l" defTabSz="914400" rtl="0" eaLnBrk="0" fontAlgn="base" latinLnBrk="0" hangingPunct="0">
              <a:lnSpc>
                <a:spcPct val="100000"/>
              </a:lnSpc>
              <a:spcBef>
                <a:spcPct val="0"/>
              </a:spcBef>
              <a:spcAft>
                <a:spcPct val="0"/>
              </a:spcAft>
              <a:buClrTx/>
              <a:buSzTx/>
              <a:buFontTx/>
              <a:buNone/>
              <a:defRPr/>
            </a:pPr>
            <a:r>
              <a:rPr lang="en-US" sz="700" b="1">
                <a:solidFill>
                  <a:schemeClr val="tx1"/>
                </a:solidFill>
                <a:latin typeface="Arial" pitchFamily="34" charset="0"/>
              </a:rPr>
              <a:t>McLagan</a:t>
            </a:r>
            <a:br>
              <a:rPr lang="en-US" sz="700" b="0">
                <a:solidFill>
                  <a:schemeClr val="tx1"/>
                </a:solidFill>
                <a:latin typeface="Arial" pitchFamily="34" charset="0"/>
              </a:rPr>
            </a:br>
            <a:r>
              <a:rPr lang="en-US" sz="700" b="0">
                <a:solidFill>
                  <a:schemeClr val="tx1"/>
                </a:solidFill>
                <a:latin typeface="Arial" pitchFamily="34" charset="0"/>
              </a:rPr>
              <a:t>Proprietary &amp; Confidential</a:t>
            </a:r>
          </a:p>
        </p:txBody>
      </p:sp>
      <p:sp>
        <p:nvSpPr>
          <p:cNvPr id="9" name="TextBox 8"/>
          <p:cNvSpPr txBox="1"/>
          <p:nvPr/>
        </p:nvSpPr>
        <p:spPr>
          <a:xfrm>
            <a:off x="6934200" y="6527418"/>
            <a:ext cx="383104" cy="123111"/>
          </a:xfrm>
          <a:prstGeom prst="rect">
            <a:avLst/>
          </a:prstGeom>
          <a:noFill/>
        </p:spPr>
        <p:txBody>
          <a:bodyPr wrap="square" lIns="0" tIns="0" rIns="0" bIns="0" rtlCol="0" anchor="b" anchorCtr="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indent="0" algn="r" defTabSz="914400" rtl="0" eaLnBrk="0" fontAlgn="base" latinLnBrk="0" hangingPunct="0">
              <a:lnSpc>
                <a:spcPct val="100000"/>
              </a:lnSpc>
              <a:spcBef>
                <a:spcPct val="0"/>
              </a:spcBef>
              <a:spcAft>
                <a:spcPct val="0"/>
              </a:spcAft>
              <a:buClrTx/>
              <a:buSzTx/>
              <a:buFontTx/>
              <a:buNone/>
              <a:defRPr/>
            </a:pPr>
            <a:fld id="{BC0FA351-5A70-4EC9-BE2D-E8D941B01E50}" type="slidenum">
              <a:rPr lang="en-US" sz="800" smtClean="0">
                <a:solidFill>
                  <a:schemeClr val="bg2"/>
                </a:solidFill>
                <a:latin typeface="Arial" pitchFamily="34" charset="0"/>
              </a:rPr>
              <a:pPr marL="0" marR="0" indent="0" algn="r" defTabSz="914400" rtl="0" eaLnBrk="0" fontAlgn="base" latinLnBrk="0" hangingPunct="0">
                <a:lnSpc>
                  <a:spcPct val="100000"/>
                </a:lnSpc>
                <a:spcBef>
                  <a:spcPct val="0"/>
                </a:spcBef>
                <a:spcAft>
                  <a:spcPct val="0"/>
                </a:spcAft>
                <a:buClrTx/>
                <a:buSzTx/>
                <a:buFontTx/>
                <a:buNone/>
                <a:defRPr/>
              </a:pPr>
              <a:t>‹#›</a:t>
            </a:fld>
            <a:endParaRPr lang="en-US" sz="800">
              <a:solidFill>
                <a:schemeClr val="bg2"/>
              </a:solidFill>
              <a:latin typeface="Arial" pitchFamily="34" charset="0"/>
            </a:endParaRPr>
          </a:p>
        </p:txBody>
      </p:sp>
      <p:pic>
        <p:nvPicPr>
          <p:cNvPr id="11" name="Picture 10"/>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8467725" y="6080754"/>
            <a:ext cx="914400" cy="575131"/>
          </a:xfrm>
          <a:prstGeom prst="rect">
            <a:avLst/>
          </a:prstGeom>
        </p:spPr>
      </p:pic>
      <p:pic>
        <p:nvPicPr>
          <p:cNvPr id="12" name="图片 11"/>
          <p:cNvPicPr>
            <a:picLocks noChangeAspect="1"/>
          </p:cNvPicPr>
          <p:nvPr userDrawn="1"/>
        </p:nvPicPr>
        <p:blipFill>
          <a:blip r:embed="rId30"/>
          <a:stretch>
            <a:fillRect/>
          </a:stretch>
        </p:blipFill>
        <p:spPr>
          <a:xfrm>
            <a:off x="-2823864" y="404664"/>
            <a:ext cx="2627604" cy="4102964"/>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4" r:id="rId19"/>
    <p:sldLayoutId id="2147483795" r:id="rId20"/>
    <p:sldLayoutId id="2147483796" r:id="rId21"/>
    <p:sldLayoutId id="2147483798" r:id="rId22"/>
    <p:sldLayoutId id="2147483800" r:id="rId23"/>
    <p:sldLayoutId id="2147483802" r:id="rId24"/>
    <p:sldLayoutId id="2147483803" r:id="rId25"/>
    <p:sldLayoutId id="2147483804" r:id="rId26"/>
    <p:sldLayoutId id="2147483805" r:id="rId27"/>
    <p:sldLayoutId id="2147483807" r:id="rId28"/>
  </p:sldLayoutIdLst>
  <p:transition/>
  <p:timing/>
  <p:txStyles>
    <p:titleStyle>
      <a:lvl1pPr algn="l" rtl="0" eaLnBrk="1" fontAlgn="base" hangingPunct="1">
        <a:spcBef>
          <a:spcPct val="0"/>
        </a:spcBef>
        <a:spcAft>
          <a:spcPct val="0"/>
        </a:spcAft>
        <a:defRPr sz="2000" b="1">
          <a:solidFill>
            <a:schemeClr val="tx1"/>
          </a:solidFill>
          <a:latin typeface="微软雅黑" pitchFamily="34" charset="-122"/>
          <a:ea typeface="微软雅黑" pitchFamily="34" charset="-122"/>
          <a:cs typeface="+mj-cs"/>
        </a:defRPr>
      </a:lvl1pPr>
      <a:lvl2pPr algn="l" rtl="0" eaLnBrk="1" fontAlgn="base" hangingPunct="1">
        <a:spcBef>
          <a:spcPct val="0"/>
        </a:spcBef>
        <a:spcAft>
          <a:spcPct val="0"/>
        </a:spcAft>
        <a:defRPr sz="2000">
          <a:solidFill>
            <a:srgbClr val="E11B22"/>
          </a:solidFill>
          <a:latin typeface="Arial"/>
          <a:ea typeface="ＭＳ Ｐゴシック" pitchFamily="108" charset="-128"/>
        </a:defRPr>
      </a:lvl2pPr>
      <a:lvl3pPr algn="l" rtl="0" eaLnBrk="1" fontAlgn="base" hangingPunct="1">
        <a:spcBef>
          <a:spcPct val="0"/>
        </a:spcBef>
        <a:spcAft>
          <a:spcPct val="0"/>
        </a:spcAft>
        <a:defRPr sz="2000">
          <a:solidFill>
            <a:srgbClr val="E11B22"/>
          </a:solidFill>
          <a:latin typeface="Arial"/>
          <a:ea typeface="ＭＳ Ｐゴシック" pitchFamily="108" charset="-128"/>
        </a:defRPr>
      </a:lvl3pPr>
      <a:lvl4pPr algn="l" rtl="0" eaLnBrk="1" fontAlgn="base" hangingPunct="1">
        <a:spcBef>
          <a:spcPct val="0"/>
        </a:spcBef>
        <a:spcAft>
          <a:spcPct val="0"/>
        </a:spcAft>
        <a:defRPr sz="2000">
          <a:solidFill>
            <a:srgbClr val="E11B22"/>
          </a:solidFill>
          <a:latin typeface="Arial"/>
          <a:ea typeface="ＭＳ Ｐゴシック" pitchFamily="108" charset="-128"/>
        </a:defRPr>
      </a:lvl4pPr>
      <a:lvl5pPr algn="l" rtl="0" eaLnBrk="1" fontAlgn="base" hangingPunct="1">
        <a:spcBef>
          <a:spcPct val="0"/>
        </a:spcBef>
        <a:spcAft>
          <a:spcPct val="0"/>
        </a:spcAft>
        <a:defRPr sz="2000">
          <a:solidFill>
            <a:srgbClr val="E11B22"/>
          </a:solidFill>
          <a:latin typeface="Arial"/>
          <a:ea typeface="ＭＳ Ｐゴシック" pitchFamily="108" charset="-128"/>
        </a:defRPr>
      </a:lvl5pPr>
      <a:lvl6pPr marL="457200" algn="l" rtl="0" eaLnBrk="1" fontAlgn="base" hangingPunct="1">
        <a:spcBef>
          <a:spcPct val="0"/>
        </a:spcBef>
        <a:spcAft>
          <a:spcPct val="0"/>
        </a:spcAft>
        <a:defRPr sz="2000">
          <a:solidFill>
            <a:srgbClr val="E11B22"/>
          </a:solidFill>
          <a:latin typeface="Arial"/>
          <a:ea typeface="ＭＳ Ｐゴシック" pitchFamily="108" charset="-128"/>
        </a:defRPr>
      </a:lvl6pPr>
      <a:lvl7pPr marL="914400" algn="l" rtl="0" eaLnBrk="1" fontAlgn="base" hangingPunct="1">
        <a:spcBef>
          <a:spcPct val="0"/>
        </a:spcBef>
        <a:spcAft>
          <a:spcPct val="0"/>
        </a:spcAft>
        <a:defRPr sz="2000">
          <a:solidFill>
            <a:srgbClr val="E11B22"/>
          </a:solidFill>
          <a:latin typeface="Arial"/>
          <a:ea typeface="ＭＳ Ｐゴシック" pitchFamily="108" charset="-128"/>
        </a:defRPr>
      </a:lvl7pPr>
      <a:lvl8pPr marL="1371600" algn="l" rtl="0" eaLnBrk="1" fontAlgn="base" hangingPunct="1">
        <a:spcBef>
          <a:spcPct val="0"/>
        </a:spcBef>
        <a:spcAft>
          <a:spcPct val="0"/>
        </a:spcAft>
        <a:defRPr sz="2000">
          <a:solidFill>
            <a:srgbClr val="E11B22"/>
          </a:solidFill>
          <a:latin typeface="Arial"/>
          <a:ea typeface="ＭＳ Ｐゴシック" pitchFamily="108" charset="-128"/>
        </a:defRPr>
      </a:lvl8pPr>
      <a:lvl9pPr marL="1828800" algn="l" rtl="0" eaLnBrk="1" fontAlgn="base" hangingPunct="1">
        <a:spcBef>
          <a:spcPct val="0"/>
        </a:spcBef>
        <a:spcAft>
          <a:spcPct val="0"/>
        </a:spcAft>
        <a:defRPr sz="2000">
          <a:solidFill>
            <a:srgbClr val="E11B22"/>
          </a:solidFill>
          <a:latin typeface="Arial"/>
          <a:ea typeface="ＭＳ Ｐゴシック" pitchFamily="108" charset="-128"/>
        </a:defRPr>
      </a:lvl9pPr>
    </p:titleStyle>
    <p:bodyStyle>
      <a:lvl1pPr marL="228600" indent="-228600" algn="l" rtl="0" eaLnBrk="1" fontAlgn="base" hangingPunct="1">
        <a:spcBef>
          <a:spcPts val="400"/>
        </a:spcBef>
        <a:spcAft>
          <a:spcPct val="0"/>
        </a:spcAft>
        <a:buClr>
          <a:schemeClr val="tx1"/>
        </a:buClr>
        <a:buFont typeface="Wingdings" panose="05000000000000000000" pitchFamily="2" charset="2"/>
        <a:buChar char="§"/>
        <a:defRPr sz="1800">
          <a:solidFill>
            <a:schemeClr val="tx1"/>
          </a:solidFill>
          <a:latin typeface="微软雅黑" pitchFamily="34" charset="-122"/>
          <a:ea typeface="微软雅黑" pitchFamily="34" charset="-122"/>
          <a:cs typeface="+mn-cs"/>
        </a:defRPr>
      </a:lvl1pPr>
      <a:lvl2pPr marL="571500" indent="-228600" algn="l" rtl="0" eaLnBrk="1" fontAlgn="base" hangingPunct="1">
        <a:spcBef>
          <a:spcPts val="400"/>
        </a:spcBef>
        <a:spcAft>
          <a:spcPct val="0"/>
        </a:spcAft>
        <a:buClr>
          <a:schemeClr val="tx1"/>
        </a:buClr>
        <a:buChar char="–"/>
        <a:defRPr sz="1600">
          <a:solidFill>
            <a:schemeClr val="tx1"/>
          </a:solidFill>
          <a:latin typeface="微软雅黑" pitchFamily="34" charset="-122"/>
          <a:ea typeface="微软雅黑" pitchFamily="34" charset="-122"/>
        </a:defRPr>
      </a:lvl2pPr>
      <a:lvl3pPr marL="914400" indent="-228600" algn="l" rtl="0" eaLnBrk="1" fontAlgn="base" hangingPunct="1">
        <a:spcBef>
          <a:spcPts val="400"/>
        </a:spcBef>
        <a:spcAft>
          <a:spcPct val="0"/>
        </a:spcAft>
        <a:buClr>
          <a:schemeClr val="tx1"/>
        </a:buClr>
        <a:buFont typeface="Wingdings" panose="05000000000000000000" pitchFamily="2" charset="2"/>
        <a:buChar char="§"/>
        <a:defRPr sz="1400">
          <a:solidFill>
            <a:schemeClr val="tx1"/>
          </a:solidFill>
          <a:latin typeface="微软雅黑" pitchFamily="34" charset="-122"/>
          <a:ea typeface="微软雅黑" pitchFamily="34" charset="-122"/>
        </a:defRPr>
      </a:lvl3pPr>
      <a:lvl4pPr marL="1254125" indent="-225425" algn="l" rtl="0" eaLnBrk="1" fontAlgn="base" hangingPunct="1">
        <a:spcBef>
          <a:spcPts val="400"/>
        </a:spcBef>
        <a:spcAft>
          <a:spcPct val="0"/>
        </a:spcAft>
        <a:buClr>
          <a:schemeClr val="tx1"/>
        </a:buClr>
        <a:buFont typeface="Arial" pitchFamily="34" charset="0"/>
        <a:buChar char="−"/>
        <a:defRPr sz="1200">
          <a:solidFill>
            <a:schemeClr val="tx1"/>
          </a:solidFill>
          <a:latin typeface="微软雅黑" pitchFamily="34" charset="-122"/>
          <a:ea typeface="微软雅黑" pitchFamily="34" charset="-122"/>
        </a:defRPr>
      </a:lvl4pPr>
      <a:lvl5pPr marL="1600200" indent="-231775" algn="l" rtl="0" eaLnBrk="1" fontAlgn="base" hangingPunct="1">
        <a:spcBef>
          <a:spcPts val="400"/>
        </a:spcBef>
        <a:spcAft>
          <a:spcPct val="0"/>
        </a:spcAft>
        <a:buClr>
          <a:schemeClr val="tx1"/>
        </a:buClr>
        <a:buFont typeface="Arial" pitchFamily="34" charset="0"/>
        <a:buChar char="-"/>
        <a:defRPr sz="1200">
          <a:solidFill>
            <a:schemeClr val="tx1"/>
          </a:solidFill>
          <a:latin typeface="+mn-lt"/>
          <a:ea typeface="+mn-ea"/>
        </a:defRPr>
      </a:lvl5pPr>
      <a:lvl6pPr marL="2057400" indent="-231775" algn="l" rtl="0" eaLnBrk="1" fontAlgn="base" hangingPunct="1">
        <a:spcBef>
          <a:spcPct val="25000"/>
        </a:spcBef>
        <a:spcAft>
          <a:spcPct val="0"/>
        </a:spcAft>
        <a:buClr>
          <a:schemeClr val="tx1"/>
        </a:buClr>
        <a:buChar char="»"/>
        <a:defRPr sz="1400">
          <a:solidFill>
            <a:schemeClr val="tx1"/>
          </a:solidFill>
          <a:latin typeface="+mn-lt"/>
          <a:ea typeface="+mn-ea"/>
        </a:defRPr>
      </a:lvl6pPr>
      <a:lvl7pPr marL="2514600" indent="-231775" algn="l" rtl="0" eaLnBrk="1" fontAlgn="base" hangingPunct="1">
        <a:spcBef>
          <a:spcPct val="25000"/>
        </a:spcBef>
        <a:spcAft>
          <a:spcPct val="0"/>
        </a:spcAft>
        <a:buClr>
          <a:schemeClr val="tx1"/>
        </a:buClr>
        <a:buChar char="»"/>
        <a:defRPr sz="1400">
          <a:solidFill>
            <a:schemeClr val="tx1"/>
          </a:solidFill>
          <a:latin typeface="+mn-lt"/>
          <a:ea typeface="+mn-ea"/>
        </a:defRPr>
      </a:lvl7pPr>
      <a:lvl8pPr marL="2971800" indent="-231775" algn="l" rtl="0" eaLnBrk="1" fontAlgn="base" hangingPunct="1">
        <a:spcBef>
          <a:spcPct val="25000"/>
        </a:spcBef>
        <a:spcAft>
          <a:spcPct val="0"/>
        </a:spcAft>
        <a:buClr>
          <a:schemeClr val="tx1"/>
        </a:buClr>
        <a:buChar char="»"/>
        <a:defRPr sz="1400">
          <a:solidFill>
            <a:schemeClr val="tx1"/>
          </a:solidFill>
          <a:latin typeface="+mn-lt"/>
          <a:ea typeface="+mn-ea"/>
        </a:defRPr>
      </a:lvl8pPr>
      <a:lvl9pPr marL="3429000" indent="-231775" algn="l" rtl="0" eaLnBrk="1" fontAlgn="base" hangingPunct="1">
        <a:spcBef>
          <a:spcPct val="25000"/>
        </a:spcBef>
        <a:spcAft>
          <a:spcPct val="0"/>
        </a:spcAft>
        <a:buClr>
          <a:schemeClr val="tx1"/>
        </a:buClr>
        <a:buChar char="»"/>
        <a:defRPr sz="14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54586" y="6084700"/>
            <a:ext cx="956114" cy="604211"/>
          </a:xfrm>
          <a:prstGeom prst="rect">
            <a:avLst/>
          </a:prstGeom>
        </p:spPr>
      </p:pic>
      <p:pic>
        <p:nvPicPr>
          <p:cNvPr id="4" name="图片 3"/>
          <p:cNvPicPr>
            <a:picLocks noChangeAspect="1"/>
          </p:cNvPicPr>
          <p:nvPr userDrawn="1"/>
        </p:nvPicPr>
        <p:blipFill>
          <a:blip r:embed="rId7"/>
          <a:stretch>
            <a:fillRect/>
          </a:stretch>
        </p:blipFill>
        <p:spPr>
          <a:xfrm>
            <a:off x="-2823864" y="404664"/>
            <a:ext cx="2627604" cy="4102964"/>
          </a:xfrm>
          <a:prstGeom prst="rect">
            <a:avLst/>
          </a:prstGeom>
        </p:spPr>
      </p:pic>
    </p:spTree>
    <p:extLst>
      <p:ext uri="{BB962C8B-B14F-4D97-AF65-F5344CB8AC3E}">
        <p14:creationId xmlns:p14="http://schemas.microsoft.com/office/powerpoint/2010/main" val="33813560"/>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Lst>
  <p:transition/>
  <p:timing/>
  <p:txStyles>
    <p:titleStyle>
      <a:lvl1pPr algn="l" defTabSz="914400" rtl="0" eaLnBrk="1" latinLnBrk="0" hangingPunct="1">
        <a:lnSpc>
          <a:spcPct val="90000"/>
        </a:lnSpc>
        <a:spcBef>
          <a:spcPct val="0"/>
        </a:spcBef>
        <a:buNone/>
        <a:defRPr sz="3200" b="1" kern="1200" baseline="0">
          <a:solidFill>
            <a:srgbClr val="DF2027"/>
          </a:solidFill>
          <a:latin typeface="Arial" pitchFamily="34" charset="0"/>
          <a:ea typeface="+mj-ea"/>
          <a:cs typeface="Arial" pitchFamily="34" charset="0"/>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Arial" pitchFamily="34" charset="0"/>
          <a:ea typeface="+mn-ea"/>
          <a:cs typeface="Arial" pitchFamily="34" charset="0"/>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Arial" pitchFamily="34" charset="0"/>
          <a:ea typeface="+mn-ea"/>
          <a:cs typeface="Arial" pitchFamily="34" charset="0"/>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Arial" pitchFamily="34" charset="0"/>
          <a:ea typeface="+mn-ea"/>
          <a:cs typeface="Arial" pitchFamily="34" charset="0"/>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Arial" pitchFamily="34" charset="0"/>
          <a:ea typeface="+mn-ea"/>
          <a:cs typeface="Arial" pitchFamily="34" charset="0"/>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Arial" pitchFamily="34" charset="0"/>
          <a:ea typeface="+mn-ea"/>
          <a:cs typeface="Arial" pitchFamily="34" charset="0"/>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88">
          <p15:clr>
            <a:srgbClr val="F26B43"/>
          </p15:clr>
        </p15:guide>
        <p15:guide id="2" pos="4608">
          <p15:clr>
            <a:srgbClr val="F26B43"/>
          </p15:clr>
        </p15:guide>
        <p15:guide id="3" orient="horz" pos="288">
          <p15:clr>
            <a:srgbClr val="F26B43"/>
          </p15:clr>
        </p15:guide>
        <p15:guide id="4" orient="horz" pos="2400" userDrawn="1">
          <p15:clr>
            <a:srgbClr val="F26B43"/>
          </p15:clr>
        </p15:guide>
        <p15:guide id="5" orient="horz" pos="1584" userDrawn="1">
          <p15:clr>
            <a:srgbClr val="F26B43"/>
          </p15:clr>
        </p15:guide>
        <p15:guide id="6" orient="horz" pos="1728" userDrawn="1">
          <p15:clr>
            <a:srgbClr val="F26B43"/>
          </p15:clr>
        </p15:guide>
        <p15:guide id="7" orient="horz" pos="4032">
          <p15:clr>
            <a:srgbClr val="F26B43"/>
          </p15:clr>
        </p15:guide>
        <p15:guide id="8" orient="horz" pos="3744">
          <p15:clr>
            <a:srgbClr val="F26B43"/>
          </p15:clr>
        </p15:guide>
        <p15:guide id="9" orient="horz" pos="4194">
          <p15:clr>
            <a:srgbClr val="F26B43"/>
          </p15:clr>
        </p15:guide>
        <p15:guide id="11" pos="5472">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8.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9.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image" Target="../media/image18.png" /><Relationship Id="rId11" Type="http://schemas.openxmlformats.org/officeDocument/2006/relationships/image" Target="../media/image19.jpeg" /><Relationship Id="rId12" Type="http://schemas.openxmlformats.org/officeDocument/2006/relationships/image" Target="../media/image20.jpeg" /><Relationship Id="rId13" Type="http://schemas.openxmlformats.org/officeDocument/2006/relationships/image" Target="../media/image21.jpeg" /><Relationship Id="rId14" Type="http://schemas.openxmlformats.org/officeDocument/2006/relationships/image" Target="../media/image22.jpeg" /><Relationship Id="rId15" Type="http://schemas.openxmlformats.org/officeDocument/2006/relationships/image" Target="../media/image23.jpeg" /><Relationship Id="rId16" Type="http://schemas.openxmlformats.org/officeDocument/2006/relationships/image" Target="../media/image24.png" /><Relationship Id="rId17" Type="http://schemas.openxmlformats.org/officeDocument/2006/relationships/image" Target="../media/image25.jpeg" /><Relationship Id="rId18" Type="http://schemas.openxmlformats.org/officeDocument/2006/relationships/image" Target="../media/image26.jpeg" /><Relationship Id="rId19" Type="http://schemas.openxmlformats.org/officeDocument/2006/relationships/image" Target="../media/image27.jpeg" /><Relationship Id="rId2" Type="http://schemas.openxmlformats.org/officeDocument/2006/relationships/image" Target="../media/image10.png" /><Relationship Id="rId20" Type="http://schemas.openxmlformats.org/officeDocument/2006/relationships/image" Target="../media/image28.jpeg" /><Relationship Id="rId21" Type="http://schemas.openxmlformats.org/officeDocument/2006/relationships/image" Target="../media/image29.jpeg" /><Relationship Id="rId22" Type="http://schemas.openxmlformats.org/officeDocument/2006/relationships/image" Target="../media/image30.jpeg" /><Relationship Id="rId23" Type="http://schemas.openxmlformats.org/officeDocument/2006/relationships/image" Target="../media/image31.jpeg" /><Relationship Id="rId24" Type="http://schemas.openxmlformats.org/officeDocument/2006/relationships/image" Target="../media/image32.jpeg" /><Relationship Id="rId25" Type="http://schemas.openxmlformats.org/officeDocument/2006/relationships/image" Target="../media/image33.jpeg" /><Relationship Id="rId26" Type="http://schemas.openxmlformats.org/officeDocument/2006/relationships/image" Target="../media/image34.jpeg" /><Relationship Id="rId27" Type="http://schemas.openxmlformats.org/officeDocument/2006/relationships/image" Target="../media/image35.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jpeg" /><Relationship Id="rId6" Type="http://schemas.openxmlformats.org/officeDocument/2006/relationships/image" Target="../media/image14.jpeg" /><Relationship Id="rId7" Type="http://schemas.openxmlformats.org/officeDocument/2006/relationships/image" Target="../media/image15.jpeg" /><Relationship Id="rId8" Type="http://schemas.openxmlformats.org/officeDocument/2006/relationships/image" Target="../media/image16.jpeg" /><Relationship Id="rId9" Type="http://schemas.openxmlformats.org/officeDocument/2006/relationships/image" Target="../media/image1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4.xml" /><Relationship Id="rId2" Type="http://schemas.openxmlformats.org/officeDocument/2006/relationships/image" Target="../media/image37.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4.xml" /><Relationship Id="rId2" Type="http://schemas.openxmlformats.org/officeDocument/2006/relationships/image" Target="../media/image37.png" /><Relationship Id="rId3" Type="http://schemas.openxmlformats.org/officeDocument/2006/relationships/image" Target="../media/image38.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notesSlide" Target="../notesSlides/notesSlide5.xml" /><Relationship Id="rId3" Type="http://schemas.openxmlformats.org/officeDocument/2006/relationships/image" Target="../media/image39.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notesSlide" Target="../notesSlides/notesSlide6.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notesSlide" Target="../notesSlides/notesSlide7.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8.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9.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0.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1.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4.xml" /><Relationship Id="rId3" Type="http://schemas.openxmlformats.org/officeDocument/2006/relationships/image" Target="../media/image40.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5.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6.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7.xml" /><Relationship Id="rId3" Type="http://schemas.openxmlformats.org/officeDocument/2006/relationships/image" Target="../media/image41.pn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44.xml" /><Relationship Id="rId2" Type="http://schemas.openxmlformats.org/officeDocument/2006/relationships/image" Target="../media/image37.png" /><Relationship Id="rId3" Type="http://schemas.openxmlformats.org/officeDocument/2006/relationships/image" Target="../media/image38.png" /><Relationship Id="rId4" Type="http://schemas.openxmlformats.org/officeDocument/2006/relationships/image" Target="../media/image42.png"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44.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2705505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ctrTitle"/>
          </p:nvPr>
        </p:nvSpPr>
        <p:spPr>
          <a:xfrm>
            <a:off x="495300" y="3861048"/>
            <a:ext cx="8915400" cy="822325"/>
          </a:xfrm>
        </p:spPr>
        <p:txBody>
          <a:bodyPr/>
          <a:lstStyle/>
          <a:p>
            <a:r>
              <a:rPr lang="zh-CN" altLang="en-US" sz="4000">
                <a:solidFill>
                  <a:srgbClr val="C00000"/>
                </a:solidFill>
              </a:rPr>
              <a:t>建国大业</a:t>
            </a:r>
            <a:endParaRPr lang="en-US" sz="4000">
              <a:solidFill>
                <a:srgbClr val="C00000"/>
              </a:solidFill>
            </a:endParaRPr>
          </a:p>
        </p:txBody>
      </p:sp>
      <p:sp>
        <p:nvSpPr>
          <p:cNvPr id="3" name="Subtitle 2"/>
          <p:cNvSpPr>
            <a:spLocks noGrp="1"/>
          </p:cNvSpPr>
          <p:nvPr>
            <p:ph type="subTitle" idx="1"/>
          </p:nvPr>
        </p:nvSpPr>
        <p:spPr>
          <a:xfrm>
            <a:off x="495300" y="4805210"/>
            <a:ext cx="8915400" cy="838200"/>
          </a:xfrm>
        </p:spPr>
        <p:txBody>
          <a:bodyPr/>
          <a:lstStyle/>
          <a:p>
            <a:r>
              <a:rPr lang="zh-CN" altLang="en-US" sz="2400" b="1">
                <a:solidFill>
                  <a:srgbClr val="47545C"/>
                </a:solidFill>
                <a:cs typeface="+mj-cs"/>
              </a:rPr>
              <a:t>金融业务转型下的战略人力资源管理</a:t>
            </a:r>
            <a:endParaRPr lang="en-US" altLang="zh-CN" sz="2400" b="1">
              <a:solidFill>
                <a:srgbClr val="47545C"/>
              </a:solidFill>
              <a:cs typeface="+mj-cs"/>
            </a:endParaRPr>
          </a:p>
          <a:p>
            <a:endParaRPr lang="en-US" altLang="zh-CN"/>
          </a:p>
          <a:p>
            <a:r>
              <a:rPr lang="zh-CN" altLang="en-US"/>
              <a:t>怡安翰威特</a:t>
            </a:r>
            <a:r>
              <a:rPr lang="en-US" altLang="zh-CN"/>
              <a:t>|</a:t>
            </a:r>
            <a:r>
              <a:rPr lang="zh-CN" altLang="en-US"/>
              <a:t>麦理根</a:t>
            </a:r>
            <a:endParaRPr lang="en-US" altLang="zh-CN"/>
          </a:p>
          <a:p>
            <a:r>
              <a:rPr lang="en-US"/>
              <a:t>2016</a:t>
            </a:r>
            <a:r>
              <a:rPr lang="zh-CN" altLang="en-US"/>
              <a:t>年</a:t>
            </a:r>
            <a:r>
              <a:rPr lang="en-US" altLang="zh-CN"/>
              <a:t>8</a:t>
            </a:r>
            <a:r>
              <a:rPr lang="zh-CN" altLang="en-US"/>
              <a:t>月</a:t>
            </a:r>
            <a:endParaRPr lang="en-US"/>
          </a:p>
        </p:txBody>
      </p:sp>
    </p:spTree>
    <p:extLst>
      <p:ext uri="{BB962C8B-B14F-4D97-AF65-F5344CB8AC3E}">
        <p14:creationId xmlns:p14="http://schemas.microsoft.com/office/powerpoint/2010/main" val="750872362"/>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 name="组合 9"/>
          <p:cNvGrpSpPr/>
          <p:nvPr/>
        </p:nvGrpSpPr>
        <p:grpSpPr>
          <a:xfrm>
            <a:off x="5889104" y="1359585"/>
            <a:ext cx="2655658" cy="4373671"/>
            <a:chOff x="2144688" y="1794201"/>
            <a:chExt cx="2655658" cy="4373671"/>
          </a:xfrm>
        </p:grpSpPr>
        <p:sp>
          <p:nvSpPr>
            <p:cNvPr id="6" name="椭圆 5"/>
            <p:cNvSpPr/>
            <p:nvPr/>
          </p:nvSpPr>
          <p:spPr>
            <a:xfrm>
              <a:off x="2400242" y="5807832"/>
              <a:ext cx="2400104" cy="360040"/>
            </a:xfrm>
            <a:prstGeom prst="ellipse">
              <a:avLst/>
            </a:prstGeom>
            <a:solidFill>
              <a:schemeClr val="bg1">
                <a:lumMod val="95000"/>
              </a:schemeClr>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44688" y="1794201"/>
              <a:ext cx="2335181" cy="3997981"/>
            </a:xfrm>
            <a:prstGeom prst="rect">
              <a:avLst/>
            </a:prstGeom>
          </p:spPr>
        </p:pic>
      </p:grpSp>
      <p:grpSp>
        <p:nvGrpSpPr>
          <p:cNvPr id="9" name="组合 8"/>
          <p:cNvGrpSpPr/>
          <p:nvPr/>
        </p:nvGrpSpPr>
        <p:grpSpPr>
          <a:xfrm>
            <a:off x="1136577" y="1607244"/>
            <a:ext cx="4176464" cy="3837980"/>
            <a:chOff x="5097016" y="641885"/>
            <a:chExt cx="4224957" cy="3837980"/>
          </a:xfrm>
        </p:grpSpPr>
        <p:sp>
          <p:nvSpPr>
            <p:cNvPr id="8" name="圆角矩形 7"/>
            <p:cNvSpPr/>
            <p:nvPr/>
          </p:nvSpPr>
          <p:spPr>
            <a:xfrm>
              <a:off x="5097016" y="641885"/>
              <a:ext cx="4224956" cy="3837980"/>
            </a:xfrm>
            <a:prstGeom prst="roundRect">
              <a:avLst>
                <a:gd name="adj" fmla="val 7008"/>
              </a:avLst>
            </a:prstGeom>
            <a:solidFill>
              <a:schemeClr val="bg1">
                <a:lumMod val="95000"/>
              </a:schemeClr>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45" name="文本框 44"/>
            <p:cNvSpPr txBox="1"/>
            <p:nvPr/>
          </p:nvSpPr>
          <p:spPr>
            <a:xfrm>
              <a:off x="5241033" y="744830"/>
              <a:ext cx="4080940" cy="3647152"/>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nSpc>
                  <a:spcPct val="150000"/>
                </a:lnSpc>
              </a:pPr>
              <a:r>
                <a:rPr lang="zh-CN" altLang="en-US" sz="2800">
                  <a:latin typeface="微软雅黑" pitchFamily="34" charset="-122"/>
                  <a:ea typeface="微软雅黑" pitchFamily="34" charset="-122"/>
                </a:rPr>
                <a:t>郝建国</a:t>
              </a:r>
              <a:r>
                <a:rPr lang="zh-CN" altLang="en-US" sz="2000">
                  <a:latin typeface="微软雅黑" pitchFamily="34" charset="-122"/>
                  <a:ea typeface="微软雅黑" pitchFamily="34" charset="-122"/>
                </a:rPr>
                <a:t>　</a:t>
              </a:r>
              <a:r>
                <a:rPr lang="en-US" altLang="zh-CN" sz="1800">
                  <a:latin typeface="微软雅黑" pitchFamily="34" charset="-122"/>
                  <a:ea typeface="微软雅黑" pitchFamily="34" charset="-122"/>
                </a:rPr>
                <a:t>Handsome HAO</a:t>
              </a:r>
              <a:endParaRPr lang="en-US" altLang="zh-CN" sz="2000">
                <a:latin typeface="微软雅黑" pitchFamily="34" charset="-122"/>
                <a:ea typeface="微软雅黑" pitchFamily="34" charset="-122"/>
              </a:endParaRPr>
            </a:p>
            <a:p>
              <a:pPr>
                <a:lnSpc>
                  <a:spcPct val="150000"/>
                </a:lnSpc>
              </a:pPr>
              <a:r>
                <a:rPr lang="zh-CN" altLang="en-US" sz="1400">
                  <a:latin typeface="微软雅黑" pitchFamily="34" charset="-122"/>
                  <a:ea typeface="微软雅黑" pitchFamily="34" charset="-122"/>
                </a:rPr>
                <a:t>年龄：</a:t>
              </a:r>
              <a:r>
                <a:rPr lang="en-US" altLang="zh-CN" sz="1400">
                  <a:latin typeface="微软雅黑" pitchFamily="34" charset="-122"/>
                  <a:ea typeface="微软雅黑" pitchFamily="34" charset="-122"/>
                </a:rPr>
                <a:t>34</a:t>
              </a:r>
            </a:p>
            <a:p>
              <a:pPr>
                <a:lnSpc>
                  <a:spcPct val="150000"/>
                </a:lnSpc>
              </a:pPr>
              <a:r>
                <a:rPr lang="zh-CN" altLang="en-US" sz="1400">
                  <a:latin typeface="微软雅黑" pitchFamily="34" charset="-122"/>
                  <a:ea typeface="微软雅黑" pitchFamily="34" charset="-122"/>
                </a:rPr>
                <a:t>职业：</a:t>
              </a:r>
              <a:r>
                <a:rPr lang="en-US" altLang="zh-CN" sz="1400">
                  <a:latin typeface="微软雅黑" pitchFamily="34" charset="-122"/>
                  <a:ea typeface="微软雅黑" pitchFamily="34" charset="-122"/>
                </a:rPr>
                <a:t>HR</a:t>
              </a:r>
              <a:r>
                <a:rPr lang="zh-CN" altLang="en-US" sz="1400">
                  <a:latin typeface="微软雅黑" pitchFamily="34" charset="-122"/>
                  <a:ea typeface="微软雅黑" pitchFamily="34" charset="-122"/>
                </a:rPr>
                <a:t>总监</a:t>
              </a:r>
              <a:endParaRPr lang="en-US" altLang="zh-CN" sz="1400">
                <a:latin typeface="微软雅黑" pitchFamily="34" charset="-122"/>
                <a:ea typeface="微软雅黑" pitchFamily="34" charset="-122"/>
              </a:endParaRPr>
            </a:p>
            <a:p>
              <a:pPr>
                <a:lnSpc>
                  <a:spcPct val="150000"/>
                </a:lnSpc>
              </a:pPr>
              <a:r>
                <a:rPr lang="zh-CN" altLang="en-US" sz="1400">
                  <a:latin typeface="微软雅黑" pitchFamily="34" charset="-122"/>
                  <a:ea typeface="微软雅黑" pitchFamily="34" charset="-122"/>
                </a:rPr>
                <a:t>爱好：攀岩、健身、旅游等</a:t>
              </a:r>
              <a:endParaRPr lang="en-US" altLang="zh-CN" sz="1400">
                <a:latin typeface="微软雅黑" pitchFamily="34" charset="-122"/>
                <a:ea typeface="微软雅黑" pitchFamily="34" charset="-122"/>
              </a:endParaRPr>
            </a:p>
            <a:p>
              <a:pPr indent="457200">
                <a:lnSpc>
                  <a:spcPct val="150000"/>
                </a:lnSpc>
              </a:pPr>
              <a:r>
                <a:rPr lang="zh-CN" altLang="en-US" sz="1400">
                  <a:latin typeface="微软雅黑" pitchFamily="34" charset="-122"/>
                  <a:ea typeface="微软雅黑" pitchFamily="34" charset="-122"/>
                </a:rPr>
                <a:t>自大学毕业后进入一家三线城市起家的地产公司，就职于人力资源部。由于喜欢具有挑战性的工作，在工作两年后申请调职至业务部门。工作十年与公司共同成长。公司目前在华南已小有名气，凭借自身的聪慧与努力，建国也已成长为业务部门的二把手。</a:t>
              </a:r>
              <a:endParaRPr lang="en-US" altLang="zh-CN" sz="1400">
                <a:latin typeface="微软雅黑" pitchFamily="34" charset="-122"/>
                <a:ea typeface="微软雅黑" pitchFamily="34" charset="-122"/>
              </a:endParaRPr>
            </a:p>
          </p:txBody>
        </p:sp>
      </p:grpSp>
      <p:sp>
        <p:nvSpPr>
          <p:cNvPr id="49" name="标题 1"/>
          <p:cNvSpPr>
            <a:spLocks noGrp="1"/>
          </p:cNvSpPr>
          <p:nvPr>
            <p:ph type="title"/>
          </p:nvPr>
        </p:nvSpPr>
        <p:spPr>
          <a:xfrm>
            <a:off x="495300" y="304800"/>
            <a:ext cx="8915400" cy="520700"/>
          </a:xfrm>
        </p:spPr>
        <p:txBody>
          <a:bodyPr/>
          <a:lstStyle/>
          <a:p>
            <a:r>
              <a:rPr lang="zh-CN" altLang="en-US"/>
              <a:t>人物介绍</a:t>
            </a:r>
          </a:p>
        </p:txBody>
      </p:sp>
    </p:spTree>
    <p:extLst>
      <p:ext uri="{BB962C8B-B14F-4D97-AF65-F5344CB8AC3E}">
        <p14:creationId xmlns:p14="http://schemas.microsoft.com/office/powerpoint/2010/main" val="949245060"/>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p:nvPr/>
        </p:nvPicPr>
        <p:blipFill>
          <a:blip r:embed="rId2">
            <a:extLst>
              <a:ext uri="{28A0092B-C50C-407E-A947-70E740481C1C}">
                <a14:useLocalDpi xmlns:a14="http://schemas.microsoft.com/office/drawing/2010/main" val="0"/>
              </a:ext>
            </a:extLst>
          </a:blip>
          <a:stretch>
            <a:fillRect/>
          </a:stretch>
        </p:blipFill>
        <p:spPr>
          <a:xfrm flipH="1">
            <a:off x="848544" y="1841196"/>
            <a:ext cx="2895651" cy="3472075"/>
          </a:xfrm>
          <a:prstGeom prst="rect">
            <a:avLst/>
          </a:prstGeom>
        </p:spPr>
      </p:pic>
      <p:sp>
        <p:nvSpPr>
          <p:cNvPr id="8" name="圆角矩形 7"/>
          <p:cNvSpPr/>
          <p:nvPr/>
        </p:nvSpPr>
        <p:spPr>
          <a:xfrm>
            <a:off x="4032227" y="1792014"/>
            <a:ext cx="5184576" cy="3653210"/>
          </a:xfrm>
          <a:prstGeom prst="roundRect">
            <a:avLst>
              <a:gd name="adj" fmla="val 5267"/>
            </a:avLst>
          </a:prstGeom>
          <a:solidFill>
            <a:schemeClr val="bg1">
              <a:lumMod val="95000"/>
            </a:schemeClr>
          </a:solidFill>
          <a:ln>
            <a:noFill/>
          </a:ln>
        </p:spPr>
        <p:style>
          <a:lnRef idx="2">
            <a:schemeClr val="accent2"/>
          </a:lnRef>
          <a:fillRef idx="1">
            <a:schemeClr val="lt1"/>
          </a:fillRef>
          <a:effectRef idx="0">
            <a:schemeClr val="accent2"/>
          </a:effectRef>
          <a:fontRef idx="minor">
            <a:schemeClr val="dk1"/>
          </a:fontRef>
        </p:style>
        <p:txBody>
          <a:bodyPr wrap="none" rtlCol="0" anchor="ctr" anchorCtr="1">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marL="285750" indent="-285750">
              <a:lnSpc>
                <a:spcPct val="250000"/>
              </a:lnSpc>
              <a:buClr>
                <a:srgbClr val="F7AC12"/>
              </a:buClr>
              <a:buSzPct val="75000"/>
              <a:buFont typeface="Wingdings" panose="05000000000000000000" pitchFamily="2" charset="2"/>
              <a:buChar char="n"/>
            </a:pPr>
            <a:r>
              <a:rPr lang="zh-CN" altLang="en-US" sz="1800" b="1" kern="0">
                <a:solidFill>
                  <a:srgbClr val="47545C"/>
                </a:solidFill>
                <a:latin typeface="微软雅黑" pitchFamily="34" charset="-122"/>
                <a:ea typeface="微软雅黑" pitchFamily="34" charset="-122"/>
              </a:rPr>
              <a:t>序       幕：一同认识金融</a:t>
            </a:r>
            <a:endParaRPr lang="en-US" altLang="zh-CN" sz="1800" b="1" kern="0">
              <a:solidFill>
                <a:srgbClr val="47545C"/>
              </a:solidFill>
              <a:latin typeface="微软雅黑" pitchFamily="34" charset="-122"/>
              <a:ea typeface="微软雅黑" pitchFamily="34" charset="-122"/>
            </a:endParaRPr>
          </a:p>
          <a:p>
            <a:pPr marL="285750" indent="-285750">
              <a:lnSpc>
                <a:spcPct val="250000"/>
              </a:lnSpc>
              <a:buClr>
                <a:srgbClr val="F7AC12"/>
              </a:buClr>
              <a:buSzPct val="75000"/>
              <a:buFont typeface="Wingdings" panose="05000000000000000000" pitchFamily="2" charset="2"/>
              <a:buChar char="n"/>
            </a:pPr>
            <a:r>
              <a:rPr lang="zh-CN" altLang="en-US" sz="1800" b="1" kern="0">
                <a:solidFill>
                  <a:srgbClr val="47545C"/>
                </a:solidFill>
                <a:latin typeface="微软雅黑" pitchFamily="34" charset="-122"/>
                <a:ea typeface="微软雅黑" pitchFamily="34" charset="-122"/>
              </a:rPr>
              <a:t>开疆拓土：业务模式选择</a:t>
            </a:r>
            <a:endParaRPr lang="en-US" altLang="zh-CN" sz="1800" b="1" kern="0">
              <a:solidFill>
                <a:srgbClr val="47545C"/>
              </a:solidFill>
              <a:latin typeface="微软雅黑" pitchFamily="34" charset="-122"/>
              <a:ea typeface="微软雅黑" pitchFamily="34" charset="-122"/>
            </a:endParaRPr>
          </a:p>
          <a:p>
            <a:pPr marL="285750" indent="-285750">
              <a:lnSpc>
                <a:spcPct val="250000"/>
              </a:lnSpc>
              <a:buClr>
                <a:srgbClr val="F7AC12"/>
              </a:buClr>
              <a:buSzPct val="75000"/>
              <a:buFont typeface="Wingdings" panose="05000000000000000000" pitchFamily="2" charset="2"/>
              <a:buChar char="n"/>
            </a:pPr>
            <a:r>
              <a:rPr lang="zh-CN" altLang="en-US" sz="1800" b="1" kern="0">
                <a:solidFill>
                  <a:srgbClr val="47545C"/>
                </a:solidFill>
                <a:latin typeface="微软雅黑" pitchFamily="34" charset="-122"/>
                <a:ea typeface="微软雅黑" pitchFamily="34" charset="-122"/>
              </a:rPr>
              <a:t>运筹帷幄：业务流程梳理和组织结构设置</a:t>
            </a:r>
            <a:endParaRPr lang="en-US" altLang="zh-CN" sz="1800" b="1" kern="0">
              <a:solidFill>
                <a:srgbClr val="47545C"/>
              </a:solidFill>
              <a:latin typeface="微软雅黑" pitchFamily="34" charset="-122"/>
              <a:ea typeface="微软雅黑" pitchFamily="34" charset="-122"/>
            </a:endParaRPr>
          </a:p>
          <a:p>
            <a:pPr marL="285750" indent="-285750">
              <a:lnSpc>
                <a:spcPct val="250000"/>
              </a:lnSpc>
              <a:buClr>
                <a:srgbClr val="F7AC12"/>
              </a:buClr>
              <a:buSzPct val="75000"/>
              <a:buFont typeface="Wingdings" panose="05000000000000000000" pitchFamily="2" charset="2"/>
              <a:buChar char="n"/>
            </a:pPr>
            <a:r>
              <a:rPr lang="zh-CN" altLang="en-US" sz="1800" b="1" kern="0">
                <a:solidFill>
                  <a:srgbClr val="47545C"/>
                </a:solidFill>
                <a:latin typeface="微软雅黑" pitchFamily="34" charset="-122"/>
                <a:ea typeface="微软雅黑" pitchFamily="34" charset="-122"/>
              </a:rPr>
              <a:t>求贤若渴：招聘有效性</a:t>
            </a:r>
            <a:endParaRPr lang="en-US" altLang="zh-CN" sz="1800" b="1" kern="0">
              <a:solidFill>
                <a:srgbClr val="47545C"/>
              </a:solidFill>
              <a:latin typeface="微软雅黑" pitchFamily="34" charset="-122"/>
              <a:ea typeface="微软雅黑" pitchFamily="34" charset="-122"/>
            </a:endParaRPr>
          </a:p>
          <a:p>
            <a:pPr marL="285750" indent="-285750">
              <a:lnSpc>
                <a:spcPct val="250000"/>
              </a:lnSpc>
              <a:buClr>
                <a:srgbClr val="F7AC12"/>
              </a:buClr>
              <a:buSzPct val="75000"/>
              <a:buFont typeface="Wingdings" panose="05000000000000000000" pitchFamily="2" charset="2"/>
              <a:buChar char="n"/>
            </a:pPr>
            <a:r>
              <a:rPr lang="zh-CN" altLang="en-US" sz="1800" b="1" kern="0">
                <a:solidFill>
                  <a:srgbClr val="47545C"/>
                </a:solidFill>
                <a:latin typeface="微软雅黑" pitchFamily="34" charset="-122"/>
                <a:ea typeface="微软雅黑" pitchFamily="34" charset="-122"/>
              </a:rPr>
              <a:t>弘奖风流：职业发展通道与激励机制</a:t>
            </a:r>
          </a:p>
        </p:txBody>
      </p:sp>
      <p:sp>
        <p:nvSpPr>
          <p:cNvPr id="9" name="标题 1"/>
          <p:cNvSpPr>
            <a:spLocks noGrp="1"/>
          </p:cNvSpPr>
          <p:nvPr>
            <p:ph type="title"/>
          </p:nvPr>
        </p:nvSpPr>
        <p:spPr>
          <a:xfrm>
            <a:off x="495300" y="304800"/>
            <a:ext cx="8915400" cy="520700"/>
          </a:xfrm>
        </p:spPr>
        <p:txBody>
          <a:bodyPr/>
          <a:lstStyle/>
          <a:p>
            <a:r>
              <a:rPr lang="zh-CN" altLang="en-US"/>
              <a:t>内容概要</a:t>
            </a:r>
          </a:p>
        </p:txBody>
      </p:sp>
    </p:spTree>
    <p:extLst>
      <p:ext uri="{BB962C8B-B14F-4D97-AF65-F5344CB8AC3E}">
        <p14:creationId xmlns:p14="http://schemas.microsoft.com/office/powerpoint/2010/main" val="2448491570"/>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312679" y="620688"/>
            <a:ext cx="9320841" cy="504056"/>
          </a:xfrm>
          <a:prstGeom prst="rect">
            <a:avLst/>
          </a:prstGeom>
          <a:solidFill>
            <a:schemeClr val="bg1"/>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3600" b="1" kern="0">
                <a:solidFill>
                  <a:srgbClr val="F7AC12"/>
                </a:solidFill>
                <a:latin typeface="微软雅黑" pitchFamily="34" charset="-122"/>
                <a:ea typeface="微软雅黑" pitchFamily="34" charset="-122"/>
              </a:rPr>
              <a:t>序    幕</a:t>
            </a:r>
          </a:p>
        </p:txBody>
      </p:sp>
    </p:spTree>
    <p:extLst>
      <p:ext uri="{BB962C8B-B14F-4D97-AF65-F5344CB8AC3E}">
        <p14:creationId xmlns:p14="http://schemas.microsoft.com/office/powerpoint/2010/main" val="4282975001"/>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生活中最常见的</a:t>
            </a:r>
            <a:r>
              <a:rPr lang="en-US" altLang="zh-CN"/>
              <a:t>3</a:t>
            </a:r>
            <a:r>
              <a:rPr lang="zh-CN" altLang="en-US"/>
              <a:t>种金融企业</a:t>
            </a:r>
          </a:p>
        </p:txBody>
      </p:sp>
      <p:sp>
        <p:nvSpPr>
          <p:cNvPr id="40" name="圆角矩形 39"/>
          <p:cNvSpPr/>
          <p:nvPr/>
        </p:nvSpPr>
        <p:spPr>
          <a:xfrm>
            <a:off x="632520" y="1844824"/>
            <a:ext cx="8640960" cy="3883582"/>
          </a:xfrm>
          <a:prstGeom prst="roundRect">
            <a:avLst>
              <a:gd name="adj" fmla="val 12258"/>
            </a:avLst>
          </a:prstGeom>
          <a:noFill/>
          <a:ln w="19050" cap="flat" cmpd="sng" algn="ctr">
            <a:solidFill>
              <a:srgbClr val="3A5063"/>
            </a:solidFill>
            <a:prstDash val="dash"/>
            <a:miter lim="800000"/>
          </a:ln>
          <a:effectLst/>
        </p:spPr>
        <p:txBody>
          <a:bodyPr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600" b="0" i="0" u="none" strike="noStrike" kern="0" cap="none" spc="0" normalizeH="0" baseline="0" noProof="1">
              <a:ln>
                <a:noFill/>
              </a:ln>
              <a:solidFill>
                <a:srgbClr val="FFFFFF"/>
              </a:solidFill>
              <a:effectLst/>
              <a:uLnTx/>
              <a:uFillTx/>
              <a:latin typeface="Arial"/>
              <a:ea typeface="黑体"/>
            </a:endParaRPr>
          </a:p>
        </p:txBody>
      </p:sp>
      <p:cxnSp>
        <p:nvCxnSpPr>
          <p:cNvPr id="42" name="直接连接符 41"/>
          <p:cNvCxnSpPr/>
          <p:nvPr/>
        </p:nvCxnSpPr>
        <p:spPr>
          <a:xfrm flipH="1">
            <a:off x="3512840" y="2750134"/>
            <a:ext cx="0" cy="1975010"/>
          </a:xfrm>
          <a:prstGeom prst="line">
            <a:avLst/>
          </a:prstGeom>
          <a:noFill/>
          <a:ln w="19050" cap="flat">
            <a:solidFill>
              <a:srgbClr val="3A5063"/>
            </a:solidFill>
            <a:prstDash val="dashDot"/>
            <a:round/>
          </a:ln>
          <a:effectLst/>
        </p:spPr>
        <p:style>
          <a:lnRef idx="0">
            <a:scrgbClr r="0" g="0" b="0"/>
          </a:lnRef>
          <a:fillRef idx="0">
            <a:scrgbClr r="0" g="0" b="0"/>
          </a:fillRef>
          <a:effectRef idx="0">
            <a:scrgbClr r="0" g="0" b="0"/>
          </a:effectRef>
          <a:fontRef idx="none"/>
        </p:style>
      </p:cxnSp>
      <p:cxnSp>
        <p:nvCxnSpPr>
          <p:cNvPr id="44" name="直接连接符 43"/>
          <p:cNvCxnSpPr/>
          <p:nvPr/>
        </p:nvCxnSpPr>
        <p:spPr>
          <a:xfrm flipH="1">
            <a:off x="6393160" y="2740167"/>
            <a:ext cx="0" cy="1984977"/>
          </a:xfrm>
          <a:prstGeom prst="line">
            <a:avLst/>
          </a:prstGeom>
          <a:noFill/>
          <a:ln w="19050" cap="flat">
            <a:solidFill>
              <a:srgbClr val="3A5063"/>
            </a:solidFill>
            <a:prstDash val="dashDot"/>
            <a:round/>
          </a:ln>
          <a:effectLst/>
        </p:spPr>
        <p:style>
          <a:lnRef idx="0">
            <a:scrgbClr r="0" g="0" b="0"/>
          </a:lnRef>
          <a:fillRef idx="0">
            <a:scrgbClr r="0" g="0" b="0"/>
          </a:fillRef>
          <a:effectRef idx="0">
            <a:scrgbClr r="0" g="0" b="0"/>
          </a:effectRef>
          <a:fontRef idx="none"/>
        </p:style>
      </p:cxnSp>
      <p:sp>
        <p:nvSpPr>
          <p:cNvPr id="45" name="文本框 44"/>
          <p:cNvSpPr txBox="1"/>
          <p:nvPr/>
        </p:nvSpPr>
        <p:spPr>
          <a:xfrm>
            <a:off x="1398458" y="2519684"/>
            <a:ext cx="1348446"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a:latin typeface="微软雅黑" pitchFamily="34" charset="-122"/>
                <a:ea typeface="微软雅黑" pitchFamily="34" charset="-122"/>
              </a:rPr>
              <a:t>银      行</a:t>
            </a:r>
          </a:p>
        </p:txBody>
      </p:sp>
      <p:sp>
        <p:nvSpPr>
          <p:cNvPr id="46" name="文本框 45"/>
          <p:cNvSpPr txBox="1"/>
          <p:nvPr/>
        </p:nvSpPr>
        <p:spPr>
          <a:xfrm>
            <a:off x="4278777" y="2519684"/>
            <a:ext cx="1348447"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a:latin typeface="微软雅黑" pitchFamily="34" charset="-122"/>
                <a:ea typeface="微软雅黑" pitchFamily="34" charset="-122"/>
              </a:rPr>
              <a:t>券      商</a:t>
            </a:r>
          </a:p>
        </p:txBody>
      </p:sp>
      <p:sp>
        <p:nvSpPr>
          <p:cNvPr id="47" name="文本框 46"/>
          <p:cNvSpPr txBox="1"/>
          <p:nvPr/>
        </p:nvSpPr>
        <p:spPr>
          <a:xfrm>
            <a:off x="7159097" y="2519684"/>
            <a:ext cx="1348447"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a:latin typeface="微软雅黑" pitchFamily="34" charset="-122"/>
                <a:ea typeface="微软雅黑" pitchFamily="34" charset="-122"/>
              </a:rPr>
              <a:t>保      险</a:t>
            </a:r>
          </a:p>
        </p:txBody>
      </p:sp>
      <p:pic>
        <p:nvPicPr>
          <p:cNvPr id="70" name="图片 69"/>
          <p:cNvPicPr>
            <a:picLocks noChangeAspect="1"/>
          </p:cNvPicPr>
          <p:nvPr/>
        </p:nvPicPr>
        <p:blipFill>
          <a:blip r:embed="rId2"/>
          <a:stretch>
            <a:fillRect/>
          </a:stretch>
        </p:blipFill>
        <p:spPr>
          <a:xfrm>
            <a:off x="1551167" y="1325221"/>
            <a:ext cx="1047838" cy="1044000"/>
          </a:xfrm>
          <a:prstGeom prst="rect">
            <a:avLst/>
          </a:prstGeom>
        </p:spPr>
      </p:pic>
      <p:pic>
        <p:nvPicPr>
          <p:cNvPr id="71" name="图片 70"/>
          <p:cNvPicPr>
            <a:picLocks noChangeAspect="1"/>
          </p:cNvPicPr>
          <p:nvPr/>
        </p:nvPicPr>
        <p:blipFill>
          <a:blip r:embed="rId3"/>
          <a:stretch>
            <a:fillRect/>
          </a:stretch>
        </p:blipFill>
        <p:spPr>
          <a:xfrm>
            <a:off x="4429119" y="1325221"/>
            <a:ext cx="1044000" cy="1044000"/>
          </a:xfrm>
          <a:prstGeom prst="rect">
            <a:avLst/>
          </a:prstGeom>
        </p:spPr>
      </p:pic>
      <p:pic>
        <p:nvPicPr>
          <p:cNvPr id="78" name="图片 77"/>
          <p:cNvPicPr>
            <a:picLocks noChangeAspect="1"/>
          </p:cNvPicPr>
          <p:nvPr/>
        </p:nvPicPr>
        <p:blipFill>
          <a:blip r:embed="rId4"/>
          <a:stretch>
            <a:fillRect/>
          </a:stretch>
        </p:blipFill>
        <p:spPr>
          <a:xfrm>
            <a:off x="7303233" y="1325221"/>
            <a:ext cx="1047838" cy="1044000"/>
          </a:xfrm>
          <a:prstGeom prst="rect">
            <a:avLst/>
          </a:prstGeom>
        </p:spPr>
      </p:pic>
      <p:grpSp>
        <p:nvGrpSpPr>
          <p:cNvPr id="31" name="组合 30"/>
          <p:cNvGrpSpPr/>
          <p:nvPr/>
        </p:nvGrpSpPr>
        <p:grpSpPr>
          <a:xfrm>
            <a:off x="3078627" y="4879642"/>
            <a:ext cx="3592347" cy="637037"/>
            <a:chOff x="3078627" y="4879642"/>
            <a:chExt cx="3592347" cy="637037"/>
          </a:xfrm>
        </p:grpSpPr>
        <p:pic>
          <p:nvPicPr>
            <p:cNvPr id="48" name="Picture 11" descr="C:\Users\a0684157\Desktop\100528y5a1bbtseugg111f.jpg"/>
            <p:cNvPicPr>
              <a:picLocks noChangeAspect="1" noChangeArrowheads="1"/>
            </p:cNvPicPr>
            <p:nvPr/>
          </p:nvPicPr>
          <p:blipFill>
            <a:blip r:embed="rId5">
              <a:extLst>
                <a:ext uri="{28A0092B-C50C-407E-A947-70E740481C1C}">
                  <a14:useLocalDpi xmlns:a14="http://schemas.microsoft.com/office/drawing/2010/main" val="0"/>
                </a:ext>
              </a:extLst>
            </a:blip>
            <a:srcRect l="24441" t="7736" r="27306" b="3851"/>
            <a:stretch>
              <a:fillRect/>
            </a:stretch>
          </p:blipFill>
          <p:spPr bwMode="auto">
            <a:xfrm>
              <a:off x="4066940" y="4911476"/>
              <a:ext cx="551937" cy="544923"/>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13" descr="C:\Users\a0684157\Desktop\20130710Z886J0LH46.jpg"/>
            <p:cNvPicPr>
              <a:picLocks noChangeAspect="1" noChangeArrowheads="1"/>
            </p:cNvPicPr>
            <p:nvPr/>
          </p:nvPicPr>
          <p:blipFill>
            <a:blip r:embed="rId6">
              <a:extLst>
                <a:ext uri="{28A0092B-C50C-407E-A947-70E740481C1C}">
                  <a14:useLocalDpi xmlns:a14="http://schemas.microsoft.com/office/drawing/2010/main" val="0"/>
                </a:ext>
              </a:extLst>
            </a:blip>
            <a:srcRect l="14990" t="24569" r="8939" b="14011"/>
            <a:stretch>
              <a:fillRect/>
            </a:stretch>
          </p:blipFill>
          <p:spPr bwMode="auto">
            <a:xfrm>
              <a:off x="5062582" y="4961644"/>
              <a:ext cx="734168" cy="444586"/>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14" descr="C:\Users\a0684157\Desktop\20150310113502186.jpg"/>
            <p:cNvPicPr>
              <a:picLocks noChangeAspect="1" noChangeArrowheads="1"/>
            </p:cNvPicPr>
            <p:nvPr/>
          </p:nvPicPr>
          <p:blipFill>
            <a:blip r:embed="rId7">
              <a:extLst>
                <a:ext uri="{28A0092B-C50C-407E-A947-70E740481C1C}">
                  <a14:useLocalDpi xmlns:a14="http://schemas.microsoft.com/office/drawing/2010/main" val="0"/>
                </a:ext>
              </a:extLst>
            </a:blip>
            <a:srcRect l="11573" t="3965" r="60259" b="42374"/>
            <a:stretch>
              <a:fillRect/>
            </a:stretch>
          </p:blipFill>
          <p:spPr bwMode="auto">
            <a:xfrm>
              <a:off x="6233365" y="4931459"/>
              <a:ext cx="437609" cy="533401"/>
            </a:xfrm>
            <a:prstGeom prst="rect">
              <a:avLst/>
            </a:prstGeom>
            <a:noFill/>
            <a:extLst>
              <a:ext uri="{909E8E84-426E-40DD-AFC4-6F175D3DCCD1}">
                <a14:hiddenFill xmlns:a14="http://schemas.microsoft.com/office/drawing/2010/main">
                  <a:solidFill>
                    <a:srgbClr val="FFFFFF"/>
                  </a:solidFill>
                </a14:hiddenFill>
              </a:ext>
            </a:extLst>
          </p:spPr>
        </p:pic>
        <p:pic>
          <p:nvPicPr>
            <p:cNvPr id="7" name="图片 6"/>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078627" y="4879642"/>
              <a:ext cx="637037" cy="637037"/>
            </a:xfrm>
            <a:prstGeom prst="rect">
              <a:avLst/>
            </a:prstGeom>
          </p:spPr>
        </p:pic>
      </p:grpSp>
      <p:pic>
        <p:nvPicPr>
          <p:cNvPr id="9" name="图片 8"/>
          <p:cNvPicPr>
            <a:picLocks noChangeAspect="1"/>
          </p:cNvPicPr>
          <p:nvPr/>
        </p:nvPicPr>
        <p:blipFill>
          <a:blip r:embed="rId9">
            <a:extLst>
              <a:ext uri="{28A0092B-C50C-407E-A947-70E740481C1C}">
                <a14:useLocalDpi xmlns:a14="http://schemas.microsoft.com/office/drawing/2010/main" val="0"/>
              </a:ext>
            </a:extLst>
          </a:blip>
          <a:srcRect t="22005" r="3146" b="24644"/>
          <a:stretch>
            <a:fillRect/>
          </a:stretch>
        </p:blipFill>
        <p:spPr>
          <a:xfrm>
            <a:off x="6674250" y="3233110"/>
            <a:ext cx="910511" cy="310870"/>
          </a:xfrm>
          <a:prstGeom prst="rect">
            <a:avLst/>
          </a:prstGeom>
        </p:spPr>
      </p:pic>
      <p:pic>
        <p:nvPicPr>
          <p:cNvPr id="10" name="图片 9"/>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761371" y="3236565"/>
            <a:ext cx="1152484" cy="298290"/>
          </a:xfrm>
          <a:prstGeom prst="rect">
            <a:avLst/>
          </a:prstGeom>
        </p:spPr>
      </p:pic>
      <p:pic>
        <p:nvPicPr>
          <p:cNvPr id="11" name="图片 10"/>
          <p:cNvPicPr>
            <a:picLocks noChangeAspect="1"/>
          </p:cNvPicPr>
          <p:nvPr/>
        </p:nvPicPr>
        <p:blipFill>
          <a:blip r:embed="rId11">
            <a:extLst>
              <a:ext uri="{28A0092B-C50C-407E-A947-70E740481C1C}">
                <a14:useLocalDpi xmlns:a14="http://schemas.microsoft.com/office/drawing/2010/main" val="0"/>
              </a:ext>
            </a:extLst>
          </a:blip>
          <a:srcRect b="10096"/>
          <a:stretch>
            <a:fillRect/>
          </a:stretch>
        </p:blipFill>
        <p:spPr>
          <a:xfrm>
            <a:off x="3720143" y="3157349"/>
            <a:ext cx="701763" cy="630916"/>
          </a:xfrm>
          <a:prstGeom prst="rect">
            <a:avLst/>
          </a:prstGeom>
        </p:spPr>
      </p:pic>
      <p:pic>
        <p:nvPicPr>
          <p:cNvPr id="12" name="图片 11"/>
          <p:cNvPicPr>
            <a:picLocks noChangeAspect="1"/>
          </p:cNvPicPr>
          <p:nvPr/>
        </p:nvPicPr>
        <p:blipFill>
          <a:blip r:embed="rId12">
            <a:extLst>
              <a:ext uri="{28A0092B-C50C-407E-A947-70E740481C1C}">
                <a14:useLocalDpi xmlns:a14="http://schemas.microsoft.com/office/drawing/2010/main" val="0"/>
              </a:ext>
            </a:extLst>
          </a:blip>
          <a:srcRect l="29840" t="25515" r="25808" b="19393"/>
          <a:stretch>
            <a:fillRect/>
          </a:stretch>
        </p:blipFill>
        <p:spPr>
          <a:xfrm>
            <a:off x="5429666" y="3152195"/>
            <a:ext cx="803699" cy="657572"/>
          </a:xfrm>
          <a:prstGeom prst="rect">
            <a:avLst/>
          </a:prstGeom>
        </p:spPr>
      </p:pic>
      <p:pic>
        <p:nvPicPr>
          <p:cNvPr id="13" name="图片 12"/>
          <p:cNvPicPr>
            <a:picLocks noChangeAspect="1"/>
          </p:cNvPicPr>
          <p:nvPr/>
        </p:nvPicPr>
        <p:blipFill>
          <a:blip r:embed="rId13">
            <a:extLst>
              <a:ext uri="{28A0092B-C50C-407E-A947-70E740481C1C}">
                <a14:useLocalDpi xmlns:a14="http://schemas.microsoft.com/office/drawing/2010/main" val="0"/>
              </a:ext>
            </a:extLst>
          </a:blip>
          <a:srcRect l="8613" t="9347" r="16891" b="4900"/>
          <a:stretch>
            <a:fillRect/>
          </a:stretch>
        </p:blipFill>
        <p:spPr>
          <a:xfrm>
            <a:off x="2735505" y="3196189"/>
            <a:ext cx="569584" cy="569584"/>
          </a:xfrm>
          <a:prstGeom prst="rect">
            <a:avLst/>
          </a:prstGeom>
        </p:spPr>
      </p:pic>
      <p:pic>
        <p:nvPicPr>
          <p:cNvPr id="16" name="图片 15"/>
          <p:cNvPicPr>
            <a:picLocks noChangeAspect="1"/>
          </p:cNvPicPr>
          <p:nvPr/>
        </p:nvPicPr>
        <p:blipFill>
          <a:blip r:embed="rId14">
            <a:extLst>
              <a:ext uri="{28A0092B-C50C-407E-A947-70E740481C1C}">
                <a14:useLocalDpi xmlns:a14="http://schemas.microsoft.com/office/drawing/2010/main" val="0"/>
              </a:ext>
            </a:extLst>
          </a:blip>
          <a:srcRect t="18986" b="14722"/>
          <a:stretch>
            <a:fillRect/>
          </a:stretch>
        </p:blipFill>
        <p:spPr>
          <a:xfrm>
            <a:off x="915568" y="3841887"/>
            <a:ext cx="1042787" cy="432048"/>
          </a:xfrm>
          <a:prstGeom prst="rect">
            <a:avLst/>
          </a:prstGeom>
        </p:spPr>
      </p:pic>
      <p:pic>
        <p:nvPicPr>
          <p:cNvPr id="17" name="图片 16"/>
          <p:cNvPicPr>
            <a:picLocks noChangeAspect="1"/>
          </p:cNvPicPr>
          <p:nvPr/>
        </p:nvPicPr>
        <p:blipFill>
          <a:blip r:embed="rId15">
            <a:extLst>
              <a:ext uri="{28A0092B-C50C-407E-A947-70E740481C1C}">
                <a14:useLocalDpi xmlns:a14="http://schemas.microsoft.com/office/drawing/2010/main" val="0"/>
              </a:ext>
            </a:extLst>
          </a:blip>
          <a:srcRect l="13744" t="16622" r="14488" b="19704"/>
          <a:stretch>
            <a:fillRect/>
          </a:stretch>
        </p:blipFill>
        <p:spPr>
          <a:xfrm>
            <a:off x="2089180" y="3883975"/>
            <a:ext cx="1217554" cy="347872"/>
          </a:xfrm>
          <a:prstGeom prst="rect">
            <a:avLst/>
          </a:prstGeom>
        </p:spPr>
      </p:pic>
      <p:pic>
        <p:nvPicPr>
          <p:cNvPr id="18" name="图片 17"/>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909584" y="3132981"/>
            <a:ext cx="628383" cy="632792"/>
          </a:xfrm>
          <a:prstGeom prst="rect">
            <a:avLst/>
          </a:prstGeom>
        </p:spPr>
      </p:pic>
      <p:pic>
        <p:nvPicPr>
          <p:cNvPr id="19" name="图片 18"/>
          <p:cNvPicPr>
            <a:picLocks noChangeAspect="1"/>
          </p:cNvPicPr>
          <p:nvPr/>
        </p:nvPicPr>
        <p:blipFill>
          <a:blip r:embed="rId17">
            <a:extLst>
              <a:ext uri="{28A0092B-C50C-407E-A947-70E740481C1C}">
                <a14:useLocalDpi xmlns:a14="http://schemas.microsoft.com/office/drawing/2010/main" val="0"/>
              </a:ext>
            </a:extLst>
          </a:blip>
          <a:srcRect l="7687" t="16453" r="7687" b="3859"/>
          <a:stretch>
            <a:fillRect/>
          </a:stretch>
        </p:blipFill>
        <p:spPr>
          <a:xfrm>
            <a:off x="1671651" y="3192909"/>
            <a:ext cx="894282" cy="554455"/>
          </a:xfrm>
          <a:prstGeom prst="rect">
            <a:avLst/>
          </a:prstGeom>
        </p:spPr>
      </p:pic>
      <p:pic>
        <p:nvPicPr>
          <p:cNvPr id="20" name="图片 19"/>
          <p:cNvPicPr>
            <a:picLocks noChangeAspect="1"/>
          </p:cNvPicPr>
          <p:nvPr/>
        </p:nvPicPr>
        <p:blipFill>
          <a:blip r:embed="rId18">
            <a:extLst>
              <a:ext uri="{28A0092B-C50C-407E-A947-70E740481C1C}">
                <a14:useLocalDpi xmlns:a14="http://schemas.microsoft.com/office/drawing/2010/main" val="0"/>
              </a:ext>
            </a:extLst>
          </a:blip>
          <a:srcRect l="20924" t="31156" r="20197" b="37448"/>
          <a:stretch>
            <a:fillRect/>
          </a:stretch>
        </p:blipFill>
        <p:spPr>
          <a:xfrm>
            <a:off x="860476" y="4344037"/>
            <a:ext cx="1097879" cy="309099"/>
          </a:xfrm>
          <a:prstGeom prst="rect">
            <a:avLst/>
          </a:prstGeom>
        </p:spPr>
      </p:pic>
      <p:pic>
        <p:nvPicPr>
          <p:cNvPr id="21" name="图片 20"/>
          <p:cNvPicPr>
            <a:picLocks noChangeAspect="1"/>
          </p:cNvPicPr>
          <p:nvPr/>
        </p:nvPicPr>
        <p:blipFill>
          <a:blip r:embed="rId19">
            <a:extLst>
              <a:ext uri="{28A0092B-C50C-407E-A947-70E740481C1C}">
                <a14:useLocalDpi xmlns:a14="http://schemas.microsoft.com/office/drawing/2010/main" val="0"/>
              </a:ext>
            </a:extLst>
          </a:blip>
          <a:srcRect l="6974" t="36728" r="8930" b="30092"/>
          <a:stretch>
            <a:fillRect/>
          </a:stretch>
        </p:blipFill>
        <p:spPr>
          <a:xfrm>
            <a:off x="2087892" y="4363199"/>
            <a:ext cx="1164339" cy="270776"/>
          </a:xfrm>
          <a:prstGeom prst="rect">
            <a:avLst/>
          </a:prstGeom>
        </p:spPr>
      </p:pic>
      <p:pic>
        <p:nvPicPr>
          <p:cNvPr id="22" name="图片 21"/>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6683428" y="4184411"/>
            <a:ext cx="1010865" cy="396717"/>
          </a:xfrm>
          <a:prstGeom prst="rect">
            <a:avLst/>
          </a:prstGeom>
        </p:spPr>
      </p:pic>
      <p:pic>
        <p:nvPicPr>
          <p:cNvPr id="23" name="图片 22"/>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7973205" y="4235490"/>
            <a:ext cx="910029" cy="265501"/>
          </a:xfrm>
          <a:prstGeom prst="rect">
            <a:avLst/>
          </a:prstGeom>
        </p:spPr>
      </p:pic>
      <p:pic>
        <p:nvPicPr>
          <p:cNvPr id="24" name="图片 23"/>
          <p:cNvPicPr>
            <a:picLocks noChangeAspect="1"/>
          </p:cNvPicPr>
          <p:nvPr/>
        </p:nvPicPr>
        <p:blipFill>
          <a:blip r:embed="rId22">
            <a:extLst>
              <a:ext uri="{28A0092B-C50C-407E-A947-70E740481C1C}">
                <a14:useLocalDpi xmlns:a14="http://schemas.microsoft.com/office/drawing/2010/main" val="0"/>
              </a:ext>
            </a:extLst>
          </a:blip>
          <a:srcRect l="6232" t="38064" r="6232" b="34084"/>
          <a:stretch>
            <a:fillRect/>
          </a:stretch>
        </p:blipFill>
        <p:spPr>
          <a:xfrm>
            <a:off x="6757634" y="3786754"/>
            <a:ext cx="912425" cy="290318"/>
          </a:xfrm>
          <a:prstGeom prst="rect">
            <a:avLst/>
          </a:prstGeom>
        </p:spPr>
      </p:pic>
      <p:pic>
        <p:nvPicPr>
          <p:cNvPr id="25" name="图片 24"/>
          <p:cNvPicPr>
            <a:picLocks noChangeAspect="1"/>
          </p:cNvPicPr>
          <p:nvPr/>
        </p:nvPicPr>
        <p:blipFill>
          <a:blip r:embed="rId23">
            <a:extLst>
              <a:ext uri="{28A0092B-C50C-407E-A947-70E740481C1C}">
                <a14:useLocalDpi xmlns:a14="http://schemas.microsoft.com/office/drawing/2010/main" val="0"/>
              </a:ext>
            </a:extLst>
          </a:blip>
          <a:srcRect l="8420" t="31100" r="4641" b="27950"/>
          <a:stretch>
            <a:fillRect/>
          </a:stretch>
        </p:blipFill>
        <p:spPr>
          <a:xfrm>
            <a:off x="7914898" y="3797769"/>
            <a:ext cx="949330" cy="268289"/>
          </a:xfrm>
          <a:prstGeom prst="rect">
            <a:avLst/>
          </a:prstGeom>
        </p:spPr>
      </p:pic>
      <p:pic>
        <p:nvPicPr>
          <p:cNvPr id="26" name="图片 25"/>
          <p:cNvPicPr>
            <a:picLocks noChangeAspect="1"/>
          </p:cNvPicPr>
          <p:nvPr/>
        </p:nvPicPr>
        <p:blipFill>
          <a:blip r:embed="rId24">
            <a:extLst>
              <a:ext uri="{28A0092B-C50C-407E-A947-70E740481C1C}">
                <a14:useLocalDpi xmlns:a14="http://schemas.microsoft.com/office/drawing/2010/main" val="0"/>
              </a:ext>
            </a:extLst>
          </a:blip>
          <a:srcRect t="12201" b="14091"/>
          <a:stretch>
            <a:fillRect/>
          </a:stretch>
        </p:blipFill>
        <p:spPr>
          <a:xfrm>
            <a:off x="3717917" y="3974585"/>
            <a:ext cx="698047" cy="514524"/>
          </a:xfrm>
          <a:prstGeom prst="rect">
            <a:avLst/>
          </a:prstGeom>
        </p:spPr>
      </p:pic>
      <p:pic>
        <p:nvPicPr>
          <p:cNvPr id="27" name="图片 26"/>
          <p:cNvPicPr>
            <a:picLocks noChangeAspect="1"/>
          </p:cNvPicPr>
          <p:nvPr/>
        </p:nvPicPr>
        <p:blipFill>
          <a:blip r:embed="rId25">
            <a:extLst>
              <a:ext uri="{28A0092B-C50C-407E-A947-70E740481C1C}">
                <a14:useLocalDpi xmlns:a14="http://schemas.microsoft.com/office/drawing/2010/main" val="0"/>
              </a:ext>
            </a:extLst>
          </a:blip>
          <a:srcRect l="12201" t="10728" r="14300" b="13181"/>
          <a:stretch>
            <a:fillRect/>
          </a:stretch>
        </p:blipFill>
        <p:spPr>
          <a:xfrm>
            <a:off x="5514533" y="3920056"/>
            <a:ext cx="639054" cy="566020"/>
          </a:xfrm>
          <a:prstGeom prst="rect">
            <a:avLst/>
          </a:prstGeom>
        </p:spPr>
      </p:pic>
      <p:pic>
        <p:nvPicPr>
          <p:cNvPr id="28" name="图片 27"/>
          <p:cNvPicPr>
            <a:picLocks noChangeAspect="1"/>
          </p:cNvPicPr>
          <p:nvPr/>
        </p:nvPicPr>
        <p:blipFill>
          <a:blip r:embed="rId26">
            <a:extLst>
              <a:ext uri="{28A0092B-C50C-407E-A947-70E740481C1C}">
                <a14:useLocalDpi xmlns:a14="http://schemas.microsoft.com/office/drawing/2010/main" val="0"/>
              </a:ext>
            </a:extLst>
          </a:blip>
          <a:srcRect l="16401" t="3800" r="16401" b="8000"/>
          <a:stretch>
            <a:fillRect/>
          </a:stretch>
        </p:blipFill>
        <p:spPr>
          <a:xfrm>
            <a:off x="4688078" y="3821526"/>
            <a:ext cx="522320" cy="685545"/>
          </a:xfrm>
          <a:prstGeom prst="rect">
            <a:avLst/>
          </a:prstGeom>
        </p:spPr>
      </p:pic>
      <p:pic>
        <p:nvPicPr>
          <p:cNvPr id="30" name="图片 29"/>
          <p:cNvPicPr>
            <a:picLocks noChangeAspect="1"/>
          </p:cNvPicPr>
          <p:nvPr/>
        </p:nvPicPr>
        <p:blipFill>
          <a:blip r:embed="rId27">
            <a:extLst>
              <a:ext uri="{28A0092B-C50C-407E-A947-70E740481C1C}">
                <a14:useLocalDpi xmlns:a14="http://schemas.microsoft.com/office/drawing/2010/main" val="0"/>
              </a:ext>
            </a:extLst>
          </a:blip>
          <a:srcRect l="16401" t="11384" r="16401" b="8626"/>
          <a:stretch>
            <a:fillRect/>
          </a:stretch>
        </p:blipFill>
        <p:spPr>
          <a:xfrm>
            <a:off x="4639137" y="3182288"/>
            <a:ext cx="618440" cy="560461"/>
          </a:xfrm>
          <a:prstGeom prst="rect">
            <a:avLst/>
          </a:prstGeom>
        </p:spPr>
      </p:pic>
    </p:spTree>
    <p:extLst>
      <p:ext uri="{BB962C8B-B14F-4D97-AF65-F5344CB8AC3E}">
        <p14:creationId xmlns:p14="http://schemas.microsoft.com/office/powerpoint/2010/main" val="3244887360"/>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p:txBody>
          <a:bodyPr/>
          <a:lstStyle/>
          <a:p>
            <a:r>
              <a:rPr lang="zh-CN" altLang="en-US"/>
              <a:t>金融行业的商业模式</a:t>
            </a:r>
          </a:p>
        </p:txBody>
      </p:sp>
      <p:sp>
        <p:nvSpPr>
          <p:cNvPr id="5" name="内容占位符 4"/>
          <p:cNvSpPr>
            <a:spLocks noGrp="1"/>
          </p:cNvSpPr>
          <p:nvPr>
            <p:ph idx="1"/>
          </p:nvPr>
        </p:nvSpPr>
        <p:spPr>
          <a:xfrm>
            <a:off x="495300" y="1154014"/>
            <a:ext cx="8915400" cy="293687"/>
          </a:xfrm>
        </p:spPr>
        <p:txBody>
          <a:bodyPr/>
          <a:lstStyle/>
          <a:p>
            <a:r>
              <a:rPr lang="zh-CN" altLang="en-US"/>
              <a:t>金融的商业模式核心：实现社会资源配置的最优化，客户包括资金方和资产方</a:t>
            </a:r>
            <a:endParaRPr lang="en-US" altLang="zh-CN"/>
          </a:p>
          <a:p>
            <a:endParaRPr lang="zh-CN" altLang="en-US"/>
          </a:p>
        </p:txBody>
      </p:sp>
      <p:grpSp>
        <p:nvGrpSpPr>
          <p:cNvPr id="32" name="组合 31"/>
          <p:cNvGrpSpPr/>
          <p:nvPr/>
        </p:nvGrpSpPr>
        <p:grpSpPr>
          <a:xfrm>
            <a:off x="966304" y="2132856"/>
            <a:ext cx="7973392" cy="3687855"/>
            <a:chOff x="508000" y="2142279"/>
            <a:chExt cx="7973392" cy="3687855"/>
          </a:xfrm>
        </p:grpSpPr>
        <p:sp>
          <p:nvSpPr>
            <p:cNvPr id="9" name="左右箭头 8"/>
            <p:cNvSpPr/>
            <p:nvPr/>
          </p:nvSpPr>
          <p:spPr>
            <a:xfrm>
              <a:off x="2696625" y="3738762"/>
              <a:ext cx="998517" cy="291261"/>
            </a:xfrm>
            <a:prstGeom prst="leftRightArrow">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11" name="TextBox 10"/>
            <p:cNvSpPr txBox="1"/>
            <p:nvPr/>
          </p:nvSpPr>
          <p:spPr>
            <a:xfrm>
              <a:off x="5825784" y="2765375"/>
              <a:ext cx="595035" cy="338554"/>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1600">
                  <a:latin typeface="微软雅黑" pitchFamily="34" charset="-122"/>
                  <a:ea typeface="微软雅黑" pitchFamily="34" charset="-122"/>
                </a:rPr>
                <a:t>借贷</a:t>
              </a:r>
            </a:p>
          </p:txBody>
        </p:sp>
        <p:sp>
          <p:nvSpPr>
            <p:cNvPr id="12" name="TextBox 11"/>
            <p:cNvSpPr txBox="1"/>
            <p:nvPr/>
          </p:nvSpPr>
          <p:spPr>
            <a:xfrm>
              <a:off x="5825785" y="3173929"/>
              <a:ext cx="595035" cy="338554"/>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1600">
                  <a:latin typeface="微软雅黑" pitchFamily="34" charset="-122"/>
                  <a:ea typeface="微软雅黑" pitchFamily="34" charset="-122"/>
                </a:rPr>
                <a:t>管理</a:t>
              </a:r>
            </a:p>
          </p:txBody>
        </p:sp>
        <p:sp>
          <p:nvSpPr>
            <p:cNvPr id="13" name="TextBox 12"/>
            <p:cNvSpPr txBox="1"/>
            <p:nvPr/>
          </p:nvSpPr>
          <p:spPr>
            <a:xfrm>
              <a:off x="2893817" y="2772087"/>
              <a:ext cx="595035" cy="338554"/>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1600">
                  <a:latin typeface="微软雅黑" pitchFamily="34" charset="-122"/>
                  <a:ea typeface="微软雅黑" pitchFamily="34" charset="-122"/>
                </a:rPr>
                <a:t>债权</a:t>
              </a:r>
            </a:p>
          </p:txBody>
        </p:sp>
        <p:sp>
          <p:nvSpPr>
            <p:cNvPr id="14" name="TextBox 13"/>
            <p:cNvSpPr txBox="1"/>
            <p:nvPr/>
          </p:nvSpPr>
          <p:spPr>
            <a:xfrm>
              <a:off x="2893817" y="4463985"/>
              <a:ext cx="595035" cy="338554"/>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1600">
                  <a:latin typeface="微软雅黑" pitchFamily="34" charset="-122"/>
                  <a:ea typeface="微软雅黑" pitchFamily="34" charset="-122"/>
                </a:rPr>
                <a:t>信息</a:t>
              </a:r>
            </a:p>
          </p:txBody>
        </p:sp>
        <p:sp>
          <p:nvSpPr>
            <p:cNvPr id="6" name="Freeform 116"/>
            <p:cNvSpPr>
              <a:spLocks noEditPoints="1"/>
            </p:cNvSpPr>
            <p:nvPr/>
          </p:nvSpPr>
          <p:spPr bwMode="auto">
            <a:xfrm>
              <a:off x="1015758" y="3067103"/>
              <a:ext cx="1489129" cy="1200910"/>
            </a:xfrm>
            <a:custGeom>
              <a:cxnLst>
                <a:cxn ang="0">
                  <a:pos x="55" y="27"/>
                </a:cxn>
                <a:cxn ang="0">
                  <a:pos x="54" y="27"/>
                </a:cxn>
                <a:cxn ang="0">
                  <a:pos x="54" y="27"/>
                </a:cxn>
                <a:cxn ang="0">
                  <a:pos x="53" y="27"/>
                </a:cxn>
                <a:cxn ang="0">
                  <a:pos x="28" y="6"/>
                </a:cxn>
                <a:cxn ang="0">
                  <a:pos x="4" y="27"/>
                </a:cxn>
                <a:cxn ang="0">
                  <a:pos x="3" y="27"/>
                </a:cxn>
                <a:cxn ang="0">
                  <a:pos x="2" y="27"/>
                </a:cxn>
                <a:cxn ang="0">
                  <a:pos x="0" y="24"/>
                </a:cxn>
                <a:cxn ang="0">
                  <a:pos x="0" y="23"/>
                </a:cxn>
                <a:cxn ang="0">
                  <a:pos x="26" y="1"/>
                </a:cxn>
                <a:cxn ang="0">
                  <a:pos x="31" y="1"/>
                </a:cxn>
                <a:cxn ang="0">
                  <a:pos x="40" y="8"/>
                </a:cxn>
                <a:cxn ang="0">
                  <a:pos x="40" y="1"/>
                </a:cxn>
                <a:cxn ang="0">
                  <a:pos x="41" y="0"/>
                </a:cxn>
                <a:cxn ang="0">
                  <a:pos x="48" y="0"/>
                </a:cxn>
                <a:cxn ang="0">
                  <a:pos x="49" y="1"/>
                </a:cxn>
                <a:cxn ang="0">
                  <a:pos x="49" y="16"/>
                </a:cxn>
                <a:cxn ang="0">
                  <a:pos x="57" y="23"/>
                </a:cxn>
                <a:cxn ang="0">
                  <a:pos x="57" y="24"/>
                </a:cxn>
                <a:cxn ang="0">
                  <a:pos x="55" y="27"/>
                </a:cxn>
                <a:cxn ang="0">
                  <a:pos x="49" y="44"/>
                </a:cxn>
                <a:cxn ang="0">
                  <a:pos x="47" y="46"/>
                </a:cxn>
                <a:cxn ang="0">
                  <a:pos x="33" y="46"/>
                </a:cxn>
                <a:cxn ang="0">
                  <a:pos x="33" y="32"/>
                </a:cxn>
                <a:cxn ang="0">
                  <a:pos x="24" y="32"/>
                </a:cxn>
                <a:cxn ang="0">
                  <a:pos x="24" y="46"/>
                </a:cxn>
                <a:cxn ang="0">
                  <a:pos x="10" y="46"/>
                </a:cxn>
                <a:cxn ang="0">
                  <a:pos x="8" y="44"/>
                </a:cxn>
                <a:cxn ang="0">
                  <a:pos x="8" y="27"/>
                </a:cxn>
                <a:cxn ang="0">
                  <a:pos x="8" y="26"/>
                </a:cxn>
                <a:cxn ang="0">
                  <a:pos x="28" y="9"/>
                </a:cxn>
                <a:cxn ang="0">
                  <a:pos x="49" y="26"/>
                </a:cxn>
                <a:cxn ang="0">
                  <a:pos x="49" y="27"/>
                </a:cxn>
                <a:cxn ang="0">
                  <a:pos x="49" y="44"/>
                </a:cxn>
              </a:cxnLst>
              <a:rect l="0" t="0" r="r" b="b"/>
              <a:pathLst>
                <a:path w="57" h="46">
                  <a:moveTo>
                    <a:pt x="55" y="27"/>
                  </a:moveTo>
                  <a:cubicBezTo>
                    <a:pt x="55" y="27"/>
                    <a:pt x="54" y="27"/>
                    <a:pt x="54" y="27"/>
                  </a:cubicBezTo>
                  <a:cubicBezTo>
                    <a:pt x="54" y="27"/>
                    <a:pt x="54" y="27"/>
                    <a:pt x="54" y="27"/>
                  </a:cubicBezTo>
                  <a:cubicBezTo>
                    <a:pt x="54" y="27"/>
                    <a:pt x="53" y="27"/>
                    <a:pt x="53" y="27"/>
                  </a:cubicBezTo>
                  <a:cubicBezTo>
                    <a:pt x="28" y="6"/>
                    <a:pt x="28" y="6"/>
                    <a:pt x="28" y="6"/>
                  </a:cubicBezTo>
                  <a:cubicBezTo>
                    <a:pt x="4" y="27"/>
                    <a:pt x="4" y="27"/>
                    <a:pt x="4" y="27"/>
                  </a:cubicBezTo>
                  <a:cubicBezTo>
                    <a:pt x="4" y="27"/>
                    <a:pt x="3" y="27"/>
                    <a:pt x="3" y="27"/>
                  </a:cubicBezTo>
                  <a:cubicBezTo>
                    <a:pt x="3" y="27"/>
                    <a:pt x="2" y="27"/>
                    <a:pt x="2" y="27"/>
                  </a:cubicBezTo>
                  <a:cubicBezTo>
                    <a:pt x="0" y="24"/>
                    <a:pt x="0" y="24"/>
                    <a:pt x="0" y="24"/>
                  </a:cubicBezTo>
                  <a:cubicBezTo>
                    <a:pt x="0" y="24"/>
                    <a:pt x="0" y="23"/>
                    <a:pt x="0" y="23"/>
                  </a:cubicBezTo>
                  <a:cubicBezTo>
                    <a:pt x="26" y="1"/>
                    <a:pt x="26" y="1"/>
                    <a:pt x="26" y="1"/>
                  </a:cubicBezTo>
                  <a:cubicBezTo>
                    <a:pt x="27" y="0"/>
                    <a:pt x="30" y="0"/>
                    <a:pt x="31" y="1"/>
                  </a:cubicBezTo>
                  <a:cubicBezTo>
                    <a:pt x="40" y="8"/>
                    <a:pt x="40" y="8"/>
                    <a:pt x="40" y="8"/>
                  </a:cubicBezTo>
                  <a:cubicBezTo>
                    <a:pt x="40" y="1"/>
                    <a:pt x="40" y="1"/>
                    <a:pt x="40" y="1"/>
                  </a:cubicBezTo>
                  <a:cubicBezTo>
                    <a:pt x="40" y="1"/>
                    <a:pt x="40" y="0"/>
                    <a:pt x="41" y="0"/>
                  </a:cubicBezTo>
                  <a:cubicBezTo>
                    <a:pt x="48" y="0"/>
                    <a:pt x="48" y="0"/>
                    <a:pt x="48" y="0"/>
                  </a:cubicBezTo>
                  <a:cubicBezTo>
                    <a:pt x="49" y="0"/>
                    <a:pt x="49" y="1"/>
                    <a:pt x="49" y="1"/>
                  </a:cubicBezTo>
                  <a:cubicBezTo>
                    <a:pt x="49" y="16"/>
                    <a:pt x="49" y="16"/>
                    <a:pt x="49" y="16"/>
                  </a:cubicBezTo>
                  <a:cubicBezTo>
                    <a:pt x="57" y="23"/>
                    <a:pt x="57" y="23"/>
                    <a:pt x="57" y="23"/>
                  </a:cubicBezTo>
                  <a:cubicBezTo>
                    <a:pt x="57" y="23"/>
                    <a:pt x="57" y="24"/>
                    <a:pt x="57" y="24"/>
                  </a:cubicBezTo>
                  <a:lnTo>
                    <a:pt x="55" y="27"/>
                  </a:lnTo>
                  <a:close/>
                  <a:moveTo>
                    <a:pt x="49" y="44"/>
                  </a:moveTo>
                  <a:cubicBezTo>
                    <a:pt x="49" y="45"/>
                    <a:pt x="48" y="46"/>
                    <a:pt x="47" y="46"/>
                  </a:cubicBezTo>
                  <a:cubicBezTo>
                    <a:pt x="33" y="46"/>
                    <a:pt x="33" y="46"/>
                    <a:pt x="33" y="46"/>
                  </a:cubicBezTo>
                  <a:cubicBezTo>
                    <a:pt x="33" y="32"/>
                    <a:pt x="33" y="32"/>
                    <a:pt x="33" y="32"/>
                  </a:cubicBezTo>
                  <a:cubicBezTo>
                    <a:pt x="24" y="32"/>
                    <a:pt x="24" y="32"/>
                    <a:pt x="24" y="32"/>
                  </a:cubicBezTo>
                  <a:cubicBezTo>
                    <a:pt x="24" y="46"/>
                    <a:pt x="24" y="46"/>
                    <a:pt x="24" y="46"/>
                  </a:cubicBezTo>
                  <a:cubicBezTo>
                    <a:pt x="10" y="46"/>
                    <a:pt x="10" y="46"/>
                    <a:pt x="10" y="46"/>
                  </a:cubicBezTo>
                  <a:cubicBezTo>
                    <a:pt x="9" y="46"/>
                    <a:pt x="8" y="45"/>
                    <a:pt x="8" y="44"/>
                  </a:cubicBezTo>
                  <a:cubicBezTo>
                    <a:pt x="8" y="27"/>
                    <a:pt x="8" y="27"/>
                    <a:pt x="8" y="27"/>
                  </a:cubicBezTo>
                  <a:cubicBezTo>
                    <a:pt x="8" y="27"/>
                    <a:pt x="8" y="26"/>
                    <a:pt x="8" y="26"/>
                  </a:cubicBezTo>
                  <a:cubicBezTo>
                    <a:pt x="28" y="9"/>
                    <a:pt x="28" y="9"/>
                    <a:pt x="28" y="9"/>
                  </a:cubicBezTo>
                  <a:cubicBezTo>
                    <a:pt x="49" y="26"/>
                    <a:pt x="49" y="26"/>
                    <a:pt x="49" y="26"/>
                  </a:cubicBezTo>
                  <a:cubicBezTo>
                    <a:pt x="49" y="26"/>
                    <a:pt x="49" y="27"/>
                    <a:pt x="49" y="27"/>
                  </a:cubicBezTo>
                  <a:lnTo>
                    <a:pt x="49" y="44"/>
                  </a:lnTo>
                  <a:close/>
                </a:path>
              </a:pathLst>
            </a:custGeom>
            <a:solidFill>
              <a:srgbClr val="F7AC12"/>
            </a:solidFill>
            <a:ln w="9525">
              <a:noFill/>
              <a:round/>
            </a:ln>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en-US" sz="1800"/>
            </a:p>
          </p:txBody>
        </p:sp>
        <p:sp>
          <p:nvSpPr>
            <p:cNvPr id="16" name="TextBox 15"/>
            <p:cNvSpPr txBox="1"/>
            <p:nvPr/>
          </p:nvSpPr>
          <p:spPr>
            <a:xfrm>
              <a:off x="1194448" y="4746567"/>
              <a:ext cx="1107996" cy="369332"/>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1800" b="1">
                  <a:solidFill>
                    <a:srgbClr val="3A5063"/>
                  </a:solidFill>
                  <a:latin typeface="微软雅黑" pitchFamily="34" charset="-122"/>
                  <a:ea typeface="微软雅黑" pitchFamily="34" charset="-122"/>
                </a:rPr>
                <a:t>提供标的</a:t>
              </a:r>
            </a:p>
          </p:txBody>
        </p:sp>
        <p:sp>
          <p:nvSpPr>
            <p:cNvPr id="19" name="TextBox 18"/>
            <p:cNvSpPr txBox="1"/>
            <p:nvPr/>
          </p:nvSpPr>
          <p:spPr>
            <a:xfrm>
              <a:off x="1313724" y="2349712"/>
              <a:ext cx="877163" cy="369332"/>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1800" b="1">
                  <a:solidFill>
                    <a:srgbClr val="CD4E37"/>
                  </a:solidFill>
                  <a:latin typeface="微软雅黑" pitchFamily="34" charset="-122"/>
                  <a:ea typeface="微软雅黑" pitchFamily="34" charset="-122"/>
                </a:rPr>
                <a:t>资产方</a:t>
              </a:r>
            </a:p>
          </p:txBody>
        </p:sp>
        <p:sp>
          <p:nvSpPr>
            <p:cNvPr id="8" name="Freeform 23"/>
            <p:cNvSpPr>
              <a:spLocks noEditPoints="1"/>
            </p:cNvSpPr>
            <p:nvPr/>
          </p:nvSpPr>
          <p:spPr bwMode="auto">
            <a:xfrm>
              <a:off x="4029266" y="3067102"/>
              <a:ext cx="1213343" cy="1200911"/>
            </a:xfrm>
            <a:custGeom>
              <a:cxnLst>
                <a:cxn ang="0">
                  <a:pos x="68" y="14"/>
                </a:cxn>
                <a:cxn ang="0">
                  <a:pos x="68" y="18"/>
                </a:cxn>
                <a:cxn ang="0">
                  <a:pos x="64" y="18"/>
                </a:cxn>
                <a:cxn ang="0">
                  <a:pos x="61" y="21"/>
                </a:cxn>
                <a:cxn ang="0">
                  <a:pos x="7" y="21"/>
                </a:cxn>
                <a:cxn ang="0">
                  <a:pos x="4" y="18"/>
                </a:cxn>
                <a:cxn ang="0">
                  <a:pos x="0" y="18"/>
                </a:cxn>
                <a:cxn ang="0">
                  <a:pos x="0" y="14"/>
                </a:cxn>
                <a:cxn ang="0">
                  <a:pos x="34" y="0"/>
                </a:cxn>
                <a:cxn ang="0">
                  <a:pos x="68" y="14"/>
                </a:cxn>
                <a:cxn ang="0">
                  <a:pos x="68" y="60"/>
                </a:cxn>
                <a:cxn ang="0">
                  <a:pos x="68" y="64"/>
                </a:cxn>
                <a:cxn ang="0">
                  <a:pos x="0" y="64"/>
                </a:cxn>
                <a:cxn ang="0">
                  <a:pos x="0" y="60"/>
                </a:cxn>
                <a:cxn ang="0">
                  <a:pos x="2" y="57"/>
                </a:cxn>
                <a:cxn ang="0">
                  <a:pos x="66" y="57"/>
                </a:cxn>
                <a:cxn ang="0">
                  <a:pos x="68" y="60"/>
                </a:cxn>
                <a:cxn ang="0">
                  <a:pos x="18" y="23"/>
                </a:cxn>
                <a:cxn ang="0">
                  <a:pos x="18" y="50"/>
                </a:cxn>
                <a:cxn ang="0">
                  <a:pos x="23" y="50"/>
                </a:cxn>
                <a:cxn ang="0">
                  <a:pos x="23" y="23"/>
                </a:cxn>
                <a:cxn ang="0">
                  <a:pos x="32" y="23"/>
                </a:cxn>
                <a:cxn ang="0">
                  <a:pos x="32" y="50"/>
                </a:cxn>
                <a:cxn ang="0">
                  <a:pos x="36" y="50"/>
                </a:cxn>
                <a:cxn ang="0">
                  <a:pos x="36" y="23"/>
                </a:cxn>
                <a:cxn ang="0">
                  <a:pos x="45" y="23"/>
                </a:cxn>
                <a:cxn ang="0">
                  <a:pos x="45" y="50"/>
                </a:cxn>
                <a:cxn ang="0">
                  <a:pos x="50" y="50"/>
                </a:cxn>
                <a:cxn ang="0">
                  <a:pos x="50" y="23"/>
                </a:cxn>
                <a:cxn ang="0">
                  <a:pos x="59" y="23"/>
                </a:cxn>
                <a:cxn ang="0">
                  <a:pos x="59" y="50"/>
                </a:cxn>
                <a:cxn ang="0">
                  <a:pos x="61" y="50"/>
                </a:cxn>
                <a:cxn ang="0">
                  <a:pos x="64" y="53"/>
                </a:cxn>
                <a:cxn ang="0">
                  <a:pos x="64" y="55"/>
                </a:cxn>
                <a:cxn ang="0">
                  <a:pos x="4" y="55"/>
                </a:cxn>
                <a:cxn ang="0">
                  <a:pos x="4" y="53"/>
                </a:cxn>
                <a:cxn ang="0">
                  <a:pos x="7" y="50"/>
                </a:cxn>
                <a:cxn ang="0">
                  <a:pos x="9" y="50"/>
                </a:cxn>
                <a:cxn ang="0">
                  <a:pos x="9" y="23"/>
                </a:cxn>
                <a:cxn ang="0">
                  <a:pos x="18" y="23"/>
                </a:cxn>
              </a:cxnLst>
              <a:rect l="0" t="0" r="r" b="b"/>
              <a:pathLst>
                <a:path w="68" h="64">
                  <a:moveTo>
                    <a:pt x="68" y="14"/>
                  </a:moveTo>
                  <a:cubicBezTo>
                    <a:pt x="68" y="18"/>
                    <a:pt x="68" y="18"/>
                    <a:pt x="68" y="18"/>
                  </a:cubicBezTo>
                  <a:cubicBezTo>
                    <a:pt x="64" y="18"/>
                    <a:pt x="64" y="18"/>
                    <a:pt x="64" y="18"/>
                  </a:cubicBezTo>
                  <a:cubicBezTo>
                    <a:pt x="64" y="20"/>
                    <a:pt x="63" y="21"/>
                    <a:pt x="61" y="21"/>
                  </a:cubicBezTo>
                  <a:cubicBezTo>
                    <a:pt x="7" y="21"/>
                    <a:pt x="7" y="21"/>
                    <a:pt x="7" y="21"/>
                  </a:cubicBezTo>
                  <a:cubicBezTo>
                    <a:pt x="5" y="21"/>
                    <a:pt x="4" y="20"/>
                    <a:pt x="4" y="18"/>
                  </a:cubicBezTo>
                  <a:cubicBezTo>
                    <a:pt x="0" y="18"/>
                    <a:pt x="0" y="18"/>
                    <a:pt x="0" y="18"/>
                  </a:cubicBezTo>
                  <a:cubicBezTo>
                    <a:pt x="0" y="14"/>
                    <a:pt x="0" y="14"/>
                    <a:pt x="0" y="14"/>
                  </a:cubicBezTo>
                  <a:cubicBezTo>
                    <a:pt x="34" y="0"/>
                    <a:pt x="34" y="0"/>
                    <a:pt x="34" y="0"/>
                  </a:cubicBezTo>
                  <a:lnTo>
                    <a:pt x="68" y="14"/>
                  </a:lnTo>
                  <a:close/>
                  <a:moveTo>
                    <a:pt x="68" y="60"/>
                  </a:moveTo>
                  <a:cubicBezTo>
                    <a:pt x="68" y="64"/>
                    <a:pt x="68" y="64"/>
                    <a:pt x="68" y="64"/>
                  </a:cubicBezTo>
                  <a:cubicBezTo>
                    <a:pt x="0" y="64"/>
                    <a:pt x="0" y="64"/>
                    <a:pt x="0" y="64"/>
                  </a:cubicBezTo>
                  <a:cubicBezTo>
                    <a:pt x="0" y="60"/>
                    <a:pt x="0" y="60"/>
                    <a:pt x="0" y="60"/>
                  </a:cubicBezTo>
                  <a:cubicBezTo>
                    <a:pt x="0" y="58"/>
                    <a:pt x="1" y="57"/>
                    <a:pt x="2" y="57"/>
                  </a:cubicBezTo>
                  <a:cubicBezTo>
                    <a:pt x="66" y="57"/>
                    <a:pt x="66" y="57"/>
                    <a:pt x="66" y="57"/>
                  </a:cubicBezTo>
                  <a:cubicBezTo>
                    <a:pt x="67" y="57"/>
                    <a:pt x="68" y="58"/>
                    <a:pt x="68" y="60"/>
                  </a:cubicBezTo>
                  <a:close/>
                  <a:moveTo>
                    <a:pt x="18" y="23"/>
                  </a:moveTo>
                  <a:cubicBezTo>
                    <a:pt x="18" y="50"/>
                    <a:pt x="18" y="50"/>
                    <a:pt x="18" y="50"/>
                  </a:cubicBezTo>
                  <a:cubicBezTo>
                    <a:pt x="23" y="50"/>
                    <a:pt x="23" y="50"/>
                    <a:pt x="23" y="50"/>
                  </a:cubicBezTo>
                  <a:cubicBezTo>
                    <a:pt x="23" y="23"/>
                    <a:pt x="23" y="23"/>
                    <a:pt x="23" y="23"/>
                  </a:cubicBezTo>
                  <a:cubicBezTo>
                    <a:pt x="32" y="23"/>
                    <a:pt x="32" y="23"/>
                    <a:pt x="32" y="23"/>
                  </a:cubicBezTo>
                  <a:cubicBezTo>
                    <a:pt x="32" y="50"/>
                    <a:pt x="32" y="50"/>
                    <a:pt x="32" y="50"/>
                  </a:cubicBezTo>
                  <a:cubicBezTo>
                    <a:pt x="36" y="50"/>
                    <a:pt x="36" y="50"/>
                    <a:pt x="36" y="50"/>
                  </a:cubicBezTo>
                  <a:cubicBezTo>
                    <a:pt x="36" y="23"/>
                    <a:pt x="36" y="23"/>
                    <a:pt x="36" y="23"/>
                  </a:cubicBezTo>
                  <a:cubicBezTo>
                    <a:pt x="45" y="23"/>
                    <a:pt x="45" y="23"/>
                    <a:pt x="45" y="23"/>
                  </a:cubicBezTo>
                  <a:cubicBezTo>
                    <a:pt x="45" y="50"/>
                    <a:pt x="45" y="50"/>
                    <a:pt x="45" y="50"/>
                  </a:cubicBezTo>
                  <a:cubicBezTo>
                    <a:pt x="50" y="50"/>
                    <a:pt x="50" y="50"/>
                    <a:pt x="50" y="50"/>
                  </a:cubicBezTo>
                  <a:cubicBezTo>
                    <a:pt x="50" y="23"/>
                    <a:pt x="50" y="23"/>
                    <a:pt x="50" y="23"/>
                  </a:cubicBezTo>
                  <a:cubicBezTo>
                    <a:pt x="59" y="23"/>
                    <a:pt x="59" y="23"/>
                    <a:pt x="59" y="23"/>
                  </a:cubicBezTo>
                  <a:cubicBezTo>
                    <a:pt x="59" y="50"/>
                    <a:pt x="59" y="50"/>
                    <a:pt x="59" y="50"/>
                  </a:cubicBezTo>
                  <a:cubicBezTo>
                    <a:pt x="61" y="50"/>
                    <a:pt x="61" y="50"/>
                    <a:pt x="61" y="50"/>
                  </a:cubicBezTo>
                  <a:cubicBezTo>
                    <a:pt x="63" y="50"/>
                    <a:pt x="64" y="51"/>
                    <a:pt x="64" y="53"/>
                  </a:cubicBezTo>
                  <a:cubicBezTo>
                    <a:pt x="64" y="55"/>
                    <a:pt x="64" y="55"/>
                    <a:pt x="64" y="55"/>
                  </a:cubicBezTo>
                  <a:cubicBezTo>
                    <a:pt x="4" y="55"/>
                    <a:pt x="4" y="55"/>
                    <a:pt x="4" y="55"/>
                  </a:cubicBezTo>
                  <a:cubicBezTo>
                    <a:pt x="4" y="53"/>
                    <a:pt x="4" y="53"/>
                    <a:pt x="4" y="53"/>
                  </a:cubicBezTo>
                  <a:cubicBezTo>
                    <a:pt x="4" y="51"/>
                    <a:pt x="5" y="50"/>
                    <a:pt x="7" y="50"/>
                  </a:cubicBezTo>
                  <a:cubicBezTo>
                    <a:pt x="9" y="50"/>
                    <a:pt x="9" y="50"/>
                    <a:pt x="9" y="50"/>
                  </a:cubicBezTo>
                  <a:cubicBezTo>
                    <a:pt x="9" y="23"/>
                    <a:pt x="9" y="23"/>
                    <a:pt x="9" y="23"/>
                  </a:cubicBezTo>
                  <a:lnTo>
                    <a:pt x="18" y="23"/>
                  </a:lnTo>
                  <a:close/>
                </a:path>
              </a:pathLst>
            </a:custGeom>
            <a:solidFill>
              <a:srgbClr val="F7AC12"/>
            </a:solidFill>
            <a:ln w="9525">
              <a:noFill/>
              <a:round/>
            </a:ln>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en-US" sz="1800"/>
            </a:p>
          </p:txBody>
        </p:sp>
        <p:sp>
          <p:nvSpPr>
            <p:cNvPr id="17" name="TextBox 16"/>
            <p:cNvSpPr txBox="1"/>
            <p:nvPr/>
          </p:nvSpPr>
          <p:spPr>
            <a:xfrm>
              <a:off x="4080225" y="4746567"/>
              <a:ext cx="1107996" cy="369332"/>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1800" b="1">
                  <a:solidFill>
                    <a:srgbClr val="3A5063"/>
                  </a:solidFill>
                  <a:latin typeface="微软雅黑" pitchFamily="34" charset="-122"/>
                  <a:ea typeface="微软雅黑" pitchFamily="34" charset="-122"/>
                </a:rPr>
                <a:t>包装加工</a:t>
              </a:r>
            </a:p>
          </p:txBody>
        </p:sp>
        <p:sp>
          <p:nvSpPr>
            <p:cNvPr id="20" name="TextBox 19"/>
            <p:cNvSpPr txBox="1"/>
            <p:nvPr/>
          </p:nvSpPr>
          <p:spPr>
            <a:xfrm>
              <a:off x="4081939" y="2349712"/>
              <a:ext cx="1107996" cy="369332"/>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1800" b="1">
                  <a:solidFill>
                    <a:srgbClr val="CD4E37"/>
                  </a:solidFill>
                  <a:latin typeface="微软雅黑" pitchFamily="34" charset="-122"/>
                  <a:ea typeface="微软雅黑" pitchFamily="34" charset="-122"/>
                </a:rPr>
                <a:t>金融机构</a:t>
              </a:r>
            </a:p>
          </p:txBody>
        </p:sp>
        <p:sp>
          <p:nvSpPr>
            <p:cNvPr id="7" name="Freeform 69"/>
            <p:cNvSpPr/>
            <p:nvPr/>
          </p:nvSpPr>
          <p:spPr bwMode="auto">
            <a:xfrm>
              <a:off x="7148995" y="3091107"/>
              <a:ext cx="613772" cy="1152899"/>
            </a:xfrm>
            <a:custGeom>
              <a:cxnLst>
                <a:cxn ang="0">
                  <a:pos x="21" y="57"/>
                </a:cxn>
                <a:cxn ang="0">
                  <a:pos x="21" y="63"/>
                </a:cxn>
                <a:cxn ang="0">
                  <a:pos x="20" y="64"/>
                </a:cxn>
                <a:cxn ang="0">
                  <a:pos x="15" y="64"/>
                </a:cxn>
                <a:cxn ang="0">
                  <a:pos x="14" y="63"/>
                </a:cxn>
                <a:cxn ang="0">
                  <a:pos x="14" y="57"/>
                </a:cxn>
                <a:cxn ang="0">
                  <a:pos x="1" y="50"/>
                </a:cxn>
                <a:cxn ang="0">
                  <a:pos x="1" y="49"/>
                </a:cxn>
                <a:cxn ang="0">
                  <a:pos x="4" y="44"/>
                </a:cxn>
                <a:cxn ang="0">
                  <a:pos x="5" y="43"/>
                </a:cxn>
                <a:cxn ang="0">
                  <a:pos x="6" y="44"/>
                </a:cxn>
                <a:cxn ang="0">
                  <a:pos x="17" y="49"/>
                </a:cxn>
                <a:cxn ang="0">
                  <a:pos x="25" y="43"/>
                </a:cxn>
                <a:cxn ang="0">
                  <a:pos x="16" y="36"/>
                </a:cxn>
                <a:cxn ang="0">
                  <a:pos x="1" y="21"/>
                </a:cxn>
                <a:cxn ang="0">
                  <a:pos x="14" y="8"/>
                </a:cxn>
                <a:cxn ang="0">
                  <a:pos x="14" y="1"/>
                </a:cxn>
                <a:cxn ang="0">
                  <a:pos x="15" y="0"/>
                </a:cxn>
                <a:cxn ang="0">
                  <a:pos x="20" y="0"/>
                </a:cxn>
                <a:cxn ang="0">
                  <a:pos x="21" y="1"/>
                </a:cxn>
                <a:cxn ang="0">
                  <a:pos x="21" y="7"/>
                </a:cxn>
                <a:cxn ang="0">
                  <a:pos x="32" y="12"/>
                </a:cxn>
                <a:cxn ang="0">
                  <a:pos x="32" y="14"/>
                </a:cxn>
                <a:cxn ang="0">
                  <a:pos x="29" y="19"/>
                </a:cxn>
                <a:cxn ang="0">
                  <a:pos x="29" y="19"/>
                </a:cxn>
                <a:cxn ang="0">
                  <a:pos x="28" y="19"/>
                </a:cxn>
                <a:cxn ang="0">
                  <a:pos x="18" y="15"/>
                </a:cxn>
                <a:cxn ang="0">
                  <a:pos x="10" y="21"/>
                </a:cxn>
                <a:cxn ang="0">
                  <a:pos x="20" y="28"/>
                </a:cxn>
                <a:cxn ang="0">
                  <a:pos x="34" y="42"/>
                </a:cxn>
                <a:cxn ang="0">
                  <a:pos x="21" y="57"/>
                </a:cxn>
              </a:cxnLst>
              <a:rect l="0" t="0" r="r" b="b"/>
              <a:pathLst>
                <a:path w="34" h="64">
                  <a:moveTo>
                    <a:pt x="21" y="57"/>
                  </a:moveTo>
                  <a:cubicBezTo>
                    <a:pt x="21" y="63"/>
                    <a:pt x="21" y="63"/>
                    <a:pt x="21" y="63"/>
                  </a:cubicBezTo>
                  <a:cubicBezTo>
                    <a:pt x="21" y="63"/>
                    <a:pt x="20" y="64"/>
                    <a:pt x="20" y="64"/>
                  </a:cubicBezTo>
                  <a:cubicBezTo>
                    <a:pt x="15" y="64"/>
                    <a:pt x="15" y="64"/>
                    <a:pt x="15" y="64"/>
                  </a:cubicBezTo>
                  <a:cubicBezTo>
                    <a:pt x="14" y="64"/>
                    <a:pt x="14" y="63"/>
                    <a:pt x="14" y="63"/>
                  </a:cubicBezTo>
                  <a:cubicBezTo>
                    <a:pt x="14" y="57"/>
                    <a:pt x="14" y="57"/>
                    <a:pt x="14" y="57"/>
                  </a:cubicBezTo>
                  <a:cubicBezTo>
                    <a:pt x="5" y="55"/>
                    <a:pt x="1" y="50"/>
                    <a:pt x="1" y="50"/>
                  </a:cubicBezTo>
                  <a:cubicBezTo>
                    <a:pt x="0" y="50"/>
                    <a:pt x="0" y="49"/>
                    <a:pt x="1" y="49"/>
                  </a:cubicBezTo>
                  <a:cubicBezTo>
                    <a:pt x="4" y="44"/>
                    <a:pt x="4" y="44"/>
                    <a:pt x="4" y="44"/>
                  </a:cubicBezTo>
                  <a:cubicBezTo>
                    <a:pt x="4" y="44"/>
                    <a:pt x="5" y="43"/>
                    <a:pt x="5" y="43"/>
                  </a:cubicBezTo>
                  <a:cubicBezTo>
                    <a:pt x="5" y="43"/>
                    <a:pt x="6" y="44"/>
                    <a:pt x="6" y="44"/>
                  </a:cubicBezTo>
                  <a:cubicBezTo>
                    <a:pt x="6" y="44"/>
                    <a:pt x="11" y="49"/>
                    <a:pt x="17" y="49"/>
                  </a:cubicBezTo>
                  <a:cubicBezTo>
                    <a:pt x="21" y="49"/>
                    <a:pt x="25" y="47"/>
                    <a:pt x="25" y="43"/>
                  </a:cubicBezTo>
                  <a:cubicBezTo>
                    <a:pt x="25" y="39"/>
                    <a:pt x="20" y="38"/>
                    <a:pt x="16" y="36"/>
                  </a:cubicBezTo>
                  <a:cubicBezTo>
                    <a:pt x="9" y="33"/>
                    <a:pt x="1" y="30"/>
                    <a:pt x="1" y="21"/>
                  </a:cubicBezTo>
                  <a:cubicBezTo>
                    <a:pt x="1" y="14"/>
                    <a:pt x="6" y="9"/>
                    <a:pt x="14" y="8"/>
                  </a:cubicBezTo>
                  <a:cubicBezTo>
                    <a:pt x="14" y="1"/>
                    <a:pt x="14" y="1"/>
                    <a:pt x="14" y="1"/>
                  </a:cubicBezTo>
                  <a:cubicBezTo>
                    <a:pt x="14" y="0"/>
                    <a:pt x="14" y="0"/>
                    <a:pt x="15" y="0"/>
                  </a:cubicBezTo>
                  <a:cubicBezTo>
                    <a:pt x="20" y="0"/>
                    <a:pt x="20" y="0"/>
                    <a:pt x="20" y="0"/>
                  </a:cubicBezTo>
                  <a:cubicBezTo>
                    <a:pt x="20" y="0"/>
                    <a:pt x="21" y="0"/>
                    <a:pt x="21" y="1"/>
                  </a:cubicBezTo>
                  <a:cubicBezTo>
                    <a:pt x="21" y="7"/>
                    <a:pt x="21" y="7"/>
                    <a:pt x="21" y="7"/>
                  </a:cubicBezTo>
                  <a:cubicBezTo>
                    <a:pt x="28" y="8"/>
                    <a:pt x="32" y="12"/>
                    <a:pt x="32" y="12"/>
                  </a:cubicBezTo>
                  <a:cubicBezTo>
                    <a:pt x="33" y="13"/>
                    <a:pt x="33" y="13"/>
                    <a:pt x="32" y="14"/>
                  </a:cubicBezTo>
                  <a:cubicBezTo>
                    <a:pt x="29" y="19"/>
                    <a:pt x="29" y="19"/>
                    <a:pt x="29" y="19"/>
                  </a:cubicBezTo>
                  <a:cubicBezTo>
                    <a:pt x="29" y="19"/>
                    <a:pt x="29" y="19"/>
                    <a:pt x="29" y="19"/>
                  </a:cubicBezTo>
                  <a:cubicBezTo>
                    <a:pt x="28" y="19"/>
                    <a:pt x="28" y="19"/>
                    <a:pt x="28" y="19"/>
                  </a:cubicBezTo>
                  <a:cubicBezTo>
                    <a:pt x="28" y="19"/>
                    <a:pt x="23" y="15"/>
                    <a:pt x="18" y="15"/>
                  </a:cubicBezTo>
                  <a:cubicBezTo>
                    <a:pt x="13" y="15"/>
                    <a:pt x="10" y="18"/>
                    <a:pt x="10" y="21"/>
                  </a:cubicBezTo>
                  <a:cubicBezTo>
                    <a:pt x="10" y="25"/>
                    <a:pt x="15" y="26"/>
                    <a:pt x="20" y="28"/>
                  </a:cubicBezTo>
                  <a:cubicBezTo>
                    <a:pt x="26" y="31"/>
                    <a:pt x="34" y="34"/>
                    <a:pt x="34" y="42"/>
                  </a:cubicBezTo>
                  <a:cubicBezTo>
                    <a:pt x="34" y="50"/>
                    <a:pt x="28" y="55"/>
                    <a:pt x="21" y="57"/>
                  </a:cubicBezTo>
                  <a:close/>
                </a:path>
              </a:pathLst>
            </a:custGeom>
            <a:solidFill>
              <a:srgbClr val="F7AC12"/>
            </a:solidFill>
            <a:ln w="9525">
              <a:noFill/>
              <a:round/>
            </a:ln>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en-US" sz="1800"/>
            </a:p>
          </p:txBody>
        </p:sp>
        <p:sp>
          <p:nvSpPr>
            <p:cNvPr id="18" name="TextBox 17"/>
            <p:cNvSpPr txBox="1"/>
            <p:nvPr/>
          </p:nvSpPr>
          <p:spPr>
            <a:xfrm>
              <a:off x="6901883" y="4750848"/>
              <a:ext cx="1107996" cy="369332"/>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1800" b="1">
                  <a:solidFill>
                    <a:srgbClr val="3A5063"/>
                  </a:solidFill>
                  <a:latin typeface="微软雅黑" pitchFamily="34" charset="-122"/>
                  <a:ea typeface="微软雅黑" pitchFamily="34" charset="-122"/>
                </a:rPr>
                <a:t>提供资金</a:t>
              </a:r>
            </a:p>
          </p:txBody>
        </p:sp>
        <p:sp>
          <p:nvSpPr>
            <p:cNvPr id="21" name="TextBox 20"/>
            <p:cNvSpPr txBox="1"/>
            <p:nvPr/>
          </p:nvSpPr>
          <p:spPr>
            <a:xfrm>
              <a:off x="7017299" y="2349712"/>
              <a:ext cx="877163" cy="369332"/>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1800" b="1">
                  <a:solidFill>
                    <a:srgbClr val="CD4E37"/>
                  </a:solidFill>
                  <a:latin typeface="微软雅黑" pitchFamily="34" charset="-122"/>
                  <a:ea typeface="微软雅黑" pitchFamily="34" charset="-122"/>
                </a:rPr>
                <a:t>资金方</a:t>
              </a:r>
            </a:p>
          </p:txBody>
        </p:sp>
        <p:sp>
          <p:nvSpPr>
            <p:cNvPr id="2" name="流程图: 过程 1"/>
            <p:cNvSpPr/>
            <p:nvPr/>
          </p:nvSpPr>
          <p:spPr>
            <a:xfrm>
              <a:off x="508000" y="2142279"/>
              <a:ext cx="7973392" cy="3687855"/>
            </a:xfrm>
            <a:prstGeom prst="flowChartProcess">
              <a:avLst/>
            </a:prstGeom>
            <a:noFill/>
            <a:ln>
              <a:prstDash val="dash"/>
            </a:ln>
          </p:spPr>
          <p:style>
            <a:lnRef idx="2">
              <a:schemeClr val="accent1"/>
            </a:lnRef>
            <a:fillRef idx="1">
              <a:schemeClr val="lt1"/>
            </a:fillRef>
            <a:effectRef idx="0">
              <a:schemeClr val="accent1"/>
            </a:effectRef>
            <a:fontRef idx="minor">
              <a:schemeClr val="dk1"/>
            </a:fontRef>
          </p:style>
          <p:txBody>
            <a:bodyPr wrap="none" rtlCol="0" anchor="b">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800" b="1" kern="0">
                  <a:solidFill>
                    <a:srgbClr val="3A5063"/>
                  </a:solidFill>
                  <a:latin typeface="微软雅黑" pitchFamily="34" charset="-122"/>
                  <a:ea typeface="微软雅黑" pitchFamily="34" charset="-122"/>
                </a:rPr>
                <a:t>整体金融</a:t>
              </a:r>
              <a:r>
                <a:rPr lang="en-US" altLang="zh-CN" sz="1800" b="1" kern="0">
                  <a:solidFill>
                    <a:srgbClr val="3A5063"/>
                  </a:solidFill>
                  <a:latin typeface="微软雅黑" pitchFamily="34" charset="-122"/>
                  <a:ea typeface="微软雅黑" pitchFamily="34" charset="-122"/>
                </a:rPr>
                <a:t>/</a:t>
              </a:r>
              <a:r>
                <a:rPr lang="zh-CN" altLang="en-US" sz="1800" b="1" kern="0">
                  <a:solidFill>
                    <a:srgbClr val="3A5063"/>
                  </a:solidFill>
                  <a:latin typeface="微软雅黑" pitchFamily="34" charset="-122"/>
                  <a:ea typeface="微软雅黑" pitchFamily="34" charset="-122"/>
                </a:rPr>
                <a:t>财务风险防控</a:t>
              </a:r>
            </a:p>
          </p:txBody>
        </p:sp>
        <p:sp>
          <p:nvSpPr>
            <p:cNvPr id="22" name="TextBox 21"/>
            <p:cNvSpPr txBox="1"/>
            <p:nvPr/>
          </p:nvSpPr>
          <p:spPr>
            <a:xfrm>
              <a:off x="5825783" y="4408013"/>
              <a:ext cx="595035" cy="338554"/>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1600">
                  <a:latin typeface="微软雅黑" pitchFamily="34" charset="-122"/>
                  <a:ea typeface="微软雅黑" pitchFamily="34" charset="-122"/>
                </a:rPr>
                <a:t>信息</a:t>
              </a:r>
            </a:p>
          </p:txBody>
        </p:sp>
        <p:sp>
          <p:nvSpPr>
            <p:cNvPr id="23" name="TextBox 22"/>
            <p:cNvSpPr txBox="1"/>
            <p:nvPr/>
          </p:nvSpPr>
          <p:spPr>
            <a:xfrm>
              <a:off x="2893817" y="3168275"/>
              <a:ext cx="595035" cy="338554"/>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1600">
                  <a:latin typeface="微软雅黑" pitchFamily="34" charset="-122"/>
                  <a:ea typeface="微软雅黑" pitchFamily="34" charset="-122"/>
                </a:rPr>
                <a:t>物权</a:t>
              </a:r>
            </a:p>
          </p:txBody>
        </p:sp>
        <p:sp>
          <p:nvSpPr>
            <p:cNvPr id="25" name="左右箭头 24"/>
            <p:cNvSpPr/>
            <p:nvPr/>
          </p:nvSpPr>
          <p:spPr>
            <a:xfrm>
              <a:off x="5628567" y="3732563"/>
              <a:ext cx="998517" cy="291261"/>
            </a:xfrm>
            <a:prstGeom prst="leftRightArrow">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grpSp>
    </p:spTree>
    <p:extLst>
      <p:ext uri="{BB962C8B-B14F-4D97-AF65-F5344CB8AC3E}">
        <p14:creationId xmlns:p14="http://schemas.microsoft.com/office/powerpoint/2010/main" val="4135758506"/>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金融行业的业务流程和组织特点</a:t>
            </a:r>
          </a:p>
        </p:txBody>
      </p:sp>
      <p:sp>
        <p:nvSpPr>
          <p:cNvPr id="4" name="五边形 3"/>
          <p:cNvSpPr/>
          <p:nvPr/>
        </p:nvSpPr>
        <p:spPr>
          <a:xfrm>
            <a:off x="939297" y="2977324"/>
            <a:ext cx="1438123" cy="667700"/>
          </a:xfrm>
          <a:prstGeom prst="homePlate">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800" b="1" kern="0">
                <a:solidFill>
                  <a:schemeClr val="bg1"/>
                </a:solidFill>
                <a:latin typeface="微软雅黑" pitchFamily="34" charset="-122"/>
                <a:ea typeface="微软雅黑" pitchFamily="34" charset="-122"/>
              </a:rPr>
              <a:t>获客</a:t>
            </a:r>
          </a:p>
        </p:txBody>
      </p:sp>
      <p:sp>
        <p:nvSpPr>
          <p:cNvPr id="5" name="燕尾形 4"/>
          <p:cNvSpPr/>
          <p:nvPr/>
        </p:nvSpPr>
        <p:spPr>
          <a:xfrm>
            <a:off x="2715400" y="2976932"/>
            <a:ext cx="1489485" cy="667700"/>
          </a:xfrm>
          <a:prstGeom prst="chevron">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800" b="1" kern="0">
                <a:solidFill>
                  <a:schemeClr val="bg1"/>
                </a:solidFill>
                <a:latin typeface="微软雅黑" pitchFamily="34" charset="-122"/>
                <a:ea typeface="微软雅黑" pitchFamily="34" charset="-122"/>
              </a:rPr>
              <a:t>  财务顾问</a:t>
            </a:r>
          </a:p>
        </p:txBody>
      </p:sp>
      <p:sp>
        <p:nvSpPr>
          <p:cNvPr id="6" name="五边形 5"/>
          <p:cNvSpPr/>
          <p:nvPr/>
        </p:nvSpPr>
        <p:spPr>
          <a:xfrm flipH="1">
            <a:off x="7439389" y="2976932"/>
            <a:ext cx="1438123" cy="667700"/>
          </a:xfrm>
          <a:prstGeom prst="homePlate">
            <a:avLst/>
          </a:prstGeom>
          <a:solidFill>
            <a:srgbClr val="CD4E37"/>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800" b="1" kern="0">
                <a:solidFill>
                  <a:schemeClr val="bg1"/>
                </a:solidFill>
                <a:latin typeface="微软雅黑" pitchFamily="34" charset="-122"/>
                <a:ea typeface="微软雅黑" pitchFamily="34" charset="-122"/>
              </a:rPr>
              <a:t>获客</a:t>
            </a:r>
          </a:p>
        </p:txBody>
      </p:sp>
      <p:sp>
        <p:nvSpPr>
          <p:cNvPr id="7" name="燕尾形 6"/>
          <p:cNvSpPr/>
          <p:nvPr/>
        </p:nvSpPr>
        <p:spPr>
          <a:xfrm flipH="1">
            <a:off x="5596697" y="2976932"/>
            <a:ext cx="1489485" cy="667700"/>
          </a:xfrm>
          <a:prstGeom prst="chevron">
            <a:avLst/>
          </a:prstGeom>
          <a:solidFill>
            <a:srgbClr val="CD4E37"/>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800" b="1" kern="0">
                <a:solidFill>
                  <a:schemeClr val="bg1"/>
                </a:solidFill>
                <a:latin typeface="微软雅黑" pitchFamily="34" charset="-122"/>
                <a:ea typeface="微软雅黑" pitchFamily="34" charset="-122"/>
              </a:rPr>
              <a:t>资金管理   </a:t>
            </a:r>
          </a:p>
        </p:txBody>
      </p:sp>
      <p:sp>
        <p:nvSpPr>
          <p:cNvPr id="8" name="流程图: 过程 7"/>
          <p:cNvSpPr/>
          <p:nvPr/>
        </p:nvSpPr>
        <p:spPr>
          <a:xfrm>
            <a:off x="2536541" y="2060848"/>
            <a:ext cx="4904633" cy="2709405"/>
          </a:xfrm>
          <a:prstGeom prst="flowChartProcess">
            <a:avLst/>
          </a:prstGeom>
          <a:noFill/>
          <a:ln>
            <a:solidFill>
              <a:srgbClr val="3A5063"/>
            </a:solidFill>
            <a:prstDash val="dash"/>
          </a:ln>
        </p:spPr>
        <p:style>
          <a:lnRef idx="2">
            <a:schemeClr val="accent2"/>
          </a:lnRef>
          <a:fillRef idx="1">
            <a:schemeClr val="lt1"/>
          </a:fillRef>
          <a:effectRef idx="0">
            <a:schemeClr val="accent2"/>
          </a:effectRef>
          <a:fontRef idx="minor">
            <a:schemeClr val="dk1"/>
          </a:fontRef>
        </p:style>
        <p:txBody>
          <a:bodyPr wrap="none" rtlCol="0" anchor="b">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2000" b="1" kern="0">
                <a:solidFill>
                  <a:srgbClr val="3A5063"/>
                </a:solidFill>
                <a:latin typeface="微软雅黑" pitchFamily="34" charset="-122"/>
                <a:ea typeface="微软雅黑" pitchFamily="34" charset="-122"/>
              </a:rPr>
              <a:t>风险控制</a:t>
            </a:r>
          </a:p>
        </p:txBody>
      </p:sp>
      <p:sp>
        <p:nvSpPr>
          <p:cNvPr id="9" name="矩形 8"/>
          <p:cNvSpPr/>
          <p:nvPr/>
        </p:nvSpPr>
        <p:spPr>
          <a:xfrm>
            <a:off x="4739434" y="2221970"/>
            <a:ext cx="504056" cy="2062436"/>
          </a:xfrm>
          <a:prstGeom prst="rect">
            <a:avLst/>
          </a:prstGeom>
          <a:solidFill>
            <a:srgbClr val="3A5063"/>
          </a:solidFill>
          <a:ln>
            <a:noFill/>
          </a:ln>
        </p:spPr>
        <p:style>
          <a:lnRef idx="2">
            <a:schemeClr val="accent2"/>
          </a:lnRef>
          <a:fillRef idx="1">
            <a:schemeClr val="lt1"/>
          </a:fillRef>
          <a:effectRef idx="0">
            <a:schemeClr val="accent2"/>
          </a:effectRef>
          <a:fontRef idx="minor">
            <a:schemeClr val="dk1"/>
          </a:fontRef>
        </p:style>
        <p:txBody>
          <a:bodyPr vert="eaVert"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2000" b="1" kern="0">
                <a:solidFill>
                  <a:schemeClr val="bg1"/>
                </a:solidFill>
                <a:latin typeface="微软雅黑" pitchFamily="34" charset="-122"/>
                <a:ea typeface="微软雅黑" pitchFamily="34" charset="-122"/>
              </a:rPr>
              <a:t>匹配对接</a:t>
            </a:r>
          </a:p>
        </p:txBody>
      </p:sp>
      <p:sp>
        <p:nvSpPr>
          <p:cNvPr id="10" name="梯形 9"/>
          <p:cNvSpPr/>
          <p:nvPr/>
        </p:nvSpPr>
        <p:spPr>
          <a:xfrm>
            <a:off x="775280" y="4960796"/>
            <a:ext cx="8426192" cy="628444"/>
          </a:xfrm>
          <a:prstGeom prst="trapezoid">
            <a:avLst/>
          </a:prstGeom>
          <a:solidFill>
            <a:srgbClr val="3A5063"/>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2000" b="1" kern="0">
                <a:solidFill>
                  <a:schemeClr val="bg1"/>
                </a:solidFill>
                <a:latin typeface="微软雅黑" pitchFamily="34" charset="-122"/>
                <a:ea typeface="微软雅黑" pitchFamily="34" charset="-122"/>
              </a:rPr>
              <a:t>辅助支撑</a:t>
            </a:r>
          </a:p>
        </p:txBody>
      </p:sp>
      <p:sp>
        <p:nvSpPr>
          <p:cNvPr id="11" name="TextBox 10"/>
          <p:cNvSpPr txBox="1"/>
          <p:nvPr/>
        </p:nvSpPr>
        <p:spPr>
          <a:xfrm>
            <a:off x="855340" y="1743199"/>
            <a:ext cx="1107996"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b="1">
                <a:solidFill>
                  <a:srgbClr val="F7AC12"/>
                </a:solidFill>
                <a:latin typeface="微软雅黑" pitchFamily="34" charset="-122"/>
                <a:ea typeface="微软雅黑" pitchFamily="34" charset="-122"/>
              </a:rPr>
              <a:t>资产方</a:t>
            </a:r>
          </a:p>
        </p:txBody>
      </p:sp>
      <p:sp>
        <p:nvSpPr>
          <p:cNvPr id="12" name="TextBox 11"/>
          <p:cNvSpPr txBox="1"/>
          <p:nvPr/>
        </p:nvSpPr>
        <p:spPr>
          <a:xfrm>
            <a:off x="7832064" y="1743199"/>
            <a:ext cx="1107996"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b="1">
                <a:solidFill>
                  <a:srgbClr val="CD4E37"/>
                </a:solidFill>
                <a:latin typeface="微软雅黑" pitchFamily="34" charset="-122"/>
                <a:ea typeface="微软雅黑" pitchFamily="34" charset="-122"/>
              </a:rPr>
              <a:t>资金方</a:t>
            </a:r>
          </a:p>
        </p:txBody>
      </p:sp>
    </p:spTree>
    <p:extLst>
      <p:ext uri="{BB962C8B-B14F-4D97-AF65-F5344CB8AC3E}">
        <p14:creationId xmlns:p14="http://schemas.microsoft.com/office/powerpoint/2010/main" val="1788008328"/>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市场上最有价值的</a:t>
            </a:r>
            <a:r>
              <a:rPr lang="en-US" altLang="zh-CN"/>
              <a:t>7</a:t>
            </a:r>
            <a:r>
              <a:rPr lang="zh-CN" altLang="en-US"/>
              <a:t>张金融牌照</a:t>
            </a:r>
          </a:p>
        </p:txBody>
      </p:sp>
      <p:grpSp>
        <p:nvGrpSpPr>
          <p:cNvPr id="12" name="组合 11"/>
          <p:cNvGrpSpPr/>
          <p:nvPr/>
        </p:nvGrpSpPr>
        <p:grpSpPr>
          <a:xfrm>
            <a:off x="1545400" y="1268758"/>
            <a:ext cx="6815199" cy="6791981"/>
            <a:chOff x="1545400" y="1268758"/>
            <a:chExt cx="6815199" cy="6791981"/>
          </a:xfrm>
        </p:grpSpPr>
        <p:sp>
          <p:nvSpPr>
            <p:cNvPr id="69" name="饼形 68"/>
            <p:cNvSpPr/>
            <p:nvPr/>
          </p:nvSpPr>
          <p:spPr>
            <a:xfrm rot="8700000">
              <a:off x="1545400" y="1336048"/>
              <a:ext cx="6724691" cy="6724691"/>
            </a:xfrm>
            <a:prstGeom prst="pie">
              <a:avLst>
                <a:gd name="adj1" fmla="val 12832239"/>
                <a:gd name="adj2" fmla="val 15003897"/>
              </a:avLst>
            </a:prstGeom>
            <a:solidFill>
              <a:schemeClr val="bg1">
                <a:lumMod val="85000"/>
              </a:schemeClr>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68" name="饼形 67"/>
            <p:cNvSpPr/>
            <p:nvPr/>
          </p:nvSpPr>
          <p:spPr>
            <a:xfrm rot="8700000">
              <a:off x="1561939" y="1320489"/>
              <a:ext cx="6724691" cy="6724691"/>
            </a:xfrm>
            <a:prstGeom prst="pie">
              <a:avLst>
                <a:gd name="adj1" fmla="val 10709973"/>
                <a:gd name="adj2" fmla="val 12779415"/>
              </a:avLst>
            </a:prstGeom>
            <a:solidFill>
              <a:schemeClr val="bg1">
                <a:lumMod val="85000"/>
              </a:schemeClr>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67" name="饼形 66"/>
            <p:cNvSpPr/>
            <p:nvPr/>
          </p:nvSpPr>
          <p:spPr>
            <a:xfrm>
              <a:off x="1635908" y="1268758"/>
              <a:ext cx="6724691" cy="6724691"/>
            </a:xfrm>
            <a:prstGeom prst="pie">
              <a:avLst>
                <a:gd name="adj1" fmla="val 12765095"/>
                <a:gd name="adj2" fmla="val 14824051"/>
              </a:avLst>
            </a:prstGeom>
            <a:solidFill>
              <a:schemeClr val="bg1">
                <a:lumMod val="85000"/>
              </a:schemeClr>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66" name="饼形 65"/>
            <p:cNvSpPr/>
            <p:nvPr/>
          </p:nvSpPr>
          <p:spPr>
            <a:xfrm>
              <a:off x="1635908" y="1268759"/>
              <a:ext cx="6724691" cy="6724691"/>
            </a:xfrm>
            <a:prstGeom prst="pie">
              <a:avLst>
                <a:gd name="adj1" fmla="val 10794256"/>
                <a:gd name="adj2" fmla="val 12673424"/>
              </a:avLst>
            </a:prstGeom>
            <a:solidFill>
              <a:schemeClr val="bg1">
                <a:lumMod val="85000"/>
              </a:schemeClr>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64" name="饼形 63"/>
            <p:cNvSpPr/>
            <p:nvPr/>
          </p:nvSpPr>
          <p:spPr>
            <a:xfrm rot="8700000">
              <a:off x="1545400" y="1284317"/>
              <a:ext cx="6724691" cy="6724691"/>
            </a:xfrm>
            <a:prstGeom prst="pie">
              <a:avLst>
                <a:gd name="adj1" fmla="val 8699587"/>
                <a:gd name="adj2" fmla="val 10657515"/>
              </a:avLst>
            </a:prstGeom>
            <a:solidFill>
              <a:schemeClr val="bg1">
                <a:lumMod val="85000"/>
              </a:schemeClr>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63" name="饼形 62"/>
            <p:cNvSpPr/>
            <p:nvPr/>
          </p:nvSpPr>
          <p:spPr>
            <a:xfrm rot="152228">
              <a:off x="1599748" y="1284317"/>
              <a:ext cx="6724691" cy="6724691"/>
            </a:xfrm>
            <a:prstGeom prst="pie">
              <a:avLst>
                <a:gd name="adj1" fmla="val 14864308"/>
                <a:gd name="adj2" fmla="val 17051515"/>
              </a:avLst>
            </a:prstGeom>
            <a:solidFill>
              <a:schemeClr val="bg1">
                <a:lumMod val="85000"/>
              </a:schemeClr>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9" name="饼形 8"/>
            <p:cNvSpPr/>
            <p:nvPr/>
          </p:nvSpPr>
          <p:spPr>
            <a:xfrm>
              <a:off x="1635908" y="1268760"/>
              <a:ext cx="6724691" cy="6724691"/>
            </a:xfrm>
            <a:prstGeom prst="pie">
              <a:avLst>
                <a:gd name="adj1" fmla="val 8833577"/>
                <a:gd name="adj2" fmla="val 10710393"/>
              </a:avLst>
            </a:prstGeom>
            <a:solidFill>
              <a:schemeClr val="bg1">
                <a:lumMod val="85000"/>
              </a:schemeClr>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grpSp>
          <p:nvGrpSpPr>
            <p:cNvPr id="7" name="组合 6"/>
            <p:cNvGrpSpPr/>
            <p:nvPr/>
          </p:nvGrpSpPr>
          <p:grpSpPr>
            <a:xfrm rot="208112">
              <a:off x="3198783" y="2864366"/>
              <a:ext cx="3547356" cy="3055982"/>
              <a:chOff x="2820725" y="3343474"/>
              <a:chExt cx="3547356" cy="3055982"/>
            </a:xfrm>
          </p:grpSpPr>
          <p:sp>
            <p:nvSpPr>
              <p:cNvPr id="23" name="Shape 3355"/>
              <p:cNvSpPr/>
              <p:nvPr/>
            </p:nvSpPr>
            <p:spPr>
              <a:xfrm rot="21309152">
                <a:off x="2928697" y="3481805"/>
                <a:ext cx="3303308" cy="2553896"/>
              </a:xfrm>
              <a:custGeom>
                <a:cxnLst>
                  <a:cxn ang="0">
                    <a:pos x="wd2" y="hd2"/>
                  </a:cxn>
                  <a:cxn ang="5400000">
                    <a:pos x="wd2" y="hd2"/>
                  </a:cxn>
                  <a:cxn ang="10800000">
                    <a:pos x="wd2" y="hd2"/>
                  </a:cxn>
                  <a:cxn ang="16200000">
                    <a:pos x="wd2" y="hd2"/>
                  </a:cxn>
                </a:cxnLst>
                <a:rect l="0" t="0" r="r" b="b"/>
                <a:pathLst>
                  <a:path w="19693" h="19813" extrusionOk="0">
                    <a:moveTo>
                      <a:pt x="1578" y="19771"/>
                    </a:moveTo>
                    <a:lnTo>
                      <a:pt x="1578" y="19771"/>
                    </a:lnTo>
                    <a:cubicBezTo>
                      <a:pt x="-1374" y="13828"/>
                      <a:pt x="-66" y="5897"/>
                      <a:pt x="4501" y="2055"/>
                    </a:cubicBezTo>
                    <a:cubicBezTo>
                      <a:pt x="9067" y="-1787"/>
                      <a:pt x="15163" y="-84"/>
                      <a:pt x="18115" y="5858"/>
                    </a:cubicBezTo>
                    <a:cubicBezTo>
                      <a:pt x="20226" y="10107"/>
                      <a:pt x="20218" y="15575"/>
                      <a:pt x="18094" y="19813"/>
                    </a:cubicBezTo>
                    <a:lnTo>
                      <a:pt x="14923" y="17122"/>
                    </a:lnTo>
                    <a:lnTo>
                      <a:pt x="14923" y="17122"/>
                    </a:lnTo>
                    <a:cubicBezTo>
                      <a:pt x="16751" y="13474"/>
                      <a:pt x="15961" y="8588"/>
                      <a:pt x="13157" y="6208"/>
                    </a:cubicBezTo>
                    <a:cubicBezTo>
                      <a:pt x="10353" y="3829"/>
                      <a:pt x="6599" y="4858"/>
                      <a:pt x="4770" y="8506"/>
                    </a:cubicBezTo>
                    <a:cubicBezTo>
                      <a:pt x="3463" y="11115"/>
                      <a:pt x="3458" y="14481"/>
                      <a:pt x="4757" y="17096"/>
                    </a:cubicBezTo>
                    <a:close/>
                  </a:path>
                </a:pathLst>
              </a:custGeom>
              <a:solidFill>
                <a:srgbClr val="F7AC12"/>
              </a:solidFill>
              <a:ln w="28575" cap="flat">
                <a:solidFill>
                  <a:schemeClr val="bg1"/>
                </a:solidFill>
                <a:miter lim="400000"/>
              </a:ln>
              <a:effectLst/>
            </p:spPr>
            <p:txBody>
              <a:bodyPr wrap="square" lIns="0" tIns="0" rIns="0" bIns="0" numCol="1" anchor="ctr">
                <a:no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endParaRPr>
                  <a:latin typeface="+mn-ea"/>
                  <a:ea typeface="+mn-ea"/>
                </a:endParaRPr>
              </a:p>
            </p:txBody>
          </p:sp>
          <p:sp>
            <p:nvSpPr>
              <p:cNvPr id="49" name="Shape 3357"/>
              <p:cNvSpPr/>
              <p:nvPr/>
            </p:nvSpPr>
            <p:spPr>
              <a:xfrm rot="1049849">
                <a:off x="3588012" y="3593736"/>
                <a:ext cx="2741306" cy="2553719"/>
              </a:xfrm>
              <a:custGeom>
                <a:cxnLst>
                  <a:cxn ang="0">
                    <a:pos x="wd2" y="hd2"/>
                  </a:cxn>
                  <a:cxn ang="5400000">
                    <a:pos x="wd2" y="hd2"/>
                  </a:cxn>
                  <a:cxn ang="10800000">
                    <a:pos x="wd2" y="hd2"/>
                  </a:cxn>
                  <a:cxn ang="16200000">
                    <a:pos x="wd2" y="hd2"/>
                  </a:cxn>
                </a:cxnLst>
                <a:rect l="0" t="0" r="r" b="b"/>
                <a:pathLst>
                  <a:path w="20575" h="20095" extrusionOk="0">
                    <a:moveTo>
                      <a:pt x="0" y="3231"/>
                    </a:moveTo>
                    <a:lnTo>
                      <a:pt x="0" y="3231"/>
                    </a:lnTo>
                    <a:cubicBezTo>
                      <a:pt x="5144" y="-1505"/>
                      <a:pt x="12976" y="-972"/>
                      <a:pt x="17493" y="4421"/>
                    </a:cubicBezTo>
                    <a:cubicBezTo>
                      <a:pt x="21163" y="8803"/>
                      <a:pt x="21600" y="15211"/>
                      <a:pt x="18562" y="20095"/>
                    </a:cubicBezTo>
                    <a:lnTo>
                      <a:pt x="14570" y="17366"/>
                    </a:lnTo>
                    <a:lnTo>
                      <a:pt x="14570" y="17366"/>
                    </a:lnTo>
                    <a:cubicBezTo>
                      <a:pt x="16872" y="13665"/>
                      <a:pt x="15877" y="8709"/>
                      <a:pt x="12347" y="6296"/>
                    </a:cubicBezTo>
                    <a:cubicBezTo>
                      <a:pt x="9479" y="4335"/>
                      <a:pt x="5717" y="4617"/>
                      <a:pt x="3144" y="6985"/>
                    </a:cubicBezTo>
                    <a:close/>
                  </a:path>
                </a:pathLst>
              </a:custGeom>
              <a:solidFill>
                <a:srgbClr val="F7AC12"/>
              </a:solidFill>
              <a:ln w="28575" cap="flat">
                <a:solidFill>
                  <a:schemeClr val="bg1"/>
                </a:solidFill>
                <a:miter lim="400000"/>
              </a:ln>
              <a:effectLst/>
            </p:spPr>
            <p:txBody>
              <a:bodyPr wrap="square" lIns="0" tIns="0" rIns="0" bIns="0" numCol="1" anchor="ctr">
                <a:no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endParaRPr>
                  <a:latin typeface="+mn-ea"/>
                  <a:ea typeface="+mn-ea"/>
                </a:endParaRPr>
              </a:p>
            </p:txBody>
          </p:sp>
          <p:sp>
            <p:nvSpPr>
              <p:cNvPr id="26" name="Shape 3358"/>
              <p:cNvSpPr/>
              <p:nvPr/>
            </p:nvSpPr>
            <p:spPr>
              <a:xfrm rot="750272">
                <a:off x="4697478" y="3683546"/>
                <a:ext cx="1660387" cy="2553698"/>
              </a:xfrm>
              <a:custGeom>
                <a:cxnLst>
                  <a:cxn ang="0">
                    <a:pos x="wd2" y="hd2"/>
                  </a:cxn>
                  <a:cxn ang="5400000">
                    <a:pos x="wd2" y="hd2"/>
                  </a:cxn>
                  <a:cxn ang="10800000">
                    <a:pos x="wd2" y="hd2"/>
                  </a:cxn>
                  <a:cxn ang="16200000">
                    <a:pos x="wd2" y="hd2"/>
                  </a:cxn>
                </a:cxnLst>
                <a:rect l="0" t="0" r="r" b="b"/>
                <a:pathLst>
                  <a:path w="21600" h="21600" extrusionOk="0">
                    <a:moveTo>
                      <a:pt x="115" y="0"/>
                    </a:moveTo>
                    <a:cubicBezTo>
                      <a:pt x="11981" y="0"/>
                      <a:pt x="21600" y="6254"/>
                      <a:pt x="21600" y="13969"/>
                    </a:cubicBezTo>
                    <a:cubicBezTo>
                      <a:pt x="21600" y="16679"/>
                      <a:pt x="20388" y="19330"/>
                      <a:pt x="18111" y="21600"/>
                    </a:cubicBezTo>
                    <a:lnTo>
                      <a:pt x="11078" y="18666"/>
                    </a:lnTo>
                    <a:lnTo>
                      <a:pt x="11078" y="18666"/>
                    </a:lnTo>
                    <a:cubicBezTo>
                      <a:pt x="15067" y="14688"/>
                      <a:pt x="13342" y="9361"/>
                      <a:pt x="7224" y="6767"/>
                    </a:cubicBezTo>
                    <a:cubicBezTo>
                      <a:pt x="5075" y="5856"/>
                      <a:pt x="2565" y="5370"/>
                      <a:pt x="0" y="5370"/>
                    </a:cubicBezTo>
                    <a:close/>
                  </a:path>
                </a:pathLst>
              </a:custGeom>
              <a:solidFill>
                <a:srgbClr val="F7AC12"/>
              </a:solidFill>
              <a:ln w="28575" cap="flat">
                <a:solidFill>
                  <a:schemeClr val="bg1"/>
                </a:solidFill>
                <a:miter lim="400000"/>
              </a:ln>
              <a:effectLst/>
            </p:spPr>
            <p:txBody>
              <a:bodyPr wrap="square" lIns="0" tIns="0" rIns="0" bIns="0" numCol="1" anchor="ctr">
                <a:no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endParaRPr>
                  <a:latin typeface="+mn-ea"/>
                  <a:ea typeface="+mn-ea"/>
                </a:endParaRPr>
              </a:p>
            </p:txBody>
          </p:sp>
          <p:sp>
            <p:nvSpPr>
              <p:cNvPr id="29" name="Shape 3361"/>
              <p:cNvSpPr/>
              <p:nvPr/>
            </p:nvSpPr>
            <p:spPr>
              <a:xfrm rot="6562918">
                <a:off x="6234261" y="5557671"/>
                <a:ext cx="143733" cy="123907"/>
              </a:xfrm>
              <a:prstGeom prst="triangle">
                <a:avLst/>
              </a:prstGeom>
              <a:solidFill>
                <a:srgbClr val="CD4E37"/>
              </a:solidFill>
              <a:ln w="12700" cap="flat">
                <a:noFill/>
                <a:miter lim="400000"/>
              </a:ln>
              <a:effectLst/>
            </p:spPr>
            <p:txBody>
              <a:bodyPr wrap="square" lIns="0" tIns="0" rIns="0" bIns="0" numCol="1" anchor="ctr">
                <a:no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endParaRPr>
                  <a:latin typeface="+mn-ea"/>
                  <a:ea typeface="+mn-ea"/>
                </a:endParaRPr>
              </a:p>
            </p:txBody>
          </p:sp>
          <p:sp>
            <p:nvSpPr>
              <p:cNvPr id="30" name="Shape 3362"/>
              <p:cNvSpPr/>
              <p:nvPr/>
            </p:nvSpPr>
            <p:spPr>
              <a:xfrm rot="14921299" flipH="1">
                <a:off x="2875045" y="5647138"/>
                <a:ext cx="143733" cy="123907"/>
              </a:xfrm>
              <a:prstGeom prst="triangle">
                <a:avLst/>
              </a:prstGeom>
              <a:solidFill>
                <a:srgbClr val="CD4E37"/>
              </a:solidFill>
              <a:ln w="12700" cap="flat">
                <a:noFill/>
                <a:miter lim="400000"/>
              </a:ln>
              <a:effectLst/>
            </p:spPr>
            <p:txBody>
              <a:bodyPr wrap="square" lIns="0" tIns="0" rIns="0" bIns="0" numCol="1" anchor="ctr">
                <a:no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endParaRPr>
                  <a:latin typeface="+mn-ea"/>
                  <a:ea typeface="+mn-ea"/>
                </a:endParaRPr>
              </a:p>
            </p:txBody>
          </p:sp>
          <p:sp>
            <p:nvSpPr>
              <p:cNvPr id="31" name="Shape 3363"/>
              <p:cNvSpPr/>
              <p:nvPr/>
            </p:nvSpPr>
            <p:spPr>
              <a:xfrm rot="4011851">
                <a:off x="6170076" y="4343158"/>
                <a:ext cx="143733" cy="123907"/>
              </a:xfrm>
              <a:prstGeom prst="triangle">
                <a:avLst/>
              </a:prstGeom>
              <a:solidFill>
                <a:srgbClr val="CD4E37"/>
              </a:solidFill>
              <a:ln w="12700" cap="flat">
                <a:noFill/>
                <a:miter lim="400000"/>
              </a:ln>
              <a:effectLst/>
            </p:spPr>
            <p:txBody>
              <a:bodyPr wrap="square" lIns="0" tIns="0" rIns="0" bIns="0" numCol="1" anchor="ctr">
                <a:no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endParaRPr>
                  <a:latin typeface="+mn-ea"/>
                  <a:ea typeface="+mn-ea"/>
                </a:endParaRPr>
              </a:p>
            </p:txBody>
          </p:sp>
          <p:sp>
            <p:nvSpPr>
              <p:cNvPr id="32" name="Shape 3364"/>
              <p:cNvSpPr/>
              <p:nvPr/>
            </p:nvSpPr>
            <p:spPr>
              <a:xfrm rot="17017504" flipH="1">
                <a:off x="2810812" y="4708686"/>
                <a:ext cx="143733" cy="123907"/>
              </a:xfrm>
              <a:prstGeom prst="triangle">
                <a:avLst/>
              </a:prstGeom>
              <a:solidFill>
                <a:srgbClr val="CD4E37"/>
              </a:solidFill>
              <a:ln w="12700" cap="flat">
                <a:noFill/>
                <a:miter lim="400000"/>
              </a:ln>
              <a:effectLst/>
            </p:spPr>
            <p:txBody>
              <a:bodyPr wrap="square" lIns="0" tIns="0" rIns="0" bIns="0" numCol="1" anchor="ctr">
                <a:no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endParaRPr>
                  <a:latin typeface="+mn-ea"/>
                  <a:ea typeface="+mn-ea"/>
                </a:endParaRPr>
              </a:p>
            </p:txBody>
          </p:sp>
          <p:sp>
            <p:nvSpPr>
              <p:cNvPr id="33" name="Shape 3365"/>
              <p:cNvSpPr/>
              <p:nvPr/>
            </p:nvSpPr>
            <p:spPr>
              <a:xfrm rot="1939515">
                <a:off x="5479046" y="3568606"/>
                <a:ext cx="143733" cy="123907"/>
              </a:xfrm>
              <a:prstGeom prst="triangle">
                <a:avLst/>
              </a:prstGeom>
              <a:solidFill>
                <a:srgbClr val="CD4E37"/>
              </a:solidFill>
              <a:ln w="12700" cap="flat">
                <a:noFill/>
                <a:miter lim="400000"/>
              </a:ln>
              <a:effectLst/>
            </p:spPr>
            <p:txBody>
              <a:bodyPr wrap="square" lIns="0" tIns="0" rIns="0" bIns="0" numCol="1" anchor="ctr">
                <a:no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endParaRPr>
                  <a:latin typeface="+mn-ea"/>
                  <a:ea typeface="+mn-ea"/>
                </a:endParaRPr>
              </a:p>
            </p:txBody>
          </p:sp>
          <p:sp>
            <p:nvSpPr>
              <p:cNvPr id="34" name="Shape 3366"/>
              <p:cNvSpPr/>
              <p:nvPr/>
            </p:nvSpPr>
            <p:spPr>
              <a:xfrm rot="21313271" flipH="1">
                <a:off x="4368845" y="3343474"/>
                <a:ext cx="143733" cy="123907"/>
              </a:xfrm>
              <a:prstGeom prst="triangle">
                <a:avLst/>
              </a:prstGeom>
              <a:solidFill>
                <a:srgbClr val="CD4E37"/>
              </a:solidFill>
              <a:ln w="12700" cap="flat">
                <a:noFill/>
                <a:miter lim="400000"/>
              </a:ln>
              <a:effectLst/>
            </p:spPr>
            <p:txBody>
              <a:bodyPr wrap="square" lIns="0" tIns="0" rIns="0" bIns="0" numCol="1" anchor="ctr">
                <a:no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endParaRPr>
                  <a:latin typeface="+mn-ea"/>
                  <a:ea typeface="+mn-ea"/>
                </a:endParaRPr>
              </a:p>
            </p:txBody>
          </p:sp>
          <p:sp>
            <p:nvSpPr>
              <p:cNvPr id="3" name="矩形 2"/>
              <p:cNvSpPr/>
              <p:nvPr/>
            </p:nvSpPr>
            <p:spPr>
              <a:xfrm rot="18398489">
                <a:off x="5074633" y="5325728"/>
                <a:ext cx="635288" cy="1512168"/>
              </a:xfrm>
              <a:prstGeom prst="rect">
                <a:avLst/>
              </a:prstGeom>
              <a:solidFill>
                <a:schemeClr val="bg1"/>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50" name="Shape 3366"/>
              <p:cNvSpPr/>
              <p:nvPr/>
            </p:nvSpPr>
            <p:spPr>
              <a:xfrm rot="18992067" flipH="1">
                <a:off x="3319728" y="3809933"/>
                <a:ext cx="143733" cy="123907"/>
              </a:xfrm>
              <a:prstGeom prst="triangle">
                <a:avLst/>
              </a:prstGeom>
              <a:solidFill>
                <a:srgbClr val="CD4E37"/>
              </a:solidFill>
              <a:ln w="12700" cap="flat">
                <a:noFill/>
                <a:miter lim="400000"/>
              </a:ln>
              <a:effectLst/>
            </p:spPr>
            <p:txBody>
              <a:bodyPr wrap="square" lIns="0" tIns="0" rIns="0" bIns="0" numCol="1" anchor="ctr">
                <a:no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endParaRPr>
                  <a:latin typeface="+mn-ea"/>
                  <a:ea typeface="+mn-ea"/>
                </a:endParaRPr>
              </a:p>
            </p:txBody>
          </p:sp>
          <p:sp>
            <p:nvSpPr>
              <p:cNvPr id="6" name="椭圆 5"/>
              <p:cNvSpPr/>
              <p:nvPr/>
            </p:nvSpPr>
            <p:spPr>
              <a:xfrm>
                <a:off x="3592527" y="4108315"/>
                <a:ext cx="2062390" cy="2062390"/>
              </a:xfrm>
              <a:prstGeom prst="ellipse">
                <a:avLst/>
              </a:prstGeom>
              <a:solidFill>
                <a:schemeClr val="bg1"/>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grpSp>
        <p:sp>
          <p:nvSpPr>
            <p:cNvPr id="51" name="TextBox 3"/>
            <p:cNvSpPr txBox="1"/>
            <p:nvPr/>
          </p:nvSpPr>
          <p:spPr>
            <a:xfrm>
              <a:off x="2110923" y="5152420"/>
              <a:ext cx="800219"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a:latin typeface="微软雅黑" pitchFamily="34" charset="-122"/>
                  <a:ea typeface="微软雅黑" pitchFamily="34" charset="-122"/>
                </a:rPr>
                <a:t>银行</a:t>
              </a:r>
            </a:p>
          </p:txBody>
        </p:sp>
        <p:sp>
          <p:nvSpPr>
            <p:cNvPr id="52" name="TextBox 14"/>
            <p:cNvSpPr txBox="1"/>
            <p:nvPr/>
          </p:nvSpPr>
          <p:spPr>
            <a:xfrm>
              <a:off x="2138470" y="3826763"/>
              <a:ext cx="800219"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a:latin typeface="微软雅黑" pitchFamily="34" charset="-122"/>
                  <a:ea typeface="微软雅黑" pitchFamily="34" charset="-122"/>
                </a:rPr>
                <a:t>信托</a:t>
              </a:r>
            </a:p>
          </p:txBody>
        </p:sp>
        <p:sp>
          <p:nvSpPr>
            <p:cNvPr id="53" name="TextBox 15"/>
            <p:cNvSpPr txBox="1"/>
            <p:nvPr/>
          </p:nvSpPr>
          <p:spPr>
            <a:xfrm>
              <a:off x="3016381" y="2589605"/>
              <a:ext cx="800219"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a:latin typeface="微软雅黑" pitchFamily="34" charset="-122"/>
                  <a:ea typeface="微软雅黑" pitchFamily="34" charset="-122"/>
                </a:rPr>
                <a:t>租赁</a:t>
              </a:r>
            </a:p>
          </p:txBody>
        </p:sp>
        <p:sp>
          <p:nvSpPr>
            <p:cNvPr id="54" name="TextBox 16"/>
            <p:cNvSpPr txBox="1"/>
            <p:nvPr/>
          </p:nvSpPr>
          <p:spPr>
            <a:xfrm>
              <a:off x="6061874" y="2479910"/>
              <a:ext cx="800219"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a:latin typeface="微软雅黑" pitchFamily="34" charset="-122"/>
                  <a:ea typeface="微软雅黑" pitchFamily="34" charset="-122"/>
                </a:rPr>
                <a:t>券商</a:t>
              </a:r>
            </a:p>
          </p:txBody>
        </p:sp>
        <p:sp>
          <p:nvSpPr>
            <p:cNvPr id="55" name="TextBox 17"/>
            <p:cNvSpPr txBox="1"/>
            <p:nvPr/>
          </p:nvSpPr>
          <p:spPr>
            <a:xfrm>
              <a:off x="6986107" y="3655712"/>
              <a:ext cx="800219"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a:latin typeface="微软雅黑" pitchFamily="34" charset="-122"/>
                  <a:ea typeface="微软雅黑" pitchFamily="34" charset="-122"/>
                </a:rPr>
                <a:t>期货</a:t>
              </a:r>
            </a:p>
          </p:txBody>
        </p:sp>
        <p:sp>
          <p:nvSpPr>
            <p:cNvPr id="56" name="TextBox 18"/>
            <p:cNvSpPr txBox="1"/>
            <p:nvPr/>
          </p:nvSpPr>
          <p:spPr>
            <a:xfrm>
              <a:off x="6924068" y="5283442"/>
              <a:ext cx="800219"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a:latin typeface="微软雅黑" pitchFamily="34" charset="-122"/>
                  <a:ea typeface="微软雅黑" pitchFamily="34" charset="-122"/>
                </a:rPr>
                <a:t>基金</a:t>
              </a:r>
            </a:p>
          </p:txBody>
        </p:sp>
        <p:sp>
          <p:nvSpPr>
            <p:cNvPr id="57" name="TextBox 19"/>
            <p:cNvSpPr txBox="1"/>
            <p:nvPr/>
          </p:nvSpPr>
          <p:spPr>
            <a:xfrm>
              <a:off x="4507635" y="2035763"/>
              <a:ext cx="800219"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a:latin typeface="微软雅黑" pitchFamily="34" charset="-122"/>
                  <a:ea typeface="微软雅黑" pitchFamily="34" charset="-122"/>
                </a:rPr>
                <a:t>保险</a:t>
              </a:r>
            </a:p>
          </p:txBody>
        </p:sp>
        <p:grpSp>
          <p:nvGrpSpPr>
            <p:cNvPr id="8" name="组合 7"/>
            <p:cNvGrpSpPr/>
            <p:nvPr/>
          </p:nvGrpSpPr>
          <p:grpSpPr>
            <a:xfrm>
              <a:off x="4565252" y="4177887"/>
              <a:ext cx="914941" cy="1780275"/>
              <a:chOff x="5607050" y="185738"/>
              <a:chExt cx="263525" cy="512762"/>
            </a:xfrm>
          </p:grpSpPr>
          <p:sp>
            <p:nvSpPr>
              <p:cNvPr id="58" name="Freeform 19"/>
              <p:cNvSpPr/>
              <p:nvPr/>
            </p:nvSpPr>
            <p:spPr bwMode="auto">
              <a:xfrm>
                <a:off x="5629275" y="185738"/>
                <a:ext cx="241300" cy="206375"/>
              </a:xfrm>
              <a:custGeom>
                <a:gdLst>
                  <a:gd name="T0" fmla="*/ 48 w 64"/>
                  <a:gd name="T1" fmla="*/ 4 h 54"/>
                  <a:gd name="T2" fmla="*/ 23 w 64"/>
                  <a:gd name="T3" fmla="*/ 6 h 54"/>
                  <a:gd name="T4" fmla="*/ 1 w 64"/>
                  <a:gd name="T5" fmla="*/ 25 h 54"/>
                  <a:gd name="T6" fmla="*/ 0 w 64"/>
                  <a:gd name="T7" fmla="*/ 27 h 54"/>
                  <a:gd name="T8" fmla="*/ 2 w 64"/>
                  <a:gd name="T9" fmla="*/ 48 h 54"/>
                  <a:gd name="T10" fmla="*/ 5 w 64"/>
                  <a:gd name="T11" fmla="*/ 51 h 54"/>
                  <a:gd name="T12" fmla="*/ 5 w 64"/>
                  <a:gd name="T13" fmla="*/ 51 h 54"/>
                  <a:gd name="T14" fmla="*/ 5 w 64"/>
                  <a:gd name="T15" fmla="*/ 51 h 54"/>
                  <a:gd name="T16" fmla="*/ 7 w 64"/>
                  <a:gd name="T17" fmla="*/ 54 h 54"/>
                  <a:gd name="T18" fmla="*/ 10 w 64"/>
                  <a:gd name="T19" fmla="*/ 51 h 54"/>
                  <a:gd name="T20" fmla="*/ 12 w 64"/>
                  <a:gd name="T21" fmla="*/ 49 h 54"/>
                  <a:gd name="T22" fmla="*/ 14 w 64"/>
                  <a:gd name="T23" fmla="*/ 31 h 54"/>
                  <a:gd name="T24" fmla="*/ 25 w 64"/>
                  <a:gd name="T25" fmla="*/ 22 h 54"/>
                  <a:gd name="T26" fmla="*/ 29 w 64"/>
                  <a:gd name="T27" fmla="*/ 23 h 54"/>
                  <a:gd name="T28" fmla="*/ 32 w 64"/>
                  <a:gd name="T29" fmla="*/ 29 h 54"/>
                  <a:gd name="T30" fmla="*/ 33 w 64"/>
                  <a:gd name="T31" fmla="*/ 33 h 54"/>
                  <a:gd name="T32" fmla="*/ 25 w 64"/>
                  <a:gd name="T33" fmla="*/ 44 h 54"/>
                  <a:gd name="T34" fmla="*/ 26 w 64"/>
                  <a:gd name="T35" fmla="*/ 50 h 54"/>
                  <a:gd name="T36" fmla="*/ 28 w 64"/>
                  <a:gd name="T37" fmla="*/ 51 h 54"/>
                  <a:gd name="T38" fmla="*/ 32 w 64"/>
                  <a:gd name="T39" fmla="*/ 49 h 54"/>
                  <a:gd name="T40" fmla="*/ 43 w 64"/>
                  <a:gd name="T41" fmla="*/ 33 h 54"/>
                  <a:gd name="T42" fmla="*/ 57 w 64"/>
                  <a:gd name="T43" fmla="*/ 23 h 54"/>
                  <a:gd name="T44" fmla="*/ 60 w 64"/>
                  <a:gd name="T45" fmla="*/ 23 h 54"/>
                  <a:gd name="T46" fmla="*/ 64 w 64"/>
                  <a:gd name="T47" fmla="*/ 17 h 54"/>
                  <a:gd name="T48" fmla="*/ 64 w 64"/>
                  <a:gd name="T49" fmla="*/ 4 h 54"/>
                  <a:gd name="T50" fmla="*/ 61 w 64"/>
                  <a:gd name="T51" fmla="*/ 1 h 54"/>
                  <a:gd name="T52" fmla="*/ 48 w 64"/>
                  <a:gd name="T53" fmla="*/ 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64" h="54">
                    <a:moveTo>
                      <a:pt x="48" y="4"/>
                    </a:moveTo>
                    <a:cubicBezTo>
                      <a:pt x="48" y="4"/>
                      <a:pt x="27" y="5"/>
                      <a:pt x="23" y="6"/>
                    </a:cubicBezTo>
                    <a:cubicBezTo>
                      <a:pt x="19" y="6"/>
                      <a:pt x="1" y="25"/>
                      <a:pt x="1" y="25"/>
                    </a:cubicBezTo>
                    <a:cubicBezTo>
                      <a:pt x="1" y="25"/>
                      <a:pt x="0" y="26"/>
                      <a:pt x="0" y="27"/>
                    </a:cubicBezTo>
                    <a:cubicBezTo>
                      <a:pt x="2" y="48"/>
                      <a:pt x="2" y="48"/>
                      <a:pt x="2" y="48"/>
                    </a:cubicBezTo>
                    <a:cubicBezTo>
                      <a:pt x="2" y="50"/>
                      <a:pt x="3" y="51"/>
                      <a:pt x="5" y="51"/>
                    </a:cubicBezTo>
                    <a:cubicBezTo>
                      <a:pt x="5" y="51"/>
                      <a:pt x="5" y="51"/>
                      <a:pt x="5" y="51"/>
                    </a:cubicBezTo>
                    <a:cubicBezTo>
                      <a:pt x="5" y="51"/>
                      <a:pt x="5" y="51"/>
                      <a:pt x="5" y="51"/>
                    </a:cubicBezTo>
                    <a:cubicBezTo>
                      <a:pt x="5" y="52"/>
                      <a:pt x="6" y="54"/>
                      <a:pt x="7" y="54"/>
                    </a:cubicBezTo>
                    <a:cubicBezTo>
                      <a:pt x="9" y="54"/>
                      <a:pt x="10" y="52"/>
                      <a:pt x="10" y="51"/>
                    </a:cubicBezTo>
                    <a:cubicBezTo>
                      <a:pt x="11" y="51"/>
                      <a:pt x="12" y="50"/>
                      <a:pt x="12" y="49"/>
                    </a:cubicBezTo>
                    <a:cubicBezTo>
                      <a:pt x="14" y="31"/>
                      <a:pt x="14" y="31"/>
                      <a:pt x="14" y="31"/>
                    </a:cubicBezTo>
                    <a:cubicBezTo>
                      <a:pt x="25" y="22"/>
                      <a:pt x="25" y="22"/>
                      <a:pt x="25" y="22"/>
                    </a:cubicBezTo>
                    <a:cubicBezTo>
                      <a:pt x="25" y="22"/>
                      <a:pt x="27" y="21"/>
                      <a:pt x="29" y="23"/>
                    </a:cubicBezTo>
                    <a:cubicBezTo>
                      <a:pt x="29" y="24"/>
                      <a:pt x="31" y="27"/>
                      <a:pt x="32" y="29"/>
                    </a:cubicBezTo>
                    <a:cubicBezTo>
                      <a:pt x="34" y="31"/>
                      <a:pt x="33" y="33"/>
                      <a:pt x="33" y="33"/>
                    </a:cubicBezTo>
                    <a:cubicBezTo>
                      <a:pt x="25" y="44"/>
                      <a:pt x="25" y="44"/>
                      <a:pt x="25" y="44"/>
                    </a:cubicBezTo>
                    <a:cubicBezTo>
                      <a:pt x="23" y="46"/>
                      <a:pt x="24" y="49"/>
                      <a:pt x="26" y="50"/>
                    </a:cubicBezTo>
                    <a:cubicBezTo>
                      <a:pt x="26" y="51"/>
                      <a:pt x="27" y="51"/>
                      <a:pt x="28" y="51"/>
                    </a:cubicBezTo>
                    <a:cubicBezTo>
                      <a:pt x="30" y="51"/>
                      <a:pt x="31" y="50"/>
                      <a:pt x="32" y="49"/>
                    </a:cubicBezTo>
                    <a:cubicBezTo>
                      <a:pt x="43" y="33"/>
                      <a:pt x="43" y="33"/>
                      <a:pt x="43" y="33"/>
                    </a:cubicBezTo>
                    <a:cubicBezTo>
                      <a:pt x="57" y="23"/>
                      <a:pt x="57" y="23"/>
                      <a:pt x="57" y="23"/>
                    </a:cubicBezTo>
                    <a:cubicBezTo>
                      <a:pt x="60" y="23"/>
                      <a:pt x="60" y="23"/>
                      <a:pt x="60" y="23"/>
                    </a:cubicBezTo>
                    <a:cubicBezTo>
                      <a:pt x="60" y="23"/>
                      <a:pt x="64" y="23"/>
                      <a:pt x="64" y="17"/>
                    </a:cubicBezTo>
                    <a:cubicBezTo>
                      <a:pt x="64" y="12"/>
                      <a:pt x="64" y="6"/>
                      <a:pt x="64" y="4"/>
                    </a:cubicBezTo>
                    <a:cubicBezTo>
                      <a:pt x="64" y="0"/>
                      <a:pt x="61" y="1"/>
                      <a:pt x="61" y="1"/>
                    </a:cubicBezTo>
                    <a:lnTo>
                      <a:pt x="48" y="4"/>
                    </a:lnTo>
                    <a:close/>
                  </a:path>
                </a:pathLst>
              </a:custGeom>
              <a:solidFill>
                <a:srgbClr val="4E514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59" name="Freeform 20"/>
              <p:cNvSpPr>
                <a:spLocks noEditPoints="1"/>
              </p:cNvSpPr>
              <p:nvPr/>
            </p:nvSpPr>
            <p:spPr bwMode="auto">
              <a:xfrm>
                <a:off x="5607050" y="460375"/>
                <a:ext cx="228600" cy="238125"/>
              </a:xfrm>
              <a:custGeom>
                <a:gdLst>
                  <a:gd name="T0" fmla="*/ 13 w 61"/>
                  <a:gd name="T1" fmla="*/ 5 h 62"/>
                  <a:gd name="T2" fmla="*/ 37 w 61"/>
                  <a:gd name="T3" fmla="*/ 59 h 62"/>
                  <a:gd name="T4" fmla="*/ 32 w 61"/>
                  <a:gd name="T5" fmla="*/ 0 h 62"/>
                  <a:gd name="T6" fmla="*/ 43 w 61"/>
                  <a:gd name="T7" fmla="*/ 43 h 62"/>
                  <a:gd name="T8" fmla="*/ 36 w 61"/>
                  <a:gd name="T9" fmla="*/ 48 h 62"/>
                  <a:gd name="T10" fmla="*/ 35 w 61"/>
                  <a:gd name="T11" fmla="*/ 53 h 62"/>
                  <a:gd name="T12" fmla="*/ 32 w 61"/>
                  <a:gd name="T13" fmla="*/ 49 h 62"/>
                  <a:gd name="T14" fmla="*/ 24 w 61"/>
                  <a:gd name="T15" fmla="*/ 49 h 62"/>
                  <a:gd name="T16" fmla="*/ 19 w 61"/>
                  <a:gd name="T17" fmla="*/ 46 h 62"/>
                  <a:gd name="T18" fmla="*/ 21 w 61"/>
                  <a:gd name="T19" fmla="*/ 44 h 62"/>
                  <a:gd name="T20" fmla="*/ 26 w 61"/>
                  <a:gd name="T21" fmla="*/ 44 h 62"/>
                  <a:gd name="T22" fmla="*/ 33 w 61"/>
                  <a:gd name="T23" fmla="*/ 43 h 62"/>
                  <a:gd name="T24" fmla="*/ 38 w 61"/>
                  <a:gd name="T25" fmla="*/ 41 h 62"/>
                  <a:gd name="T26" fmla="*/ 39 w 61"/>
                  <a:gd name="T27" fmla="*/ 37 h 62"/>
                  <a:gd name="T28" fmla="*/ 34 w 61"/>
                  <a:gd name="T29" fmla="*/ 34 h 62"/>
                  <a:gd name="T30" fmla="*/ 25 w 61"/>
                  <a:gd name="T31" fmla="*/ 34 h 62"/>
                  <a:gd name="T32" fmla="*/ 19 w 61"/>
                  <a:gd name="T33" fmla="*/ 33 h 62"/>
                  <a:gd name="T34" fmla="*/ 15 w 61"/>
                  <a:gd name="T35" fmla="*/ 28 h 62"/>
                  <a:gd name="T36" fmla="*/ 17 w 61"/>
                  <a:gd name="T37" fmla="*/ 21 h 62"/>
                  <a:gd name="T38" fmla="*/ 23 w 61"/>
                  <a:gd name="T39" fmla="*/ 17 h 62"/>
                  <a:gd name="T40" fmla="*/ 24 w 61"/>
                  <a:gd name="T41" fmla="*/ 11 h 62"/>
                  <a:gd name="T42" fmla="*/ 27 w 61"/>
                  <a:gd name="T43" fmla="*/ 16 h 62"/>
                  <a:gd name="T44" fmla="*/ 35 w 61"/>
                  <a:gd name="T45" fmla="*/ 15 h 62"/>
                  <a:gd name="T46" fmla="*/ 39 w 61"/>
                  <a:gd name="T47" fmla="*/ 18 h 62"/>
                  <a:gd name="T48" fmla="*/ 37 w 61"/>
                  <a:gd name="T49" fmla="*/ 20 h 62"/>
                  <a:gd name="T50" fmla="*/ 35 w 61"/>
                  <a:gd name="T51" fmla="*/ 20 h 62"/>
                  <a:gd name="T52" fmla="*/ 27 w 61"/>
                  <a:gd name="T53" fmla="*/ 21 h 62"/>
                  <a:gd name="T54" fmla="*/ 23 w 61"/>
                  <a:gd name="T55" fmla="*/ 23 h 62"/>
                  <a:gd name="T56" fmla="*/ 21 w 61"/>
                  <a:gd name="T57" fmla="*/ 26 h 62"/>
                  <a:gd name="T58" fmla="*/ 24 w 61"/>
                  <a:gd name="T59" fmla="*/ 28 h 62"/>
                  <a:gd name="T60" fmla="*/ 30 w 61"/>
                  <a:gd name="T61" fmla="*/ 29 h 62"/>
                  <a:gd name="T62" fmla="*/ 37 w 61"/>
                  <a:gd name="T63" fmla="*/ 29 h 62"/>
                  <a:gd name="T64" fmla="*/ 45 w 61"/>
                  <a:gd name="T65" fmla="*/ 35 h 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61" h="62">
                    <a:moveTo>
                      <a:pt x="32" y="0"/>
                    </a:moveTo>
                    <a:cubicBezTo>
                      <a:pt x="13" y="5"/>
                      <a:pt x="13" y="5"/>
                      <a:pt x="13" y="5"/>
                    </a:cubicBezTo>
                    <a:cubicBezTo>
                      <a:pt x="6" y="14"/>
                      <a:pt x="0" y="29"/>
                      <a:pt x="3" y="40"/>
                    </a:cubicBezTo>
                    <a:cubicBezTo>
                      <a:pt x="7" y="55"/>
                      <a:pt x="22" y="62"/>
                      <a:pt x="37" y="59"/>
                    </a:cubicBezTo>
                    <a:cubicBezTo>
                      <a:pt x="52" y="55"/>
                      <a:pt x="61" y="42"/>
                      <a:pt x="57" y="26"/>
                    </a:cubicBezTo>
                    <a:cubicBezTo>
                      <a:pt x="54" y="15"/>
                      <a:pt x="43" y="5"/>
                      <a:pt x="32" y="0"/>
                    </a:cubicBezTo>
                    <a:close/>
                    <a:moveTo>
                      <a:pt x="45" y="39"/>
                    </a:moveTo>
                    <a:cubicBezTo>
                      <a:pt x="45" y="41"/>
                      <a:pt x="44" y="42"/>
                      <a:pt x="43" y="43"/>
                    </a:cubicBezTo>
                    <a:cubicBezTo>
                      <a:pt x="42" y="44"/>
                      <a:pt x="41" y="45"/>
                      <a:pt x="39" y="46"/>
                    </a:cubicBezTo>
                    <a:cubicBezTo>
                      <a:pt x="38" y="47"/>
                      <a:pt x="37" y="47"/>
                      <a:pt x="36" y="48"/>
                    </a:cubicBezTo>
                    <a:cubicBezTo>
                      <a:pt x="36" y="50"/>
                      <a:pt x="36" y="50"/>
                      <a:pt x="36" y="50"/>
                    </a:cubicBezTo>
                    <a:cubicBezTo>
                      <a:pt x="37" y="51"/>
                      <a:pt x="36" y="52"/>
                      <a:pt x="35" y="53"/>
                    </a:cubicBezTo>
                    <a:cubicBezTo>
                      <a:pt x="34" y="53"/>
                      <a:pt x="33" y="52"/>
                      <a:pt x="32" y="51"/>
                    </a:cubicBezTo>
                    <a:cubicBezTo>
                      <a:pt x="32" y="49"/>
                      <a:pt x="32" y="49"/>
                      <a:pt x="32" y="49"/>
                    </a:cubicBezTo>
                    <a:cubicBezTo>
                      <a:pt x="31" y="49"/>
                      <a:pt x="30" y="49"/>
                      <a:pt x="29" y="49"/>
                    </a:cubicBezTo>
                    <a:cubicBezTo>
                      <a:pt x="27" y="49"/>
                      <a:pt x="26" y="49"/>
                      <a:pt x="24" y="49"/>
                    </a:cubicBezTo>
                    <a:cubicBezTo>
                      <a:pt x="23" y="49"/>
                      <a:pt x="22" y="49"/>
                      <a:pt x="21" y="48"/>
                    </a:cubicBezTo>
                    <a:cubicBezTo>
                      <a:pt x="20" y="48"/>
                      <a:pt x="19" y="47"/>
                      <a:pt x="19" y="46"/>
                    </a:cubicBezTo>
                    <a:cubicBezTo>
                      <a:pt x="19" y="46"/>
                      <a:pt x="19" y="45"/>
                      <a:pt x="20" y="45"/>
                    </a:cubicBezTo>
                    <a:cubicBezTo>
                      <a:pt x="20" y="44"/>
                      <a:pt x="20" y="44"/>
                      <a:pt x="21" y="44"/>
                    </a:cubicBezTo>
                    <a:cubicBezTo>
                      <a:pt x="22" y="43"/>
                      <a:pt x="22" y="43"/>
                      <a:pt x="23" y="44"/>
                    </a:cubicBezTo>
                    <a:cubicBezTo>
                      <a:pt x="24" y="44"/>
                      <a:pt x="25" y="44"/>
                      <a:pt x="26" y="44"/>
                    </a:cubicBezTo>
                    <a:cubicBezTo>
                      <a:pt x="27" y="44"/>
                      <a:pt x="28" y="44"/>
                      <a:pt x="29" y="44"/>
                    </a:cubicBezTo>
                    <a:cubicBezTo>
                      <a:pt x="31" y="44"/>
                      <a:pt x="32" y="44"/>
                      <a:pt x="33" y="43"/>
                    </a:cubicBezTo>
                    <a:cubicBezTo>
                      <a:pt x="34" y="43"/>
                      <a:pt x="35" y="43"/>
                      <a:pt x="36" y="42"/>
                    </a:cubicBezTo>
                    <a:cubicBezTo>
                      <a:pt x="36" y="42"/>
                      <a:pt x="37" y="42"/>
                      <a:pt x="38" y="41"/>
                    </a:cubicBezTo>
                    <a:cubicBezTo>
                      <a:pt x="38" y="41"/>
                      <a:pt x="38" y="40"/>
                      <a:pt x="39" y="39"/>
                    </a:cubicBezTo>
                    <a:cubicBezTo>
                      <a:pt x="39" y="39"/>
                      <a:pt x="39" y="38"/>
                      <a:pt x="39" y="37"/>
                    </a:cubicBezTo>
                    <a:cubicBezTo>
                      <a:pt x="38" y="36"/>
                      <a:pt x="38" y="36"/>
                      <a:pt x="37" y="35"/>
                    </a:cubicBezTo>
                    <a:cubicBezTo>
                      <a:pt x="36" y="35"/>
                      <a:pt x="35" y="34"/>
                      <a:pt x="34" y="34"/>
                    </a:cubicBezTo>
                    <a:cubicBezTo>
                      <a:pt x="32" y="34"/>
                      <a:pt x="31" y="34"/>
                      <a:pt x="29" y="34"/>
                    </a:cubicBezTo>
                    <a:cubicBezTo>
                      <a:pt x="28" y="34"/>
                      <a:pt x="27" y="34"/>
                      <a:pt x="25" y="34"/>
                    </a:cubicBezTo>
                    <a:cubicBezTo>
                      <a:pt x="24" y="34"/>
                      <a:pt x="23" y="34"/>
                      <a:pt x="22" y="34"/>
                    </a:cubicBezTo>
                    <a:cubicBezTo>
                      <a:pt x="20" y="34"/>
                      <a:pt x="19" y="34"/>
                      <a:pt x="19" y="33"/>
                    </a:cubicBezTo>
                    <a:cubicBezTo>
                      <a:pt x="18" y="33"/>
                      <a:pt x="17" y="32"/>
                      <a:pt x="16" y="31"/>
                    </a:cubicBezTo>
                    <a:cubicBezTo>
                      <a:pt x="15" y="31"/>
                      <a:pt x="15" y="29"/>
                      <a:pt x="15" y="28"/>
                    </a:cubicBezTo>
                    <a:cubicBezTo>
                      <a:pt x="14" y="27"/>
                      <a:pt x="14" y="26"/>
                      <a:pt x="15" y="24"/>
                    </a:cubicBezTo>
                    <a:cubicBezTo>
                      <a:pt x="15" y="23"/>
                      <a:pt x="16" y="22"/>
                      <a:pt x="17" y="21"/>
                    </a:cubicBezTo>
                    <a:cubicBezTo>
                      <a:pt x="18" y="20"/>
                      <a:pt x="19" y="19"/>
                      <a:pt x="20" y="18"/>
                    </a:cubicBezTo>
                    <a:cubicBezTo>
                      <a:pt x="21" y="17"/>
                      <a:pt x="22" y="17"/>
                      <a:pt x="23" y="17"/>
                    </a:cubicBezTo>
                    <a:cubicBezTo>
                      <a:pt x="23" y="14"/>
                      <a:pt x="23" y="14"/>
                      <a:pt x="23" y="14"/>
                    </a:cubicBezTo>
                    <a:cubicBezTo>
                      <a:pt x="22" y="13"/>
                      <a:pt x="23" y="11"/>
                      <a:pt x="24" y="11"/>
                    </a:cubicBezTo>
                    <a:cubicBezTo>
                      <a:pt x="25" y="11"/>
                      <a:pt x="26" y="12"/>
                      <a:pt x="26" y="13"/>
                    </a:cubicBezTo>
                    <a:cubicBezTo>
                      <a:pt x="27" y="16"/>
                      <a:pt x="27" y="16"/>
                      <a:pt x="27" y="16"/>
                    </a:cubicBezTo>
                    <a:cubicBezTo>
                      <a:pt x="29" y="15"/>
                      <a:pt x="30" y="15"/>
                      <a:pt x="31" y="15"/>
                    </a:cubicBezTo>
                    <a:cubicBezTo>
                      <a:pt x="32" y="15"/>
                      <a:pt x="34" y="15"/>
                      <a:pt x="35" y="15"/>
                    </a:cubicBezTo>
                    <a:cubicBezTo>
                      <a:pt x="36" y="15"/>
                      <a:pt x="37" y="16"/>
                      <a:pt x="38" y="16"/>
                    </a:cubicBezTo>
                    <a:cubicBezTo>
                      <a:pt x="38" y="17"/>
                      <a:pt x="39" y="17"/>
                      <a:pt x="39" y="18"/>
                    </a:cubicBezTo>
                    <a:cubicBezTo>
                      <a:pt x="39" y="18"/>
                      <a:pt x="39" y="19"/>
                      <a:pt x="38" y="19"/>
                    </a:cubicBezTo>
                    <a:cubicBezTo>
                      <a:pt x="38" y="20"/>
                      <a:pt x="37" y="20"/>
                      <a:pt x="37" y="20"/>
                    </a:cubicBezTo>
                    <a:cubicBezTo>
                      <a:pt x="37" y="20"/>
                      <a:pt x="36" y="20"/>
                      <a:pt x="36" y="21"/>
                    </a:cubicBezTo>
                    <a:cubicBezTo>
                      <a:pt x="36" y="21"/>
                      <a:pt x="36" y="20"/>
                      <a:pt x="35" y="20"/>
                    </a:cubicBezTo>
                    <a:cubicBezTo>
                      <a:pt x="34" y="20"/>
                      <a:pt x="33" y="20"/>
                      <a:pt x="32" y="20"/>
                    </a:cubicBezTo>
                    <a:cubicBezTo>
                      <a:pt x="31" y="20"/>
                      <a:pt x="29" y="20"/>
                      <a:pt x="27" y="21"/>
                    </a:cubicBezTo>
                    <a:cubicBezTo>
                      <a:pt x="26" y="21"/>
                      <a:pt x="25" y="21"/>
                      <a:pt x="25" y="22"/>
                    </a:cubicBezTo>
                    <a:cubicBezTo>
                      <a:pt x="24" y="22"/>
                      <a:pt x="23" y="23"/>
                      <a:pt x="23" y="23"/>
                    </a:cubicBezTo>
                    <a:cubicBezTo>
                      <a:pt x="22" y="23"/>
                      <a:pt x="22" y="24"/>
                      <a:pt x="22" y="25"/>
                    </a:cubicBezTo>
                    <a:cubicBezTo>
                      <a:pt x="21" y="25"/>
                      <a:pt x="21" y="26"/>
                      <a:pt x="21" y="26"/>
                    </a:cubicBezTo>
                    <a:cubicBezTo>
                      <a:pt x="22" y="27"/>
                      <a:pt x="22" y="27"/>
                      <a:pt x="22" y="28"/>
                    </a:cubicBezTo>
                    <a:cubicBezTo>
                      <a:pt x="23" y="28"/>
                      <a:pt x="24" y="28"/>
                      <a:pt x="24" y="28"/>
                    </a:cubicBezTo>
                    <a:cubicBezTo>
                      <a:pt x="25" y="29"/>
                      <a:pt x="26" y="29"/>
                      <a:pt x="27" y="29"/>
                    </a:cubicBezTo>
                    <a:cubicBezTo>
                      <a:pt x="28" y="29"/>
                      <a:pt x="29" y="29"/>
                      <a:pt x="30" y="29"/>
                    </a:cubicBezTo>
                    <a:cubicBezTo>
                      <a:pt x="31" y="29"/>
                      <a:pt x="32" y="29"/>
                      <a:pt x="33" y="29"/>
                    </a:cubicBezTo>
                    <a:cubicBezTo>
                      <a:pt x="35" y="29"/>
                      <a:pt x="36" y="29"/>
                      <a:pt x="37" y="29"/>
                    </a:cubicBezTo>
                    <a:cubicBezTo>
                      <a:pt x="39" y="29"/>
                      <a:pt x="41" y="29"/>
                      <a:pt x="42" y="30"/>
                    </a:cubicBezTo>
                    <a:cubicBezTo>
                      <a:pt x="44" y="31"/>
                      <a:pt x="45" y="33"/>
                      <a:pt x="45" y="35"/>
                    </a:cubicBezTo>
                    <a:cubicBezTo>
                      <a:pt x="46" y="36"/>
                      <a:pt x="46" y="38"/>
                      <a:pt x="45" y="39"/>
                    </a:cubicBezTo>
                    <a:close/>
                  </a:path>
                </a:pathLst>
              </a:custGeom>
              <a:solidFill>
                <a:srgbClr val="F0831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60" name="Freeform 21"/>
              <p:cNvSpPr/>
              <p:nvPr/>
            </p:nvSpPr>
            <p:spPr bwMode="auto">
              <a:xfrm>
                <a:off x="5626100" y="384175"/>
                <a:ext cx="96837" cy="84138"/>
              </a:xfrm>
              <a:custGeom>
                <a:gdLst>
                  <a:gd name="T0" fmla="*/ 8 w 26"/>
                  <a:gd name="T1" fmla="*/ 22 h 22"/>
                  <a:gd name="T2" fmla="*/ 17 w 26"/>
                  <a:gd name="T3" fmla="*/ 19 h 22"/>
                  <a:gd name="T4" fmla="*/ 25 w 26"/>
                  <a:gd name="T5" fmla="*/ 17 h 22"/>
                  <a:gd name="T6" fmla="*/ 26 w 26"/>
                  <a:gd name="T7" fmla="*/ 4 h 22"/>
                  <a:gd name="T8" fmla="*/ 20 w 26"/>
                  <a:gd name="T9" fmla="*/ 9 h 22"/>
                  <a:gd name="T10" fmla="*/ 19 w 26"/>
                  <a:gd name="T11" fmla="*/ 8 h 22"/>
                  <a:gd name="T12" fmla="*/ 18 w 26"/>
                  <a:gd name="T13" fmla="*/ 7 h 22"/>
                  <a:gd name="T14" fmla="*/ 15 w 26"/>
                  <a:gd name="T15" fmla="*/ 4 h 22"/>
                  <a:gd name="T16" fmla="*/ 10 w 26"/>
                  <a:gd name="T17" fmla="*/ 6 h 22"/>
                  <a:gd name="T18" fmla="*/ 9 w 26"/>
                  <a:gd name="T19" fmla="*/ 11 h 22"/>
                  <a:gd name="T20" fmla="*/ 9 w 26"/>
                  <a:gd name="T21" fmla="*/ 12 h 22"/>
                  <a:gd name="T22" fmla="*/ 2 w 26"/>
                  <a:gd name="T23" fmla="*/ 10 h 22"/>
                  <a:gd name="T24" fmla="*/ 8 w 26"/>
                  <a:gd name="T25" fmla="*/ 22 h 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6" h="22">
                    <a:moveTo>
                      <a:pt x="8" y="22"/>
                    </a:moveTo>
                    <a:cubicBezTo>
                      <a:pt x="8" y="22"/>
                      <a:pt x="17" y="19"/>
                      <a:pt x="17" y="19"/>
                    </a:cubicBezTo>
                    <a:cubicBezTo>
                      <a:pt x="25" y="17"/>
                      <a:pt x="25" y="17"/>
                      <a:pt x="25" y="17"/>
                    </a:cubicBezTo>
                    <a:cubicBezTo>
                      <a:pt x="25" y="17"/>
                      <a:pt x="25" y="9"/>
                      <a:pt x="26" y="4"/>
                    </a:cubicBezTo>
                    <a:cubicBezTo>
                      <a:pt x="26" y="0"/>
                      <a:pt x="20" y="3"/>
                      <a:pt x="20" y="9"/>
                    </a:cubicBezTo>
                    <a:cubicBezTo>
                      <a:pt x="20" y="9"/>
                      <a:pt x="20" y="8"/>
                      <a:pt x="19" y="8"/>
                    </a:cubicBezTo>
                    <a:cubicBezTo>
                      <a:pt x="19" y="8"/>
                      <a:pt x="19" y="7"/>
                      <a:pt x="18" y="7"/>
                    </a:cubicBezTo>
                    <a:cubicBezTo>
                      <a:pt x="17" y="5"/>
                      <a:pt x="16" y="4"/>
                      <a:pt x="15" y="4"/>
                    </a:cubicBezTo>
                    <a:cubicBezTo>
                      <a:pt x="12" y="2"/>
                      <a:pt x="11" y="4"/>
                      <a:pt x="10" y="6"/>
                    </a:cubicBezTo>
                    <a:cubicBezTo>
                      <a:pt x="9" y="7"/>
                      <a:pt x="9" y="9"/>
                      <a:pt x="9" y="11"/>
                    </a:cubicBezTo>
                    <a:cubicBezTo>
                      <a:pt x="9" y="11"/>
                      <a:pt x="9" y="11"/>
                      <a:pt x="9" y="12"/>
                    </a:cubicBezTo>
                    <a:cubicBezTo>
                      <a:pt x="6" y="6"/>
                      <a:pt x="0" y="7"/>
                      <a:pt x="2" y="10"/>
                    </a:cubicBezTo>
                    <a:cubicBezTo>
                      <a:pt x="4" y="14"/>
                      <a:pt x="8" y="22"/>
                      <a:pt x="8" y="22"/>
                    </a:cubicBezTo>
                    <a:close/>
                  </a:path>
                </a:pathLst>
              </a:custGeom>
              <a:solidFill>
                <a:srgbClr val="F0831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grpSp>
        <p:sp>
          <p:nvSpPr>
            <p:cNvPr id="11" name="文本框 10"/>
            <p:cNvSpPr txBox="1"/>
            <p:nvPr/>
          </p:nvSpPr>
          <p:spPr>
            <a:xfrm rot="4171048">
              <a:off x="5785051" y="4116053"/>
              <a:ext cx="954107" cy="400110"/>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2000" b="1">
                  <a:solidFill>
                    <a:schemeClr val="bg1"/>
                  </a:solidFill>
                  <a:latin typeface="微软雅黑" pitchFamily="34" charset="-122"/>
                  <a:ea typeface="微软雅黑" pitchFamily="34" charset="-122"/>
                </a:rPr>
                <a:t>证监会</a:t>
              </a:r>
            </a:p>
          </p:txBody>
        </p:sp>
        <p:sp>
          <p:nvSpPr>
            <p:cNvPr id="71" name="文本框 70"/>
            <p:cNvSpPr txBox="1"/>
            <p:nvPr/>
          </p:nvSpPr>
          <p:spPr>
            <a:xfrm rot="17310498">
              <a:off x="3222397" y="4063371"/>
              <a:ext cx="954107" cy="400110"/>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2000" b="1">
                  <a:solidFill>
                    <a:schemeClr val="bg1"/>
                  </a:solidFill>
                  <a:latin typeface="微软雅黑" pitchFamily="34" charset="-122"/>
                  <a:ea typeface="微软雅黑" pitchFamily="34" charset="-122"/>
                </a:rPr>
                <a:t>银监会</a:t>
              </a:r>
            </a:p>
          </p:txBody>
        </p:sp>
        <p:sp>
          <p:nvSpPr>
            <p:cNvPr id="72" name="文本框 71"/>
            <p:cNvSpPr txBox="1"/>
            <p:nvPr/>
          </p:nvSpPr>
          <p:spPr>
            <a:xfrm>
              <a:off x="4430863" y="3145579"/>
              <a:ext cx="954107" cy="400110"/>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2000" b="1">
                  <a:solidFill>
                    <a:schemeClr val="bg1"/>
                  </a:solidFill>
                  <a:latin typeface="微软雅黑" pitchFamily="34" charset="-122"/>
                  <a:ea typeface="微软雅黑" pitchFamily="34" charset="-122"/>
                </a:rPr>
                <a:t>保监会</a:t>
              </a:r>
            </a:p>
          </p:txBody>
        </p:sp>
      </p:grpSp>
    </p:spTree>
    <p:extLst>
      <p:ext uri="{BB962C8B-B14F-4D97-AF65-F5344CB8AC3E}">
        <p14:creationId xmlns:p14="http://schemas.microsoft.com/office/powerpoint/2010/main" val="2865463566"/>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小组破冰</a:t>
            </a:r>
          </a:p>
        </p:txBody>
      </p:sp>
      <p:pic>
        <p:nvPicPr>
          <p:cNvPr id="5122" name="Picture 2" descr="C:\Users\a0684157\Desktop\t0123d388e7bc9d93c4.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16696" y="1318672"/>
            <a:ext cx="5178658" cy="3240360"/>
          </a:xfrm>
          <a:prstGeom prst="rect">
            <a:avLst/>
          </a:prstGeom>
          <a:noFill/>
          <a:extLst>
            <a:ext uri="{909E8E84-426E-40DD-AFC4-6F175D3DCCD1}">
              <a14:hiddenFill xmlns:a14="http://schemas.microsoft.com/office/drawing/2010/main">
                <a:solidFill>
                  <a:srgbClr val="FFFFFF"/>
                </a:solidFill>
              </a14:hiddenFill>
            </a:ext>
          </a:extLst>
        </p:spPr>
      </p:pic>
      <p:sp>
        <p:nvSpPr>
          <p:cNvPr id="3" name="矩形 2"/>
          <p:cNvSpPr/>
          <p:nvPr/>
        </p:nvSpPr>
        <p:spPr>
          <a:xfrm>
            <a:off x="6249144" y="4005064"/>
            <a:ext cx="576064" cy="216024"/>
          </a:xfrm>
          <a:prstGeom prst="rect">
            <a:avLst/>
          </a:prstGeom>
          <a:solidFill>
            <a:schemeClr val="accent6">
              <a:lumMod val="40000"/>
              <a:lumOff val="60000"/>
            </a:schemeClr>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4" name="TextBox 3"/>
          <p:cNvSpPr txBox="1"/>
          <p:nvPr/>
        </p:nvSpPr>
        <p:spPr>
          <a:xfrm>
            <a:off x="855142" y="4869160"/>
            <a:ext cx="8130108" cy="830997"/>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a:latin typeface="微软雅黑" pitchFamily="34" charset="-122"/>
                <a:ea typeface="微软雅黑" pitchFamily="34" charset="-122"/>
              </a:rPr>
              <a:t>和你的同伴一起握手，互致问候，告诉同伴你所处的行业，看看可否集齐七颗龙珠召唤神龙</a:t>
            </a:r>
          </a:p>
        </p:txBody>
      </p:sp>
    </p:spTree>
    <p:extLst>
      <p:ext uri="{BB962C8B-B14F-4D97-AF65-F5344CB8AC3E}">
        <p14:creationId xmlns:p14="http://schemas.microsoft.com/office/powerpoint/2010/main" val="1276522715"/>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市场上较为常见的</a:t>
            </a:r>
            <a:r>
              <a:rPr lang="en-US" altLang="zh-CN"/>
              <a:t>16</a:t>
            </a:r>
            <a:r>
              <a:rPr lang="zh-CN" altLang="en-US"/>
              <a:t>种金融企业牌照</a:t>
            </a:r>
          </a:p>
        </p:txBody>
      </p:sp>
      <p:graphicFrame>
        <p:nvGraphicFramePr>
          <p:cNvPr id="6" name="表格 5"/>
          <p:cNvGraphicFramePr>
            <a:graphicFrameLocks noGrp="1"/>
          </p:cNvGraphicFramePr>
          <p:nvPr>
            <p:extLst>
              <p:ext uri="{D42A27DB-BD31-4B8C-83A1-F6EECF244321}">
                <p14:modId xmlns:p14="http://schemas.microsoft.com/office/powerpoint/2010/main" val="205956137"/>
              </p:ext>
            </p:extLst>
          </p:nvPr>
        </p:nvGraphicFramePr>
        <p:xfrm>
          <a:off x="416496" y="1052736"/>
          <a:ext cx="9001001" cy="5394960"/>
        </p:xfrm>
        <a:graphic>
          <a:graphicData uri="http://schemas.openxmlformats.org/drawingml/2006/table">
            <a:tbl>
              <a:tblPr firstRow="1" bandRow="1">
                <a:tableStyleId>{C083E6E3-FA7D-4D7B-A595-EF9225AFEA82}</a:tableStyleId>
              </a:tblPr>
              <a:tblGrid>
                <a:gridCol w="1368152">
                  <a:extLst>
                    <a:ext uri="{9D8B030D-6E8A-4147-A177-3AD203B41FA5}">
                      <a16:colId xmlns:a16="http://schemas.microsoft.com/office/drawing/2014/main" val="20000"/>
                    </a:ext>
                  </a:extLst>
                </a:gridCol>
                <a:gridCol w="1512168">
                  <a:extLst>
                    <a:ext uri="{9D8B030D-6E8A-4147-A177-3AD203B41FA5}">
                      <a16:colId xmlns:a16="http://schemas.microsoft.com/office/drawing/2014/main" val="20001"/>
                    </a:ext>
                  </a:extLst>
                </a:gridCol>
                <a:gridCol w="1512168">
                  <a:extLst>
                    <a:ext uri="{9D8B030D-6E8A-4147-A177-3AD203B41FA5}">
                      <a16:colId xmlns:a16="http://schemas.microsoft.com/office/drawing/2014/main" val="20002"/>
                    </a:ext>
                  </a:extLst>
                </a:gridCol>
                <a:gridCol w="1368152">
                  <a:extLst>
                    <a:ext uri="{9D8B030D-6E8A-4147-A177-3AD203B41FA5}">
                      <a16:colId xmlns:a16="http://schemas.microsoft.com/office/drawing/2014/main" val="20003"/>
                    </a:ext>
                  </a:extLst>
                </a:gridCol>
                <a:gridCol w="1740194">
                  <a:extLst>
                    <a:ext uri="{9D8B030D-6E8A-4147-A177-3AD203B41FA5}">
                      <a16:colId xmlns:a16="http://schemas.microsoft.com/office/drawing/2014/main" val="20004"/>
                    </a:ext>
                  </a:extLst>
                </a:gridCol>
                <a:gridCol w="1500167">
                  <a:extLst>
                    <a:ext uri="{9D8B030D-6E8A-4147-A177-3AD203B41FA5}">
                      <a16:colId xmlns:a16="http://schemas.microsoft.com/office/drawing/2014/main" val="20005"/>
                    </a:ext>
                  </a:extLst>
                </a:gridCol>
              </a:tblGrid>
              <a:tr h="140406">
                <a:tc>
                  <a:txBody>
                    <a:bodyPr vert="horz" wrap="square"/>
                    <a:lstStyle/>
                    <a:p>
                      <a:pPr algn="ctr"/>
                      <a:r>
                        <a:rPr lang="zh-CN" altLang="en-US" sz="1050">
                          <a:latin typeface="微软雅黑" pitchFamily="34" charset="-122"/>
                          <a:ea typeface="微软雅黑" pitchFamily="34" charset="-122"/>
                        </a:rPr>
                        <a:t>牌照</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pPr algn="ctr"/>
                      <a:r>
                        <a:rPr lang="zh-CN" altLang="en-US" sz="1050">
                          <a:latin typeface="微软雅黑" pitchFamily="34" charset="-122"/>
                          <a:ea typeface="微软雅黑" pitchFamily="34" charset="-122"/>
                        </a:rPr>
                        <a:t>数量</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pPr algn="ctr"/>
                      <a:r>
                        <a:rPr lang="zh-CN" altLang="en-US" sz="1050">
                          <a:latin typeface="微软雅黑" pitchFamily="34" charset="-122"/>
                          <a:ea typeface="微软雅黑" pitchFamily="34" charset="-122"/>
                        </a:rPr>
                        <a:t>监管部门</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pPr algn="ctr"/>
                      <a:r>
                        <a:rPr lang="zh-CN" altLang="en-US" sz="1050">
                          <a:latin typeface="微软雅黑" pitchFamily="34" charset="-122"/>
                          <a:ea typeface="微软雅黑" pitchFamily="34" charset="-122"/>
                        </a:rPr>
                        <a:t>最初发放时间</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pPr algn="ctr"/>
                      <a:r>
                        <a:rPr lang="zh-CN" altLang="en-US" sz="1050">
                          <a:latin typeface="微软雅黑" pitchFamily="34" charset="-122"/>
                          <a:ea typeface="微软雅黑" pitchFamily="34" charset="-122"/>
                        </a:rPr>
                        <a:t>现状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pPr algn="ctr"/>
                      <a:r>
                        <a:rPr lang="zh-CN" altLang="en-US" sz="1050">
                          <a:latin typeface="微软雅黑" pitchFamily="34" charset="-122"/>
                          <a:ea typeface="微软雅黑" pitchFamily="34" charset="-122"/>
                        </a:rPr>
                        <a:t>主要业务</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00"/>
                  </a:ext>
                </a:extLst>
              </a:tr>
              <a:tr h="213618">
                <a:tc>
                  <a:txBody>
                    <a:bodyPr vert="horz" wrap="square"/>
                    <a:lstStyle/>
                    <a:p>
                      <a:r>
                        <a:rPr lang="zh-CN" altLang="en-US" sz="1050" b="1">
                          <a:latin typeface="微软雅黑" pitchFamily="34" charset="-122"/>
                          <a:ea typeface="微软雅黑" pitchFamily="34" charset="-122"/>
                        </a:rPr>
                        <a:t>银行牌照</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商业银行</a:t>
                      </a:r>
                      <a:r>
                        <a:rPr lang="en-US" altLang="zh-CN" sz="1050">
                          <a:latin typeface="微软雅黑" pitchFamily="34" charset="-122"/>
                          <a:ea typeface="微软雅黑" pitchFamily="34" charset="-122"/>
                        </a:rPr>
                        <a:t>773</a:t>
                      </a:r>
                      <a:r>
                        <a:rPr lang="zh-CN" altLang="en-US" sz="1050">
                          <a:latin typeface="微软雅黑" pitchFamily="34" charset="-122"/>
                          <a:ea typeface="微软雅黑" pitchFamily="34" charset="-122"/>
                        </a:rPr>
                        <a:t>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银监会</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民营银行有望开放</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储蓄、信贷</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01"/>
                  </a:ext>
                </a:extLst>
              </a:tr>
              <a:tr h="140406">
                <a:tc>
                  <a:txBody>
                    <a:bodyPr vert="horz" wrap="square"/>
                    <a:lstStyle/>
                    <a:p>
                      <a:r>
                        <a:rPr lang="zh-CN" altLang="en-US" sz="1050" b="1">
                          <a:latin typeface="微软雅黑" pitchFamily="34" charset="-122"/>
                          <a:ea typeface="微软雅黑" pitchFamily="34" charset="-122"/>
                        </a:rPr>
                        <a:t>信托牌照</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71</a:t>
                      </a:r>
                      <a:r>
                        <a:rPr lang="zh-CN" altLang="en-US" sz="1050">
                          <a:latin typeface="微软雅黑" pitchFamily="34" charset="-122"/>
                          <a:ea typeface="微软雅黑" pitchFamily="34" charset="-122"/>
                        </a:rPr>
                        <a:t>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银监会</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1984</a:t>
                      </a:r>
                      <a:r>
                        <a:rPr lang="zh-CN" altLang="en-US" sz="1050">
                          <a:latin typeface="微软雅黑" pitchFamily="34" charset="-122"/>
                          <a:ea typeface="微软雅黑" pitchFamily="34" charset="-122"/>
                        </a:rPr>
                        <a:t>年</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冻结发放</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各类信托业务</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02"/>
                  </a:ext>
                </a:extLst>
              </a:tr>
              <a:tr h="140406">
                <a:tc>
                  <a:txBody>
                    <a:bodyPr vert="horz" wrap="square"/>
                    <a:lstStyle/>
                    <a:p>
                      <a:r>
                        <a:rPr lang="zh-CN" altLang="en-US" sz="1050" b="1">
                          <a:latin typeface="微软雅黑" pitchFamily="34" charset="-122"/>
                          <a:ea typeface="微软雅黑" pitchFamily="34" charset="-122"/>
                        </a:rPr>
                        <a:t>金融租赁</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26</a:t>
                      </a:r>
                      <a:r>
                        <a:rPr lang="zh-CN" altLang="en-US" sz="1050">
                          <a:latin typeface="微软雅黑" pitchFamily="34" charset="-122"/>
                          <a:ea typeface="微软雅黑" pitchFamily="34" charset="-122"/>
                        </a:rPr>
                        <a:t>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银监会</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1986</a:t>
                      </a:r>
                      <a:r>
                        <a:rPr lang="zh-CN" altLang="en-US" sz="1050">
                          <a:latin typeface="微软雅黑" pitchFamily="34" charset="-122"/>
                          <a:ea typeface="微软雅黑" pitchFamily="34" charset="-122"/>
                        </a:rPr>
                        <a:t>年</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融资租赁</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03"/>
                  </a:ext>
                </a:extLst>
              </a:tr>
              <a:tr h="296691">
                <a:tc>
                  <a:txBody>
                    <a:bodyPr vert="horz" wrap="square"/>
                    <a:lstStyle/>
                    <a:p>
                      <a:r>
                        <a:rPr lang="zh-CN" altLang="en-US" sz="1050" b="1">
                          <a:latin typeface="微软雅黑" pitchFamily="34" charset="-122"/>
                          <a:ea typeface="微软雅黑" pitchFamily="34" charset="-122"/>
                        </a:rPr>
                        <a:t>第三方支付牌照</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269</a:t>
                      </a:r>
                      <a:r>
                        <a:rPr lang="zh-CN" altLang="en-US" sz="1050">
                          <a:latin typeface="微软雅黑" pitchFamily="34" charset="-122"/>
                          <a:ea typeface="微软雅黑" pitchFamily="34" charset="-122"/>
                        </a:rPr>
                        <a:t>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中国人民银行</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2011</a:t>
                      </a:r>
                      <a:r>
                        <a:rPr lang="zh-CN" altLang="en-US" sz="1050">
                          <a:latin typeface="微软雅黑" pitchFamily="34" charset="-122"/>
                          <a:ea typeface="微软雅黑" pitchFamily="34" charset="-122"/>
                        </a:rPr>
                        <a:t>年</a:t>
                      </a:r>
                      <a:r>
                        <a:rPr lang="en-US" altLang="zh-CN" sz="1050">
                          <a:latin typeface="微软雅黑" pitchFamily="34" charset="-122"/>
                          <a:ea typeface="微软雅黑" pitchFamily="34" charset="-122"/>
                        </a:rPr>
                        <a:t>5</a:t>
                      </a:r>
                      <a:r>
                        <a:rPr lang="zh-CN" altLang="en-US" sz="1050">
                          <a:latin typeface="微软雅黑" pitchFamily="34" charset="-122"/>
                          <a:ea typeface="微软雅黑" pitchFamily="34" charset="-122"/>
                        </a:rPr>
                        <a:t>月</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可能逐渐收紧</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网络支付、预付卡的发行与受理、银行卡收单</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04"/>
                  </a:ext>
                </a:extLst>
              </a:tr>
              <a:tr h="213618">
                <a:tc>
                  <a:txBody>
                    <a:bodyPr vert="horz" wrap="square"/>
                    <a:lstStyle/>
                    <a:p>
                      <a:r>
                        <a:rPr lang="zh-CN" altLang="en-US" sz="1050" b="1">
                          <a:latin typeface="微软雅黑" pitchFamily="34" charset="-122"/>
                          <a:ea typeface="微软雅黑" pitchFamily="34" charset="-122"/>
                        </a:rPr>
                        <a:t>公募基金牌照</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95</a:t>
                      </a:r>
                      <a:r>
                        <a:rPr lang="zh-CN" altLang="en-US" sz="1050">
                          <a:latin typeface="微软雅黑" pitchFamily="34" charset="-122"/>
                          <a:ea typeface="微软雅黑" pitchFamily="34" charset="-122"/>
                        </a:rPr>
                        <a:t>家（基金管理公司）</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证监会</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1998</a:t>
                      </a:r>
                      <a:r>
                        <a:rPr lang="zh-CN" altLang="en-US" sz="1050">
                          <a:latin typeface="微软雅黑" pitchFamily="34" charset="-122"/>
                          <a:ea typeface="微软雅黑" pitchFamily="34" charset="-122"/>
                        </a:rPr>
                        <a:t>年</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放宽，溢价下降</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公墓基金、机构业务</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05"/>
                  </a:ext>
                </a:extLst>
              </a:tr>
              <a:tr h="140406">
                <a:tc>
                  <a:txBody>
                    <a:bodyPr vert="horz" wrap="square"/>
                    <a:lstStyle/>
                    <a:p>
                      <a:r>
                        <a:rPr lang="zh-CN" altLang="en-US" sz="1050" b="1">
                          <a:latin typeface="微软雅黑" pitchFamily="34" charset="-122"/>
                          <a:ea typeface="微软雅黑" pitchFamily="34" charset="-122"/>
                        </a:rPr>
                        <a:t>基金子公司牌照</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67</a:t>
                      </a:r>
                      <a:r>
                        <a:rPr lang="zh-CN" altLang="en-US" sz="1050">
                          <a:latin typeface="微软雅黑" pitchFamily="34" charset="-122"/>
                          <a:ea typeface="微软雅黑" pitchFamily="34" charset="-122"/>
                        </a:rPr>
                        <a:t>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证监会</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2012</a:t>
                      </a:r>
                      <a:r>
                        <a:rPr lang="zh-CN" altLang="en-US" sz="1050">
                          <a:latin typeface="微软雅黑" pitchFamily="34" charset="-122"/>
                          <a:ea typeface="微软雅黑" pitchFamily="34" charset="-122"/>
                        </a:rPr>
                        <a:t>年</a:t>
                      </a:r>
                      <a:r>
                        <a:rPr lang="en-US" altLang="zh-CN" sz="1050">
                          <a:latin typeface="微软雅黑" pitchFamily="34" charset="-122"/>
                          <a:ea typeface="微软雅黑" pitchFamily="34" charset="-122"/>
                        </a:rPr>
                        <a:t>11</a:t>
                      </a:r>
                      <a:r>
                        <a:rPr lang="zh-CN" altLang="en-US" sz="1050">
                          <a:latin typeface="微软雅黑" pitchFamily="34" charset="-122"/>
                          <a:ea typeface="微软雅黑" pitchFamily="34" charset="-122"/>
                        </a:rPr>
                        <a:t>月</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总体放宽</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类信托业务</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06"/>
                  </a:ext>
                </a:extLst>
              </a:tr>
              <a:tr h="140406">
                <a:tc>
                  <a:txBody>
                    <a:bodyPr vert="horz" wrap="square"/>
                    <a:lstStyle/>
                    <a:p>
                      <a:r>
                        <a:rPr lang="zh-CN" altLang="en-US" sz="1050" b="1">
                          <a:latin typeface="微软雅黑" pitchFamily="34" charset="-122"/>
                          <a:ea typeface="微软雅黑" pitchFamily="34" charset="-122"/>
                        </a:rPr>
                        <a:t>基金销售牌照</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248</a:t>
                      </a:r>
                      <a:r>
                        <a:rPr lang="zh-CN" altLang="en-US" sz="1050">
                          <a:latin typeface="微软雅黑" pitchFamily="34" charset="-122"/>
                          <a:ea typeface="微软雅黑" pitchFamily="34" charset="-122"/>
                        </a:rPr>
                        <a:t>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证监会</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2001</a:t>
                      </a:r>
                      <a:r>
                        <a:rPr lang="zh-CN" altLang="en-US" sz="1050">
                          <a:latin typeface="微软雅黑" pitchFamily="34" charset="-122"/>
                          <a:ea typeface="微软雅黑" pitchFamily="34" charset="-122"/>
                        </a:rPr>
                        <a:t>年</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发售基金份额</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07"/>
                  </a:ext>
                </a:extLst>
              </a:tr>
              <a:tr h="213618">
                <a:tc>
                  <a:txBody>
                    <a:bodyPr vert="horz" wrap="square"/>
                    <a:lstStyle/>
                    <a:p>
                      <a:r>
                        <a:rPr lang="zh-CN" altLang="en-US" sz="1050" b="1">
                          <a:latin typeface="微软雅黑" pitchFamily="34" charset="-122"/>
                          <a:ea typeface="微软雅黑" pitchFamily="34" charset="-122"/>
                        </a:rPr>
                        <a:t>基金销售支付牌照</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22</a:t>
                      </a:r>
                      <a:r>
                        <a:rPr lang="zh-CN" altLang="en-US" sz="1050">
                          <a:latin typeface="微软雅黑" pitchFamily="34" charset="-122"/>
                          <a:ea typeface="微软雅黑" pitchFamily="34" charset="-122"/>
                        </a:rPr>
                        <a:t>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证监会</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2010</a:t>
                      </a:r>
                      <a:r>
                        <a:rPr lang="zh-CN" altLang="en-US" sz="1050">
                          <a:latin typeface="微软雅黑" pitchFamily="34" charset="-122"/>
                          <a:ea typeface="微软雅黑" pitchFamily="34" charset="-122"/>
                        </a:rPr>
                        <a:t>年</a:t>
                      </a:r>
                      <a:r>
                        <a:rPr lang="en-US" altLang="zh-CN" sz="1050">
                          <a:latin typeface="微软雅黑" pitchFamily="34" charset="-122"/>
                          <a:ea typeface="微软雅黑" pitchFamily="34" charset="-122"/>
                        </a:rPr>
                        <a:t>5</a:t>
                      </a:r>
                      <a:r>
                        <a:rPr lang="zh-CN" altLang="en-US" sz="1050">
                          <a:latin typeface="微软雅黑" pitchFamily="34" charset="-122"/>
                          <a:ea typeface="微软雅黑" pitchFamily="34" charset="-122"/>
                        </a:rPr>
                        <a:t>月</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成熟一家，批准一家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基金销售支付结算业务</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08"/>
                  </a:ext>
                </a:extLst>
              </a:tr>
              <a:tr h="296691">
                <a:tc>
                  <a:txBody>
                    <a:bodyPr vert="horz" wrap="square"/>
                    <a:lstStyle/>
                    <a:p>
                      <a:r>
                        <a:rPr lang="zh-CN" altLang="en-US" sz="1050" b="1">
                          <a:latin typeface="微软雅黑" pitchFamily="34" charset="-122"/>
                          <a:ea typeface="微软雅黑" pitchFamily="34" charset="-122"/>
                        </a:rPr>
                        <a:t>券商牌照</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11</a:t>
                      </a:r>
                      <a:r>
                        <a:rPr lang="zh-CN" altLang="en-US" sz="1050">
                          <a:latin typeface="微软雅黑" pitchFamily="34" charset="-122"/>
                          <a:ea typeface="微软雅黑" pitchFamily="34" charset="-122"/>
                        </a:rPr>
                        <a:t>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证监会</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1988</a:t>
                      </a:r>
                      <a:r>
                        <a:rPr lang="zh-CN" altLang="en-US" sz="1050">
                          <a:latin typeface="微软雅黑" pitchFamily="34" charset="-122"/>
                          <a:ea typeface="微软雅黑" pitchFamily="34" charset="-122"/>
                        </a:rPr>
                        <a:t>年</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券商综合牌照已停，专业券商牌照有望开放</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证券承销与保荐、经纪、证券投资活动等</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09"/>
                  </a:ext>
                </a:extLst>
              </a:tr>
              <a:tr h="140406">
                <a:tc>
                  <a:txBody>
                    <a:bodyPr vert="horz" wrap="square"/>
                    <a:lstStyle/>
                    <a:p>
                      <a:r>
                        <a:rPr lang="zh-CN" altLang="en-US" sz="1050" b="1">
                          <a:latin typeface="微软雅黑" pitchFamily="34" charset="-122"/>
                          <a:ea typeface="微软雅黑" pitchFamily="34" charset="-122"/>
                        </a:rPr>
                        <a:t>期货牌照</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16</a:t>
                      </a:r>
                      <a:r>
                        <a:rPr lang="zh-CN" altLang="en-US" sz="1050">
                          <a:latin typeface="微软雅黑" pitchFamily="34" charset="-122"/>
                          <a:ea typeface="微软雅黑" pitchFamily="34" charset="-122"/>
                        </a:rPr>
                        <a:t>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证监会</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1993</a:t>
                      </a:r>
                      <a:r>
                        <a:rPr lang="zh-CN" altLang="en-US" sz="1050">
                          <a:latin typeface="微软雅黑" pitchFamily="34" charset="-122"/>
                          <a:ea typeface="微软雅黑" pitchFamily="34" charset="-122"/>
                        </a:rPr>
                        <a:t>年</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冻结发放</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期货交易</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10"/>
                  </a:ext>
                </a:extLst>
              </a:tr>
              <a:tr h="213618">
                <a:tc>
                  <a:txBody>
                    <a:bodyPr vert="horz" wrap="square"/>
                    <a:lstStyle/>
                    <a:p>
                      <a:r>
                        <a:rPr lang="zh-CN" altLang="en-US" sz="1050" b="1">
                          <a:latin typeface="微软雅黑" pitchFamily="34" charset="-122"/>
                          <a:ea typeface="微软雅黑" pitchFamily="34" charset="-122"/>
                        </a:rPr>
                        <a:t>保险牌照</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13</a:t>
                      </a:r>
                      <a:r>
                        <a:rPr lang="zh-CN" altLang="en-US" sz="1050">
                          <a:latin typeface="微软雅黑" pitchFamily="34" charset="-122"/>
                          <a:ea typeface="微软雅黑" pitchFamily="34" charset="-122"/>
                        </a:rPr>
                        <a:t>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保监会</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1988</a:t>
                      </a:r>
                      <a:r>
                        <a:rPr lang="zh-CN" altLang="en-US" sz="1050">
                          <a:latin typeface="微软雅黑" pitchFamily="34" charset="-122"/>
                          <a:ea typeface="微软雅黑" pitchFamily="34" charset="-122"/>
                        </a:rPr>
                        <a:t>年</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收紧</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财险、寿险、万能险</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11"/>
                  </a:ext>
                </a:extLst>
              </a:tr>
              <a:tr h="213618">
                <a:tc>
                  <a:txBody>
                    <a:bodyPr vert="horz" wrap="square"/>
                    <a:lstStyle/>
                    <a:p>
                      <a:r>
                        <a:rPr lang="zh-CN" altLang="en-US" sz="1050" b="1">
                          <a:latin typeface="微软雅黑" pitchFamily="34" charset="-122"/>
                          <a:ea typeface="微软雅黑" pitchFamily="34" charset="-122"/>
                        </a:rPr>
                        <a:t>融资租赁</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约</a:t>
                      </a:r>
                      <a:r>
                        <a:rPr lang="en-US" altLang="zh-CN" sz="1050">
                          <a:latin typeface="微软雅黑" pitchFamily="34" charset="-122"/>
                          <a:ea typeface="微软雅黑" pitchFamily="34" charset="-122"/>
                        </a:rPr>
                        <a:t>324</a:t>
                      </a:r>
                      <a:r>
                        <a:rPr lang="zh-CN" altLang="en-US" sz="1050">
                          <a:latin typeface="微软雅黑" pitchFamily="34" charset="-122"/>
                          <a:ea typeface="微软雅黑" pitchFamily="34" charset="-122"/>
                        </a:rPr>
                        <a:t>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商务部</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2006</a:t>
                      </a:r>
                      <a:r>
                        <a:rPr lang="zh-CN" altLang="en-US" sz="1050">
                          <a:latin typeface="微软雅黑" pitchFamily="34" charset="-122"/>
                          <a:ea typeface="微软雅黑" pitchFamily="34" charset="-122"/>
                        </a:rPr>
                        <a:t>年</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外商、内资融资租赁</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12"/>
                  </a:ext>
                </a:extLst>
              </a:tr>
              <a:tr h="140406">
                <a:tc>
                  <a:txBody>
                    <a:bodyPr vert="horz" wrap="square"/>
                    <a:lstStyle/>
                    <a:p>
                      <a:r>
                        <a:rPr lang="zh-CN" altLang="en-US" sz="1050" b="1">
                          <a:latin typeface="微软雅黑" pitchFamily="34" charset="-122"/>
                          <a:ea typeface="微软雅黑" pitchFamily="34" charset="-122"/>
                        </a:rPr>
                        <a:t>典当牌照</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上海</a:t>
                      </a:r>
                      <a:r>
                        <a:rPr lang="en-US" altLang="zh-CN" sz="1050">
                          <a:latin typeface="微软雅黑" pitchFamily="34" charset="-122"/>
                          <a:ea typeface="微软雅黑" pitchFamily="34" charset="-122"/>
                        </a:rPr>
                        <a:t>259</a:t>
                      </a:r>
                      <a:r>
                        <a:rPr lang="zh-CN" altLang="en-US" sz="1050">
                          <a:latin typeface="微软雅黑" pitchFamily="34" charset="-122"/>
                          <a:ea typeface="微软雅黑" pitchFamily="34" charset="-122"/>
                        </a:rPr>
                        <a:t>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商务部</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1987</a:t>
                      </a:r>
                      <a:r>
                        <a:rPr lang="zh-CN" altLang="en-US" sz="1050">
                          <a:latin typeface="微软雅黑" pitchFamily="34" charset="-122"/>
                          <a:ea typeface="微软雅黑" pitchFamily="34" charset="-122"/>
                        </a:rPr>
                        <a:t>年</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典当业务</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13"/>
                  </a:ext>
                </a:extLst>
              </a:tr>
              <a:tr h="296691">
                <a:tc>
                  <a:txBody>
                    <a:bodyPr vert="horz" wrap="square"/>
                    <a:lstStyle/>
                    <a:p>
                      <a:r>
                        <a:rPr lang="zh-CN" altLang="en-US" sz="1050" b="1">
                          <a:latin typeface="微软雅黑" pitchFamily="34" charset="-122"/>
                          <a:ea typeface="微软雅黑" pitchFamily="34" charset="-122"/>
                        </a:rPr>
                        <a:t>小额贷款公司</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上海</a:t>
                      </a:r>
                      <a:r>
                        <a:rPr lang="en-US" altLang="zh-CN" sz="1050">
                          <a:latin typeface="微软雅黑" pitchFamily="34" charset="-122"/>
                          <a:ea typeface="微软雅黑" pitchFamily="34" charset="-122"/>
                        </a:rPr>
                        <a:t>114</a:t>
                      </a:r>
                      <a:r>
                        <a:rPr lang="zh-CN" altLang="en-US" sz="1050">
                          <a:latin typeface="微软雅黑" pitchFamily="34" charset="-122"/>
                          <a:ea typeface="微软雅黑" pitchFamily="34" charset="-122"/>
                        </a:rPr>
                        <a:t>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省级金融办公室</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无抵押贷款、抵押贷款、质押贷款</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14"/>
                  </a:ext>
                </a:extLst>
              </a:tr>
              <a:tr h="213618">
                <a:tc>
                  <a:txBody>
                    <a:bodyPr vert="horz" wrap="square"/>
                    <a:lstStyle/>
                    <a:p>
                      <a:r>
                        <a:rPr lang="zh-CN" altLang="en-US" sz="1050" b="1">
                          <a:latin typeface="微软雅黑" pitchFamily="34" charset="-122"/>
                          <a:ea typeface="微软雅黑" pitchFamily="34" charset="-122"/>
                        </a:rPr>
                        <a:t>融资担保公司</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上海</a:t>
                      </a:r>
                      <a:r>
                        <a:rPr lang="en-US" altLang="zh-CN" sz="1050">
                          <a:latin typeface="微软雅黑" pitchFamily="34" charset="-122"/>
                          <a:ea typeface="微软雅黑" pitchFamily="34" charset="-122"/>
                        </a:rPr>
                        <a:t>80</a:t>
                      </a:r>
                      <a:r>
                        <a:rPr lang="zh-CN" altLang="en-US" sz="1050">
                          <a:latin typeface="微软雅黑" pitchFamily="34" charset="-122"/>
                          <a:ea typeface="微软雅黑" pitchFamily="34" charset="-122"/>
                        </a:rPr>
                        <a:t>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省级金融办公室</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贷款担保、信用证担保</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15"/>
                  </a:ext>
                </a:extLst>
              </a:tr>
              <a:tr h="229755">
                <a:tc>
                  <a:txBody>
                    <a:bodyPr vert="horz" wrap="square"/>
                    <a:lstStyle/>
                    <a:p>
                      <a:r>
                        <a:rPr lang="zh-CN" altLang="en-US" sz="1050" b="1">
                          <a:latin typeface="微软雅黑" pitchFamily="34" charset="-122"/>
                          <a:ea typeface="微软雅黑" pitchFamily="34" charset="-122"/>
                        </a:rPr>
                        <a:t>私募基金牌照</a:t>
                      </a:r>
                      <a:endParaRPr lang="zh-CN" altLang="en-US" sz="1050" b="1">
                        <a:solidFill>
                          <a:schemeClr val="bg1"/>
                        </a:solidFill>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24000</a:t>
                      </a:r>
                      <a:r>
                        <a:rPr lang="zh-CN" altLang="en-US" sz="1050">
                          <a:latin typeface="微软雅黑" pitchFamily="34" charset="-122"/>
                          <a:ea typeface="微软雅黑" pitchFamily="34" charset="-122"/>
                        </a:rPr>
                        <a:t>家</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证监会</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en-US" altLang="zh-CN" sz="1050">
                          <a:latin typeface="微软雅黑" pitchFamily="34" charset="-122"/>
                          <a:ea typeface="微软雅黑" pitchFamily="34" charset="-122"/>
                        </a:rPr>
                        <a:t>2014</a:t>
                      </a:r>
                      <a:r>
                        <a:rPr lang="zh-CN" altLang="en-US" sz="1050">
                          <a:latin typeface="微软雅黑" pitchFamily="34" charset="-122"/>
                          <a:ea typeface="微软雅黑" pitchFamily="34" charset="-122"/>
                        </a:rPr>
                        <a:t>年</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面临“洗牌”</a:t>
                      </a:r>
                      <a:endParaRPr lang="zh-CN" altLang="en-US" sz="1050">
                        <a:latin typeface="微软雅黑" pitchFamily="34" charset="-122"/>
                        <a:ea typeface="微软雅黑" pitchFamily="34" charset="-122"/>
                        <a:cs typeface="Microsoft YaHei" charset="0"/>
                      </a:endParaRPr>
                    </a:p>
                  </a:txBody>
                  <a:tcPr anchor="ctr"/>
                </a:tc>
                <a:tc>
                  <a:txBody>
                    <a:bodyPr vert="horz" wrap="square"/>
                    <a:lstStyle/>
                    <a:p>
                      <a:r>
                        <a:rPr lang="zh-CN" altLang="en-US" sz="1050">
                          <a:latin typeface="微软雅黑" pitchFamily="34" charset="-122"/>
                          <a:ea typeface="微软雅黑" pitchFamily="34" charset="-122"/>
                        </a:rPr>
                        <a:t>证券投资基金、私募股权基金</a:t>
                      </a:r>
                      <a:endParaRPr lang="zh-CN" altLang="en-US" sz="1050">
                        <a:latin typeface="微软雅黑" pitchFamily="34" charset="-122"/>
                        <a:ea typeface="微软雅黑" pitchFamily="34" charset="-122"/>
                        <a:cs typeface="Microsoft YaHei" charset="0"/>
                      </a:endParaRPr>
                    </a:p>
                  </a:txBody>
                  <a:tcPr anchor="ctr"/>
                </a:tc>
                <a:extLst>
                  <a:ext uri="{0D108BD9-81ED-4DB2-BD59-A6C34878D82A}">
                    <a16:rowId xmlns:a16="http://schemas.microsoft.com/office/drawing/2014/main" val="10016"/>
                  </a:ext>
                </a:extLst>
              </a:tr>
            </a:tbl>
          </a:graphicData>
        </a:graphic>
      </p:graphicFrame>
    </p:spTree>
    <p:extLst>
      <p:ext uri="{BB962C8B-B14F-4D97-AF65-F5344CB8AC3E}">
        <p14:creationId xmlns:p14="http://schemas.microsoft.com/office/powerpoint/2010/main" val="490523945"/>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 name="图片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528" y="1657919"/>
            <a:ext cx="1693984" cy="1288342"/>
          </a:xfrm>
          <a:prstGeom prst="rect">
            <a:avLst/>
          </a:prstGeom>
        </p:spPr>
      </p:pic>
      <p:grpSp>
        <p:nvGrpSpPr>
          <p:cNvPr id="25" name="组合 24"/>
          <p:cNvGrpSpPr/>
          <p:nvPr/>
        </p:nvGrpSpPr>
        <p:grpSpPr>
          <a:xfrm>
            <a:off x="2464152" y="1357693"/>
            <a:ext cx="2300857" cy="1605493"/>
            <a:chOff x="2464152" y="1328574"/>
            <a:chExt cx="2300857" cy="1605493"/>
          </a:xfrm>
        </p:grpSpPr>
        <p:sp>
          <p:nvSpPr>
            <p:cNvPr id="21" name="圆角矩形 20"/>
            <p:cNvSpPr/>
            <p:nvPr/>
          </p:nvSpPr>
          <p:spPr>
            <a:xfrm>
              <a:off x="2608815" y="1328574"/>
              <a:ext cx="2034109" cy="1605493"/>
            </a:xfrm>
            <a:prstGeom prst="roundRect">
              <a:avLst>
                <a:gd name="adj" fmla="val 3666"/>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5pPr>
              <a:lvl6pPr marL="2286000" algn="l" defTabSz="914400" rtl="0" eaLnBrk="1" latinLnBrk="0" hangingPunct="1">
                <a:defRPr sz="2400" kern="1200">
                  <a:solidFill>
                    <a:srgbClr val="000000"/>
                  </a:solidFill>
                  <a:latin typeface="Calibri"/>
                  <a:ea typeface="ＭＳ Ｐゴシック" pitchFamily="108" charset="-128"/>
                  <a:cs typeface="+mn-cs"/>
                </a:defRPr>
              </a:lvl6pPr>
              <a:lvl7pPr marL="2743200" algn="l" defTabSz="914400" rtl="0" eaLnBrk="1" latinLnBrk="0" hangingPunct="1">
                <a:defRPr sz="2400" kern="1200">
                  <a:solidFill>
                    <a:srgbClr val="000000"/>
                  </a:solidFill>
                  <a:latin typeface="Calibri"/>
                  <a:ea typeface="ＭＳ Ｐゴシック" pitchFamily="108" charset="-128"/>
                  <a:cs typeface="+mn-cs"/>
                </a:defRPr>
              </a:lvl7pPr>
              <a:lvl8pPr marL="3200400" algn="l" defTabSz="914400" rtl="0" eaLnBrk="1" latinLnBrk="0" hangingPunct="1">
                <a:defRPr sz="2400" kern="1200">
                  <a:solidFill>
                    <a:srgbClr val="000000"/>
                  </a:solidFill>
                  <a:latin typeface="Calibri"/>
                  <a:ea typeface="ＭＳ Ｐゴシック" pitchFamily="108" charset="-128"/>
                  <a:cs typeface="+mn-cs"/>
                </a:defRPr>
              </a:lvl8pPr>
              <a:lvl9pPr marL="3657600" algn="l" defTabSz="914400" rtl="0" eaLnBrk="1" latinLnBrk="0" hangingPunct="1">
                <a:defRPr sz="2400" kern="1200">
                  <a:solidFill>
                    <a:srgbClr val="000000"/>
                  </a:solidFill>
                  <a:latin typeface="Calibri"/>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17" name="文本框 16"/>
            <p:cNvSpPr txBox="1"/>
            <p:nvPr/>
          </p:nvSpPr>
          <p:spPr>
            <a:xfrm>
              <a:off x="2906694" y="1897769"/>
              <a:ext cx="1415772"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a:latin typeface="微软雅黑" pitchFamily="34" charset="-122"/>
                  <a:ea typeface="微软雅黑" pitchFamily="34" charset="-122"/>
                </a:rPr>
                <a:t>开疆拓土</a:t>
              </a:r>
            </a:p>
          </p:txBody>
        </p:sp>
        <p:sp>
          <p:nvSpPr>
            <p:cNvPr id="19" name="Shape 14772"/>
            <p:cNvSpPr/>
            <p:nvPr/>
          </p:nvSpPr>
          <p:spPr>
            <a:xfrm>
              <a:off x="2464152" y="1561290"/>
              <a:ext cx="2300857" cy="461663"/>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45719" tIns="45719" rIns="45719" bIns="45719" numCol="1" anchor="t">
              <a:spAutoFit/>
            </a:bodyPr>
            <a:lstStyle>
              <a:defPPr>
                <a:defRPr lang="en-US"/>
              </a:defPPr>
              <a:lvl1pPr algn="l" rtl="0" eaLnBrk="0" fontAlgn="base" hangingPunct="0">
                <a:lnSpc>
                  <a:spcPct val="70000"/>
                </a:lnSpc>
                <a:spcBef>
                  <a:spcPct val="0"/>
                </a:spcBef>
                <a:spcAft>
                  <a:spcPct val="0"/>
                </a:spcAft>
                <a:defRPr sz="1400" kern="1200">
                  <a:solidFill>
                    <a:srgbClr val="F7AC12"/>
                  </a:solidFill>
                  <a:uFill>
                    <a:solidFill>
                      <a:srgbClr val="F7AC12"/>
                    </a:solidFill>
                  </a:uFill>
                  <a:latin typeface="+mn-lt"/>
                  <a:ea typeface="+mn-ea"/>
                  <a:cs typeface="+mn-cs"/>
                  <a:sym typeface="Bebas Neue"/>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lnSpc>
                  <a:spcPct val="100000"/>
                </a:lnSpc>
                <a:defRPr sz="1800">
                  <a:solidFill>
                    <a:srgbClr val="000000"/>
                  </a:solidFill>
                  <a:uFillTx/>
                </a:defRPr>
              </a:pPr>
              <a:r>
                <a:rPr lang="en-US" altLang="zh-CN" sz="2400">
                  <a:solidFill>
                    <a:schemeClr val="bg1"/>
                  </a:solidFill>
                  <a:uFill>
                    <a:solidFill>
                      <a:srgbClr val="F7AC12"/>
                    </a:solidFill>
                  </a:uFill>
                  <a:latin typeface="微软雅黑" pitchFamily="34" charset="-122"/>
                  <a:ea typeface="微软雅黑" pitchFamily="34" charset="-122"/>
                </a:rPr>
                <a:t>Part One</a:t>
              </a:r>
            </a:p>
          </p:txBody>
        </p:sp>
        <p:sp>
          <p:nvSpPr>
            <p:cNvPr id="20" name="Shape 14773"/>
            <p:cNvSpPr/>
            <p:nvPr/>
          </p:nvSpPr>
          <p:spPr>
            <a:xfrm>
              <a:off x="2513525" y="2287144"/>
              <a:ext cx="2202109" cy="34471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t">
              <a:spAutoFit/>
            </a:bodyPr>
            <a:lstStyle>
              <a:defPPr>
                <a:defRPr lang="en-US"/>
              </a:defPPr>
              <a:lvl1pPr algn="l" rtl="0" eaLnBrk="0" fontAlgn="base" hangingPunct="0">
                <a:lnSpc>
                  <a:spcPct val="140000"/>
                </a:lnSpc>
                <a:spcBef>
                  <a:spcPct val="0"/>
                </a:spcBef>
                <a:spcAft>
                  <a:spcPct val="0"/>
                </a:spcAft>
                <a:defRPr sz="700" kern="1200">
                  <a:solidFill>
                    <a:srgbClr val="808080"/>
                  </a:solidFill>
                  <a:uFill>
                    <a:solidFill>
                      <a:srgbClr val="808080"/>
                    </a:solidFill>
                  </a:uFill>
                  <a:latin typeface="Roboto condensed"/>
                  <a:ea typeface="Roboto condensed"/>
                  <a:cs typeface="Roboto condensed"/>
                  <a:sym typeface="Roboto condensed"/>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defRPr sz="1800">
                  <a:solidFill>
                    <a:srgbClr val="000000"/>
                  </a:solidFill>
                  <a:uFillTx/>
                </a:defRPr>
              </a:pPr>
              <a:r>
                <a:rPr lang="zh-CN" altLang="en-US" sz="1800">
                  <a:solidFill>
                    <a:schemeClr val="bg1">
                      <a:lumMod val="95000"/>
                    </a:schemeClr>
                  </a:solidFill>
                  <a:uFill>
                    <a:solidFill>
                      <a:srgbClr val="808080"/>
                    </a:solidFill>
                  </a:uFill>
                  <a:latin typeface="微软雅黑" pitchFamily="34" charset="-122"/>
                  <a:ea typeface="微软雅黑" pitchFamily="34" charset="-122"/>
                </a:rPr>
                <a:t>业务模式选择</a:t>
              </a:r>
              <a:endParaRPr sz="1800">
                <a:solidFill>
                  <a:schemeClr val="bg1">
                    <a:lumMod val="95000"/>
                  </a:schemeClr>
                </a:solidFill>
                <a:uFill>
                  <a:solidFill>
                    <a:srgbClr val="808080"/>
                  </a:solidFill>
                </a:uFill>
                <a:latin typeface="微软雅黑" pitchFamily="34" charset="-122"/>
                <a:ea typeface="微软雅黑" pitchFamily="34" charset="-122"/>
              </a:endParaRPr>
            </a:p>
          </p:txBody>
        </p:sp>
      </p:grpSp>
      <p:sp>
        <p:nvSpPr>
          <p:cNvPr id="9" name="矩形 8"/>
          <p:cNvSpPr/>
          <p:nvPr/>
        </p:nvSpPr>
        <p:spPr>
          <a:xfrm>
            <a:off x="312679" y="620688"/>
            <a:ext cx="9320841" cy="504056"/>
          </a:xfrm>
          <a:prstGeom prst="rect">
            <a:avLst/>
          </a:prstGeom>
          <a:solidFill>
            <a:schemeClr val="bg1"/>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5pPr>
            <a:lvl6pPr marL="2286000" algn="l" defTabSz="914400" rtl="0" eaLnBrk="1" latinLnBrk="0" hangingPunct="1">
              <a:defRPr sz="2400" kern="1200">
                <a:solidFill>
                  <a:srgbClr val="000000"/>
                </a:solidFill>
                <a:latin typeface="Calibri"/>
                <a:ea typeface="ＭＳ Ｐゴシック" pitchFamily="108" charset="-128"/>
                <a:cs typeface="+mn-cs"/>
              </a:defRPr>
            </a:lvl6pPr>
            <a:lvl7pPr marL="2743200" algn="l" defTabSz="914400" rtl="0" eaLnBrk="1" latinLnBrk="0" hangingPunct="1">
              <a:defRPr sz="2400" kern="1200">
                <a:solidFill>
                  <a:srgbClr val="000000"/>
                </a:solidFill>
                <a:latin typeface="Calibri"/>
                <a:ea typeface="ＭＳ Ｐゴシック" pitchFamily="108" charset="-128"/>
                <a:cs typeface="+mn-cs"/>
              </a:defRPr>
            </a:lvl7pPr>
            <a:lvl8pPr marL="3200400" algn="l" defTabSz="914400" rtl="0" eaLnBrk="1" latinLnBrk="0" hangingPunct="1">
              <a:defRPr sz="2400" kern="1200">
                <a:solidFill>
                  <a:srgbClr val="000000"/>
                </a:solidFill>
                <a:latin typeface="Calibri"/>
                <a:ea typeface="ＭＳ Ｐゴシック" pitchFamily="108" charset="-128"/>
                <a:cs typeface="+mn-cs"/>
              </a:defRPr>
            </a:lvl8pPr>
            <a:lvl9pPr marL="3657600" algn="l" defTabSz="914400" rtl="0" eaLnBrk="1" latinLnBrk="0" hangingPunct="1">
              <a:defRPr sz="2400" kern="1200">
                <a:solidFill>
                  <a:srgbClr val="000000"/>
                </a:solidFill>
                <a:latin typeface="Calibri"/>
                <a:ea typeface="ＭＳ Ｐゴシック" pitchFamily="108" charset="-128"/>
                <a:cs typeface="+mn-cs"/>
              </a:defRPr>
            </a:lvl9pPr>
          </a:lstStyle>
          <a:p>
            <a:pPr algn="ctr"/>
            <a:r>
              <a:rPr lang="zh-CN" altLang="en-US" sz="3600" b="1" kern="0">
                <a:solidFill>
                  <a:srgbClr val="C00000"/>
                </a:solidFill>
                <a:latin typeface="微软雅黑" pitchFamily="34" charset="-122"/>
                <a:ea typeface="微软雅黑" pitchFamily="34" charset="-122"/>
              </a:rPr>
              <a:t>建 国 大 业</a:t>
            </a:r>
          </a:p>
        </p:txBody>
      </p:sp>
    </p:spTree>
    <p:extLst>
      <p:ext uri="{BB962C8B-B14F-4D97-AF65-F5344CB8AC3E}">
        <p14:creationId xmlns:p14="http://schemas.microsoft.com/office/powerpoint/2010/main" val="2190279572"/>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12679" y="620688"/>
            <a:ext cx="9320841" cy="504056"/>
          </a:xfrm>
          <a:prstGeom prst="rect">
            <a:avLst/>
          </a:prstGeom>
          <a:solidFill>
            <a:schemeClr val="bg1"/>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5pPr>
            <a:lvl6pPr marL="2286000" algn="l" defTabSz="914400" rtl="0" eaLnBrk="1" latinLnBrk="0" hangingPunct="1">
              <a:defRPr sz="2400" kern="1200">
                <a:solidFill>
                  <a:srgbClr val="000000"/>
                </a:solidFill>
                <a:latin typeface="Calibri"/>
                <a:ea typeface="ＭＳ Ｐゴシック" pitchFamily="108" charset="-128"/>
                <a:cs typeface="+mn-cs"/>
              </a:defRPr>
            </a:lvl6pPr>
            <a:lvl7pPr marL="2743200" algn="l" defTabSz="914400" rtl="0" eaLnBrk="1" latinLnBrk="0" hangingPunct="1">
              <a:defRPr sz="2400" kern="1200">
                <a:solidFill>
                  <a:srgbClr val="000000"/>
                </a:solidFill>
                <a:latin typeface="Calibri"/>
                <a:ea typeface="ＭＳ Ｐゴシック" pitchFamily="108" charset="-128"/>
                <a:cs typeface="+mn-cs"/>
              </a:defRPr>
            </a:lvl7pPr>
            <a:lvl8pPr marL="3200400" algn="l" defTabSz="914400" rtl="0" eaLnBrk="1" latinLnBrk="0" hangingPunct="1">
              <a:defRPr sz="2400" kern="1200">
                <a:solidFill>
                  <a:srgbClr val="000000"/>
                </a:solidFill>
                <a:latin typeface="Calibri"/>
                <a:ea typeface="ＭＳ Ｐゴシック" pitchFamily="108" charset="-128"/>
                <a:cs typeface="+mn-cs"/>
              </a:defRPr>
            </a:lvl8pPr>
            <a:lvl9pPr marL="3657600" algn="l" defTabSz="914400" rtl="0" eaLnBrk="1" latinLnBrk="0" hangingPunct="1">
              <a:defRPr sz="2400" kern="1200">
                <a:solidFill>
                  <a:srgbClr val="000000"/>
                </a:solidFill>
                <a:latin typeface="Calibri"/>
                <a:ea typeface="ＭＳ Ｐゴシック" pitchFamily="108" charset="-128"/>
                <a:cs typeface="+mn-cs"/>
              </a:defRPr>
            </a:lvl9pPr>
          </a:lstStyle>
          <a:p>
            <a:pPr algn="ctr"/>
            <a:r>
              <a:rPr lang="zh-CN" altLang="en-US" sz="3600" b="1" kern="0">
                <a:solidFill>
                  <a:srgbClr val="F7AC12"/>
                </a:solidFill>
                <a:latin typeface="微软雅黑" pitchFamily="34" charset="-122"/>
                <a:ea typeface="微软雅黑" pitchFamily="34" charset="-122"/>
              </a:rPr>
              <a:t>开 疆 拓 土</a:t>
            </a:r>
          </a:p>
        </p:txBody>
      </p:sp>
    </p:spTree>
    <p:extLst>
      <p:ext uri="{BB962C8B-B14F-4D97-AF65-F5344CB8AC3E}">
        <p14:creationId xmlns:p14="http://schemas.microsoft.com/office/powerpoint/2010/main" val="42841768"/>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案例 </a:t>
            </a:r>
            <a:r>
              <a:rPr lang="en-US" altLang="zh-CN"/>
              <a:t>1</a:t>
            </a:r>
            <a:endParaRPr lang="zh-CN" altLang="en-US"/>
          </a:p>
        </p:txBody>
      </p:sp>
      <p:sp>
        <p:nvSpPr>
          <p:cNvPr id="3" name="内容占位符 2"/>
          <p:cNvSpPr>
            <a:spLocks noGrp="1"/>
          </p:cNvSpPr>
          <p:nvPr>
            <p:ph idx="4294967295"/>
          </p:nvPr>
        </p:nvSpPr>
        <p:spPr>
          <a:xfrm>
            <a:off x="495300" y="1144588"/>
            <a:ext cx="8915400" cy="293687"/>
          </a:xfrm>
        </p:spPr>
        <p:txBody>
          <a:bodyPr/>
          <a:lstStyle/>
          <a:p>
            <a:pPr>
              <a:lnSpc>
                <a:spcPct val="150000"/>
              </a:lnSpc>
            </a:pPr>
            <a:r>
              <a:rPr lang="en-US" altLang="zh-CN" sz="1700"/>
              <a:t>       A</a:t>
            </a:r>
            <a:r>
              <a:rPr lang="zh-CN" altLang="en-US" sz="1700"/>
              <a:t>公司是一家年销售额近百亿的区域性领先的民营地产公司，主要专注于高档商品房和别墅的开发工作。然而近两年来，房地产行业整体增速放缓、政策收拢、市场趋近饱和；同时，许多中小型房地产公司在项目开发的过程中常常遭遇资金方面的问题。</a:t>
            </a:r>
            <a:r>
              <a:rPr lang="en-US" altLang="zh-CN" sz="1700"/>
              <a:t>A</a:t>
            </a:r>
            <a:r>
              <a:rPr lang="zh-CN" altLang="en-US" sz="1700"/>
              <a:t>公司管理层对于企业及房地产行业的未来发展感到担忧，眼见业内众多公司纷纷做出相应调整动作，因此也开始着手讨论企业的转型事宜。</a:t>
            </a:r>
          </a:p>
          <a:p>
            <a:pPr>
              <a:lnSpc>
                <a:spcPct val="150000"/>
              </a:lnSpc>
            </a:pPr>
            <a:r>
              <a:rPr lang="zh-CN" altLang="en-US" sz="1700"/>
              <a:t>       在管理层会议的讨论中，与会者提出了以下几个转型方向：</a:t>
            </a:r>
          </a:p>
        </p:txBody>
      </p:sp>
    </p:spTree>
    <p:extLst>
      <p:ext uri="{BB962C8B-B14F-4D97-AF65-F5344CB8AC3E}">
        <p14:creationId xmlns:p14="http://schemas.microsoft.com/office/powerpoint/2010/main" val="3549665933"/>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案例 </a:t>
            </a:r>
            <a:r>
              <a:rPr lang="en-US" altLang="zh-CN"/>
              <a:t>1</a:t>
            </a:r>
            <a:endParaRPr lang="zh-CN" altLang="en-US"/>
          </a:p>
        </p:txBody>
      </p:sp>
      <p:grpSp>
        <p:nvGrpSpPr>
          <p:cNvPr id="15" name="组合 14"/>
          <p:cNvGrpSpPr/>
          <p:nvPr/>
        </p:nvGrpSpPr>
        <p:grpSpPr>
          <a:xfrm>
            <a:off x="867285" y="3978730"/>
            <a:ext cx="2365784" cy="2270433"/>
            <a:chOff x="859025" y="3916423"/>
            <a:chExt cx="2365784" cy="2270433"/>
          </a:xfrm>
        </p:grpSpPr>
        <p:sp>
          <p:nvSpPr>
            <p:cNvPr id="4" name="矩形 3"/>
            <p:cNvSpPr/>
            <p:nvPr/>
          </p:nvSpPr>
          <p:spPr>
            <a:xfrm>
              <a:off x="1065561" y="4132447"/>
              <a:ext cx="2159248" cy="2054409"/>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indent="457200">
                <a:lnSpc>
                  <a:spcPct val="150000"/>
                </a:lnSpc>
              </a:pPr>
              <a:r>
                <a:rPr lang="zh-CN" altLang="zh-CN" sz="1700">
                  <a:solidFill>
                    <a:srgbClr val="CD4E37"/>
                  </a:solidFill>
                  <a:latin typeface="微软雅黑" pitchFamily="34" charset="-122"/>
                  <a:ea typeface="微软雅黑" pitchFamily="34" charset="-122"/>
                </a:rPr>
                <a:t>向主营业务的其它方向延伸</a:t>
              </a:r>
              <a:r>
                <a:rPr lang="zh-CN" altLang="zh-CN" sz="1700">
                  <a:latin typeface="微软雅黑" pitchFamily="34" charset="-122"/>
                  <a:ea typeface="微软雅黑" pitchFamily="34" charset="-122"/>
                </a:rPr>
                <a:t>：通过向不同方向拓展现有主营业务的方式，丰富公司产品链</a:t>
              </a:r>
              <a:r>
                <a:rPr lang="zh-CN" altLang="en-US" sz="1700">
                  <a:latin typeface="微软雅黑" pitchFamily="34" charset="-122"/>
                  <a:ea typeface="微软雅黑" pitchFamily="34" charset="-122"/>
                </a:rPr>
                <a:t>。</a:t>
              </a:r>
              <a:endParaRPr lang="zh-CN" altLang="zh-CN" sz="1700">
                <a:latin typeface="微软雅黑" pitchFamily="34" charset="-122"/>
                <a:ea typeface="微软雅黑" pitchFamily="34" charset="-122"/>
              </a:endParaRPr>
            </a:p>
          </p:txBody>
        </p:sp>
        <p:sp>
          <p:nvSpPr>
            <p:cNvPr id="5" name="文本框 4"/>
            <p:cNvSpPr txBox="1"/>
            <p:nvPr/>
          </p:nvSpPr>
          <p:spPr>
            <a:xfrm>
              <a:off x="859025" y="3916423"/>
              <a:ext cx="703795" cy="703795"/>
            </a:xfrm>
            <a:custGeom>
              <a:rect l="l" t="t" r="r" b="b"/>
              <a:pathLst>
                <a:path w="1458312" h="1458312">
                  <a:moveTo>
                    <a:pt x="646466" y="255264"/>
                  </a:moveTo>
                  <a:cubicBezTo>
                    <a:pt x="586141" y="388614"/>
                    <a:pt x="476604" y="488627"/>
                    <a:pt x="317854" y="555302"/>
                  </a:cubicBezTo>
                  <a:lnTo>
                    <a:pt x="317854" y="683889"/>
                  </a:lnTo>
                  <a:cubicBezTo>
                    <a:pt x="448029" y="664839"/>
                    <a:pt x="557566" y="623564"/>
                    <a:pt x="646466" y="560064"/>
                  </a:cubicBezTo>
                  <a:lnTo>
                    <a:pt x="646466" y="1283964"/>
                  </a:lnTo>
                  <a:lnTo>
                    <a:pt x="875066" y="1283964"/>
                  </a:lnTo>
                  <a:lnTo>
                    <a:pt x="875066" y="255264"/>
                  </a:lnTo>
                  <a:close/>
                  <a:moveTo>
                    <a:pt x="729156" y="89729"/>
                  </a:moveTo>
                  <a:cubicBezTo>
                    <a:pt x="1082302" y="89729"/>
                    <a:pt x="1368583" y="376010"/>
                    <a:pt x="1368583" y="729156"/>
                  </a:cubicBezTo>
                  <a:cubicBezTo>
                    <a:pt x="1368583" y="1082302"/>
                    <a:pt x="1082302" y="1368583"/>
                    <a:pt x="729156" y="1368583"/>
                  </a:cubicBezTo>
                  <a:cubicBezTo>
                    <a:pt x="376010" y="1368583"/>
                    <a:pt x="89729" y="1082302"/>
                    <a:pt x="89729" y="729156"/>
                  </a:cubicBezTo>
                  <a:cubicBezTo>
                    <a:pt x="89729" y="376010"/>
                    <a:pt x="376010" y="89729"/>
                    <a:pt x="729156" y="89729"/>
                  </a:cubicBezTo>
                  <a:close/>
                  <a:moveTo>
                    <a:pt x="729156" y="69745"/>
                  </a:moveTo>
                  <a:cubicBezTo>
                    <a:pt x="364973" y="69745"/>
                    <a:pt x="69745" y="364973"/>
                    <a:pt x="69745" y="729156"/>
                  </a:cubicBezTo>
                  <a:cubicBezTo>
                    <a:pt x="69745" y="1093339"/>
                    <a:pt x="364973" y="1388567"/>
                    <a:pt x="729156" y="1388567"/>
                  </a:cubicBezTo>
                  <a:cubicBezTo>
                    <a:pt x="1093339" y="1388567"/>
                    <a:pt x="1388567" y="1093339"/>
                    <a:pt x="1388567" y="729156"/>
                  </a:cubicBezTo>
                  <a:cubicBezTo>
                    <a:pt x="1388567" y="364973"/>
                    <a:pt x="1093339" y="69745"/>
                    <a:pt x="729156" y="69745"/>
                  </a:cubicBezTo>
                  <a:close/>
                  <a:moveTo>
                    <a:pt x="729156" y="0"/>
                  </a:moveTo>
                  <a:cubicBezTo>
                    <a:pt x="1131858" y="0"/>
                    <a:pt x="1458312" y="326455"/>
                    <a:pt x="1458312" y="729156"/>
                  </a:cubicBezTo>
                  <a:cubicBezTo>
                    <a:pt x="1458312" y="1131858"/>
                    <a:pt x="1131858" y="1458312"/>
                    <a:pt x="729156" y="1458312"/>
                  </a:cubicBezTo>
                  <a:cubicBezTo>
                    <a:pt x="326455" y="1458312"/>
                    <a:pt x="0" y="1131858"/>
                    <a:pt x="0" y="729156"/>
                  </a:cubicBezTo>
                  <a:cubicBezTo>
                    <a:pt x="0" y="326455"/>
                    <a:pt x="326455" y="0"/>
                    <a:pt x="729156" y="0"/>
                  </a:cubicBezTo>
                  <a:close/>
                </a:path>
              </a:pathLst>
            </a:custGeom>
            <a:solidFill>
              <a:srgbClr val="FF9400">
                <a:alpha val="7411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ctr" rtl="0" eaLnBrk="0" fontAlgn="base" hangingPunct="0">
                <a:spcBef>
                  <a:spcPct val="0"/>
                </a:spcBef>
                <a:spcAft>
                  <a:spcPct val="0"/>
                </a:spcAft>
                <a:defRPr sz="2400" kern="1200">
                  <a:solidFill>
                    <a:schemeClr val="lt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5pPr>
              <a:lvl6pPr marL="2286000" algn="l" defTabSz="914400" rtl="0" eaLnBrk="1" latinLnBrk="0" hangingPunct="1">
                <a:defRPr sz="2400" kern="1200">
                  <a:solidFill>
                    <a:schemeClr val="lt1"/>
                  </a:solidFill>
                  <a:latin typeface="Arial"/>
                  <a:ea typeface="ＭＳ Ｐゴシック" pitchFamily="108" charset="-128"/>
                  <a:cs typeface="+mn-cs"/>
                </a:defRPr>
              </a:lvl6pPr>
              <a:lvl7pPr marL="2743200" algn="l" defTabSz="914400" rtl="0" eaLnBrk="1" latinLnBrk="0" hangingPunct="1">
                <a:defRPr sz="2400" kern="1200">
                  <a:solidFill>
                    <a:schemeClr val="lt1"/>
                  </a:solidFill>
                  <a:latin typeface="Arial"/>
                  <a:ea typeface="ＭＳ Ｐゴシック" pitchFamily="108" charset="-128"/>
                  <a:cs typeface="+mn-cs"/>
                </a:defRPr>
              </a:lvl7pPr>
              <a:lvl8pPr marL="3200400" algn="l" defTabSz="914400" rtl="0" eaLnBrk="1" latinLnBrk="0" hangingPunct="1">
                <a:defRPr sz="2400" kern="1200">
                  <a:solidFill>
                    <a:schemeClr val="lt1"/>
                  </a:solidFill>
                  <a:latin typeface="Arial"/>
                  <a:ea typeface="ＭＳ Ｐゴシック" pitchFamily="108" charset="-128"/>
                  <a:cs typeface="+mn-cs"/>
                </a:defRPr>
              </a:lvl8pPr>
              <a:lvl9pPr marL="3657600" algn="l" defTabSz="914400" rtl="0" eaLnBrk="1" latinLnBrk="0" hangingPunct="1">
                <a:defRPr sz="2400" kern="1200">
                  <a:solidFill>
                    <a:schemeClr val="lt1"/>
                  </a:solidFill>
                  <a:latin typeface="Arial"/>
                  <a:ea typeface="ＭＳ Ｐゴシック" pitchFamily="108" charset="-128"/>
                  <a:cs typeface="+mn-cs"/>
                </a:defRPr>
              </a:lvl9pPr>
            </a:lstStyle>
            <a:p>
              <a:endParaRPr lang="zh-CN" altLang="en-US"/>
            </a:p>
          </p:txBody>
        </p:sp>
      </p:grpSp>
      <p:grpSp>
        <p:nvGrpSpPr>
          <p:cNvPr id="14" name="组合 13"/>
          <p:cNvGrpSpPr/>
          <p:nvPr/>
        </p:nvGrpSpPr>
        <p:grpSpPr>
          <a:xfrm>
            <a:off x="3718146" y="3978730"/>
            <a:ext cx="2458990" cy="2316664"/>
            <a:chOff x="3979062" y="3932499"/>
            <a:chExt cx="2458990" cy="2316664"/>
          </a:xfrm>
        </p:grpSpPr>
        <p:sp>
          <p:nvSpPr>
            <p:cNvPr id="6" name="文本框 5"/>
            <p:cNvSpPr txBox="1"/>
            <p:nvPr/>
          </p:nvSpPr>
          <p:spPr>
            <a:xfrm>
              <a:off x="3979062" y="3932499"/>
              <a:ext cx="703795" cy="703795"/>
            </a:xfrm>
            <a:custGeom>
              <a:rect l="l" t="t" r="r" b="b"/>
              <a:pathLst>
                <a:path w="1458312" h="1458312">
                  <a:moveTo>
                    <a:pt x="750587" y="177913"/>
                  </a:moveTo>
                  <a:cubicBezTo>
                    <a:pt x="521987" y="181088"/>
                    <a:pt x="387050" y="296975"/>
                    <a:pt x="345775" y="525575"/>
                  </a:cubicBezTo>
                  <a:lnTo>
                    <a:pt x="560087" y="525575"/>
                  </a:lnTo>
                  <a:cubicBezTo>
                    <a:pt x="575962" y="395400"/>
                    <a:pt x="634700" y="328725"/>
                    <a:pt x="736300" y="325550"/>
                  </a:cubicBezTo>
                  <a:cubicBezTo>
                    <a:pt x="834725" y="322375"/>
                    <a:pt x="883937" y="374763"/>
                    <a:pt x="883937" y="482713"/>
                  </a:cubicBezTo>
                  <a:cubicBezTo>
                    <a:pt x="893462" y="552563"/>
                    <a:pt x="815675" y="646225"/>
                    <a:pt x="650575" y="763700"/>
                  </a:cubicBezTo>
                  <a:cubicBezTo>
                    <a:pt x="517225" y="862125"/>
                    <a:pt x="417212" y="968488"/>
                    <a:pt x="350537" y="1082788"/>
                  </a:cubicBezTo>
                  <a:lnTo>
                    <a:pt x="350537" y="1220900"/>
                  </a:lnTo>
                  <a:lnTo>
                    <a:pt x="1107775" y="1220900"/>
                  </a:lnTo>
                  <a:lnTo>
                    <a:pt x="1107775" y="1087550"/>
                  </a:lnTo>
                  <a:lnTo>
                    <a:pt x="579137" y="1087550"/>
                  </a:lnTo>
                  <a:cubicBezTo>
                    <a:pt x="633112" y="998650"/>
                    <a:pt x="733125" y="911338"/>
                    <a:pt x="879175" y="825613"/>
                  </a:cubicBezTo>
                  <a:cubicBezTo>
                    <a:pt x="1044275" y="727188"/>
                    <a:pt x="1122062" y="609713"/>
                    <a:pt x="1112537" y="473188"/>
                  </a:cubicBezTo>
                  <a:cubicBezTo>
                    <a:pt x="1103012" y="282688"/>
                    <a:pt x="982362" y="184263"/>
                    <a:pt x="750587" y="177913"/>
                  </a:cubicBezTo>
                  <a:close/>
                  <a:moveTo>
                    <a:pt x="729156" y="89729"/>
                  </a:moveTo>
                  <a:cubicBezTo>
                    <a:pt x="1082302" y="89729"/>
                    <a:pt x="1368583" y="376010"/>
                    <a:pt x="1368583" y="729156"/>
                  </a:cubicBezTo>
                  <a:cubicBezTo>
                    <a:pt x="1368583" y="1082302"/>
                    <a:pt x="1082302" y="1368583"/>
                    <a:pt x="729156" y="1368583"/>
                  </a:cubicBezTo>
                  <a:cubicBezTo>
                    <a:pt x="376010" y="1368583"/>
                    <a:pt x="89729" y="1082302"/>
                    <a:pt x="89729" y="729156"/>
                  </a:cubicBezTo>
                  <a:cubicBezTo>
                    <a:pt x="89729" y="376010"/>
                    <a:pt x="376010" y="89729"/>
                    <a:pt x="729156" y="89729"/>
                  </a:cubicBezTo>
                  <a:close/>
                  <a:moveTo>
                    <a:pt x="729156" y="69745"/>
                  </a:moveTo>
                  <a:cubicBezTo>
                    <a:pt x="364973" y="69745"/>
                    <a:pt x="69745" y="364973"/>
                    <a:pt x="69745" y="729156"/>
                  </a:cubicBezTo>
                  <a:cubicBezTo>
                    <a:pt x="69745" y="1093339"/>
                    <a:pt x="364973" y="1388567"/>
                    <a:pt x="729156" y="1388567"/>
                  </a:cubicBezTo>
                  <a:cubicBezTo>
                    <a:pt x="1093339" y="1388567"/>
                    <a:pt x="1388567" y="1093339"/>
                    <a:pt x="1388567" y="729156"/>
                  </a:cubicBezTo>
                  <a:cubicBezTo>
                    <a:pt x="1388567" y="364973"/>
                    <a:pt x="1093339" y="69745"/>
                    <a:pt x="729156" y="69745"/>
                  </a:cubicBezTo>
                  <a:close/>
                  <a:moveTo>
                    <a:pt x="729156" y="0"/>
                  </a:moveTo>
                  <a:cubicBezTo>
                    <a:pt x="1131858" y="0"/>
                    <a:pt x="1458312" y="326455"/>
                    <a:pt x="1458312" y="729156"/>
                  </a:cubicBezTo>
                  <a:cubicBezTo>
                    <a:pt x="1458312" y="1131858"/>
                    <a:pt x="1131858" y="1458312"/>
                    <a:pt x="729156" y="1458312"/>
                  </a:cubicBezTo>
                  <a:cubicBezTo>
                    <a:pt x="326455" y="1458312"/>
                    <a:pt x="0" y="1131858"/>
                    <a:pt x="0" y="729156"/>
                  </a:cubicBezTo>
                  <a:cubicBezTo>
                    <a:pt x="0" y="326455"/>
                    <a:pt x="326455" y="0"/>
                    <a:pt x="729156" y="0"/>
                  </a:cubicBezTo>
                  <a:close/>
                </a:path>
              </a:pathLst>
            </a:custGeom>
            <a:solidFill>
              <a:srgbClr val="FF9400">
                <a:alpha val="7411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ctr" rtl="0" eaLnBrk="0" fontAlgn="base" hangingPunct="0">
                <a:spcBef>
                  <a:spcPct val="0"/>
                </a:spcBef>
                <a:spcAft>
                  <a:spcPct val="0"/>
                </a:spcAft>
                <a:defRPr sz="2400" kern="1200">
                  <a:solidFill>
                    <a:schemeClr val="lt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5pPr>
              <a:lvl6pPr marL="2286000" algn="l" defTabSz="914400" rtl="0" eaLnBrk="1" latinLnBrk="0" hangingPunct="1">
                <a:defRPr sz="2400" kern="1200">
                  <a:solidFill>
                    <a:schemeClr val="lt1"/>
                  </a:solidFill>
                  <a:latin typeface="Arial"/>
                  <a:ea typeface="ＭＳ Ｐゴシック" pitchFamily="108" charset="-128"/>
                  <a:cs typeface="+mn-cs"/>
                </a:defRPr>
              </a:lvl6pPr>
              <a:lvl7pPr marL="2743200" algn="l" defTabSz="914400" rtl="0" eaLnBrk="1" latinLnBrk="0" hangingPunct="1">
                <a:defRPr sz="2400" kern="1200">
                  <a:solidFill>
                    <a:schemeClr val="lt1"/>
                  </a:solidFill>
                  <a:latin typeface="Arial"/>
                  <a:ea typeface="ＭＳ Ｐゴシック" pitchFamily="108" charset="-128"/>
                  <a:cs typeface="+mn-cs"/>
                </a:defRPr>
              </a:lvl7pPr>
              <a:lvl8pPr marL="3200400" algn="l" defTabSz="914400" rtl="0" eaLnBrk="1" latinLnBrk="0" hangingPunct="1">
                <a:defRPr sz="2400" kern="1200">
                  <a:solidFill>
                    <a:schemeClr val="lt1"/>
                  </a:solidFill>
                  <a:latin typeface="Arial"/>
                  <a:ea typeface="ＭＳ Ｐゴシック" pitchFamily="108" charset="-128"/>
                  <a:cs typeface="+mn-cs"/>
                </a:defRPr>
              </a:lvl8pPr>
              <a:lvl9pPr marL="3657600" algn="l" defTabSz="914400" rtl="0" eaLnBrk="1" latinLnBrk="0" hangingPunct="1">
                <a:defRPr sz="2400" kern="1200">
                  <a:solidFill>
                    <a:schemeClr val="lt1"/>
                  </a:solidFill>
                  <a:latin typeface="Arial"/>
                  <a:ea typeface="ＭＳ Ｐゴシック" pitchFamily="108" charset="-128"/>
                  <a:cs typeface="+mn-cs"/>
                </a:defRPr>
              </a:lvl9pPr>
            </a:lstStyle>
            <a:p>
              <a:endParaRPr lang="zh-CN" altLang="en-US"/>
            </a:p>
          </p:txBody>
        </p:sp>
        <p:sp>
          <p:nvSpPr>
            <p:cNvPr id="7" name="矩形 6"/>
            <p:cNvSpPr/>
            <p:nvPr/>
          </p:nvSpPr>
          <p:spPr>
            <a:xfrm>
              <a:off x="4188259" y="4194754"/>
              <a:ext cx="2249793" cy="2054409"/>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indent="457200">
                <a:lnSpc>
                  <a:spcPct val="150000"/>
                </a:lnSpc>
              </a:pPr>
              <a:r>
                <a:rPr lang="zh-CN" altLang="zh-CN" sz="1700">
                  <a:solidFill>
                    <a:srgbClr val="CD4E37"/>
                  </a:solidFill>
                  <a:latin typeface="微软雅黑" pitchFamily="34" charset="-122"/>
                  <a:ea typeface="微软雅黑" pitchFamily="34" charset="-122"/>
                </a:rPr>
                <a:t>向非主营业务相关领域延伸</a:t>
              </a:r>
              <a:r>
                <a:rPr lang="zh-CN" altLang="zh-CN" sz="1700">
                  <a:latin typeface="微软雅黑" pitchFamily="34" charset="-122"/>
                  <a:ea typeface="微软雅黑" pitchFamily="34" charset="-122"/>
                </a:rPr>
                <a:t>：通过市场调研确定具体的转型业务领域，采用兼并收购的方式转型</a:t>
              </a:r>
              <a:r>
                <a:rPr lang="zh-CN" altLang="en-US" sz="1700">
                  <a:latin typeface="微软雅黑" pitchFamily="34" charset="-122"/>
                  <a:ea typeface="微软雅黑" pitchFamily="34" charset="-122"/>
                </a:rPr>
                <a:t>。</a:t>
              </a:r>
            </a:p>
          </p:txBody>
        </p:sp>
      </p:grpSp>
      <p:grpSp>
        <p:nvGrpSpPr>
          <p:cNvPr id="16" name="组合 15"/>
          <p:cNvGrpSpPr/>
          <p:nvPr/>
        </p:nvGrpSpPr>
        <p:grpSpPr>
          <a:xfrm>
            <a:off x="6611891" y="3978730"/>
            <a:ext cx="2520280" cy="2316664"/>
            <a:chOff x="6954656" y="3916422"/>
            <a:chExt cx="2520280" cy="2316664"/>
          </a:xfrm>
        </p:grpSpPr>
        <p:sp>
          <p:nvSpPr>
            <p:cNvPr id="8" name="文本框 7"/>
            <p:cNvSpPr txBox="1"/>
            <p:nvPr/>
          </p:nvSpPr>
          <p:spPr>
            <a:xfrm>
              <a:off x="6954656" y="3916422"/>
              <a:ext cx="703795" cy="703795"/>
            </a:xfrm>
            <a:custGeom>
              <a:rect l="l" t="t" r="r" b="b"/>
              <a:pathLst>
                <a:path w="1458312" h="1458312">
                  <a:moveTo>
                    <a:pt x="720534" y="225211"/>
                  </a:moveTo>
                  <a:cubicBezTo>
                    <a:pt x="504634" y="228386"/>
                    <a:pt x="376046" y="328398"/>
                    <a:pt x="334771" y="525248"/>
                  </a:cubicBezTo>
                  <a:lnTo>
                    <a:pt x="549084" y="525248"/>
                  </a:lnTo>
                  <a:cubicBezTo>
                    <a:pt x="561784" y="426823"/>
                    <a:pt x="617346" y="376023"/>
                    <a:pt x="715771" y="372848"/>
                  </a:cubicBezTo>
                  <a:cubicBezTo>
                    <a:pt x="807846" y="376023"/>
                    <a:pt x="855471" y="422061"/>
                    <a:pt x="858646" y="510961"/>
                  </a:cubicBezTo>
                  <a:cubicBezTo>
                    <a:pt x="858646" y="609386"/>
                    <a:pt x="788796" y="658598"/>
                    <a:pt x="649096" y="658598"/>
                  </a:cubicBezTo>
                  <a:lnTo>
                    <a:pt x="558609" y="658598"/>
                  </a:lnTo>
                  <a:lnTo>
                    <a:pt x="558609" y="834811"/>
                  </a:lnTo>
                  <a:lnTo>
                    <a:pt x="653859" y="834811"/>
                  </a:lnTo>
                  <a:cubicBezTo>
                    <a:pt x="803084" y="834811"/>
                    <a:pt x="877696" y="884023"/>
                    <a:pt x="877696" y="982448"/>
                  </a:cubicBezTo>
                  <a:cubicBezTo>
                    <a:pt x="874521" y="1087223"/>
                    <a:pt x="807846" y="1141198"/>
                    <a:pt x="677671" y="1144373"/>
                  </a:cubicBezTo>
                  <a:cubicBezTo>
                    <a:pt x="557021" y="1144373"/>
                    <a:pt x="450659" y="1090398"/>
                    <a:pt x="358584" y="982448"/>
                  </a:cubicBezTo>
                  <a:lnTo>
                    <a:pt x="358584" y="1149136"/>
                  </a:lnTo>
                  <a:cubicBezTo>
                    <a:pt x="450659" y="1244386"/>
                    <a:pt x="574484" y="1290423"/>
                    <a:pt x="730059" y="1287248"/>
                  </a:cubicBezTo>
                  <a:cubicBezTo>
                    <a:pt x="984059" y="1287248"/>
                    <a:pt x="1111059" y="1185648"/>
                    <a:pt x="1111059" y="982448"/>
                  </a:cubicBezTo>
                  <a:cubicBezTo>
                    <a:pt x="1104709" y="845923"/>
                    <a:pt x="1023746" y="763373"/>
                    <a:pt x="868171" y="734798"/>
                  </a:cubicBezTo>
                  <a:cubicBezTo>
                    <a:pt x="1014221" y="703048"/>
                    <a:pt x="1085659" y="622086"/>
                    <a:pt x="1082484" y="491911"/>
                  </a:cubicBezTo>
                  <a:cubicBezTo>
                    <a:pt x="1076134" y="320461"/>
                    <a:pt x="955484" y="231561"/>
                    <a:pt x="720534" y="225211"/>
                  </a:cubicBezTo>
                  <a:close/>
                  <a:moveTo>
                    <a:pt x="729156" y="89729"/>
                  </a:moveTo>
                  <a:cubicBezTo>
                    <a:pt x="1082302" y="89729"/>
                    <a:pt x="1368583" y="376010"/>
                    <a:pt x="1368583" y="729156"/>
                  </a:cubicBezTo>
                  <a:cubicBezTo>
                    <a:pt x="1368583" y="1082302"/>
                    <a:pt x="1082302" y="1368583"/>
                    <a:pt x="729156" y="1368583"/>
                  </a:cubicBezTo>
                  <a:cubicBezTo>
                    <a:pt x="376010" y="1368583"/>
                    <a:pt x="89729" y="1082302"/>
                    <a:pt x="89729" y="729156"/>
                  </a:cubicBezTo>
                  <a:cubicBezTo>
                    <a:pt x="89729" y="376010"/>
                    <a:pt x="376010" y="89729"/>
                    <a:pt x="729156" y="89729"/>
                  </a:cubicBezTo>
                  <a:close/>
                  <a:moveTo>
                    <a:pt x="729156" y="69745"/>
                  </a:moveTo>
                  <a:cubicBezTo>
                    <a:pt x="364973" y="69745"/>
                    <a:pt x="69745" y="364973"/>
                    <a:pt x="69745" y="729156"/>
                  </a:cubicBezTo>
                  <a:cubicBezTo>
                    <a:pt x="69745" y="1093339"/>
                    <a:pt x="364973" y="1388567"/>
                    <a:pt x="729156" y="1388567"/>
                  </a:cubicBezTo>
                  <a:cubicBezTo>
                    <a:pt x="1093339" y="1388567"/>
                    <a:pt x="1388567" y="1093339"/>
                    <a:pt x="1388567" y="729156"/>
                  </a:cubicBezTo>
                  <a:cubicBezTo>
                    <a:pt x="1388567" y="364973"/>
                    <a:pt x="1093339" y="69745"/>
                    <a:pt x="729156" y="69745"/>
                  </a:cubicBezTo>
                  <a:close/>
                  <a:moveTo>
                    <a:pt x="729156" y="0"/>
                  </a:moveTo>
                  <a:cubicBezTo>
                    <a:pt x="1131858" y="0"/>
                    <a:pt x="1458312" y="326455"/>
                    <a:pt x="1458312" y="729156"/>
                  </a:cubicBezTo>
                  <a:cubicBezTo>
                    <a:pt x="1458312" y="1131858"/>
                    <a:pt x="1131858" y="1458312"/>
                    <a:pt x="729156" y="1458312"/>
                  </a:cubicBezTo>
                  <a:cubicBezTo>
                    <a:pt x="326455" y="1458312"/>
                    <a:pt x="0" y="1131858"/>
                    <a:pt x="0" y="729156"/>
                  </a:cubicBezTo>
                  <a:cubicBezTo>
                    <a:pt x="0" y="326455"/>
                    <a:pt x="326455" y="0"/>
                    <a:pt x="729156" y="0"/>
                  </a:cubicBezTo>
                  <a:close/>
                </a:path>
              </a:pathLst>
            </a:custGeom>
            <a:solidFill>
              <a:srgbClr val="FF9400">
                <a:alpha val="7411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ctr" rtl="0" eaLnBrk="0" fontAlgn="base" hangingPunct="0">
                <a:spcBef>
                  <a:spcPct val="0"/>
                </a:spcBef>
                <a:spcAft>
                  <a:spcPct val="0"/>
                </a:spcAft>
                <a:defRPr sz="2400" kern="1200">
                  <a:solidFill>
                    <a:schemeClr val="lt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5pPr>
              <a:lvl6pPr marL="2286000" algn="l" defTabSz="914400" rtl="0" eaLnBrk="1" latinLnBrk="0" hangingPunct="1">
                <a:defRPr sz="2400" kern="1200">
                  <a:solidFill>
                    <a:schemeClr val="lt1"/>
                  </a:solidFill>
                  <a:latin typeface="Arial"/>
                  <a:ea typeface="ＭＳ Ｐゴシック" pitchFamily="108" charset="-128"/>
                  <a:cs typeface="+mn-cs"/>
                </a:defRPr>
              </a:lvl6pPr>
              <a:lvl7pPr marL="2743200" algn="l" defTabSz="914400" rtl="0" eaLnBrk="1" latinLnBrk="0" hangingPunct="1">
                <a:defRPr sz="2400" kern="1200">
                  <a:solidFill>
                    <a:schemeClr val="lt1"/>
                  </a:solidFill>
                  <a:latin typeface="Arial"/>
                  <a:ea typeface="ＭＳ Ｐゴシック" pitchFamily="108" charset="-128"/>
                  <a:cs typeface="+mn-cs"/>
                </a:defRPr>
              </a:lvl7pPr>
              <a:lvl8pPr marL="3200400" algn="l" defTabSz="914400" rtl="0" eaLnBrk="1" latinLnBrk="0" hangingPunct="1">
                <a:defRPr sz="2400" kern="1200">
                  <a:solidFill>
                    <a:schemeClr val="lt1"/>
                  </a:solidFill>
                  <a:latin typeface="Arial"/>
                  <a:ea typeface="ＭＳ Ｐゴシック" pitchFamily="108" charset="-128"/>
                  <a:cs typeface="+mn-cs"/>
                </a:defRPr>
              </a:lvl8pPr>
              <a:lvl9pPr marL="3657600" algn="l" defTabSz="914400" rtl="0" eaLnBrk="1" latinLnBrk="0" hangingPunct="1">
                <a:defRPr sz="2400" kern="1200">
                  <a:solidFill>
                    <a:schemeClr val="lt1"/>
                  </a:solidFill>
                  <a:latin typeface="Arial"/>
                  <a:ea typeface="ＭＳ Ｐゴシック" pitchFamily="108" charset="-128"/>
                  <a:cs typeface="+mn-cs"/>
                </a:defRPr>
              </a:lvl9pPr>
            </a:lstStyle>
            <a:p>
              <a:endParaRPr lang="zh-CN" altLang="en-US"/>
            </a:p>
          </p:txBody>
        </p:sp>
        <p:sp>
          <p:nvSpPr>
            <p:cNvPr id="9" name="矩形 8"/>
            <p:cNvSpPr/>
            <p:nvPr/>
          </p:nvSpPr>
          <p:spPr>
            <a:xfrm>
              <a:off x="7186225" y="4178677"/>
              <a:ext cx="2288711" cy="2054409"/>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indent="457200">
                <a:lnSpc>
                  <a:spcPct val="150000"/>
                </a:lnSpc>
              </a:pPr>
              <a:r>
                <a:rPr lang="zh-CN" altLang="zh-CN" sz="1700">
                  <a:solidFill>
                    <a:srgbClr val="CD4E37"/>
                  </a:solidFill>
                  <a:latin typeface="微软雅黑" pitchFamily="34" charset="-122"/>
                  <a:ea typeface="微软雅黑" pitchFamily="34" charset="-122"/>
                </a:rPr>
                <a:t>向主营业务的上下游延伸</a:t>
              </a:r>
              <a:r>
                <a:rPr lang="zh-CN" altLang="zh-CN" sz="1700">
                  <a:latin typeface="微软雅黑" pitchFamily="34" charset="-122"/>
                  <a:ea typeface="微软雅黑" pitchFamily="34" charset="-122"/>
                </a:rPr>
                <a:t>：通过选取与主营业务相关的非主营业务，小规模进行转型尝试。</a:t>
              </a:r>
            </a:p>
          </p:txBody>
        </p:sp>
      </p:grpSp>
      <p:grpSp>
        <p:nvGrpSpPr>
          <p:cNvPr id="10" name="组合 9"/>
          <p:cNvGrpSpPr/>
          <p:nvPr/>
        </p:nvGrpSpPr>
        <p:grpSpPr>
          <a:xfrm>
            <a:off x="773828" y="3633287"/>
            <a:ext cx="8358343" cy="180727"/>
            <a:chOff x="3242603" y="6352568"/>
            <a:chExt cx="5579860" cy="120650"/>
          </a:xfrm>
        </p:grpSpPr>
        <p:cxnSp>
          <p:nvCxnSpPr>
            <p:cNvPr id="11" name="直接连接符 10"/>
            <p:cNvCxnSpPr/>
            <p:nvPr/>
          </p:nvCxnSpPr>
          <p:spPr>
            <a:xfrm>
              <a:off x="3242603" y="6423601"/>
              <a:ext cx="2596360" cy="0"/>
            </a:xfrm>
            <a:prstGeom prst="line">
              <a:avLst/>
            </a:prstGeom>
            <a:noFill/>
            <a:ln w="12700" cap="flat" cmpd="sng" algn="ctr">
              <a:solidFill>
                <a:srgbClr val="3D3F41">
                  <a:lumMod val="60000"/>
                  <a:lumOff val="40000"/>
                </a:srgbClr>
              </a:solidFill>
              <a:prstDash val="solid"/>
              <a:miter lim="800000"/>
            </a:ln>
            <a:effectLst/>
          </p:spPr>
        </p:cxnSp>
        <p:cxnSp>
          <p:nvCxnSpPr>
            <p:cNvPr id="12" name="直接连接符 11"/>
            <p:cNvCxnSpPr/>
            <p:nvPr/>
          </p:nvCxnSpPr>
          <p:spPr>
            <a:xfrm>
              <a:off x="6255135" y="6423601"/>
              <a:ext cx="2567328" cy="0"/>
            </a:xfrm>
            <a:prstGeom prst="line">
              <a:avLst/>
            </a:prstGeom>
            <a:noFill/>
            <a:ln w="12700" cap="flat" cmpd="sng" algn="ctr">
              <a:solidFill>
                <a:srgbClr val="3D3F41">
                  <a:lumMod val="60000"/>
                  <a:lumOff val="40000"/>
                </a:srgbClr>
              </a:solidFill>
              <a:prstDash val="solid"/>
              <a:miter lim="800000"/>
            </a:ln>
            <a:effectLst/>
          </p:spPr>
        </p:cxnSp>
        <p:sp>
          <p:nvSpPr>
            <p:cNvPr id="13" name="等腰三角形 12"/>
            <p:cNvSpPr/>
            <p:nvPr/>
          </p:nvSpPr>
          <p:spPr>
            <a:xfrm>
              <a:off x="5982059" y="6352568"/>
              <a:ext cx="139954" cy="120650"/>
            </a:xfrm>
            <a:prstGeom prst="triangle">
              <a:avLst/>
            </a:prstGeom>
            <a:solidFill>
              <a:srgbClr val="F7AC12"/>
            </a:solidFill>
            <a:ln w="12700" cap="flat" cmpd="sng" algn="ctr">
              <a:noFill/>
              <a:prstDash val="solid"/>
              <a:miter lim="800000"/>
            </a:ln>
            <a:effectLst/>
          </p:spPr>
          <p:txBody>
            <a:bodyPr rtlCol="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Arial"/>
                <a:ea typeface="黑体"/>
              </a:endParaRPr>
            </a:p>
          </p:txBody>
        </p:sp>
      </p:grpSp>
      <p:sp>
        <p:nvSpPr>
          <p:cNvPr id="17" name="内容占位符 2"/>
          <p:cNvSpPr txBox="1"/>
          <p:nvPr/>
        </p:nvSpPr>
        <p:spPr bwMode="auto">
          <a:xfrm>
            <a:off x="495300" y="1144588"/>
            <a:ext cx="8915400" cy="293687"/>
          </a:xfrm>
          <a:prstGeom prst="rect">
            <a:avLst/>
          </a:prstGeom>
          <a:noFill/>
          <a:ln w="9525">
            <a:noFill/>
            <a:miter lim="800000"/>
          </a:ln>
        </p:spPr>
        <p:txBody>
          <a:bodyPr vert="horz" wrap="square" lIns="0" tIns="0" rIns="0" bIns="0" numCol="1" anchor="t" anchorCtr="0" compatLnSpc="1">
            <a:prstTxWarp prst="textNoShape">
              <a:avLst/>
            </a:prstTxWarp>
          </a:bodyPr>
          <a:lstStyle>
            <a:defPPr>
              <a:defRPr lang="en-US"/>
            </a:defPPr>
            <a:lvl1pPr marL="228600" indent="-228600" algn="l" rtl="0" eaLnBrk="1" fontAlgn="base" hangingPunct="1">
              <a:spcBef>
                <a:spcPts val="400"/>
              </a:spcBef>
              <a:spcAft>
                <a:spcPct val="0"/>
              </a:spcAft>
              <a:buClr>
                <a:schemeClr val="tx1"/>
              </a:buClr>
              <a:buFont typeface="Wingdings" panose="05000000000000000000" pitchFamily="2" charset="2"/>
              <a:buChar char="§"/>
              <a:defRPr sz="1800" kern="1200">
                <a:solidFill>
                  <a:schemeClr val="tx1"/>
                </a:solidFill>
                <a:latin typeface="微软雅黑" pitchFamily="34" charset="-122"/>
                <a:ea typeface="微软雅黑" pitchFamily="34" charset="-122"/>
                <a:cs typeface="+mn-cs"/>
              </a:defRPr>
            </a:lvl1pPr>
            <a:lvl2pPr marL="571500" indent="-228600" algn="l" rtl="0" eaLnBrk="1" fontAlgn="base" hangingPunct="1">
              <a:spcBef>
                <a:spcPts val="400"/>
              </a:spcBef>
              <a:spcAft>
                <a:spcPct val="0"/>
              </a:spcAft>
              <a:buClr>
                <a:schemeClr val="tx1"/>
              </a:buClr>
              <a:buChar char="–"/>
              <a:defRPr sz="1600" kern="1200">
                <a:solidFill>
                  <a:schemeClr val="tx1"/>
                </a:solidFill>
                <a:latin typeface="微软雅黑" pitchFamily="34" charset="-122"/>
                <a:ea typeface="微软雅黑" pitchFamily="34" charset="-122"/>
                <a:cs typeface="+mn-cs"/>
              </a:defRPr>
            </a:lvl2pPr>
            <a:lvl3pPr marL="914400" indent="-228600" algn="l" rtl="0" eaLnBrk="1" fontAlgn="base" hangingPunct="1">
              <a:spcBef>
                <a:spcPts val="400"/>
              </a:spcBef>
              <a:spcAft>
                <a:spcPct val="0"/>
              </a:spcAft>
              <a:buClr>
                <a:schemeClr val="tx1"/>
              </a:buClr>
              <a:buFont typeface="Wingdings" panose="05000000000000000000" pitchFamily="2" charset="2"/>
              <a:buChar char="§"/>
              <a:defRPr sz="1400" kern="1200">
                <a:solidFill>
                  <a:schemeClr val="tx1"/>
                </a:solidFill>
                <a:latin typeface="微软雅黑" pitchFamily="34" charset="-122"/>
                <a:ea typeface="微软雅黑" pitchFamily="34" charset="-122"/>
                <a:cs typeface="+mn-cs"/>
              </a:defRPr>
            </a:lvl3pPr>
            <a:lvl4pPr marL="1254125" indent="-225425" algn="l" rtl="0" eaLnBrk="1" fontAlgn="base" hangingPunct="1">
              <a:spcBef>
                <a:spcPts val="400"/>
              </a:spcBef>
              <a:spcAft>
                <a:spcPct val="0"/>
              </a:spcAft>
              <a:buClr>
                <a:schemeClr val="tx1"/>
              </a:buClr>
              <a:buFont typeface="Arial" pitchFamily="34" charset="0"/>
              <a:buChar char="−"/>
              <a:defRPr sz="1200" kern="1200">
                <a:solidFill>
                  <a:schemeClr val="tx1"/>
                </a:solidFill>
                <a:latin typeface="微软雅黑" pitchFamily="34" charset="-122"/>
                <a:ea typeface="微软雅黑" pitchFamily="34" charset="-122"/>
                <a:cs typeface="+mn-cs"/>
              </a:defRPr>
            </a:lvl4pPr>
            <a:lvl5pPr marL="1600200" indent="-231775" algn="l" rtl="0" eaLnBrk="1" fontAlgn="base" hangingPunct="1">
              <a:spcBef>
                <a:spcPts val="400"/>
              </a:spcBef>
              <a:spcAft>
                <a:spcPct val="0"/>
              </a:spcAft>
              <a:buClr>
                <a:schemeClr val="tx1"/>
              </a:buClr>
              <a:buFont typeface="Arial" pitchFamily="34" charset="0"/>
              <a:buChar char="-"/>
              <a:defRPr sz="1200" kern="1200">
                <a:solidFill>
                  <a:schemeClr val="tx1"/>
                </a:solidFill>
                <a:latin typeface="+mn-lt"/>
                <a:ea typeface="+mn-ea"/>
                <a:cs typeface="+mn-cs"/>
              </a:defRPr>
            </a:lvl5pPr>
            <a:lvl6pPr marL="20574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6pPr>
            <a:lvl7pPr marL="25146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7pPr>
            <a:lvl8pPr marL="29718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8pPr>
            <a:lvl9pPr marL="34290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9pPr>
          </a:lstStyle>
          <a:p>
            <a:pPr>
              <a:lnSpc>
                <a:spcPct val="150000"/>
              </a:lnSpc>
            </a:pPr>
            <a:r>
              <a:rPr lang="en-US" altLang="zh-CN" sz="1700" kern="0"/>
              <a:t>       A</a:t>
            </a:r>
            <a:r>
              <a:rPr lang="zh-CN" altLang="en-US" sz="1700" kern="0"/>
              <a:t>公司是一家年销售额近百亿的区域性领先的民营地产公司，主要专注于高档商品房和别墅的开发工作。然而近两年来，房地产行业整体增速放缓、政策收拢、市场趋近饱和；同时，许多中小型房地产公司在项目开发的过程中常常遭遇资金方面的问题。</a:t>
            </a:r>
            <a:r>
              <a:rPr lang="en-US" altLang="zh-CN" sz="1700" kern="0"/>
              <a:t>A</a:t>
            </a:r>
            <a:r>
              <a:rPr lang="zh-CN" altLang="en-US" sz="1700" kern="0"/>
              <a:t>公司管理层对于企业及房地产行业的未来发展感到担忧，眼见业内众多公司纷纷做出相应调整动作，因此也开始着手讨论企业的转型事宜。</a:t>
            </a:r>
          </a:p>
          <a:p>
            <a:pPr>
              <a:lnSpc>
                <a:spcPct val="150000"/>
              </a:lnSpc>
            </a:pPr>
            <a:r>
              <a:rPr lang="zh-CN" altLang="en-US" sz="1700" kern="0"/>
              <a:t>       在管理层会议的讨论中，与会者提出了以下几个转型方向：</a:t>
            </a:r>
          </a:p>
        </p:txBody>
      </p:sp>
    </p:spTree>
    <p:extLst>
      <p:ext uri="{BB962C8B-B14F-4D97-AF65-F5344CB8AC3E}">
        <p14:creationId xmlns:p14="http://schemas.microsoft.com/office/powerpoint/2010/main" val="2584366188"/>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研讨</a:t>
            </a:r>
            <a:r>
              <a:rPr lang="en-US" altLang="zh-CN"/>
              <a:t> 1</a:t>
            </a:r>
            <a:endParaRPr lang="zh-CN" altLang="en-US"/>
          </a:p>
        </p:txBody>
      </p:sp>
      <p:sp>
        <p:nvSpPr>
          <p:cNvPr id="3" name="内容占位符 2"/>
          <p:cNvSpPr>
            <a:spLocks noGrp="1"/>
          </p:cNvSpPr>
          <p:nvPr>
            <p:ph idx="1"/>
          </p:nvPr>
        </p:nvSpPr>
        <p:spPr>
          <a:xfrm>
            <a:off x="2160594" y="2173052"/>
            <a:ext cx="5584811" cy="623229"/>
          </a:xfrm>
        </p:spPr>
        <p:txBody>
          <a:bodyPr/>
          <a:lstStyle/>
          <a:p>
            <a:pPr marL="0" indent="0" algn="ctr">
              <a:buNone/>
            </a:pPr>
            <a:r>
              <a:rPr lang="en-US" altLang="zh-CN" sz="2800">
                <a:solidFill>
                  <a:srgbClr val="CD4E37"/>
                </a:solidFill>
              </a:rPr>
              <a:t>A</a:t>
            </a:r>
            <a:r>
              <a:rPr lang="zh-CN" altLang="en-US" sz="2800">
                <a:solidFill>
                  <a:srgbClr val="CD4E37"/>
                </a:solidFill>
              </a:rPr>
              <a:t>公司究竟应该采取何种转型方式？</a:t>
            </a:r>
          </a:p>
        </p:txBody>
      </p:sp>
      <p:grpSp>
        <p:nvGrpSpPr>
          <p:cNvPr id="4" name="组合 3"/>
          <p:cNvGrpSpPr/>
          <p:nvPr/>
        </p:nvGrpSpPr>
        <p:grpSpPr>
          <a:xfrm>
            <a:off x="867285" y="3978730"/>
            <a:ext cx="2365784" cy="2270433"/>
            <a:chOff x="859025" y="3916423"/>
            <a:chExt cx="2365784" cy="2270433"/>
          </a:xfrm>
        </p:grpSpPr>
        <p:sp>
          <p:nvSpPr>
            <p:cNvPr id="5" name="矩形 4"/>
            <p:cNvSpPr/>
            <p:nvPr/>
          </p:nvSpPr>
          <p:spPr>
            <a:xfrm>
              <a:off x="1065561" y="4132447"/>
              <a:ext cx="2159248" cy="2054409"/>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indent="457200">
                <a:lnSpc>
                  <a:spcPct val="150000"/>
                </a:lnSpc>
              </a:pPr>
              <a:r>
                <a:rPr lang="zh-CN" altLang="zh-CN" sz="1700">
                  <a:solidFill>
                    <a:srgbClr val="CD4E37"/>
                  </a:solidFill>
                  <a:latin typeface="微软雅黑" pitchFamily="34" charset="-122"/>
                  <a:ea typeface="微软雅黑" pitchFamily="34" charset="-122"/>
                </a:rPr>
                <a:t>向主营业务的其它方向延伸</a:t>
              </a:r>
              <a:r>
                <a:rPr lang="zh-CN" altLang="zh-CN" sz="1700">
                  <a:latin typeface="微软雅黑" pitchFamily="34" charset="-122"/>
                  <a:ea typeface="微软雅黑" pitchFamily="34" charset="-122"/>
                </a:rPr>
                <a:t>：通过向不同方向拓展现有主营业务的方式，丰富公司产品链</a:t>
              </a:r>
              <a:r>
                <a:rPr lang="zh-CN" altLang="en-US" sz="1700">
                  <a:latin typeface="微软雅黑" pitchFamily="34" charset="-122"/>
                  <a:ea typeface="微软雅黑" pitchFamily="34" charset="-122"/>
                </a:rPr>
                <a:t>。</a:t>
              </a:r>
              <a:endParaRPr lang="zh-CN" altLang="zh-CN" sz="1700">
                <a:latin typeface="微软雅黑" pitchFamily="34" charset="-122"/>
                <a:ea typeface="微软雅黑" pitchFamily="34" charset="-122"/>
              </a:endParaRPr>
            </a:p>
          </p:txBody>
        </p:sp>
        <p:sp>
          <p:nvSpPr>
            <p:cNvPr id="6" name="文本框 5"/>
            <p:cNvSpPr txBox="1"/>
            <p:nvPr/>
          </p:nvSpPr>
          <p:spPr>
            <a:xfrm>
              <a:off x="859025" y="3916423"/>
              <a:ext cx="703795" cy="703795"/>
            </a:xfrm>
            <a:custGeom>
              <a:rect l="l" t="t" r="r" b="b"/>
              <a:pathLst>
                <a:path w="1458312" h="1458312">
                  <a:moveTo>
                    <a:pt x="646466" y="255264"/>
                  </a:moveTo>
                  <a:cubicBezTo>
                    <a:pt x="586141" y="388614"/>
                    <a:pt x="476604" y="488627"/>
                    <a:pt x="317854" y="555302"/>
                  </a:cubicBezTo>
                  <a:lnTo>
                    <a:pt x="317854" y="683889"/>
                  </a:lnTo>
                  <a:cubicBezTo>
                    <a:pt x="448029" y="664839"/>
                    <a:pt x="557566" y="623564"/>
                    <a:pt x="646466" y="560064"/>
                  </a:cubicBezTo>
                  <a:lnTo>
                    <a:pt x="646466" y="1283964"/>
                  </a:lnTo>
                  <a:lnTo>
                    <a:pt x="875066" y="1283964"/>
                  </a:lnTo>
                  <a:lnTo>
                    <a:pt x="875066" y="255264"/>
                  </a:lnTo>
                  <a:close/>
                  <a:moveTo>
                    <a:pt x="729156" y="89729"/>
                  </a:moveTo>
                  <a:cubicBezTo>
                    <a:pt x="1082302" y="89729"/>
                    <a:pt x="1368583" y="376010"/>
                    <a:pt x="1368583" y="729156"/>
                  </a:cubicBezTo>
                  <a:cubicBezTo>
                    <a:pt x="1368583" y="1082302"/>
                    <a:pt x="1082302" y="1368583"/>
                    <a:pt x="729156" y="1368583"/>
                  </a:cubicBezTo>
                  <a:cubicBezTo>
                    <a:pt x="376010" y="1368583"/>
                    <a:pt x="89729" y="1082302"/>
                    <a:pt x="89729" y="729156"/>
                  </a:cubicBezTo>
                  <a:cubicBezTo>
                    <a:pt x="89729" y="376010"/>
                    <a:pt x="376010" y="89729"/>
                    <a:pt x="729156" y="89729"/>
                  </a:cubicBezTo>
                  <a:close/>
                  <a:moveTo>
                    <a:pt x="729156" y="69745"/>
                  </a:moveTo>
                  <a:cubicBezTo>
                    <a:pt x="364973" y="69745"/>
                    <a:pt x="69745" y="364973"/>
                    <a:pt x="69745" y="729156"/>
                  </a:cubicBezTo>
                  <a:cubicBezTo>
                    <a:pt x="69745" y="1093339"/>
                    <a:pt x="364973" y="1388567"/>
                    <a:pt x="729156" y="1388567"/>
                  </a:cubicBezTo>
                  <a:cubicBezTo>
                    <a:pt x="1093339" y="1388567"/>
                    <a:pt x="1388567" y="1093339"/>
                    <a:pt x="1388567" y="729156"/>
                  </a:cubicBezTo>
                  <a:cubicBezTo>
                    <a:pt x="1388567" y="364973"/>
                    <a:pt x="1093339" y="69745"/>
                    <a:pt x="729156" y="69745"/>
                  </a:cubicBezTo>
                  <a:close/>
                  <a:moveTo>
                    <a:pt x="729156" y="0"/>
                  </a:moveTo>
                  <a:cubicBezTo>
                    <a:pt x="1131858" y="0"/>
                    <a:pt x="1458312" y="326455"/>
                    <a:pt x="1458312" y="729156"/>
                  </a:cubicBezTo>
                  <a:cubicBezTo>
                    <a:pt x="1458312" y="1131858"/>
                    <a:pt x="1131858" y="1458312"/>
                    <a:pt x="729156" y="1458312"/>
                  </a:cubicBezTo>
                  <a:cubicBezTo>
                    <a:pt x="326455" y="1458312"/>
                    <a:pt x="0" y="1131858"/>
                    <a:pt x="0" y="729156"/>
                  </a:cubicBezTo>
                  <a:cubicBezTo>
                    <a:pt x="0" y="326455"/>
                    <a:pt x="326455" y="0"/>
                    <a:pt x="729156" y="0"/>
                  </a:cubicBezTo>
                  <a:close/>
                </a:path>
              </a:pathLst>
            </a:custGeom>
            <a:solidFill>
              <a:srgbClr val="FF9400">
                <a:alpha val="7411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ctr" rtl="0" eaLnBrk="0" fontAlgn="base" hangingPunct="0">
                <a:spcBef>
                  <a:spcPct val="0"/>
                </a:spcBef>
                <a:spcAft>
                  <a:spcPct val="0"/>
                </a:spcAft>
                <a:defRPr sz="2400" kern="1200">
                  <a:solidFill>
                    <a:schemeClr val="lt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5pPr>
              <a:lvl6pPr marL="2286000" algn="l" defTabSz="914400" rtl="0" eaLnBrk="1" latinLnBrk="0" hangingPunct="1">
                <a:defRPr sz="2400" kern="1200">
                  <a:solidFill>
                    <a:schemeClr val="lt1"/>
                  </a:solidFill>
                  <a:latin typeface="Arial"/>
                  <a:ea typeface="ＭＳ Ｐゴシック" pitchFamily="108" charset="-128"/>
                  <a:cs typeface="+mn-cs"/>
                </a:defRPr>
              </a:lvl6pPr>
              <a:lvl7pPr marL="2743200" algn="l" defTabSz="914400" rtl="0" eaLnBrk="1" latinLnBrk="0" hangingPunct="1">
                <a:defRPr sz="2400" kern="1200">
                  <a:solidFill>
                    <a:schemeClr val="lt1"/>
                  </a:solidFill>
                  <a:latin typeface="Arial"/>
                  <a:ea typeface="ＭＳ Ｐゴシック" pitchFamily="108" charset="-128"/>
                  <a:cs typeface="+mn-cs"/>
                </a:defRPr>
              </a:lvl7pPr>
              <a:lvl8pPr marL="3200400" algn="l" defTabSz="914400" rtl="0" eaLnBrk="1" latinLnBrk="0" hangingPunct="1">
                <a:defRPr sz="2400" kern="1200">
                  <a:solidFill>
                    <a:schemeClr val="lt1"/>
                  </a:solidFill>
                  <a:latin typeface="Arial"/>
                  <a:ea typeface="ＭＳ Ｐゴシック" pitchFamily="108" charset="-128"/>
                  <a:cs typeface="+mn-cs"/>
                </a:defRPr>
              </a:lvl8pPr>
              <a:lvl9pPr marL="3657600" algn="l" defTabSz="914400" rtl="0" eaLnBrk="1" latinLnBrk="0" hangingPunct="1">
                <a:defRPr sz="2400" kern="1200">
                  <a:solidFill>
                    <a:schemeClr val="lt1"/>
                  </a:solidFill>
                  <a:latin typeface="Arial"/>
                  <a:ea typeface="ＭＳ Ｐゴシック" pitchFamily="108" charset="-128"/>
                  <a:cs typeface="+mn-cs"/>
                </a:defRPr>
              </a:lvl9pPr>
            </a:lstStyle>
            <a:p>
              <a:endParaRPr lang="zh-CN" altLang="en-US"/>
            </a:p>
          </p:txBody>
        </p:sp>
      </p:grpSp>
      <p:grpSp>
        <p:nvGrpSpPr>
          <p:cNvPr id="7" name="组合 6"/>
          <p:cNvGrpSpPr/>
          <p:nvPr/>
        </p:nvGrpSpPr>
        <p:grpSpPr>
          <a:xfrm>
            <a:off x="3718146" y="3978730"/>
            <a:ext cx="2528582" cy="2316664"/>
            <a:chOff x="3979062" y="3932499"/>
            <a:chExt cx="2528582" cy="2316664"/>
          </a:xfrm>
        </p:grpSpPr>
        <p:sp>
          <p:nvSpPr>
            <p:cNvPr id="8" name="文本框 7"/>
            <p:cNvSpPr txBox="1"/>
            <p:nvPr/>
          </p:nvSpPr>
          <p:spPr>
            <a:xfrm>
              <a:off x="3979062" y="3932499"/>
              <a:ext cx="703795" cy="703795"/>
            </a:xfrm>
            <a:custGeom>
              <a:rect l="l" t="t" r="r" b="b"/>
              <a:pathLst>
                <a:path w="1458312" h="1458312">
                  <a:moveTo>
                    <a:pt x="750587" y="177913"/>
                  </a:moveTo>
                  <a:cubicBezTo>
                    <a:pt x="521987" y="181088"/>
                    <a:pt x="387050" y="296975"/>
                    <a:pt x="345775" y="525575"/>
                  </a:cubicBezTo>
                  <a:lnTo>
                    <a:pt x="560087" y="525575"/>
                  </a:lnTo>
                  <a:cubicBezTo>
                    <a:pt x="575962" y="395400"/>
                    <a:pt x="634700" y="328725"/>
                    <a:pt x="736300" y="325550"/>
                  </a:cubicBezTo>
                  <a:cubicBezTo>
                    <a:pt x="834725" y="322375"/>
                    <a:pt x="883937" y="374763"/>
                    <a:pt x="883937" y="482713"/>
                  </a:cubicBezTo>
                  <a:cubicBezTo>
                    <a:pt x="893462" y="552563"/>
                    <a:pt x="815675" y="646225"/>
                    <a:pt x="650575" y="763700"/>
                  </a:cubicBezTo>
                  <a:cubicBezTo>
                    <a:pt x="517225" y="862125"/>
                    <a:pt x="417212" y="968488"/>
                    <a:pt x="350537" y="1082788"/>
                  </a:cubicBezTo>
                  <a:lnTo>
                    <a:pt x="350537" y="1220900"/>
                  </a:lnTo>
                  <a:lnTo>
                    <a:pt x="1107775" y="1220900"/>
                  </a:lnTo>
                  <a:lnTo>
                    <a:pt x="1107775" y="1087550"/>
                  </a:lnTo>
                  <a:lnTo>
                    <a:pt x="579137" y="1087550"/>
                  </a:lnTo>
                  <a:cubicBezTo>
                    <a:pt x="633112" y="998650"/>
                    <a:pt x="733125" y="911338"/>
                    <a:pt x="879175" y="825613"/>
                  </a:cubicBezTo>
                  <a:cubicBezTo>
                    <a:pt x="1044275" y="727188"/>
                    <a:pt x="1122062" y="609713"/>
                    <a:pt x="1112537" y="473188"/>
                  </a:cubicBezTo>
                  <a:cubicBezTo>
                    <a:pt x="1103012" y="282688"/>
                    <a:pt x="982362" y="184263"/>
                    <a:pt x="750587" y="177913"/>
                  </a:cubicBezTo>
                  <a:close/>
                  <a:moveTo>
                    <a:pt x="729156" y="89729"/>
                  </a:moveTo>
                  <a:cubicBezTo>
                    <a:pt x="1082302" y="89729"/>
                    <a:pt x="1368583" y="376010"/>
                    <a:pt x="1368583" y="729156"/>
                  </a:cubicBezTo>
                  <a:cubicBezTo>
                    <a:pt x="1368583" y="1082302"/>
                    <a:pt x="1082302" y="1368583"/>
                    <a:pt x="729156" y="1368583"/>
                  </a:cubicBezTo>
                  <a:cubicBezTo>
                    <a:pt x="376010" y="1368583"/>
                    <a:pt x="89729" y="1082302"/>
                    <a:pt x="89729" y="729156"/>
                  </a:cubicBezTo>
                  <a:cubicBezTo>
                    <a:pt x="89729" y="376010"/>
                    <a:pt x="376010" y="89729"/>
                    <a:pt x="729156" y="89729"/>
                  </a:cubicBezTo>
                  <a:close/>
                  <a:moveTo>
                    <a:pt x="729156" y="69745"/>
                  </a:moveTo>
                  <a:cubicBezTo>
                    <a:pt x="364973" y="69745"/>
                    <a:pt x="69745" y="364973"/>
                    <a:pt x="69745" y="729156"/>
                  </a:cubicBezTo>
                  <a:cubicBezTo>
                    <a:pt x="69745" y="1093339"/>
                    <a:pt x="364973" y="1388567"/>
                    <a:pt x="729156" y="1388567"/>
                  </a:cubicBezTo>
                  <a:cubicBezTo>
                    <a:pt x="1093339" y="1388567"/>
                    <a:pt x="1388567" y="1093339"/>
                    <a:pt x="1388567" y="729156"/>
                  </a:cubicBezTo>
                  <a:cubicBezTo>
                    <a:pt x="1388567" y="364973"/>
                    <a:pt x="1093339" y="69745"/>
                    <a:pt x="729156" y="69745"/>
                  </a:cubicBezTo>
                  <a:close/>
                  <a:moveTo>
                    <a:pt x="729156" y="0"/>
                  </a:moveTo>
                  <a:cubicBezTo>
                    <a:pt x="1131858" y="0"/>
                    <a:pt x="1458312" y="326455"/>
                    <a:pt x="1458312" y="729156"/>
                  </a:cubicBezTo>
                  <a:cubicBezTo>
                    <a:pt x="1458312" y="1131858"/>
                    <a:pt x="1131858" y="1458312"/>
                    <a:pt x="729156" y="1458312"/>
                  </a:cubicBezTo>
                  <a:cubicBezTo>
                    <a:pt x="326455" y="1458312"/>
                    <a:pt x="0" y="1131858"/>
                    <a:pt x="0" y="729156"/>
                  </a:cubicBezTo>
                  <a:cubicBezTo>
                    <a:pt x="0" y="326455"/>
                    <a:pt x="326455" y="0"/>
                    <a:pt x="729156" y="0"/>
                  </a:cubicBezTo>
                  <a:close/>
                </a:path>
              </a:pathLst>
            </a:custGeom>
            <a:solidFill>
              <a:srgbClr val="FF9400">
                <a:alpha val="7411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ctr" rtl="0" eaLnBrk="0" fontAlgn="base" hangingPunct="0">
                <a:spcBef>
                  <a:spcPct val="0"/>
                </a:spcBef>
                <a:spcAft>
                  <a:spcPct val="0"/>
                </a:spcAft>
                <a:defRPr sz="2400" kern="1200">
                  <a:solidFill>
                    <a:schemeClr val="lt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5pPr>
              <a:lvl6pPr marL="2286000" algn="l" defTabSz="914400" rtl="0" eaLnBrk="1" latinLnBrk="0" hangingPunct="1">
                <a:defRPr sz="2400" kern="1200">
                  <a:solidFill>
                    <a:schemeClr val="lt1"/>
                  </a:solidFill>
                  <a:latin typeface="Arial"/>
                  <a:ea typeface="ＭＳ Ｐゴシック" pitchFamily="108" charset="-128"/>
                  <a:cs typeface="+mn-cs"/>
                </a:defRPr>
              </a:lvl6pPr>
              <a:lvl7pPr marL="2743200" algn="l" defTabSz="914400" rtl="0" eaLnBrk="1" latinLnBrk="0" hangingPunct="1">
                <a:defRPr sz="2400" kern="1200">
                  <a:solidFill>
                    <a:schemeClr val="lt1"/>
                  </a:solidFill>
                  <a:latin typeface="Arial"/>
                  <a:ea typeface="ＭＳ Ｐゴシック" pitchFamily="108" charset="-128"/>
                  <a:cs typeface="+mn-cs"/>
                </a:defRPr>
              </a:lvl7pPr>
              <a:lvl8pPr marL="3200400" algn="l" defTabSz="914400" rtl="0" eaLnBrk="1" latinLnBrk="0" hangingPunct="1">
                <a:defRPr sz="2400" kern="1200">
                  <a:solidFill>
                    <a:schemeClr val="lt1"/>
                  </a:solidFill>
                  <a:latin typeface="Arial"/>
                  <a:ea typeface="ＭＳ Ｐゴシック" pitchFamily="108" charset="-128"/>
                  <a:cs typeface="+mn-cs"/>
                </a:defRPr>
              </a:lvl8pPr>
              <a:lvl9pPr marL="3657600" algn="l" defTabSz="914400" rtl="0" eaLnBrk="1" latinLnBrk="0" hangingPunct="1">
                <a:defRPr sz="2400" kern="1200">
                  <a:solidFill>
                    <a:schemeClr val="lt1"/>
                  </a:solidFill>
                  <a:latin typeface="Arial"/>
                  <a:ea typeface="ＭＳ Ｐゴシック" pitchFamily="108" charset="-128"/>
                  <a:cs typeface="+mn-cs"/>
                </a:defRPr>
              </a:lvl9pPr>
            </a:lstStyle>
            <a:p>
              <a:endParaRPr lang="zh-CN" altLang="en-US"/>
            </a:p>
          </p:txBody>
        </p:sp>
        <p:sp>
          <p:nvSpPr>
            <p:cNvPr id="9" name="矩形 8"/>
            <p:cNvSpPr/>
            <p:nvPr/>
          </p:nvSpPr>
          <p:spPr>
            <a:xfrm>
              <a:off x="4188259" y="4194754"/>
              <a:ext cx="2319385" cy="2054409"/>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indent="457200">
                <a:lnSpc>
                  <a:spcPct val="150000"/>
                </a:lnSpc>
              </a:pPr>
              <a:r>
                <a:rPr lang="zh-CN" altLang="zh-CN" sz="1700">
                  <a:solidFill>
                    <a:srgbClr val="CD4E37"/>
                  </a:solidFill>
                  <a:latin typeface="微软雅黑" pitchFamily="34" charset="-122"/>
                  <a:ea typeface="微软雅黑" pitchFamily="34" charset="-122"/>
                </a:rPr>
                <a:t>向非主营业务相关领域延伸</a:t>
              </a:r>
              <a:r>
                <a:rPr lang="zh-CN" altLang="zh-CN" sz="1700">
                  <a:latin typeface="微软雅黑" pitchFamily="34" charset="-122"/>
                  <a:ea typeface="微软雅黑" pitchFamily="34" charset="-122"/>
                </a:rPr>
                <a:t>：通过市场调研确定具体的转型业务领域，采用兼并收购的方式转型</a:t>
              </a:r>
              <a:r>
                <a:rPr lang="zh-CN" altLang="en-US" sz="1700">
                  <a:latin typeface="微软雅黑" pitchFamily="34" charset="-122"/>
                  <a:ea typeface="微软雅黑" pitchFamily="34" charset="-122"/>
                </a:rPr>
                <a:t>。</a:t>
              </a:r>
            </a:p>
          </p:txBody>
        </p:sp>
      </p:grpSp>
      <p:grpSp>
        <p:nvGrpSpPr>
          <p:cNvPr id="10" name="组合 9"/>
          <p:cNvGrpSpPr/>
          <p:nvPr/>
        </p:nvGrpSpPr>
        <p:grpSpPr>
          <a:xfrm>
            <a:off x="6611891" y="3978730"/>
            <a:ext cx="2520280" cy="2316664"/>
            <a:chOff x="6954656" y="3916422"/>
            <a:chExt cx="2520280" cy="2316664"/>
          </a:xfrm>
        </p:grpSpPr>
        <p:sp>
          <p:nvSpPr>
            <p:cNvPr id="11" name="文本框 10"/>
            <p:cNvSpPr txBox="1"/>
            <p:nvPr/>
          </p:nvSpPr>
          <p:spPr>
            <a:xfrm>
              <a:off x="6954656" y="3916422"/>
              <a:ext cx="703795" cy="703795"/>
            </a:xfrm>
            <a:custGeom>
              <a:rect l="l" t="t" r="r" b="b"/>
              <a:pathLst>
                <a:path w="1458312" h="1458312">
                  <a:moveTo>
                    <a:pt x="720534" y="225211"/>
                  </a:moveTo>
                  <a:cubicBezTo>
                    <a:pt x="504634" y="228386"/>
                    <a:pt x="376046" y="328398"/>
                    <a:pt x="334771" y="525248"/>
                  </a:cubicBezTo>
                  <a:lnTo>
                    <a:pt x="549084" y="525248"/>
                  </a:lnTo>
                  <a:cubicBezTo>
                    <a:pt x="561784" y="426823"/>
                    <a:pt x="617346" y="376023"/>
                    <a:pt x="715771" y="372848"/>
                  </a:cubicBezTo>
                  <a:cubicBezTo>
                    <a:pt x="807846" y="376023"/>
                    <a:pt x="855471" y="422061"/>
                    <a:pt x="858646" y="510961"/>
                  </a:cubicBezTo>
                  <a:cubicBezTo>
                    <a:pt x="858646" y="609386"/>
                    <a:pt x="788796" y="658598"/>
                    <a:pt x="649096" y="658598"/>
                  </a:cubicBezTo>
                  <a:lnTo>
                    <a:pt x="558609" y="658598"/>
                  </a:lnTo>
                  <a:lnTo>
                    <a:pt x="558609" y="834811"/>
                  </a:lnTo>
                  <a:lnTo>
                    <a:pt x="653859" y="834811"/>
                  </a:lnTo>
                  <a:cubicBezTo>
                    <a:pt x="803084" y="834811"/>
                    <a:pt x="877696" y="884023"/>
                    <a:pt x="877696" y="982448"/>
                  </a:cubicBezTo>
                  <a:cubicBezTo>
                    <a:pt x="874521" y="1087223"/>
                    <a:pt x="807846" y="1141198"/>
                    <a:pt x="677671" y="1144373"/>
                  </a:cubicBezTo>
                  <a:cubicBezTo>
                    <a:pt x="557021" y="1144373"/>
                    <a:pt x="450659" y="1090398"/>
                    <a:pt x="358584" y="982448"/>
                  </a:cubicBezTo>
                  <a:lnTo>
                    <a:pt x="358584" y="1149136"/>
                  </a:lnTo>
                  <a:cubicBezTo>
                    <a:pt x="450659" y="1244386"/>
                    <a:pt x="574484" y="1290423"/>
                    <a:pt x="730059" y="1287248"/>
                  </a:cubicBezTo>
                  <a:cubicBezTo>
                    <a:pt x="984059" y="1287248"/>
                    <a:pt x="1111059" y="1185648"/>
                    <a:pt x="1111059" y="982448"/>
                  </a:cubicBezTo>
                  <a:cubicBezTo>
                    <a:pt x="1104709" y="845923"/>
                    <a:pt x="1023746" y="763373"/>
                    <a:pt x="868171" y="734798"/>
                  </a:cubicBezTo>
                  <a:cubicBezTo>
                    <a:pt x="1014221" y="703048"/>
                    <a:pt x="1085659" y="622086"/>
                    <a:pt x="1082484" y="491911"/>
                  </a:cubicBezTo>
                  <a:cubicBezTo>
                    <a:pt x="1076134" y="320461"/>
                    <a:pt x="955484" y="231561"/>
                    <a:pt x="720534" y="225211"/>
                  </a:cubicBezTo>
                  <a:close/>
                  <a:moveTo>
                    <a:pt x="729156" y="89729"/>
                  </a:moveTo>
                  <a:cubicBezTo>
                    <a:pt x="1082302" y="89729"/>
                    <a:pt x="1368583" y="376010"/>
                    <a:pt x="1368583" y="729156"/>
                  </a:cubicBezTo>
                  <a:cubicBezTo>
                    <a:pt x="1368583" y="1082302"/>
                    <a:pt x="1082302" y="1368583"/>
                    <a:pt x="729156" y="1368583"/>
                  </a:cubicBezTo>
                  <a:cubicBezTo>
                    <a:pt x="376010" y="1368583"/>
                    <a:pt x="89729" y="1082302"/>
                    <a:pt x="89729" y="729156"/>
                  </a:cubicBezTo>
                  <a:cubicBezTo>
                    <a:pt x="89729" y="376010"/>
                    <a:pt x="376010" y="89729"/>
                    <a:pt x="729156" y="89729"/>
                  </a:cubicBezTo>
                  <a:close/>
                  <a:moveTo>
                    <a:pt x="729156" y="69745"/>
                  </a:moveTo>
                  <a:cubicBezTo>
                    <a:pt x="364973" y="69745"/>
                    <a:pt x="69745" y="364973"/>
                    <a:pt x="69745" y="729156"/>
                  </a:cubicBezTo>
                  <a:cubicBezTo>
                    <a:pt x="69745" y="1093339"/>
                    <a:pt x="364973" y="1388567"/>
                    <a:pt x="729156" y="1388567"/>
                  </a:cubicBezTo>
                  <a:cubicBezTo>
                    <a:pt x="1093339" y="1388567"/>
                    <a:pt x="1388567" y="1093339"/>
                    <a:pt x="1388567" y="729156"/>
                  </a:cubicBezTo>
                  <a:cubicBezTo>
                    <a:pt x="1388567" y="364973"/>
                    <a:pt x="1093339" y="69745"/>
                    <a:pt x="729156" y="69745"/>
                  </a:cubicBezTo>
                  <a:close/>
                  <a:moveTo>
                    <a:pt x="729156" y="0"/>
                  </a:moveTo>
                  <a:cubicBezTo>
                    <a:pt x="1131858" y="0"/>
                    <a:pt x="1458312" y="326455"/>
                    <a:pt x="1458312" y="729156"/>
                  </a:cubicBezTo>
                  <a:cubicBezTo>
                    <a:pt x="1458312" y="1131858"/>
                    <a:pt x="1131858" y="1458312"/>
                    <a:pt x="729156" y="1458312"/>
                  </a:cubicBezTo>
                  <a:cubicBezTo>
                    <a:pt x="326455" y="1458312"/>
                    <a:pt x="0" y="1131858"/>
                    <a:pt x="0" y="729156"/>
                  </a:cubicBezTo>
                  <a:cubicBezTo>
                    <a:pt x="0" y="326455"/>
                    <a:pt x="326455" y="0"/>
                    <a:pt x="729156" y="0"/>
                  </a:cubicBezTo>
                  <a:close/>
                </a:path>
              </a:pathLst>
            </a:custGeom>
            <a:solidFill>
              <a:srgbClr val="FF9400">
                <a:alpha val="7411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ctr" rtl="0" eaLnBrk="0" fontAlgn="base" hangingPunct="0">
                <a:spcBef>
                  <a:spcPct val="0"/>
                </a:spcBef>
                <a:spcAft>
                  <a:spcPct val="0"/>
                </a:spcAft>
                <a:defRPr sz="2400" kern="1200">
                  <a:solidFill>
                    <a:schemeClr val="lt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5pPr>
              <a:lvl6pPr marL="2286000" algn="l" defTabSz="914400" rtl="0" eaLnBrk="1" latinLnBrk="0" hangingPunct="1">
                <a:defRPr sz="2400" kern="1200">
                  <a:solidFill>
                    <a:schemeClr val="lt1"/>
                  </a:solidFill>
                  <a:latin typeface="Arial"/>
                  <a:ea typeface="ＭＳ Ｐゴシック" pitchFamily="108" charset="-128"/>
                  <a:cs typeface="+mn-cs"/>
                </a:defRPr>
              </a:lvl6pPr>
              <a:lvl7pPr marL="2743200" algn="l" defTabSz="914400" rtl="0" eaLnBrk="1" latinLnBrk="0" hangingPunct="1">
                <a:defRPr sz="2400" kern="1200">
                  <a:solidFill>
                    <a:schemeClr val="lt1"/>
                  </a:solidFill>
                  <a:latin typeface="Arial"/>
                  <a:ea typeface="ＭＳ Ｐゴシック" pitchFamily="108" charset="-128"/>
                  <a:cs typeface="+mn-cs"/>
                </a:defRPr>
              </a:lvl7pPr>
              <a:lvl8pPr marL="3200400" algn="l" defTabSz="914400" rtl="0" eaLnBrk="1" latinLnBrk="0" hangingPunct="1">
                <a:defRPr sz="2400" kern="1200">
                  <a:solidFill>
                    <a:schemeClr val="lt1"/>
                  </a:solidFill>
                  <a:latin typeface="Arial"/>
                  <a:ea typeface="ＭＳ Ｐゴシック" pitchFamily="108" charset="-128"/>
                  <a:cs typeface="+mn-cs"/>
                </a:defRPr>
              </a:lvl8pPr>
              <a:lvl9pPr marL="3657600" algn="l" defTabSz="914400" rtl="0" eaLnBrk="1" latinLnBrk="0" hangingPunct="1">
                <a:defRPr sz="2400" kern="1200">
                  <a:solidFill>
                    <a:schemeClr val="lt1"/>
                  </a:solidFill>
                  <a:latin typeface="Arial"/>
                  <a:ea typeface="ＭＳ Ｐゴシック" pitchFamily="108" charset="-128"/>
                  <a:cs typeface="+mn-cs"/>
                </a:defRPr>
              </a:lvl9pPr>
            </a:lstStyle>
            <a:p>
              <a:endParaRPr lang="zh-CN" altLang="en-US"/>
            </a:p>
          </p:txBody>
        </p:sp>
        <p:sp>
          <p:nvSpPr>
            <p:cNvPr id="12" name="矩形 11"/>
            <p:cNvSpPr/>
            <p:nvPr/>
          </p:nvSpPr>
          <p:spPr>
            <a:xfrm>
              <a:off x="7186225" y="4178677"/>
              <a:ext cx="2288711" cy="2054409"/>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indent="457200">
                <a:lnSpc>
                  <a:spcPct val="150000"/>
                </a:lnSpc>
              </a:pPr>
              <a:r>
                <a:rPr lang="zh-CN" altLang="zh-CN" sz="1700">
                  <a:solidFill>
                    <a:srgbClr val="CD4E37"/>
                  </a:solidFill>
                  <a:latin typeface="微软雅黑" pitchFamily="34" charset="-122"/>
                  <a:ea typeface="微软雅黑" pitchFamily="34" charset="-122"/>
                </a:rPr>
                <a:t>向主营业务的上下游延伸</a:t>
              </a:r>
              <a:r>
                <a:rPr lang="zh-CN" altLang="zh-CN" sz="1700">
                  <a:latin typeface="微软雅黑" pitchFamily="34" charset="-122"/>
                  <a:ea typeface="微软雅黑" pitchFamily="34" charset="-122"/>
                </a:rPr>
                <a:t>：通过选取与主营业务相关的非主营业务，小规模进行转型尝试。</a:t>
              </a:r>
            </a:p>
          </p:txBody>
        </p:sp>
      </p:grpSp>
      <p:grpSp>
        <p:nvGrpSpPr>
          <p:cNvPr id="13" name="组合 12"/>
          <p:cNvGrpSpPr/>
          <p:nvPr/>
        </p:nvGrpSpPr>
        <p:grpSpPr>
          <a:xfrm>
            <a:off x="773828" y="3633287"/>
            <a:ext cx="8358343" cy="180727"/>
            <a:chOff x="3242603" y="6352568"/>
            <a:chExt cx="5579860" cy="120650"/>
          </a:xfrm>
        </p:grpSpPr>
        <p:cxnSp>
          <p:nvCxnSpPr>
            <p:cNvPr id="14" name="直接连接符 13"/>
            <p:cNvCxnSpPr/>
            <p:nvPr/>
          </p:nvCxnSpPr>
          <p:spPr>
            <a:xfrm>
              <a:off x="3242603" y="6423601"/>
              <a:ext cx="2596360" cy="0"/>
            </a:xfrm>
            <a:prstGeom prst="line">
              <a:avLst/>
            </a:prstGeom>
            <a:noFill/>
            <a:ln w="12700" cap="flat" cmpd="sng" algn="ctr">
              <a:solidFill>
                <a:srgbClr val="3D3F41">
                  <a:lumMod val="60000"/>
                  <a:lumOff val="40000"/>
                </a:srgbClr>
              </a:solidFill>
              <a:prstDash val="solid"/>
              <a:miter lim="800000"/>
            </a:ln>
            <a:effectLst/>
          </p:spPr>
        </p:cxnSp>
        <p:cxnSp>
          <p:nvCxnSpPr>
            <p:cNvPr id="15" name="直接连接符 14"/>
            <p:cNvCxnSpPr/>
            <p:nvPr/>
          </p:nvCxnSpPr>
          <p:spPr>
            <a:xfrm>
              <a:off x="6255135" y="6423601"/>
              <a:ext cx="2567328" cy="0"/>
            </a:xfrm>
            <a:prstGeom prst="line">
              <a:avLst/>
            </a:prstGeom>
            <a:noFill/>
            <a:ln w="12700" cap="flat" cmpd="sng" algn="ctr">
              <a:solidFill>
                <a:srgbClr val="3D3F41">
                  <a:lumMod val="60000"/>
                  <a:lumOff val="40000"/>
                </a:srgbClr>
              </a:solidFill>
              <a:prstDash val="solid"/>
              <a:miter lim="800000"/>
            </a:ln>
            <a:effectLst/>
          </p:spPr>
        </p:cxnSp>
        <p:sp>
          <p:nvSpPr>
            <p:cNvPr id="16" name="等腰三角形 15"/>
            <p:cNvSpPr/>
            <p:nvPr/>
          </p:nvSpPr>
          <p:spPr>
            <a:xfrm>
              <a:off x="5982059" y="6352568"/>
              <a:ext cx="139954" cy="120650"/>
            </a:xfrm>
            <a:prstGeom prst="triangle">
              <a:avLst/>
            </a:prstGeom>
            <a:solidFill>
              <a:srgbClr val="F7AC12"/>
            </a:solidFill>
            <a:ln w="12700" cap="flat" cmpd="sng" algn="ctr">
              <a:noFill/>
              <a:prstDash val="solid"/>
              <a:miter lim="800000"/>
            </a:ln>
            <a:effectLst/>
          </p:spPr>
          <p:txBody>
            <a:bodyPr rtlCol="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Arial"/>
                <a:ea typeface="黑体"/>
              </a:endParaRPr>
            </a:p>
          </p:txBody>
        </p:sp>
      </p:grpSp>
      <p:grpSp>
        <p:nvGrpSpPr>
          <p:cNvPr id="26" name="组合 25"/>
          <p:cNvGrpSpPr/>
          <p:nvPr/>
        </p:nvGrpSpPr>
        <p:grpSpPr>
          <a:xfrm>
            <a:off x="7833320" y="2328403"/>
            <a:ext cx="1411288" cy="1411288"/>
            <a:chOff x="7977674" y="2328403"/>
            <a:chExt cx="1411288" cy="1411288"/>
          </a:xfrm>
        </p:grpSpPr>
        <p:sp>
          <p:nvSpPr>
            <p:cNvPr id="17" name="Oval 222845"/>
            <p:cNvSpPr>
              <a:spLocks noChangeArrowheads="1"/>
            </p:cNvSpPr>
            <p:nvPr/>
          </p:nvSpPr>
          <p:spPr bwMode="auto">
            <a:xfrm>
              <a:off x="8620611" y="2820528"/>
              <a:ext cx="122238" cy="120650"/>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18" name="Oval 222846"/>
            <p:cNvSpPr>
              <a:spLocks noChangeArrowheads="1"/>
            </p:cNvSpPr>
            <p:nvPr/>
          </p:nvSpPr>
          <p:spPr bwMode="auto">
            <a:xfrm>
              <a:off x="8187224" y="2820528"/>
              <a:ext cx="120650" cy="120650"/>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19" name="Freeform 222847"/>
            <p:cNvSpPr/>
            <p:nvPr/>
          </p:nvSpPr>
          <p:spPr bwMode="auto">
            <a:xfrm>
              <a:off x="8125311" y="2442703"/>
              <a:ext cx="101600" cy="200025"/>
            </a:xfrm>
            <a:custGeom>
              <a:gdLst>
                <a:gd name="T0" fmla="*/ 64 w 64"/>
                <a:gd name="T1" fmla="*/ 119 h 126"/>
                <a:gd name="T2" fmla="*/ 18 w 64"/>
                <a:gd name="T3" fmla="*/ 0 h 126"/>
                <a:gd name="T4" fmla="*/ 0 w 64"/>
                <a:gd name="T5" fmla="*/ 7 h 126"/>
                <a:gd name="T6" fmla="*/ 47 w 64"/>
                <a:gd name="T7" fmla="*/ 126 h 126"/>
                <a:gd name="T8" fmla="*/ 64 w 64"/>
                <a:gd name="T9" fmla="*/ 119 h 126"/>
              </a:gdLst>
              <a:cxnLst>
                <a:cxn ang="0">
                  <a:pos x="T0" y="T1"/>
                </a:cxn>
                <a:cxn ang="0">
                  <a:pos x="T2" y="T3"/>
                </a:cxn>
                <a:cxn ang="0">
                  <a:pos x="T4" y="T5"/>
                </a:cxn>
                <a:cxn ang="0">
                  <a:pos x="T6" y="T7"/>
                </a:cxn>
                <a:cxn ang="0">
                  <a:pos x="T8" y="T9"/>
                </a:cxn>
              </a:cxnLst>
              <a:rect l="0" t="0" r="r" b="b"/>
              <a:pathLst>
                <a:path w="64" h="125">
                  <a:moveTo>
                    <a:pt x="64" y="119"/>
                  </a:moveTo>
                  <a:lnTo>
                    <a:pt x="18" y="0"/>
                  </a:lnTo>
                  <a:lnTo>
                    <a:pt x="0" y="7"/>
                  </a:lnTo>
                  <a:lnTo>
                    <a:pt x="47" y="126"/>
                  </a:lnTo>
                  <a:lnTo>
                    <a:pt x="64" y="11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20" name="Freeform 222848"/>
            <p:cNvSpPr/>
            <p:nvPr/>
          </p:nvSpPr>
          <p:spPr bwMode="auto">
            <a:xfrm>
              <a:off x="7977674" y="2561765"/>
              <a:ext cx="184150" cy="133350"/>
            </a:xfrm>
            <a:custGeom>
              <a:gdLst>
                <a:gd name="T0" fmla="*/ 116 w 116"/>
                <a:gd name="T1" fmla="*/ 70 h 84"/>
                <a:gd name="T2" fmla="*/ 10 w 116"/>
                <a:gd name="T3" fmla="*/ 0 h 84"/>
                <a:gd name="T4" fmla="*/ 0 w 116"/>
                <a:gd name="T5" fmla="*/ 15 h 84"/>
                <a:gd name="T6" fmla="*/ 106 w 116"/>
                <a:gd name="T7" fmla="*/ 84 h 84"/>
                <a:gd name="T8" fmla="*/ 116 w 116"/>
                <a:gd name="T9" fmla="*/ 70 h 84"/>
              </a:gdLst>
              <a:cxnLst>
                <a:cxn ang="0">
                  <a:pos x="T0" y="T1"/>
                </a:cxn>
                <a:cxn ang="0">
                  <a:pos x="T2" y="T3"/>
                </a:cxn>
                <a:cxn ang="0">
                  <a:pos x="T4" y="T5"/>
                </a:cxn>
                <a:cxn ang="0">
                  <a:pos x="T6" y="T7"/>
                </a:cxn>
                <a:cxn ang="0">
                  <a:pos x="T8" y="T9"/>
                </a:cxn>
              </a:cxnLst>
              <a:rect l="0" t="0" r="r" b="b"/>
              <a:pathLst>
                <a:path w="115" h="84">
                  <a:moveTo>
                    <a:pt x="116" y="70"/>
                  </a:moveTo>
                  <a:lnTo>
                    <a:pt x="10" y="0"/>
                  </a:lnTo>
                  <a:lnTo>
                    <a:pt x="0" y="15"/>
                  </a:lnTo>
                  <a:lnTo>
                    <a:pt x="106" y="84"/>
                  </a:lnTo>
                  <a:lnTo>
                    <a:pt x="116" y="7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21" name="Rectangle 222849"/>
            <p:cNvSpPr>
              <a:spLocks noChangeArrowheads="1"/>
            </p:cNvSpPr>
            <p:nvPr/>
          </p:nvSpPr>
          <p:spPr bwMode="auto">
            <a:xfrm>
              <a:off x="8841274" y="2404603"/>
              <a:ext cx="547688" cy="3048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22" name="Freeform 222850"/>
            <p:cNvSpPr/>
            <p:nvPr/>
          </p:nvSpPr>
          <p:spPr bwMode="auto">
            <a:xfrm>
              <a:off x="7982436" y="2736390"/>
              <a:ext cx="495300" cy="1003300"/>
            </a:xfrm>
            <a:custGeom>
              <a:gdLst>
                <a:gd name="T0" fmla="*/ 143 w 215"/>
                <a:gd name="T1" fmla="*/ 100 h 435"/>
                <a:gd name="T2" fmla="*/ 119 w 215"/>
                <a:gd name="T3" fmla="*/ 99 h 435"/>
                <a:gd name="T4" fmla="*/ 101 w 215"/>
                <a:gd name="T5" fmla="*/ 99 h 435"/>
                <a:gd name="T6" fmla="*/ 83 w 215"/>
                <a:gd name="T7" fmla="*/ 98 h 435"/>
                <a:gd name="T8" fmla="*/ 19 w 215"/>
                <a:gd name="T9" fmla="*/ 0 h 435"/>
                <a:gd name="T10" fmla="*/ 0 w 215"/>
                <a:gd name="T11" fmla="*/ 12 h 435"/>
                <a:gd name="T12" fmla="*/ 65 w 215"/>
                <a:gd name="T13" fmla="*/ 134 h 435"/>
                <a:gd name="T14" fmla="*/ 65 w 215"/>
                <a:gd name="T15" fmla="*/ 435 h 435"/>
                <a:gd name="T16" fmla="*/ 92 w 215"/>
                <a:gd name="T17" fmla="*/ 435 h 435"/>
                <a:gd name="T18" fmla="*/ 112 w 215"/>
                <a:gd name="T19" fmla="*/ 296 h 435"/>
                <a:gd name="T20" fmla="*/ 130 w 215"/>
                <a:gd name="T21" fmla="*/ 435 h 435"/>
                <a:gd name="T22" fmla="*/ 158 w 215"/>
                <a:gd name="T23" fmla="*/ 435 h 435"/>
                <a:gd name="T24" fmla="*/ 159 w 215"/>
                <a:gd name="T25" fmla="*/ 148 h 435"/>
                <a:gd name="T26" fmla="*/ 194 w 215"/>
                <a:gd name="T27" fmla="*/ 243 h 435"/>
                <a:gd name="T28" fmla="*/ 215 w 215"/>
                <a:gd name="T29" fmla="*/ 236 h 435"/>
                <a:gd name="T30" fmla="*/ 185 w 215"/>
                <a:gd name="T31" fmla="*/ 134 h 435"/>
                <a:gd name="T32" fmla="*/ 143 w 215"/>
                <a:gd name="T33" fmla="*/ 100 h 4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15" h="435">
                  <a:moveTo>
                    <a:pt x="143" y="100"/>
                  </a:moveTo>
                  <a:cubicBezTo>
                    <a:pt x="138" y="99"/>
                    <a:pt x="125" y="99"/>
                    <a:pt x="119" y="99"/>
                  </a:cubicBezTo>
                  <a:cubicBezTo>
                    <a:pt x="101" y="99"/>
                    <a:pt x="101" y="99"/>
                    <a:pt x="101" y="99"/>
                  </a:cubicBezTo>
                  <a:cubicBezTo>
                    <a:pt x="83" y="98"/>
                    <a:pt x="83" y="98"/>
                    <a:pt x="83" y="98"/>
                  </a:cubicBezTo>
                  <a:cubicBezTo>
                    <a:pt x="19" y="0"/>
                    <a:pt x="19" y="0"/>
                    <a:pt x="19" y="0"/>
                  </a:cubicBezTo>
                  <a:cubicBezTo>
                    <a:pt x="0" y="12"/>
                    <a:pt x="0" y="12"/>
                    <a:pt x="0" y="12"/>
                  </a:cubicBezTo>
                  <a:cubicBezTo>
                    <a:pt x="65" y="134"/>
                    <a:pt x="65" y="134"/>
                    <a:pt x="65" y="134"/>
                  </a:cubicBezTo>
                  <a:cubicBezTo>
                    <a:pt x="65" y="435"/>
                    <a:pt x="65" y="435"/>
                    <a:pt x="65" y="435"/>
                  </a:cubicBezTo>
                  <a:cubicBezTo>
                    <a:pt x="92" y="435"/>
                    <a:pt x="92" y="435"/>
                    <a:pt x="92" y="435"/>
                  </a:cubicBezTo>
                  <a:cubicBezTo>
                    <a:pt x="112" y="296"/>
                    <a:pt x="112" y="296"/>
                    <a:pt x="112" y="296"/>
                  </a:cubicBezTo>
                  <a:cubicBezTo>
                    <a:pt x="130" y="435"/>
                    <a:pt x="130" y="435"/>
                    <a:pt x="130" y="435"/>
                  </a:cubicBezTo>
                  <a:cubicBezTo>
                    <a:pt x="158" y="435"/>
                    <a:pt x="158" y="435"/>
                    <a:pt x="158" y="435"/>
                  </a:cubicBezTo>
                  <a:cubicBezTo>
                    <a:pt x="159" y="148"/>
                    <a:pt x="159" y="148"/>
                    <a:pt x="159" y="148"/>
                  </a:cubicBezTo>
                  <a:cubicBezTo>
                    <a:pt x="194" y="243"/>
                    <a:pt x="194" y="243"/>
                    <a:pt x="194" y="243"/>
                  </a:cubicBezTo>
                  <a:cubicBezTo>
                    <a:pt x="215" y="236"/>
                    <a:pt x="215" y="236"/>
                    <a:pt x="215" y="236"/>
                  </a:cubicBezTo>
                  <a:cubicBezTo>
                    <a:pt x="185" y="134"/>
                    <a:pt x="185" y="134"/>
                    <a:pt x="185" y="134"/>
                  </a:cubicBezTo>
                  <a:cubicBezTo>
                    <a:pt x="172" y="97"/>
                    <a:pt x="143" y="100"/>
                    <a:pt x="143" y="100"/>
                  </a:cubicBez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23" name="Oval 222851"/>
            <p:cNvSpPr>
              <a:spLocks noChangeArrowheads="1"/>
            </p:cNvSpPr>
            <p:nvPr/>
          </p:nvSpPr>
          <p:spPr bwMode="auto">
            <a:xfrm>
              <a:off x="9050824" y="2820528"/>
              <a:ext cx="122238" cy="120650"/>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24" name="Freeform 222852"/>
            <p:cNvSpPr/>
            <p:nvPr/>
          </p:nvSpPr>
          <p:spPr bwMode="auto">
            <a:xfrm>
              <a:off x="8852386" y="2736390"/>
              <a:ext cx="520700" cy="1003300"/>
            </a:xfrm>
            <a:custGeom>
              <a:gdLst>
                <a:gd name="T0" fmla="*/ 208 w 328"/>
                <a:gd name="T1" fmla="*/ 143 h 632"/>
                <a:gd name="T2" fmla="*/ 121 w 328"/>
                <a:gd name="T3" fmla="*/ 143 h 632"/>
                <a:gd name="T4" fmla="*/ 28 w 328"/>
                <a:gd name="T5" fmla="*/ 0 h 632"/>
                <a:gd name="T6" fmla="*/ 0 w 328"/>
                <a:gd name="T7" fmla="*/ 18 h 632"/>
                <a:gd name="T8" fmla="*/ 95 w 328"/>
                <a:gd name="T9" fmla="*/ 195 h 632"/>
                <a:gd name="T10" fmla="*/ 95 w 328"/>
                <a:gd name="T11" fmla="*/ 632 h 632"/>
                <a:gd name="T12" fmla="*/ 134 w 328"/>
                <a:gd name="T13" fmla="*/ 632 h 632"/>
                <a:gd name="T14" fmla="*/ 164 w 328"/>
                <a:gd name="T15" fmla="*/ 430 h 632"/>
                <a:gd name="T16" fmla="*/ 190 w 328"/>
                <a:gd name="T17" fmla="*/ 632 h 632"/>
                <a:gd name="T18" fmla="*/ 230 w 328"/>
                <a:gd name="T19" fmla="*/ 632 h 632"/>
                <a:gd name="T20" fmla="*/ 234 w 328"/>
                <a:gd name="T21" fmla="*/ 195 h 632"/>
                <a:gd name="T22" fmla="*/ 328 w 328"/>
                <a:gd name="T23" fmla="*/ 18 h 632"/>
                <a:gd name="T24" fmla="*/ 301 w 328"/>
                <a:gd name="T25" fmla="*/ 0 h 632"/>
                <a:gd name="T26" fmla="*/ 208 w 328"/>
                <a:gd name="T27" fmla="*/ 143 h 6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28" h="632">
                  <a:moveTo>
                    <a:pt x="208" y="143"/>
                  </a:moveTo>
                  <a:lnTo>
                    <a:pt x="121" y="143"/>
                  </a:lnTo>
                  <a:lnTo>
                    <a:pt x="28" y="0"/>
                  </a:lnTo>
                  <a:lnTo>
                    <a:pt x="0" y="18"/>
                  </a:lnTo>
                  <a:lnTo>
                    <a:pt x="95" y="195"/>
                  </a:lnTo>
                  <a:lnTo>
                    <a:pt x="95" y="632"/>
                  </a:lnTo>
                  <a:lnTo>
                    <a:pt x="134" y="632"/>
                  </a:lnTo>
                  <a:lnTo>
                    <a:pt x="164" y="430"/>
                  </a:lnTo>
                  <a:lnTo>
                    <a:pt x="190" y="632"/>
                  </a:lnTo>
                  <a:lnTo>
                    <a:pt x="230" y="632"/>
                  </a:lnTo>
                  <a:lnTo>
                    <a:pt x="234" y="195"/>
                  </a:lnTo>
                  <a:lnTo>
                    <a:pt x="328" y="18"/>
                  </a:lnTo>
                  <a:lnTo>
                    <a:pt x="301" y="0"/>
                  </a:lnTo>
                  <a:lnTo>
                    <a:pt x="208" y="1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25" name="Freeform 222853"/>
            <p:cNvSpPr>
              <a:spLocks noEditPoints="1"/>
            </p:cNvSpPr>
            <p:nvPr/>
          </p:nvSpPr>
          <p:spPr bwMode="auto">
            <a:xfrm>
              <a:off x="8299936" y="2328403"/>
              <a:ext cx="612775" cy="1411288"/>
            </a:xfrm>
            <a:custGeom>
              <a:gdLst>
                <a:gd name="T0" fmla="*/ 193 w 266"/>
                <a:gd name="T1" fmla="*/ 277 h 612"/>
                <a:gd name="T2" fmla="*/ 169 w 266"/>
                <a:gd name="T3" fmla="*/ 276 h 612"/>
                <a:gd name="T4" fmla="*/ 152 w 266"/>
                <a:gd name="T5" fmla="*/ 276 h 612"/>
                <a:gd name="T6" fmla="*/ 140 w 266"/>
                <a:gd name="T7" fmla="*/ 275 h 612"/>
                <a:gd name="T8" fmla="*/ 104 w 266"/>
                <a:gd name="T9" fmla="*/ 176 h 612"/>
                <a:gd name="T10" fmla="*/ 104 w 266"/>
                <a:gd name="T11" fmla="*/ 118 h 612"/>
                <a:gd name="T12" fmla="*/ 179 w 266"/>
                <a:gd name="T13" fmla="*/ 118 h 612"/>
                <a:gd name="T14" fmla="*/ 179 w 266"/>
                <a:gd name="T15" fmla="*/ 0 h 612"/>
                <a:gd name="T16" fmla="*/ 0 w 266"/>
                <a:gd name="T17" fmla="*/ 0 h 612"/>
                <a:gd name="T18" fmla="*/ 0 w 266"/>
                <a:gd name="T19" fmla="*/ 118 h 612"/>
                <a:gd name="T20" fmla="*/ 75 w 266"/>
                <a:gd name="T21" fmla="*/ 118 h 612"/>
                <a:gd name="T22" fmla="*/ 75 w 266"/>
                <a:gd name="T23" fmla="*/ 177 h 612"/>
                <a:gd name="T24" fmla="*/ 115 w 266"/>
                <a:gd name="T25" fmla="*/ 311 h 612"/>
                <a:gd name="T26" fmla="*/ 115 w 266"/>
                <a:gd name="T27" fmla="*/ 612 h 612"/>
                <a:gd name="T28" fmla="*/ 142 w 266"/>
                <a:gd name="T29" fmla="*/ 612 h 612"/>
                <a:gd name="T30" fmla="*/ 163 w 266"/>
                <a:gd name="T31" fmla="*/ 473 h 612"/>
                <a:gd name="T32" fmla="*/ 181 w 266"/>
                <a:gd name="T33" fmla="*/ 612 h 612"/>
                <a:gd name="T34" fmla="*/ 208 w 266"/>
                <a:gd name="T35" fmla="*/ 612 h 612"/>
                <a:gd name="T36" fmla="*/ 209 w 266"/>
                <a:gd name="T37" fmla="*/ 325 h 612"/>
                <a:gd name="T38" fmla="*/ 244 w 266"/>
                <a:gd name="T39" fmla="*/ 420 h 612"/>
                <a:gd name="T40" fmla="*/ 266 w 266"/>
                <a:gd name="T41" fmla="*/ 413 h 612"/>
                <a:gd name="T42" fmla="*/ 236 w 266"/>
                <a:gd name="T43" fmla="*/ 311 h 612"/>
                <a:gd name="T44" fmla="*/ 193 w 266"/>
                <a:gd name="T45" fmla="*/ 277 h 612"/>
                <a:gd name="T46" fmla="*/ 94 w 266"/>
                <a:gd name="T47" fmla="*/ 166 h 612"/>
                <a:gd name="T48" fmla="*/ 85 w 266"/>
                <a:gd name="T49" fmla="*/ 166 h 612"/>
                <a:gd name="T50" fmla="*/ 85 w 266"/>
                <a:gd name="T51" fmla="*/ 108 h 612"/>
                <a:gd name="T52" fmla="*/ 11 w 266"/>
                <a:gd name="T53" fmla="*/ 108 h 612"/>
                <a:gd name="T54" fmla="*/ 11 w 266"/>
                <a:gd name="T55" fmla="*/ 11 h 612"/>
                <a:gd name="T56" fmla="*/ 168 w 266"/>
                <a:gd name="T57" fmla="*/ 11 h 612"/>
                <a:gd name="T58" fmla="*/ 168 w 266"/>
                <a:gd name="T59" fmla="*/ 108 h 612"/>
                <a:gd name="T60" fmla="*/ 94 w 266"/>
                <a:gd name="T61" fmla="*/ 108 h 612"/>
                <a:gd name="T62" fmla="*/ 94 w 266"/>
                <a:gd name="T63" fmla="*/ 166 h 6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66" h="612">
                  <a:moveTo>
                    <a:pt x="193" y="277"/>
                  </a:moveTo>
                  <a:cubicBezTo>
                    <a:pt x="188" y="276"/>
                    <a:pt x="176" y="276"/>
                    <a:pt x="169" y="276"/>
                  </a:cubicBezTo>
                  <a:cubicBezTo>
                    <a:pt x="152" y="276"/>
                    <a:pt x="152" y="276"/>
                    <a:pt x="152" y="276"/>
                  </a:cubicBezTo>
                  <a:cubicBezTo>
                    <a:pt x="140" y="275"/>
                    <a:pt x="140" y="275"/>
                    <a:pt x="140" y="275"/>
                  </a:cubicBezTo>
                  <a:cubicBezTo>
                    <a:pt x="104" y="176"/>
                    <a:pt x="104" y="176"/>
                    <a:pt x="104" y="176"/>
                  </a:cubicBezTo>
                  <a:cubicBezTo>
                    <a:pt x="104" y="118"/>
                    <a:pt x="104" y="118"/>
                    <a:pt x="104" y="118"/>
                  </a:cubicBezTo>
                  <a:cubicBezTo>
                    <a:pt x="179" y="118"/>
                    <a:pt x="179" y="118"/>
                    <a:pt x="179" y="118"/>
                  </a:cubicBezTo>
                  <a:cubicBezTo>
                    <a:pt x="179" y="0"/>
                    <a:pt x="179" y="0"/>
                    <a:pt x="179" y="0"/>
                  </a:cubicBezTo>
                  <a:cubicBezTo>
                    <a:pt x="0" y="0"/>
                    <a:pt x="0" y="0"/>
                    <a:pt x="0" y="0"/>
                  </a:cubicBezTo>
                  <a:cubicBezTo>
                    <a:pt x="0" y="118"/>
                    <a:pt x="0" y="118"/>
                    <a:pt x="0" y="118"/>
                  </a:cubicBezTo>
                  <a:cubicBezTo>
                    <a:pt x="75" y="118"/>
                    <a:pt x="75" y="118"/>
                    <a:pt x="75" y="118"/>
                  </a:cubicBezTo>
                  <a:cubicBezTo>
                    <a:pt x="75" y="177"/>
                    <a:pt x="75" y="177"/>
                    <a:pt x="75" y="177"/>
                  </a:cubicBezTo>
                  <a:cubicBezTo>
                    <a:pt x="115" y="311"/>
                    <a:pt x="115" y="311"/>
                    <a:pt x="115" y="311"/>
                  </a:cubicBezTo>
                  <a:cubicBezTo>
                    <a:pt x="115" y="612"/>
                    <a:pt x="115" y="612"/>
                    <a:pt x="115" y="612"/>
                  </a:cubicBezTo>
                  <a:cubicBezTo>
                    <a:pt x="142" y="612"/>
                    <a:pt x="142" y="612"/>
                    <a:pt x="142" y="612"/>
                  </a:cubicBezTo>
                  <a:cubicBezTo>
                    <a:pt x="163" y="473"/>
                    <a:pt x="163" y="473"/>
                    <a:pt x="163" y="473"/>
                  </a:cubicBezTo>
                  <a:cubicBezTo>
                    <a:pt x="181" y="612"/>
                    <a:pt x="181" y="612"/>
                    <a:pt x="181" y="612"/>
                  </a:cubicBezTo>
                  <a:cubicBezTo>
                    <a:pt x="208" y="612"/>
                    <a:pt x="208" y="612"/>
                    <a:pt x="208" y="612"/>
                  </a:cubicBezTo>
                  <a:cubicBezTo>
                    <a:pt x="209" y="325"/>
                    <a:pt x="209" y="325"/>
                    <a:pt x="209" y="325"/>
                  </a:cubicBezTo>
                  <a:cubicBezTo>
                    <a:pt x="244" y="420"/>
                    <a:pt x="244" y="420"/>
                    <a:pt x="244" y="420"/>
                  </a:cubicBezTo>
                  <a:cubicBezTo>
                    <a:pt x="266" y="413"/>
                    <a:pt x="266" y="413"/>
                    <a:pt x="266" y="413"/>
                  </a:cubicBezTo>
                  <a:cubicBezTo>
                    <a:pt x="236" y="311"/>
                    <a:pt x="236" y="311"/>
                    <a:pt x="236" y="311"/>
                  </a:cubicBezTo>
                  <a:cubicBezTo>
                    <a:pt x="223" y="274"/>
                    <a:pt x="193" y="277"/>
                    <a:pt x="193" y="277"/>
                  </a:cubicBezTo>
                  <a:close/>
                  <a:moveTo>
                    <a:pt x="94" y="166"/>
                  </a:moveTo>
                  <a:cubicBezTo>
                    <a:pt x="94" y="166"/>
                    <a:pt x="89" y="166"/>
                    <a:pt x="85" y="166"/>
                  </a:cubicBezTo>
                  <a:cubicBezTo>
                    <a:pt x="85" y="108"/>
                    <a:pt x="85" y="108"/>
                    <a:pt x="85" y="108"/>
                  </a:cubicBezTo>
                  <a:cubicBezTo>
                    <a:pt x="11" y="108"/>
                    <a:pt x="11" y="108"/>
                    <a:pt x="11" y="108"/>
                  </a:cubicBezTo>
                  <a:cubicBezTo>
                    <a:pt x="11" y="11"/>
                    <a:pt x="11" y="11"/>
                    <a:pt x="11" y="11"/>
                  </a:cubicBezTo>
                  <a:cubicBezTo>
                    <a:pt x="168" y="11"/>
                    <a:pt x="168" y="11"/>
                    <a:pt x="168" y="11"/>
                  </a:cubicBezTo>
                  <a:cubicBezTo>
                    <a:pt x="168" y="108"/>
                    <a:pt x="168" y="108"/>
                    <a:pt x="168" y="108"/>
                  </a:cubicBezTo>
                  <a:cubicBezTo>
                    <a:pt x="94" y="108"/>
                    <a:pt x="94" y="108"/>
                    <a:pt x="94" y="108"/>
                  </a:cubicBezTo>
                  <a:lnTo>
                    <a:pt x="94" y="16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grpSp>
    </p:spTree>
    <p:extLst>
      <p:ext uri="{BB962C8B-B14F-4D97-AF65-F5344CB8AC3E}">
        <p14:creationId xmlns:p14="http://schemas.microsoft.com/office/powerpoint/2010/main" val="2830299037"/>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结论</a:t>
            </a:r>
            <a:r>
              <a:rPr lang="en-US" altLang="zh-CN"/>
              <a:t> 1</a:t>
            </a:r>
            <a:endParaRPr lang="zh-CN" altLang="en-US"/>
          </a:p>
        </p:txBody>
      </p:sp>
      <p:sp>
        <p:nvSpPr>
          <p:cNvPr id="27" name="内容占位符 2"/>
          <p:cNvSpPr txBox="1"/>
          <p:nvPr/>
        </p:nvSpPr>
        <p:spPr bwMode="auto">
          <a:xfrm>
            <a:off x="484212" y="4532110"/>
            <a:ext cx="9001000" cy="697090"/>
          </a:xfrm>
          <a:prstGeom prst="rect">
            <a:avLst/>
          </a:prstGeom>
          <a:noFill/>
          <a:ln w="9525">
            <a:noFill/>
            <a:miter lim="800000"/>
          </a:ln>
        </p:spPr>
        <p:txBody>
          <a:bodyPr vert="horz" wrap="square" lIns="0" tIns="0" rIns="0" bIns="0" numCol="1" anchor="t" anchorCtr="0" compatLnSpc="1">
            <a:prstTxWarp prst="textNoShape">
              <a:avLst/>
            </a:prstTxWarp>
          </a:bodyPr>
          <a:lstStyle>
            <a:defPPr>
              <a:defRPr lang="en-US"/>
            </a:defPPr>
            <a:lvl1pPr marL="228600" indent="-228600" algn="l" rtl="0" eaLnBrk="1" fontAlgn="base" hangingPunct="1">
              <a:spcBef>
                <a:spcPts val="400"/>
              </a:spcBef>
              <a:spcAft>
                <a:spcPct val="0"/>
              </a:spcAft>
              <a:buClr>
                <a:schemeClr val="tx1"/>
              </a:buClr>
              <a:buFont typeface="Wingdings" panose="05000000000000000000" pitchFamily="2" charset="2"/>
              <a:buChar char="§"/>
              <a:defRPr sz="1800" kern="1200">
                <a:solidFill>
                  <a:schemeClr val="tx1"/>
                </a:solidFill>
                <a:latin typeface="Arial" pitchFamily="34" charset="0"/>
                <a:ea typeface="微软雅黑" pitchFamily="34" charset="-122"/>
                <a:cs typeface="+mn-cs"/>
              </a:defRPr>
            </a:lvl1pPr>
            <a:lvl2pPr marL="571500" indent="-228600" algn="l" rtl="0" eaLnBrk="1" fontAlgn="base" hangingPunct="1">
              <a:spcBef>
                <a:spcPts val="400"/>
              </a:spcBef>
              <a:spcAft>
                <a:spcPct val="0"/>
              </a:spcAft>
              <a:buClr>
                <a:schemeClr val="tx1"/>
              </a:buClr>
              <a:buChar char="–"/>
              <a:defRPr sz="1600" kern="1200">
                <a:solidFill>
                  <a:schemeClr val="tx1"/>
                </a:solidFill>
                <a:latin typeface="微软雅黑" pitchFamily="34" charset="-122"/>
                <a:ea typeface="微软雅黑" pitchFamily="34" charset="-122"/>
                <a:cs typeface="+mn-cs"/>
              </a:defRPr>
            </a:lvl2pPr>
            <a:lvl3pPr marL="914400" indent="-228600" algn="l" rtl="0" eaLnBrk="1" fontAlgn="base" hangingPunct="1">
              <a:spcBef>
                <a:spcPts val="400"/>
              </a:spcBef>
              <a:spcAft>
                <a:spcPct val="0"/>
              </a:spcAft>
              <a:buClr>
                <a:schemeClr val="tx1"/>
              </a:buClr>
              <a:buFont typeface="Wingdings" panose="05000000000000000000" pitchFamily="2" charset="2"/>
              <a:buChar char="§"/>
              <a:defRPr sz="1400" kern="1200">
                <a:solidFill>
                  <a:schemeClr val="tx1"/>
                </a:solidFill>
                <a:latin typeface="微软雅黑" pitchFamily="34" charset="-122"/>
                <a:ea typeface="微软雅黑" pitchFamily="34" charset="-122"/>
                <a:cs typeface="+mn-cs"/>
              </a:defRPr>
            </a:lvl3pPr>
            <a:lvl4pPr marL="1254125" indent="-225425" algn="l" rtl="0" eaLnBrk="1" fontAlgn="base" hangingPunct="1">
              <a:spcBef>
                <a:spcPts val="400"/>
              </a:spcBef>
              <a:spcAft>
                <a:spcPct val="0"/>
              </a:spcAft>
              <a:buClr>
                <a:schemeClr val="tx1"/>
              </a:buClr>
              <a:buFont typeface="Arial" pitchFamily="34" charset="0"/>
              <a:buChar char="−"/>
              <a:defRPr sz="1200" kern="1200">
                <a:solidFill>
                  <a:schemeClr val="tx1"/>
                </a:solidFill>
                <a:latin typeface="微软雅黑" pitchFamily="34" charset="-122"/>
                <a:ea typeface="微软雅黑" pitchFamily="34" charset="-122"/>
                <a:cs typeface="+mn-cs"/>
              </a:defRPr>
            </a:lvl4pPr>
            <a:lvl5pPr marL="1600200" indent="-231775" algn="l" rtl="0" eaLnBrk="1" fontAlgn="base" hangingPunct="1">
              <a:spcBef>
                <a:spcPts val="400"/>
              </a:spcBef>
              <a:spcAft>
                <a:spcPct val="0"/>
              </a:spcAft>
              <a:buClr>
                <a:schemeClr val="tx1"/>
              </a:buClr>
              <a:buFont typeface="Arial" pitchFamily="34" charset="0"/>
              <a:buChar char="-"/>
              <a:defRPr sz="1200" kern="1200">
                <a:solidFill>
                  <a:schemeClr val="tx1"/>
                </a:solidFill>
                <a:latin typeface="+mn-lt"/>
                <a:ea typeface="+mn-ea"/>
                <a:cs typeface="+mn-cs"/>
              </a:defRPr>
            </a:lvl5pPr>
            <a:lvl6pPr marL="20574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6pPr>
            <a:lvl7pPr marL="25146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7pPr>
            <a:lvl8pPr marL="29718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8pPr>
            <a:lvl9pPr marL="34290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9pPr>
          </a:lstStyle>
          <a:p>
            <a:pPr marL="0" indent="0" algn="ctr">
              <a:lnSpc>
                <a:spcPct val="150000"/>
              </a:lnSpc>
              <a:buFont typeface="Wingdings" panose="05000000000000000000" pitchFamily="2" charset="2"/>
              <a:buNone/>
            </a:pPr>
            <a:r>
              <a:rPr lang="zh-CN" altLang="en-US" sz="2800" kern="0">
                <a:solidFill>
                  <a:srgbClr val="E11B22"/>
                </a:solidFill>
              </a:rPr>
              <a:t>通过试点方式转型地产基金是目前较优的选择之一</a:t>
            </a:r>
          </a:p>
        </p:txBody>
      </p:sp>
      <p:grpSp>
        <p:nvGrpSpPr>
          <p:cNvPr id="49" name="组合 48"/>
          <p:cNvGrpSpPr/>
          <p:nvPr/>
        </p:nvGrpSpPr>
        <p:grpSpPr>
          <a:xfrm>
            <a:off x="801274" y="1717093"/>
            <a:ext cx="7416010" cy="1279859"/>
            <a:chOff x="905583" y="1870510"/>
            <a:chExt cx="7416010" cy="1279859"/>
          </a:xfrm>
        </p:grpSpPr>
        <p:sp>
          <p:nvSpPr>
            <p:cNvPr id="47" name="文本框 46"/>
            <p:cNvSpPr txBox="1"/>
            <p:nvPr/>
          </p:nvSpPr>
          <p:spPr>
            <a:xfrm>
              <a:off x="905583" y="1870510"/>
              <a:ext cx="703795" cy="703795"/>
            </a:xfrm>
            <a:custGeom>
              <a:rect l="l" t="t" r="r" b="b"/>
              <a:pathLst>
                <a:path w="1458312" h="1458312">
                  <a:moveTo>
                    <a:pt x="720534" y="225211"/>
                  </a:moveTo>
                  <a:cubicBezTo>
                    <a:pt x="504634" y="228386"/>
                    <a:pt x="376046" y="328398"/>
                    <a:pt x="334771" y="525248"/>
                  </a:cubicBezTo>
                  <a:lnTo>
                    <a:pt x="549084" y="525248"/>
                  </a:lnTo>
                  <a:cubicBezTo>
                    <a:pt x="561784" y="426823"/>
                    <a:pt x="617346" y="376023"/>
                    <a:pt x="715771" y="372848"/>
                  </a:cubicBezTo>
                  <a:cubicBezTo>
                    <a:pt x="807846" y="376023"/>
                    <a:pt x="855471" y="422061"/>
                    <a:pt x="858646" y="510961"/>
                  </a:cubicBezTo>
                  <a:cubicBezTo>
                    <a:pt x="858646" y="609386"/>
                    <a:pt x="788796" y="658598"/>
                    <a:pt x="649096" y="658598"/>
                  </a:cubicBezTo>
                  <a:lnTo>
                    <a:pt x="558609" y="658598"/>
                  </a:lnTo>
                  <a:lnTo>
                    <a:pt x="558609" y="834811"/>
                  </a:lnTo>
                  <a:lnTo>
                    <a:pt x="653859" y="834811"/>
                  </a:lnTo>
                  <a:cubicBezTo>
                    <a:pt x="803084" y="834811"/>
                    <a:pt x="877696" y="884023"/>
                    <a:pt x="877696" y="982448"/>
                  </a:cubicBezTo>
                  <a:cubicBezTo>
                    <a:pt x="874521" y="1087223"/>
                    <a:pt x="807846" y="1141198"/>
                    <a:pt x="677671" y="1144373"/>
                  </a:cubicBezTo>
                  <a:cubicBezTo>
                    <a:pt x="557021" y="1144373"/>
                    <a:pt x="450659" y="1090398"/>
                    <a:pt x="358584" y="982448"/>
                  </a:cubicBezTo>
                  <a:lnTo>
                    <a:pt x="358584" y="1149136"/>
                  </a:lnTo>
                  <a:cubicBezTo>
                    <a:pt x="450659" y="1244386"/>
                    <a:pt x="574484" y="1290423"/>
                    <a:pt x="730059" y="1287248"/>
                  </a:cubicBezTo>
                  <a:cubicBezTo>
                    <a:pt x="984059" y="1287248"/>
                    <a:pt x="1111059" y="1185648"/>
                    <a:pt x="1111059" y="982448"/>
                  </a:cubicBezTo>
                  <a:cubicBezTo>
                    <a:pt x="1104709" y="845923"/>
                    <a:pt x="1023746" y="763373"/>
                    <a:pt x="868171" y="734798"/>
                  </a:cubicBezTo>
                  <a:cubicBezTo>
                    <a:pt x="1014221" y="703048"/>
                    <a:pt x="1085659" y="622086"/>
                    <a:pt x="1082484" y="491911"/>
                  </a:cubicBezTo>
                  <a:cubicBezTo>
                    <a:pt x="1076134" y="320461"/>
                    <a:pt x="955484" y="231561"/>
                    <a:pt x="720534" y="225211"/>
                  </a:cubicBezTo>
                  <a:close/>
                  <a:moveTo>
                    <a:pt x="729156" y="89729"/>
                  </a:moveTo>
                  <a:cubicBezTo>
                    <a:pt x="1082302" y="89729"/>
                    <a:pt x="1368583" y="376010"/>
                    <a:pt x="1368583" y="729156"/>
                  </a:cubicBezTo>
                  <a:cubicBezTo>
                    <a:pt x="1368583" y="1082302"/>
                    <a:pt x="1082302" y="1368583"/>
                    <a:pt x="729156" y="1368583"/>
                  </a:cubicBezTo>
                  <a:cubicBezTo>
                    <a:pt x="376010" y="1368583"/>
                    <a:pt x="89729" y="1082302"/>
                    <a:pt x="89729" y="729156"/>
                  </a:cubicBezTo>
                  <a:cubicBezTo>
                    <a:pt x="89729" y="376010"/>
                    <a:pt x="376010" y="89729"/>
                    <a:pt x="729156" y="89729"/>
                  </a:cubicBezTo>
                  <a:close/>
                  <a:moveTo>
                    <a:pt x="729156" y="69745"/>
                  </a:moveTo>
                  <a:cubicBezTo>
                    <a:pt x="364973" y="69745"/>
                    <a:pt x="69745" y="364973"/>
                    <a:pt x="69745" y="729156"/>
                  </a:cubicBezTo>
                  <a:cubicBezTo>
                    <a:pt x="69745" y="1093339"/>
                    <a:pt x="364973" y="1388567"/>
                    <a:pt x="729156" y="1388567"/>
                  </a:cubicBezTo>
                  <a:cubicBezTo>
                    <a:pt x="1093339" y="1388567"/>
                    <a:pt x="1388567" y="1093339"/>
                    <a:pt x="1388567" y="729156"/>
                  </a:cubicBezTo>
                  <a:cubicBezTo>
                    <a:pt x="1388567" y="364973"/>
                    <a:pt x="1093339" y="69745"/>
                    <a:pt x="729156" y="69745"/>
                  </a:cubicBezTo>
                  <a:close/>
                  <a:moveTo>
                    <a:pt x="729156" y="0"/>
                  </a:moveTo>
                  <a:cubicBezTo>
                    <a:pt x="1131858" y="0"/>
                    <a:pt x="1458312" y="326455"/>
                    <a:pt x="1458312" y="729156"/>
                  </a:cubicBezTo>
                  <a:cubicBezTo>
                    <a:pt x="1458312" y="1131858"/>
                    <a:pt x="1131858" y="1458312"/>
                    <a:pt x="729156" y="1458312"/>
                  </a:cubicBezTo>
                  <a:cubicBezTo>
                    <a:pt x="326455" y="1458312"/>
                    <a:pt x="0" y="1131858"/>
                    <a:pt x="0" y="729156"/>
                  </a:cubicBezTo>
                  <a:cubicBezTo>
                    <a:pt x="0" y="326455"/>
                    <a:pt x="326455" y="0"/>
                    <a:pt x="729156" y="0"/>
                  </a:cubicBezTo>
                  <a:close/>
                </a:path>
              </a:pathLst>
            </a:custGeom>
            <a:solidFill>
              <a:srgbClr val="FF9400">
                <a:alpha val="7411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ctr" rtl="0" eaLnBrk="0" fontAlgn="base" hangingPunct="0">
                <a:spcBef>
                  <a:spcPct val="0"/>
                </a:spcBef>
                <a:spcAft>
                  <a:spcPct val="0"/>
                </a:spcAft>
                <a:defRPr sz="2400" kern="1200">
                  <a:solidFill>
                    <a:schemeClr val="lt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5pPr>
              <a:lvl6pPr marL="2286000" algn="l" defTabSz="914400" rtl="0" eaLnBrk="1" latinLnBrk="0" hangingPunct="1">
                <a:defRPr sz="2400" kern="1200">
                  <a:solidFill>
                    <a:schemeClr val="lt1"/>
                  </a:solidFill>
                  <a:latin typeface="Arial"/>
                  <a:ea typeface="ＭＳ Ｐゴシック" pitchFamily="108" charset="-128"/>
                  <a:cs typeface="+mn-cs"/>
                </a:defRPr>
              </a:lvl6pPr>
              <a:lvl7pPr marL="2743200" algn="l" defTabSz="914400" rtl="0" eaLnBrk="1" latinLnBrk="0" hangingPunct="1">
                <a:defRPr sz="2400" kern="1200">
                  <a:solidFill>
                    <a:schemeClr val="lt1"/>
                  </a:solidFill>
                  <a:latin typeface="Arial"/>
                  <a:ea typeface="ＭＳ Ｐゴシック" pitchFamily="108" charset="-128"/>
                  <a:cs typeface="+mn-cs"/>
                </a:defRPr>
              </a:lvl7pPr>
              <a:lvl8pPr marL="3200400" algn="l" defTabSz="914400" rtl="0" eaLnBrk="1" latinLnBrk="0" hangingPunct="1">
                <a:defRPr sz="2400" kern="1200">
                  <a:solidFill>
                    <a:schemeClr val="lt1"/>
                  </a:solidFill>
                  <a:latin typeface="Arial"/>
                  <a:ea typeface="ＭＳ Ｐゴシック" pitchFamily="108" charset="-128"/>
                  <a:cs typeface="+mn-cs"/>
                </a:defRPr>
              </a:lvl8pPr>
              <a:lvl9pPr marL="3657600" algn="l" defTabSz="914400" rtl="0" eaLnBrk="1" latinLnBrk="0" hangingPunct="1">
                <a:defRPr sz="2400" kern="1200">
                  <a:solidFill>
                    <a:schemeClr val="lt1"/>
                  </a:solidFill>
                  <a:latin typeface="Arial"/>
                  <a:ea typeface="ＭＳ Ｐゴシック" pitchFamily="108" charset="-128"/>
                  <a:cs typeface="+mn-cs"/>
                </a:defRPr>
              </a:lvl9pPr>
            </a:lstStyle>
            <a:p>
              <a:endParaRPr lang="zh-CN" altLang="en-US"/>
            </a:p>
          </p:txBody>
        </p:sp>
        <p:sp>
          <p:nvSpPr>
            <p:cNvPr id="48" name="矩形 47"/>
            <p:cNvSpPr/>
            <p:nvPr/>
          </p:nvSpPr>
          <p:spPr>
            <a:xfrm>
              <a:off x="1137152" y="2273206"/>
              <a:ext cx="7184441" cy="877163"/>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indent="457200">
                <a:lnSpc>
                  <a:spcPct val="150000"/>
                </a:lnSpc>
              </a:pPr>
              <a:r>
                <a:rPr lang="zh-CN" altLang="zh-CN" sz="1700">
                  <a:solidFill>
                    <a:srgbClr val="CD4E37"/>
                  </a:solidFill>
                  <a:latin typeface="微软雅黑" pitchFamily="34" charset="-122"/>
                  <a:ea typeface="微软雅黑" pitchFamily="34" charset="-122"/>
                </a:rPr>
                <a:t>向主营业务的上下游延伸</a:t>
              </a:r>
              <a:r>
                <a:rPr lang="zh-CN" altLang="zh-CN" sz="1700">
                  <a:latin typeface="微软雅黑" pitchFamily="34" charset="-122"/>
                  <a:ea typeface="微软雅黑" pitchFamily="34" charset="-122"/>
                </a:rPr>
                <a:t>：通过选取与主营业务相关的非主营业务，小规模进行转型尝试。</a:t>
              </a:r>
            </a:p>
          </p:txBody>
        </p:sp>
      </p:grpSp>
      <p:grpSp>
        <p:nvGrpSpPr>
          <p:cNvPr id="150" name="组合 149"/>
          <p:cNvGrpSpPr/>
          <p:nvPr/>
        </p:nvGrpSpPr>
        <p:grpSpPr>
          <a:xfrm>
            <a:off x="8192332" y="2112821"/>
            <a:ext cx="807640" cy="1630141"/>
            <a:chOff x="7658124" y="1993593"/>
            <a:chExt cx="517526" cy="1044575"/>
          </a:xfrm>
        </p:grpSpPr>
        <p:sp>
          <p:nvSpPr>
            <p:cNvPr id="151" name="Oval 221931"/>
            <p:cNvSpPr>
              <a:spLocks noChangeArrowheads="1"/>
            </p:cNvSpPr>
            <p:nvPr/>
          </p:nvSpPr>
          <p:spPr bwMode="auto">
            <a:xfrm>
              <a:off x="7996262" y="2099955"/>
              <a:ext cx="127000" cy="127000"/>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152" name="Freeform 221934"/>
            <p:cNvSpPr/>
            <p:nvPr/>
          </p:nvSpPr>
          <p:spPr bwMode="auto">
            <a:xfrm>
              <a:off x="7761312" y="2252355"/>
              <a:ext cx="414338" cy="785813"/>
            </a:xfrm>
            <a:custGeom>
              <a:gdLst>
                <a:gd name="T0" fmla="*/ 94 w 180"/>
                <a:gd name="T1" fmla="*/ 16 h 341"/>
                <a:gd name="T2" fmla="*/ 133 w 180"/>
                <a:gd name="T3" fmla="*/ 3 h 341"/>
                <a:gd name="T4" fmla="*/ 171 w 180"/>
                <a:gd name="T5" fmla="*/ 22 h 341"/>
                <a:gd name="T6" fmla="*/ 180 w 180"/>
                <a:gd name="T7" fmla="*/ 73 h 341"/>
                <a:gd name="T8" fmla="*/ 174 w 180"/>
                <a:gd name="T9" fmla="*/ 169 h 341"/>
                <a:gd name="T10" fmla="*/ 167 w 180"/>
                <a:gd name="T11" fmla="*/ 341 h 341"/>
                <a:gd name="T12" fmla="*/ 147 w 180"/>
                <a:gd name="T13" fmla="*/ 341 h 341"/>
                <a:gd name="T14" fmla="*/ 133 w 180"/>
                <a:gd name="T15" fmla="*/ 176 h 341"/>
                <a:gd name="T16" fmla="*/ 119 w 180"/>
                <a:gd name="T17" fmla="*/ 341 h 341"/>
                <a:gd name="T18" fmla="*/ 99 w 180"/>
                <a:gd name="T19" fmla="*/ 341 h 341"/>
                <a:gd name="T20" fmla="*/ 92 w 180"/>
                <a:gd name="T21" fmla="*/ 169 h 341"/>
                <a:gd name="T22" fmla="*/ 92 w 180"/>
                <a:gd name="T23" fmla="*/ 75 h 341"/>
                <a:gd name="T24" fmla="*/ 56 w 180"/>
                <a:gd name="T25" fmla="*/ 129 h 341"/>
                <a:gd name="T26" fmla="*/ 0 w 180"/>
                <a:gd name="T27" fmla="*/ 83 h 341"/>
                <a:gd name="T28" fmla="*/ 9 w 180"/>
                <a:gd name="T29" fmla="*/ 68 h 341"/>
                <a:gd name="T30" fmla="*/ 49 w 180"/>
                <a:gd name="T31" fmla="*/ 92 h 341"/>
                <a:gd name="T32" fmla="*/ 94 w 180"/>
                <a:gd name="T33" fmla="*/ 16 h 3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0" h="341">
                  <a:moveTo>
                    <a:pt x="94" y="16"/>
                  </a:moveTo>
                  <a:cubicBezTo>
                    <a:pt x="114" y="1"/>
                    <a:pt x="133" y="3"/>
                    <a:pt x="133" y="3"/>
                  </a:cubicBezTo>
                  <a:cubicBezTo>
                    <a:pt x="133" y="3"/>
                    <a:pt x="155" y="0"/>
                    <a:pt x="171" y="22"/>
                  </a:cubicBezTo>
                  <a:cubicBezTo>
                    <a:pt x="180" y="35"/>
                    <a:pt x="180" y="73"/>
                    <a:pt x="180" y="73"/>
                  </a:cubicBezTo>
                  <a:cubicBezTo>
                    <a:pt x="174" y="169"/>
                    <a:pt x="174" y="169"/>
                    <a:pt x="174" y="169"/>
                  </a:cubicBezTo>
                  <a:cubicBezTo>
                    <a:pt x="167" y="341"/>
                    <a:pt x="167" y="341"/>
                    <a:pt x="167" y="341"/>
                  </a:cubicBezTo>
                  <a:cubicBezTo>
                    <a:pt x="147" y="341"/>
                    <a:pt x="147" y="341"/>
                    <a:pt x="147" y="341"/>
                  </a:cubicBezTo>
                  <a:cubicBezTo>
                    <a:pt x="133" y="176"/>
                    <a:pt x="133" y="176"/>
                    <a:pt x="133" y="176"/>
                  </a:cubicBezTo>
                  <a:cubicBezTo>
                    <a:pt x="119" y="341"/>
                    <a:pt x="119" y="341"/>
                    <a:pt x="119" y="341"/>
                  </a:cubicBezTo>
                  <a:cubicBezTo>
                    <a:pt x="99" y="341"/>
                    <a:pt x="99" y="341"/>
                    <a:pt x="99" y="341"/>
                  </a:cubicBezTo>
                  <a:cubicBezTo>
                    <a:pt x="92" y="169"/>
                    <a:pt x="92" y="169"/>
                    <a:pt x="92" y="169"/>
                  </a:cubicBezTo>
                  <a:cubicBezTo>
                    <a:pt x="92" y="75"/>
                    <a:pt x="92" y="75"/>
                    <a:pt x="92" y="75"/>
                  </a:cubicBezTo>
                  <a:cubicBezTo>
                    <a:pt x="56" y="129"/>
                    <a:pt x="56" y="129"/>
                    <a:pt x="56" y="129"/>
                  </a:cubicBezTo>
                  <a:cubicBezTo>
                    <a:pt x="0" y="83"/>
                    <a:pt x="0" y="83"/>
                    <a:pt x="0" y="83"/>
                  </a:cubicBezTo>
                  <a:cubicBezTo>
                    <a:pt x="9" y="68"/>
                    <a:pt x="9" y="68"/>
                    <a:pt x="9" y="68"/>
                  </a:cubicBezTo>
                  <a:cubicBezTo>
                    <a:pt x="49" y="92"/>
                    <a:pt x="49" y="92"/>
                    <a:pt x="49" y="92"/>
                  </a:cubicBezTo>
                  <a:cubicBezTo>
                    <a:pt x="49" y="92"/>
                    <a:pt x="79" y="28"/>
                    <a:pt x="94" y="16"/>
                  </a:cubicBez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153" name="Freeform 221935"/>
            <p:cNvSpPr/>
            <p:nvPr/>
          </p:nvSpPr>
          <p:spPr bwMode="auto">
            <a:xfrm>
              <a:off x="7740674" y="2201555"/>
              <a:ext cx="207963" cy="128588"/>
            </a:xfrm>
            <a:custGeom>
              <a:gdLst>
                <a:gd name="T0" fmla="*/ 125 w 131"/>
                <a:gd name="T1" fmla="*/ 0 h 81"/>
                <a:gd name="T2" fmla="*/ 0 w 131"/>
                <a:gd name="T3" fmla="*/ 71 h 81"/>
                <a:gd name="T4" fmla="*/ 6 w 131"/>
                <a:gd name="T5" fmla="*/ 81 h 81"/>
                <a:gd name="T6" fmla="*/ 131 w 131"/>
                <a:gd name="T7" fmla="*/ 10 h 81"/>
                <a:gd name="T8" fmla="*/ 125 w 131"/>
                <a:gd name="T9" fmla="*/ 0 h 81"/>
              </a:gdLst>
              <a:cxnLst>
                <a:cxn ang="0">
                  <a:pos x="T0" y="T1"/>
                </a:cxn>
                <a:cxn ang="0">
                  <a:pos x="T2" y="T3"/>
                </a:cxn>
                <a:cxn ang="0">
                  <a:pos x="T4" y="T5"/>
                </a:cxn>
                <a:cxn ang="0">
                  <a:pos x="T6" y="T7"/>
                </a:cxn>
                <a:cxn ang="0">
                  <a:pos x="T8" y="T9"/>
                </a:cxn>
              </a:cxnLst>
              <a:rect l="0" t="0" r="r" b="b"/>
              <a:pathLst>
                <a:path w="131" h="81">
                  <a:moveTo>
                    <a:pt x="125" y="0"/>
                  </a:moveTo>
                  <a:lnTo>
                    <a:pt x="0" y="71"/>
                  </a:lnTo>
                  <a:lnTo>
                    <a:pt x="6" y="81"/>
                  </a:lnTo>
                  <a:lnTo>
                    <a:pt x="131" y="10"/>
                  </a:lnTo>
                  <a:lnTo>
                    <a:pt x="12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154" name="Freeform 221936"/>
            <p:cNvSpPr/>
            <p:nvPr/>
          </p:nvSpPr>
          <p:spPr bwMode="auto">
            <a:xfrm>
              <a:off x="7740674" y="1993593"/>
              <a:ext cx="207963" cy="128588"/>
            </a:xfrm>
            <a:custGeom>
              <a:gdLst>
                <a:gd name="T0" fmla="*/ 131 w 131"/>
                <a:gd name="T1" fmla="*/ 71 h 81"/>
                <a:gd name="T2" fmla="*/ 6 w 131"/>
                <a:gd name="T3" fmla="*/ 0 h 81"/>
                <a:gd name="T4" fmla="*/ 0 w 131"/>
                <a:gd name="T5" fmla="*/ 10 h 81"/>
                <a:gd name="T6" fmla="*/ 125 w 131"/>
                <a:gd name="T7" fmla="*/ 81 h 81"/>
                <a:gd name="T8" fmla="*/ 131 w 131"/>
                <a:gd name="T9" fmla="*/ 71 h 81"/>
              </a:gdLst>
              <a:cxnLst>
                <a:cxn ang="0">
                  <a:pos x="T0" y="T1"/>
                </a:cxn>
                <a:cxn ang="0">
                  <a:pos x="T2" y="T3"/>
                </a:cxn>
                <a:cxn ang="0">
                  <a:pos x="T4" y="T5"/>
                </a:cxn>
                <a:cxn ang="0">
                  <a:pos x="T6" y="T7"/>
                </a:cxn>
                <a:cxn ang="0">
                  <a:pos x="T8" y="T9"/>
                </a:cxn>
              </a:cxnLst>
              <a:rect l="0" t="0" r="r" b="b"/>
              <a:pathLst>
                <a:path w="131" h="81">
                  <a:moveTo>
                    <a:pt x="131" y="71"/>
                  </a:moveTo>
                  <a:lnTo>
                    <a:pt x="6" y="0"/>
                  </a:lnTo>
                  <a:lnTo>
                    <a:pt x="0" y="10"/>
                  </a:lnTo>
                  <a:lnTo>
                    <a:pt x="125" y="81"/>
                  </a:lnTo>
                  <a:lnTo>
                    <a:pt x="131" y="7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155" name="Freeform 221937"/>
            <p:cNvSpPr/>
            <p:nvPr/>
          </p:nvSpPr>
          <p:spPr bwMode="auto">
            <a:xfrm>
              <a:off x="7658124" y="2109480"/>
              <a:ext cx="61913" cy="61913"/>
            </a:xfrm>
            <a:custGeom>
              <a:gdLst>
                <a:gd name="T0" fmla="*/ 27 w 27"/>
                <a:gd name="T1" fmla="*/ 10 h 27"/>
                <a:gd name="T2" fmla="*/ 23 w 27"/>
                <a:gd name="T3" fmla="*/ 4 h 27"/>
                <a:gd name="T4" fmla="*/ 23 w 27"/>
                <a:gd name="T5" fmla="*/ 4 h 27"/>
                <a:gd name="T6" fmla="*/ 23 w 27"/>
                <a:gd name="T7" fmla="*/ 4 h 27"/>
                <a:gd name="T8" fmla="*/ 17 w 27"/>
                <a:gd name="T9" fmla="*/ 0 h 27"/>
                <a:gd name="T10" fmla="*/ 10 w 27"/>
                <a:gd name="T11" fmla="*/ 1 h 27"/>
                <a:gd name="T12" fmla="*/ 4 w 27"/>
                <a:gd name="T13" fmla="*/ 4 h 27"/>
                <a:gd name="T14" fmla="*/ 0 w 27"/>
                <a:gd name="T15" fmla="*/ 10 h 27"/>
                <a:gd name="T16" fmla="*/ 0 w 27"/>
                <a:gd name="T17" fmla="*/ 14 h 27"/>
                <a:gd name="T18" fmla="*/ 1 w 27"/>
                <a:gd name="T19" fmla="*/ 18 h 27"/>
                <a:gd name="T20" fmla="*/ 4 w 27"/>
                <a:gd name="T21" fmla="*/ 24 h 27"/>
                <a:gd name="T22" fmla="*/ 10 w 27"/>
                <a:gd name="T23" fmla="*/ 27 h 27"/>
                <a:gd name="T24" fmla="*/ 17 w 27"/>
                <a:gd name="T25" fmla="*/ 27 h 27"/>
                <a:gd name="T26" fmla="*/ 23 w 27"/>
                <a:gd name="T27" fmla="*/ 23 h 27"/>
                <a:gd name="T28" fmla="*/ 27 w 27"/>
                <a:gd name="T29" fmla="*/ 17 h 27"/>
                <a:gd name="T30" fmla="*/ 27 w 27"/>
                <a:gd name="T31" fmla="*/ 10 h 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7" h="27">
                  <a:moveTo>
                    <a:pt x="27" y="10"/>
                  </a:moveTo>
                  <a:cubicBezTo>
                    <a:pt x="26" y="8"/>
                    <a:pt x="25" y="6"/>
                    <a:pt x="23" y="4"/>
                  </a:cubicBezTo>
                  <a:cubicBezTo>
                    <a:pt x="23" y="4"/>
                    <a:pt x="23" y="4"/>
                    <a:pt x="23" y="4"/>
                  </a:cubicBezTo>
                  <a:cubicBezTo>
                    <a:pt x="23" y="4"/>
                    <a:pt x="23" y="4"/>
                    <a:pt x="23" y="4"/>
                  </a:cubicBezTo>
                  <a:cubicBezTo>
                    <a:pt x="21" y="2"/>
                    <a:pt x="19" y="1"/>
                    <a:pt x="17" y="0"/>
                  </a:cubicBezTo>
                  <a:cubicBezTo>
                    <a:pt x="14" y="0"/>
                    <a:pt x="12" y="0"/>
                    <a:pt x="10" y="1"/>
                  </a:cubicBezTo>
                  <a:cubicBezTo>
                    <a:pt x="7" y="1"/>
                    <a:pt x="5" y="3"/>
                    <a:pt x="4" y="4"/>
                  </a:cubicBezTo>
                  <a:cubicBezTo>
                    <a:pt x="2" y="6"/>
                    <a:pt x="1" y="8"/>
                    <a:pt x="0" y="10"/>
                  </a:cubicBezTo>
                  <a:cubicBezTo>
                    <a:pt x="0" y="12"/>
                    <a:pt x="0" y="13"/>
                    <a:pt x="0" y="14"/>
                  </a:cubicBezTo>
                  <a:cubicBezTo>
                    <a:pt x="0" y="15"/>
                    <a:pt x="0" y="16"/>
                    <a:pt x="1" y="18"/>
                  </a:cubicBezTo>
                  <a:cubicBezTo>
                    <a:pt x="1" y="20"/>
                    <a:pt x="3" y="22"/>
                    <a:pt x="4" y="24"/>
                  </a:cubicBezTo>
                  <a:cubicBezTo>
                    <a:pt x="6" y="25"/>
                    <a:pt x="8" y="26"/>
                    <a:pt x="10" y="27"/>
                  </a:cubicBezTo>
                  <a:cubicBezTo>
                    <a:pt x="13" y="27"/>
                    <a:pt x="15" y="27"/>
                    <a:pt x="17" y="27"/>
                  </a:cubicBezTo>
                  <a:cubicBezTo>
                    <a:pt x="20" y="26"/>
                    <a:pt x="22" y="25"/>
                    <a:pt x="23" y="23"/>
                  </a:cubicBezTo>
                  <a:cubicBezTo>
                    <a:pt x="25" y="21"/>
                    <a:pt x="26" y="19"/>
                    <a:pt x="27" y="17"/>
                  </a:cubicBezTo>
                  <a:cubicBezTo>
                    <a:pt x="27" y="15"/>
                    <a:pt x="27" y="12"/>
                    <a:pt x="27" y="10"/>
                  </a:cubicBez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156" name="Freeform 221938"/>
            <p:cNvSpPr/>
            <p:nvPr/>
          </p:nvSpPr>
          <p:spPr bwMode="auto">
            <a:xfrm flipH="1">
              <a:off x="7659712" y="2147580"/>
              <a:ext cx="0" cy="3175"/>
            </a:xfrm>
            <a:custGeom>
              <a:gdLst>
                <a:gd name="T0" fmla="*/ 1 h 1"/>
                <a:gd name="T1" fmla="*/ 1 h 1"/>
                <a:gd name="T2" fmla="*/ 0 h 1"/>
                <a:gd name="T3" fmla="*/ 1 h 1"/>
              </a:gdLst>
              <a:cxnLst>
                <a:cxn ang="0">
                  <a:pos x="0" y="T0"/>
                </a:cxn>
                <a:cxn ang="0">
                  <a:pos x="0" y="T1"/>
                </a:cxn>
                <a:cxn ang="0">
                  <a:pos x="0" y="T2"/>
                </a:cxn>
                <a:cxn ang="0">
                  <a:pos x="0" y="T3"/>
                </a:cxn>
              </a:cxnLst>
              <a:rect l="0" t="0" r="r" b="b"/>
              <a:pathLst>
                <a:path h="1">
                  <a:moveTo>
                    <a:pt x="0" y="1"/>
                  </a:moveTo>
                  <a:cubicBezTo>
                    <a:pt x="0" y="1"/>
                    <a:pt x="0" y="1"/>
                    <a:pt x="0" y="1"/>
                  </a:cubicBezTo>
                  <a:cubicBezTo>
                    <a:pt x="0" y="0"/>
                    <a:pt x="0" y="0"/>
                    <a:pt x="0" y="0"/>
                  </a:cubicBezTo>
                  <a:lnTo>
                    <a:pt x="0"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157" name="Freeform 221939"/>
            <p:cNvSpPr/>
            <p:nvPr/>
          </p:nvSpPr>
          <p:spPr bwMode="auto">
            <a:xfrm>
              <a:off x="7718449" y="2187268"/>
              <a:ext cx="76200" cy="76200"/>
            </a:xfrm>
            <a:custGeom>
              <a:gdLst>
                <a:gd name="T0" fmla="*/ 21 w 48"/>
                <a:gd name="T1" fmla="*/ 3 h 48"/>
                <a:gd name="T2" fmla="*/ 0 w 48"/>
                <a:gd name="T3" fmla="*/ 22 h 48"/>
                <a:gd name="T4" fmla="*/ 21 w 48"/>
                <a:gd name="T5" fmla="*/ 48 h 48"/>
                <a:gd name="T6" fmla="*/ 48 w 48"/>
                <a:gd name="T7" fmla="*/ 26 h 48"/>
                <a:gd name="T8" fmla="*/ 26 w 48"/>
                <a:gd name="T9" fmla="*/ 0 h 48"/>
                <a:gd name="T10" fmla="*/ 21 w 48"/>
                <a:gd name="T11" fmla="*/ 3 h 48"/>
              </a:gdLst>
              <a:cxnLst>
                <a:cxn ang="0">
                  <a:pos x="T0" y="T1"/>
                </a:cxn>
                <a:cxn ang="0">
                  <a:pos x="T2" y="T3"/>
                </a:cxn>
                <a:cxn ang="0">
                  <a:pos x="T4" y="T5"/>
                </a:cxn>
                <a:cxn ang="0">
                  <a:pos x="T6" y="T7"/>
                </a:cxn>
                <a:cxn ang="0">
                  <a:pos x="T8" y="T9"/>
                </a:cxn>
                <a:cxn ang="0">
                  <a:pos x="T10" y="T11"/>
                </a:cxn>
              </a:cxnLst>
              <a:rect l="0" t="0" r="r" b="b"/>
              <a:pathLst>
                <a:path w="48" h="48">
                  <a:moveTo>
                    <a:pt x="21" y="3"/>
                  </a:moveTo>
                  <a:lnTo>
                    <a:pt x="0" y="22"/>
                  </a:lnTo>
                  <a:lnTo>
                    <a:pt x="21" y="48"/>
                  </a:lnTo>
                  <a:lnTo>
                    <a:pt x="48" y="26"/>
                  </a:lnTo>
                  <a:lnTo>
                    <a:pt x="26" y="0"/>
                  </a:lnTo>
                  <a:lnTo>
                    <a:pt x="21"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158" name="Freeform 221940"/>
            <p:cNvSpPr/>
            <p:nvPr/>
          </p:nvSpPr>
          <p:spPr bwMode="auto">
            <a:xfrm>
              <a:off x="7751787" y="2069793"/>
              <a:ext cx="63500" cy="65088"/>
            </a:xfrm>
            <a:custGeom>
              <a:gdLst>
                <a:gd name="T0" fmla="*/ 22 w 27"/>
                <a:gd name="T1" fmla="*/ 3 h 28"/>
                <a:gd name="T2" fmla="*/ 15 w 27"/>
                <a:gd name="T3" fmla="*/ 7 h 28"/>
                <a:gd name="T4" fmla="*/ 11 w 27"/>
                <a:gd name="T5" fmla="*/ 0 h 28"/>
                <a:gd name="T6" fmla="*/ 7 w 27"/>
                <a:gd name="T7" fmla="*/ 3 h 28"/>
                <a:gd name="T8" fmla="*/ 3 w 27"/>
                <a:gd name="T9" fmla="*/ 6 h 28"/>
                <a:gd name="T10" fmla="*/ 7 w 27"/>
                <a:gd name="T11" fmla="*/ 12 h 28"/>
                <a:gd name="T12" fmla="*/ 0 w 27"/>
                <a:gd name="T13" fmla="*/ 17 h 28"/>
                <a:gd name="T14" fmla="*/ 5 w 27"/>
                <a:gd name="T15" fmla="*/ 25 h 28"/>
                <a:gd name="T16" fmla="*/ 12 w 27"/>
                <a:gd name="T17" fmla="*/ 21 h 28"/>
                <a:gd name="T18" fmla="*/ 16 w 27"/>
                <a:gd name="T19" fmla="*/ 28 h 28"/>
                <a:gd name="T20" fmla="*/ 24 w 27"/>
                <a:gd name="T21" fmla="*/ 23 h 28"/>
                <a:gd name="T22" fmla="*/ 20 w 27"/>
                <a:gd name="T23" fmla="*/ 16 h 28"/>
                <a:gd name="T24" fmla="*/ 27 w 27"/>
                <a:gd name="T25" fmla="*/ 11 h 28"/>
                <a:gd name="T26" fmla="*/ 22 w 27"/>
                <a:gd name="T27" fmla="*/ 3 h 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7" h="28">
                  <a:moveTo>
                    <a:pt x="22" y="3"/>
                  </a:moveTo>
                  <a:cubicBezTo>
                    <a:pt x="22" y="3"/>
                    <a:pt x="17" y="6"/>
                    <a:pt x="15" y="7"/>
                  </a:cubicBezTo>
                  <a:cubicBezTo>
                    <a:pt x="14" y="6"/>
                    <a:pt x="11" y="0"/>
                    <a:pt x="11" y="0"/>
                  </a:cubicBezTo>
                  <a:cubicBezTo>
                    <a:pt x="7" y="3"/>
                    <a:pt x="7" y="3"/>
                    <a:pt x="7" y="3"/>
                  </a:cubicBezTo>
                  <a:cubicBezTo>
                    <a:pt x="3" y="6"/>
                    <a:pt x="3" y="6"/>
                    <a:pt x="3" y="6"/>
                  </a:cubicBezTo>
                  <a:cubicBezTo>
                    <a:pt x="3" y="6"/>
                    <a:pt x="6" y="11"/>
                    <a:pt x="7" y="12"/>
                  </a:cubicBezTo>
                  <a:cubicBezTo>
                    <a:pt x="5" y="14"/>
                    <a:pt x="0" y="17"/>
                    <a:pt x="0" y="17"/>
                  </a:cubicBezTo>
                  <a:cubicBezTo>
                    <a:pt x="5" y="25"/>
                    <a:pt x="5" y="25"/>
                    <a:pt x="5" y="25"/>
                  </a:cubicBezTo>
                  <a:cubicBezTo>
                    <a:pt x="5" y="25"/>
                    <a:pt x="10" y="22"/>
                    <a:pt x="12" y="21"/>
                  </a:cubicBezTo>
                  <a:cubicBezTo>
                    <a:pt x="13" y="22"/>
                    <a:pt x="16" y="28"/>
                    <a:pt x="16" y="28"/>
                  </a:cubicBezTo>
                  <a:cubicBezTo>
                    <a:pt x="24" y="23"/>
                    <a:pt x="24" y="23"/>
                    <a:pt x="24" y="23"/>
                  </a:cubicBezTo>
                  <a:cubicBezTo>
                    <a:pt x="24" y="23"/>
                    <a:pt x="21" y="17"/>
                    <a:pt x="20" y="16"/>
                  </a:cubicBezTo>
                  <a:cubicBezTo>
                    <a:pt x="22" y="15"/>
                    <a:pt x="27" y="11"/>
                    <a:pt x="27" y="11"/>
                  </a:cubicBezTo>
                  <a:lnTo>
                    <a:pt x="22"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159" name="Freeform 221941"/>
            <p:cNvSpPr/>
            <p:nvPr/>
          </p:nvSpPr>
          <p:spPr bwMode="auto">
            <a:xfrm>
              <a:off x="7815287" y="2130118"/>
              <a:ext cx="73025" cy="71438"/>
            </a:xfrm>
            <a:custGeom>
              <a:gdLst>
                <a:gd name="T0" fmla="*/ 33 w 46"/>
                <a:gd name="T1" fmla="*/ 0 h 45"/>
                <a:gd name="T2" fmla="*/ 26 w 46"/>
                <a:gd name="T3" fmla="*/ 7 h 45"/>
                <a:gd name="T4" fmla="*/ 0 w 46"/>
                <a:gd name="T5" fmla="*/ 33 h 45"/>
                <a:gd name="T6" fmla="*/ 46 w 46"/>
                <a:gd name="T7" fmla="*/ 45 h 45"/>
                <a:gd name="T8" fmla="*/ 33 w 46"/>
                <a:gd name="T9" fmla="*/ 0 h 45"/>
              </a:gdLst>
              <a:cxnLst>
                <a:cxn ang="0">
                  <a:pos x="T0" y="T1"/>
                </a:cxn>
                <a:cxn ang="0">
                  <a:pos x="T2" y="T3"/>
                </a:cxn>
                <a:cxn ang="0">
                  <a:pos x="T4" y="T5"/>
                </a:cxn>
                <a:cxn ang="0">
                  <a:pos x="T6" y="T7"/>
                </a:cxn>
                <a:cxn ang="0">
                  <a:pos x="T8" y="T9"/>
                </a:cxn>
              </a:cxnLst>
              <a:rect l="0" t="0" r="r" b="b"/>
              <a:pathLst>
                <a:path w="46" h="45">
                  <a:moveTo>
                    <a:pt x="33" y="0"/>
                  </a:moveTo>
                  <a:lnTo>
                    <a:pt x="26" y="7"/>
                  </a:lnTo>
                  <a:lnTo>
                    <a:pt x="0" y="33"/>
                  </a:lnTo>
                  <a:lnTo>
                    <a:pt x="46" y="45"/>
                  </a:lnTo>
                  <a:lnTo>
                    <a:pt x="3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grpSp>
      <p:grpSp>
        <p:nvGrpSpPr>
          <p:cNvPr id="160" name="组合 159"/>
          <p:cNvGrpSpPr/>
          <p:nvPr/>
        </p:nvGrpSpPr>
        <p:grpSpPr>
          <a:xfrm>
            <a:off x="773828" y="3633287"/>
            <a:ext cx="8358343" cy="180727"/>
            <a:chOff x="3242603" y="6352568"/>
            <a:chExt cx="5579860" cy="120650"/>
          </a:xfrm>
        </p:grpSpPr>
        <p:cxnSp>
          <p:nvCxnSpPr>
            <p:cNvPr id="161" name="直接连接符 160"/>
            <p:cNvCxnSpPr/>
            <p:nvPr/>
          </p:nvCxnSpPr>
          <p:spPr>
            <a:xfrm>
              <a:off x="3242603" y="6423601"/>
              <a:ext cx="2596360" cy="0"/>
            </a:xfrm>
            <a:prstGeom prst="line">
              <a:avLst/>
            </a:prstGeom>
            <a:noFill/>
            <a:ln w="12700" cap="flat" cmpd="sng" algn="ctr">
              <a:solidFill>
                <a:srgbClr val="3D3F41">
                  <a:lumMod val="60000"/>
                  <a:lumOff val="40000"/>
                </a:srgbClr>
              </a:solidFill>
              <a:prstDash val="solid"/>
              <a:miter lim="800000"/>
            </a:ln>
            <a:effectLst/>
          </p:spPr>
        </p:cxnSp>
        <p:cxnSp>
          <p:nvCxnSpPr>
            <p:cNvPr id="162" name="直接连接符 161"/>
            <p:cNvCxnSpPr/>
            <p:nvPr/>
          </p:nvCxnSpPr>
          <p:spPr>
            <a:xfrm>
              <a:off x="6255135" y="6423601"/>
              <a:ext cx="2567328" cy="0"/>
            </a:xfrm>
            <a:prstGeom prst="line">
              <a:avLst/>
            </a:prstGeom>
            <a:noFill/>
            <a:ln w="12700" cap="flat" cmpd="sng" algn="ctr">
              <a:solidFill>
                <a:srgbClr val="3D3F41">
                  <a:lumMod val="60000"/>
                  <a:lumOff val="40000"/>
                </a:srgbClr>
              </a:solidFill>
              <a:prstDash val="solid"/>
              <a:miter lim="800000"/>
            </a:ln>
            <a:effectLst/>
          </p:spPr>
        </p:cxnSp>
        <p:sp>
          <p:nvSpPr>
            <p:cNvPr id="163" name="等腰三角形 162"/>
            <p:cNvSpPr/>
            <p:nvPr/>
          </p:nvSpPr>
          <p:spPr>
            <a:xfrm>
              <a:off x="5982059" y="6352568"/>
              <a:ext cx="139954" cy="120650"/>
            </a:xfrm>
            <a:prstGeom prst="triangle">
              <a:avLst/>
            </a:prstGeom>
            <a:solidFill>
              <a:srgbClr val="F7AC12"/>
            </a:solidFill>
            <a:ln w="12700" cap="flat" cmpd="sng" algn="ctr">
              <a:noFill/>
              <a:prstDash val="solid"/>
              <a:miter lim="800000"/>
            </a:ln>
            <a:effectLst/>
          </p:spPr>
          <p:txBody>
            <a:bodyPr rtlCol="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Arial"/>
                <a:ea typeface="黑体"/>
              </a:endParaRPr>
            </a:p>
          </p:txBody>
        </p:sp>
      </p:grpSp>
    </p:spTree>
    <p:extLst>
      <p:ext uri="{BB962C8B-B14F-4D97-AF65-F5344CB8AC3E}">
        <p14:creationId xmlns:p14="http://schemas.microsoft.com/office/powerpoint/2010/main" val="2494855623"/>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行业分析：五力模型</a:t>
            </a:r>
          </a:p>
        </p:txBody>
      </p:sp>
      <p:grpSp>
        <p:nvGrpSpPr>
          <p:cNvPr id="147" name="组合 146"/>
          <p:cNvGrpSpPr/>
          <p:nvPr/>
        </p:nvGrpSpPr>
        <p:grpSpPr>
          <a:xfrm rot="13101983">
            <a:off x="3381076" y="2209819"/>
            <a:ext cx="2858251" cy="2882424"/>
            <a:chOff x="-5830109" y="3100756"/>
            <a:chExt cx="4660007" cy="4664488"/>
          </a:xfrm>
        </p:grpSpPr>
        <p:sp>
          <p:nvSpPr>
            <p:cNvPr id="153" name="空心弧 152"/>
            <p:cNvSpPr/>
            <p:nvPr/>
          </p:nvSpPr>
          <p:spPr>
            <a:xfrm rot="20106277" flipH="1">
              <a:off x="-5820251" y="3102223"/>
              <a:ext cx="4648888" cy="4648888"/>
            </a:xfrm>
            <a:prstGeom prst="blockArc">
              <a:avLst>
                <a:gd name="adj1" fmla="val 10800000"/>
                <a:gd name="adj2" fmla="val 15139610"/>
                <a:gd name="adj3" fmla="val 26828"/>
              </a:avLst>
            </a:prstGeom>
            <a:solidFill>
              <a:schemeClr val="tx2">
                <a:lumMod val="75000"/>
              </a:schemeClr>
            </a:solidFill>
            <a:ln w="12700" cap="flat">
              <a:noFill/>
              <a:miter lim="400000"/>
            </a:ln>
            <a:effectLst/>
          </p:spPr>
          <p:txBody>
            <a:bodyPr rot="0" spcFirstLastPara="1" vertOverflow="overflow" horzOverflow="overflow" vert="horz" wrap="square" lIns="50800" tIns="50800" rIns="50800" bIns="50800" numCol="1" spcCol="38100" rtlCol="0" anchor="ctr">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ctr" defTabSz="914400" eaLnBrk="1" fontAlgn="auto" latinLnBrk="1" hangingPunct="0">
                <a:lnSpc>
                  <a:spcPct val="100000"/>
                </a:lnSpc>
                <a:spcBef>
                  <a:spcPct val="0"/>
                </a:spcBef>
                <a:spcAft>
                  <a:spcPct val="0"/>
                </a:spcAft>
                <a:buClrTx/>
                <a:buSzTx/>
                <a:buFontTx/>
                <a:buNone/>
                <a:defRPr/>
              </a:pPr>
              <a:endParaRPr kumimoji="0" lang="zh-CN" altLang="en-US" sz="2600" b="0" i="0" u="none" strike="noStrike" kern="0" cap="none" spc="0" normalizeH="0" baseline="0" noProof="0">
                <a:ln>
                  <a:noFill/>
                </a:ln>
                <a:solidFill>
                  <a:srgbClr val="FFFFFF"/>
                </a:solidFill>
                <a:effectLst/>
                <a:uLnTx/>
                <a:uFillTx/>
                <a:latin typeface="Helvetica Light"/>
                <a:ea typeface="+mn-ea"/>
                <a:cs typeface="+mn-cs"/>
                <a:sym typeface="Helvetica Light"/>
              </a:endParaRPr>
            </a:p>
          </p:txBody>
        </p:sp>
        <p:grpSp>
          <p:nvGrpSpPr>
            <p:cNvPr id="154" name="组合 153"/>
            <p:cNvGrpSpPr/>
            <p:nvPr/>
          </p:nvGrpSpPr>
          <p:grpSpPr>
            <a:xfrm rot="15786277" flipH="1">
              <a:off x="-5824350" y="3100756"/>
              <a:ext cx="4648887" cy="4648888"/>
              <a:chOff x="5709555" y="2808648"/>
              <a:chExt cx="3520441" cy="3520438"/>
            </a:xfrm>
            <a:solidFill>
              <a:srgbClr val="0F2E33"/>
            </a:solidFill>
          </p:grpSpPr>
          <p:sp>
            <p:nvSpPr>
              <p:cNvPr id="165" name="等腰三角形 164"/>
              <p:cNvSpPr/>
              <p:nvPr/>
            </p:nvSpPr>
            <p:spPr>
              <a:xfrm rot="10800000">
                <a:off x="5710639" y="4566449"/>
                <a:ext cx="943940" cy="277450"/>
              </a:xfrm>
              <a:prstGeom prst="triangle">
                <a:avLst/>
              </a:prstGeom>
              <a:solidFill>
                <a:srgbClr val="E11B22"/>
              </a:solidFill>
              <a:ln w="12700" cap="flat">
                <a:noFill/>
                <a:miter lim="400000"/>
              </a:ln>
              <a:effectLst/>
            </p:spPr>
            <p:txBody>
              <a:bodyPr rot="0" spcFirstLastPara="1" vertOverflow="overflow" horzOverflow="overflow" vert="horz" wrap="square" lIns="50800" tIns="50800" rIns="50800" bIns="50800" numCol="1" spcCol="38100" rtlCol="0" anchor="ctr">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ctr" defTabSz="914400" eaLnBrk="1" fontAlgn="auto" latinLnBrk="1" hangingPunct="0">
                  <a:lnSpc>
                    <a:spcPct val="100000"/>
                  </a:lnSpc>
                  <a:spcBef>
                    <a:spcPct val="0"/>
                  </a:spcBef>
                  <a:spcAft>
                    <a:spcPct val="0"/>
                  </a:spcAft>
                  <a:buClrTx/>
                  <a:buSzTx/>
                  <a:buFontTx/>
                  <a:buNone/>
                  <a:defRPr/>
                </a:pPr>
                <a:endParaRPr kumimoji="0" lang="zh-CN" altLang="en-US" sz="2600" b="0" i="0" u="none" strike="noStrike" kern="0" cap="none" spc="0" normalizeH="0" baseline="0" noProof="0">
                  <a:ln>
                    <a:noFill/>
                  </a:ln>
                  <a:solidFill>
                    <a:srgbClr val="FFFFFF"/>
                  </a:solidFill>
                  <a:effectLst/>
                  <a:uLnTx/>
                  <a:uFillTx/>
                  <a:latin typeface="Helvetica Light"/>
                  <a:ea typeface="+mn-ea"/>
                  <a:cs typeface="+mn-cs"/>
                  <a:sym typeface="Helvetica Light"/>
                </a:endParaRPr>
              </a:p>
            </p:txBody>
          </p:sp>
          <p:sp>
            <p:nvSpPr>
              <p:cNvPr id="166" name="空心弧 165"/>
              <p:cNvSpPr/>
              <p:nvPr/>
            </p:nvSpPr>
            <p:spPr>
              <a:xfrm>
                <a:off x="5709555" y="2808648"/>
                <a:ext cx="3520441" cy="3520438"/>
              </a:xfrm>
              <a:prstGeom prst="blockArc">
                <a:avLst>
                  <a:gd name="adj1" fmla="val 10800000"/>
                  <a:gd name="adj2" fmla="val 15139610"/>
                  <a:gd name="adj3" fmla="val 26828"/>
                </a:avLst>
              </a:prstGeom>
              <a:solidFill>
                <a:srgbClr val="E11B22"/>
              </a:solidFill>
              <a:ln w="12700" cap="flat">
                <a:noFill/>
                <a:miter lim="400000"/>
              </a:ln>
              <a:effectLst/>
            </p:spPr>
            <p:txBody>
              <a:bodyPr rot="0" spcFirstLastPara="1" vertOverflow="overflow" horzOverflow="overflow" vert="horz" wrap="square" lIns="50800" tIns="50800" rIns="50800" bIns="50800" numCol="1" spcCol="38100" rtlCol="0" anchor="ctr">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ctr" defTabSz="914400" eaLnBrk="1" fontAlgn="auto" latinLnBrk="1" hangingPunct="0">
                  <a:lnSpc>
                    <a:spcPct val="100000"/>
                  </a:lnSpc>
                  <a:spcBef>
                    <a:spcPct val="0"/>
                  </a:spcBef>
                  <a:spcAft>
                    <a:spcPct val="0"/>
                  </a:spcAft>
                  <a:buClrTx/>
                  <a:buSzTx/>
                  <a:buFontTx/>
                  <a:buNone/>
                  <a:defRPr/>
                </a:pPr>
                <a:endParaRPr kumimoji="0" lang="zh-CN" altLang="en-US" sz="2600" b="0" i="0" u="none" strike="noStrike" kern="0" cap="none" spc="0" normalizeH="0" baseline="0" noProof="0">
                  <a:ln>
                    <a:noFill/>
                  </a:ln>
                  <a:solidFill>
                    <a:srgbClr val="FFFFFF"/>
                  </a:solidFill>
                  <a:effectLst/>
                  <a:uLnTx/>
                  <a:uFillTx/>
                  <a:latin typeface="Helvetica Light"/>
                  <a:ea typeface="+mn-ea"/>
                  <a:cs typeface="+mn-cs"/>
                  <a:sym typeface="Helvetica Light"/>
                </a:endParaRPr>
              </a:p>
            </p:txBody>
          </p:sp>
        </p:grpSp>
        <p:grpSp>
          <p:nvGrpSpPr>
            <p:cNvPr id="155" name="组合 154"/>
            <p:cNvGrpSpPr/>
            <p:nvPr/>
          </p:nvGrpSpPr>
          <p:grpSpPr>
            <a:xfrm rot="11466276" flipH="1">
              <a:off x="-5830109" y="3105324"/>
              <a:ext cx="4648888" cy="4648888"/>
              <a:chOff x="5705866" y="2804312"/>
              <a:chExt cx="3520440" cy="3520443"/>
            </a:xfrm>
            <a:solidFill>
              <a:srgbClr val="22606C"/>
            </a:solidFill>
          </p:grpSpPr>
          <p:sp>
            <p:nvSpPr>
              <p:cNvPr id="163" name="等腰三角形 162"/>
              <p:cNvSpPr/>
              <p:nvPr/>
            </p:nvSpPr>
            <p:spPr>
              <a:xfrm rot="10800000">
                <a:off x="5711273" y="4558319"/>
                <a:ext cx="943940" cy="277450"/>
              </a:xfrm>
              <a:prstGeom prst="triangle">
                <a:avLst/>
              </a:prstGeom>
              <a:solidFill>
                <a:schemeClr val="tx2">
                  <a:lumMod val="60000"/>
                  <a:lumOff val="40000"/>
                </a:schemeClr>
              </a:solidFill>
              <a:ln w="12700" cap="flat">
                <a:noFill/>
                <a:miter lim="400000"/>
              </a:ln>
              <a:effectLst/>
            </p:spPr>
            <p:txBody>
              <a:bodyPr rot="0" spcFirstLastPara="1" vertOverflow="overflow" horzOverflow="overflow" vert="horz" wrap="square" lIns="50800" tIns="50800" rIns="50800" bIns="50800" numCol="1" spcCol="38100" rtlCol="0" anchor="ctr">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ctr" defTabSz="914400" eaLnBrk="1" fontAlgn="auto" latinLnBrk="1" hangingPunct="0">
                  <a:lnSpc>
                    <a:spcPct val="100000"/>
                  </a:lnSpc>
                  <a:spcBef>
                    <a:spcPct val="0"/>
                  </a:spcBef>
                  <a:spcAft>
                    <a:spcPct val="0"/>
                  </a:spcAft>
                  <a:buClrTx/>
                  <a:buSzTx/>
                  <a:buFontTx/>
                  <a:buNone/>
                  <a:defRPr/>
                </a:pPr>
                <a:endParaRPr kumimoji="0" lang="zh-CN" altLang="en-US" sz="2600" b="0" i="0" u="none" strike="noStrike" kern="0" cap="none" spc="0" normalizeH="0" baseline="0" noProof="0">
                  <a:ln>
                    <a:noFill/>
                  </a:ln>
                  <a:solidFill>
                    <a:srgbClr val="FFFFFF"/>
                  </a:solidFill>
                  <a:effectLst/>
                  <a:uLnTx/>
                  <a:uFillTx/>
                  <a:latin typeface="Helvetica Light"/>
                  <a:ea typeface="+mn-ea"/>
                  <a:cs typeface="+mn-cs"/>
                  <a:sym typeface="Helvetica Light"/>
                </a:endParaRPr>
              </a:p>
            </p:txBody>
          </p:sp>
          <p:sp>
            <p:nvSpPr>
              <p:cNvPr id="164" name="空心弧 163"/>
              <p:cNvSpPr/>
              <p:nvPr/>
            </p:nvSpPr>
            <p:spPr>
              <a:xfrm>
                <a:off x="5705866" y="2804312"/>
                <a:ext cx="3520440" cy="3520443"/>
              </a:xfrm>
              <a:prstGeom prst="blockArc">
                <a:avLst>
                  <a:gd name="adj1" fmla="val 10800000"/>
                  <a:gd name="adj2" fmla="val 15139610"/>
                  <a:gd name="adj3" fmla="val 26828"/>
                </a:avLst>
              </a:prstGeom>
              <a:solidFill>
                <a:schemeClr val="tx2">
                  <a:lumMod val="60000"/>
                  <a:lumOff val="40000"/>
                </a:schemeClr>
              </a:solidFill>
              <a:ln w="12700" cap="flat">
                <a:noFill/>
                <a:miter lim="400000"/>
              </a:ln>
              <a:effectLst/>
            </p:spPr>
            <p:txBody>
              <a:bodyPr rot="0" spcFirstLastPara="1" vertOverflow="overflow" horzOverflow="overflow" vert="horz" wrap="square" lIns="50800" tIns="50800" rIns="50800" bIns="50800" numCol="1" spcCol="38100" rtlCol="0" anchor="ctr">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ctr" defTabSz="914400" eaLnBrk="1" fontAlgn="auto" latinLnBrk="1" hangingPunct="0">
                  <a:lnSpc>
                    <a:spcPct val="100000"/>
                  </a:lnSpc>
                  <a:spcBef>
                    <a:spcPct val="0"/>
                  </a:spcBef>
                  <a:spcAft>
                    <a:spcPct val="0"/>
                  </a:spcAft>
                  <a:buClrTx/>
                  <a:buSzTx/>
                  <a:buFontTx/>
                  <a:buNone/>
                  <a:defRPr/>
                </a:pPr>
                <a:endParaRPr kumimoji="0" lang="zh-CN" altLang="en-US" sz="2600" b="0" i="0" u="none" strike="noStrike" kern="0" cap="none" spc="0" normalizeH="0" baseline="0" noProof="0">
                  <a:ln>
                    <a:noFill/>
                  </a:ln>
                  <a:solidFill>
                    <a:srgbClr val="FFFFFF"/>
                  </a:solidFill>
                  <a:effectLst/>
                  <a:uLnTx/>
                  <a:uFillTx/>
                  <a:latin typeface="Helvetica Light"/>
                  <a:ea typeface="+mn-ea"/>
                  <a:cs typeface="+mn-cs"/>
                  <a:sym typeface="Helvetica Light"/>
                </a:endParaRPr>
              </a:p>
            </p:txBody>
          </p:sp>
        </p:grpSp>
        <p:grpSp>
          <p:nvGrpSpPr>
            <p:cNvPr id="156" name="组合 155"/>
            <p:cNvGrpSpPr/>
            <p:nvPr/>
          </p:nvGrpSpPr>
          <p:grpSpPr>
            <a:xfrm rot="7146276" flipH="1">
              <a:off x="-5823838" y="3116357"/>
              <a:ext cx="4648887" cy="4648888"/>
              <a:chOff x="5704811" y="2810189"/>
              <a:chExt cx="3520441" cy="3520443"/>
            </a:xfrm>
            <a:solidFill>
              <a:srgbClr val="288A91"/>
            </a:solidFill>
          </p:grpSpPr>
          <p:sp>
            <p:nvSpPr>
              <p:cNvPr id="161" name="等腰三角形 160"/>
              <p:cNvSpPr/>
              <p:nvPr/>
            </p:nvSpPr>
            <p:spPr>
              <a:xfrm rot="10800000">
                <a:off x="5714306" y="4560667"/>
                <a:ext cx="943940" cy="277451"/>
              </a:xfrm>
              <a:prstGeom prst="triangle">
                <a:avLst/>
              </a:prstGeom>
              <a:solidFill>
                <a:schemeClr val="tx2">
                  <a:lumMod val="40000"/>
                  <a:lumOff val="60000"/>
                </a:schemeClr>
              </a:solidFill>
              <a:ln w="12700" cap="flat">
                <a:noFill/>
                <a:miter lim="400000"/>
              </a:ln>
              <a:effectLst/>
            </p:spPr>
            <p:txBody>
              <a:bodyPr rot="0" spcFirstLastPara="1" vertOverflow="overflow" horzOverflow="overflow" vert="horz" wrap="square" lIns="50800" tIns="50800" rIns="50800" bIns="50800" numCol="1" spcCol="38100" rtlCol="0" anchor="ctr">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ctr" defTabSz="914400" eaLnBrk="1" fontAlgn="auto" latinLnBrk="1" hangingPunct="0">
                  <a:lnSpc>
                    <a:spcPct val="100000"/>
                  </a:lnSpc>
                  <a:spcBef>
                    <a:spcPct val="0"/>
                  </a:spcBef>
                  <a:spcAft>
                    <a:spcPct val="0"/>
                  </a:spcAft>
                  <a:buClrTx/>
                  <a:buSzTx/>
                  <a:buFontTx/>
                  <a:buNone/>
                  <a:defRPr/>
                </a:pPr>
                <a:endParaRPr kumimoji="0" lang="zh-CN" altLang="en-US" sz="2600" b="0" i="0" u="none" strike="noStrike" kern="0" cap="none" spc="0" normalizeH="0" baseline="0" noProof="0">
                  <a:ln>
                    <a:noFill/>
                  </a:ln>
                  <a:solidFill>
                    <a:srgbClr val="FFFFFF"/>
                  </a:solidFill>
                  <a:effectLst/>
                  <a:uLnTx/>
                  <a:uFillTx/>
                  <a:latin typeface="Helvetica Light"/>
                  <a:ea typeface="+mn-ea"/>
                  <a:cs typeface="+mn-cs"/>
                  <a:sym typeface="Helvetica Light"/>
                </a:endParaRPr>
              </a:p>
            </p:txBody>
          </p:sp>
          <p:sp>
            <p:nvSpPr>
              <p:cNvPr id="162" name="空心弧 161"/>
              <p:cNvSpPr/>
              <p:nvPr/>
            </p:nvSpPr>
            <p:spPr>
              <a:xfrm>
                <a:off x="5704811" y="2810189"/>
                <a:ext cx="3520441" cy="3520443"/>
              </a:xfrm>
              <a:prstGeom prst="blockArc">
                <a:avLst>
                  <a:gd name="adj1" fmla="val 10800000"/>
                  <a:gd name="adj2" fmla="val 15139610"/>
                  <a:gd name="adj3" fmla="val 26828"/>
                </a:avLst>
              </a:prstGeom>
              <a:solidFill>
                <a:schemeClr val="tx2">
                  <a:lumMod val="40000"/>
                  <a:lumOff val="60000"/>
                </a:schemeClr>
              </a:solidFill>
              <a:ln w="12700" cap="flat">
                <a:noFill/>
                <a:miter lim="400000"/>
              </a:ln>
              <a:effectLst/>
            </p:spPr>
            <p:txBody>
              <a:bodyPr rot="0" spcFirstLastPara="1" vertOverflow="overflow" horzOverflow="overflow" vert="horz" wrap="square" lIns="50800" tIns="50800" rIns="50800" bIns="50800" numCol="1" spcCol="38100" rtlCol="0" anchor="ctr">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ctr" defTabSz="914400" eaLnBrk="1" fontAlgn="auto" latinLnBrk="1" hangingPunct="0">
                  <a:lnSpc>
                    <a:spcPct val="100000"/>
                  </a:lnSpc>
                  <a:spcBef>
                    <a:spcPct val="0"/>
                  </a:spcBef>
                  <a:spcAft>
                    <a:spcPct val="0"/>
                  </a:spcAft>
                  <a:buClrTx/>
                  <a:buSzTx/>
                  <a:buFontTx/>
                  <a:buNone/>
                  <a:defRPr/>
                </a:pPr>
                <a:endParaRPr kumimoji="0" lang="zh-CN" altLang="en-US" sz="2600" b="0" i="0" u="none" strike="noStrike" kern="0" cap="none" spc="0" normalizeH="0" baseline="0" noProof="0">
                  <a:ln>
                    <a:noFill/>
                  </a:ln>
                  <a:solidFill>
                    <a:srgbClr val="FFFFFF"/>
                  </a:solidFill>
                  <a:effectLst/>
                  <a:uLnTx/>
                  <a:uFillTx/>
                  <a:latin typeface="Helvetica Light"/>
                  <a:ea typeface="+mn-ea"/>
                  <a:cs typeface="+mn-cs"/>
                  <a:sym typeface="Helvetica Light"/>
                </a:endParaRPr>
              </a:p>
            </p:txBody>
          </p:sp>
        </p:grpSp>
        <p:grpSp>
          <p:nvGrpSpPr>
            <p:cNvPr id="157" name="组合 156"/>
            <p:cNvGrpSpPr/>
            <p:nvPr/>
          </p:nvGrpSpPr>
          <p:grpSpPr>
            <a:xfrm rot="2826276" flipH="1">
              <a:off x="-5818988" y="3112585"/>
              <a:ext cx="4648886" cy="4648886"/>
              <a:chOff x="5709069" y="2808900"/>
              <a:chExt cx="3520440" cy="3520438"/>
            </a:xfrm>
          </p:grpSpPr>
          <p:sp>
            <p:nvSpPr>
              <p:cNvPr id="159" name="空心弧 158"/>
              <p:cNvSpPr/>
              <p:nvPr/>
            </p:nvSpPr>
            <p:spPr>
              <a:xfrm>
                <a:off x="5709069" y="2808900"/>
                <a:ext cx="3520440" cy="3520438"/>
              </a:xfrm>
              <a:prstGeom prst="blockArc">
                <a:avLst>
                  <a:gd name="adj1" fmla="val 10800000"/>
                  <a:gd name="adj2" fmla="val 15139610"/>
                  <a:gd name="adj3" fmla="val 26828"/>
                </a:avLst>
              </a:prstGeom>
              <a:solidFill>
                <a:schemeClr val="tx2">
                  <a:lumMod val="20000"/>
                  <a:lumOff val="80000"/>
                </a:schemeClr>
              </a:solidFill>
              <a:ln w="12700" cap="flat">
                <a:noFill/>
                <a:miter lim="400000"/>
              </a:ln>
              <a:effectLst/>
            </p:spPr>
            <p:txBody>
              <a:bodyPr rot="0" spcFirstLastPara="1" vertOverflow="overflow" horzOverflow="overflow" vert="horz" wrap="square" lIns="50800" tIns="50800" rIns="50800" bIns="50800" numCol="1" spcCol="38100" rtlCol="0" anchor="ctr">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ctr" defTabSz="914400" eaLnBrk="1" fontAlgn="auto" latinLnBrk="1" hangingPunct="0">
                  <a:lnSpc>
                    <a:spcPct val="100000"/>
                  </a:lnSpc>
                  <a:spcBef>
                    <a:spcPct val="0"/>
                  </a:spcBef>
                  <a:spcAft>
                    <a:spcPct val="0"/>
                  </a:spcAft>
                  <a:buClrTx/>
                  <a:buSzTx/>
                  <a:buFontTx/>
                  <a:buNone/>
                  <a:defRPr/>
                </a:pPr>
                <a:endParaRPr kumimoji="0" lang="zh-CN" altLang="en-US" sz="2600" b="0" i="0" u="none" strike="noStrike" kern="0" cap="none" spc="0" normalizeH="0" baseline="0" noProof="0">
                  <a:ln>
                    <a:noFill/>
                  </a:ln>
                  <a:solidFill>
                    <a:srgbClr val="FFFFFF"/>
                  </a:solidFill>
                  <a:effectLst/>
                  <a:uLnTx/>
                  <a:uFillTx/>
                  <a:latin typeface="Helvetica Light"/>
                  <a:ea typeface="+mn-ea"/>
                  <a:cs typeface="+mn-cs"/>
                  <a:sym typeface="Helvetica Light"/>
                </a:endParaRPr>
              </a:p>
            </p:txBody>
          </p:sp>
          <p:sp>
            <p:nvSpPr>
              <p:cNvPr id="160" name="等腰三角形 159"/>
              <p:cNvSpPr/>
              <p:nvPr/>
            </p:nvSpPr>
            <p:spPr>
              <a:xfrm rot="10800000">
                <a:off x="5711147" y="4566096"/>
                <a:ext cx="943941" cy="277450"/>
              </a:xfrm>
              <a:prstGeom prst="triangle">
                <a:avLst/>
              </a:prstGeom>
              <a:solidFill>
                <a:schemeClr val="tx2">
                  <a:lumMod val="20000"/>
                  <a:lumOff val="80000"/>
                </a:schemeClr>
              </a:solidFill>
              <a:ln w="12700" cap="flat">
                <a:noFill/>
                <a:miter lim="400000"/>
              </a:ln>
              <a:effectLst/>
            </p:spPr>
            <p:txBody>
              <a:bodyPr rot="0" spcFirstLastPara="1" vertOverflow="overflow" horzOverflow="overflow" vert="horz" wrap="square" lIns="50800" tIns="50800" rIns="50800" bIns="50800" numCol="1" spcCol="38100" rtlCol="0" anchor="ctr">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ctr" defTabSz="914400" eaLnBrk="1" fontAlgn="auto" latinLnBrk="1" hangingPunct="0">
                  <a:lnSpc>
                    <a:spcPct val="100000"/>
                  </a:lnSpc>
                  <a:spcBef>
                    <a:spcPct val="0"/>
                  </a:spcBef>
                  <a:spcAft>
                    <a:spcPct val="0"/>
                  </a:spcAft>
                  <a:buClrTx/>
                  <a:buSzTx/>
                  <a:buFontTx/>
                  <a:buNone/>
                  <a:defRPr/>
                </a:pPr>
                <a:endParaRPr kumimoji="0" lang="zh-CN" altLang="en-US" sz="2600" b="0" i="0" u="none" strike="noStrike" kern="0" cap="none" spc="0" normalizeH="0" baseline="0" noProof="0">
                  <a:ln>
                    <a:noFill/>
                  </a:ln>
                  <a:solidFill>
                    <a:srgbClr val="FFFFFF"/>
                  </a:solidFill>
                  <a:effectLst/>
                  <a:uLnTx/>
                  <a:uFillTx/>
                  <a:latin typeface="Helvetica Light"/>
                  <a:ea typeface="+mn-ea"/>
                  <a:cs typeface="+mn-cs"/>
                  <a:sym typeface="Helvetica Light"/>
                </a:endParaRPr>
              </a:p>
            </p:txBody>
          </p:sp>
        </p:grpSp>
        <p:sp>
          <p:nvSpPr>
            <p:cNvPr id="158" name="等腰三角形 157"/>
            <p:cNvSpPr/>
            <p:nvPr/>
          </p:nvSpPr>
          <p:spPr>
            <a:xfrm rot="9306276" flipH="1">
              <a:off x="-2509655" y="4683228"/>
              <a:ext cx="1246512" cy="366383"/>
            </a:xfrm>
            <a:prstGeom prst="triangle">
              <a:avLst/>
            </a:prstGeom>
            <a:solidFill>
              <a:schemeClr val="tx2">
                <a:lumMod val="75000"/>
              </a:schemeClr>
            </a:solidFill>
            <a:ln w="12700" cap="flat">
              <a:noFill/>
              <a:miter lim="400000"/>
            </a:ln>
            <a:effectLst/>
          </p:spPr>
          <p:txBody>
            <a:bodyPr rot="0" spcFirstLastPara="1" vertOverflow="overflow" horzOverflow="overflow" vert="horz" wrap="square" lIns="50800" tIns="50800" rIns="50800" bIns="50800" numCol="1" spcCol="38100" rtlCol="0" anchor="ctr">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ctr" defTabSz="914400" eaLnBrk="1" fontAlgn="auto" latinLnBrk="1" hangingPunct="0">
                <a:lnSpc>
                  <a:spcPct val="100000"/>
                </a:lnSpc>
                <a:spcBef>
                  <a:spcPct val="0"/>
                </a:spcBef>
                <a:spcAft>
                  <a:spcPct val="0"/>
                </a:spcAft>
                <a:buClrTx/>
                <a:buSzTx/>
                <a:buFontTx/>
                <a:buNone/>
                <a:defRPr/>
              </a:pPr>
              <a:endParaRPr kumimoji="0" lang="zh-CN" altLang="en-US" sz="2600" b="0" i="0" u="none" strike="noStrike" kern="0" cap="none" spc="0" normalizeH="0" baseline="0" noProof="0">
                <a:ln>
                  <a:noFill/>
                </a:ln>
                <a:solidFill>
                  <a:srgbClr val="FFFFFF"/>
                </a:solidFill>
                <a:effectLst/>
                <a:uLnTx/>
                <a:uFillTx/>
                <a:latin typeface="Helvetica Light"/>
                <a:ea typeface="+mn-ea"/>
                <a:cs typeface="+mn-cs"/>
                <a:sym typeface="Helvetica Light"/>
              </a:endParaRPr>
            </a:p>
          </p:txBody>
        </p:sp>
      </p:grpSp>
      <p:sp>
        <p:nvSpPr>
          <p:cNvPr id="172" name="矩形 171"/>
          <p:cNvSpPr/>
          <p:nvPr/>
        </p:nvSpPr>
        <p:spPr>
          <a:xfrm>
            <a:off x="3756172" y="2427791"/>
            <a:ext cx="1124820" cy="584775"/>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zh-CN" sz="1600" b="1">
                <a:latin typeface="微软雅黑" pitchFamily="34" charset="-122"/>
                <a:ea typeface="微软雅黑" pitchFamily="34" charset="-122"/>
                <a:cs typeface="Times New Roman" panose="02020603050405020304" pitchFamily="18" charset="0"/>
              </a:rPr>
              <a:t>供应商</a:t>
            </a:r>
            <a:br>
              <a:rPr lang="en-US" altLang="zh-CN" sz="1600" b="1">
                <a:latin typeface="微软雅黑" pitchFamily="34" charset="-122"/>
                <a:ea typeface="微软雅黑" pitchFamily="34" charset="-122"/>
                <a:cs typeface="Times New Roman" panose="02020603050405020304" pitchFamily="18" charset="0"/>
              </a:rPr>
            </a:br>
            <a:r>
              <a:rPr lang="zh-CN" altLang="zh-CN" sz="1600" b="1">
                <a:latin typeface="微软雅黑" pitchFamily="34" charset="-122"/>
                <a:ea typeface="微软雅黑" pitchFamily="34" charset="-122"/>
                <a:cs typeface="Times New Roman" panose="02020603050405020304" pitchFamily="18" charset="0"/>
              </a:rPr>
              <a:t>议价能力</a:t>
            </a:r>
            <a:endParaRPr lang="zh-CN" altLang="en-US" sz="1600" b="1">
              <a:latin typeface="微软雅黑" pitchFamily="34" charset="-122"/>
              <a:ea typeface="微软雅黑" pitchFamily="34" charset="-122"/>
            </a:endParaRPr>
          </a:p>
        </p:txBody>
      </p:sp>
      <p:sp>
        <p:nvSpPr>
          <p:cNvPr id="173" name="矩形 172"/>
          <p:cNvSpPr/>
          <p:nvPr/>
        </p:nvSpPr>
        <p:spPr>
          <a:xfrm>
            <a:off x="4880992" y="2499799"/>
            <a:ext cx="1124820" cy="584775"/>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sz="1600" b="1">
                <a:latin typeface="微软雅黑" pitchFamily="34" charset="-122"/>
                <a:ea typeface="微软雅黑" pitchFamily="34" charset="-122"/>
                <a:cs typeface="Times New Roman" panose="02020603050405020304" pitchFamily="18" charset="0"/>
              </a:rPr>
              <a:t>购买方</a:t>
            </a:r>
            <a:br>
              <a:rPr lang="en-US" altLang="zh-CN" sz="1600" b="1">
                <a:latin typeface="微软雅黑" pitchFamily="34" charset="-122"/>
                <a:ea typeface="微软雅黑" pitchFamily="34" charset="-122"/>
                <a:cs typeface="Times New Roman" panose="02020603050405020304" pitchFamily="18" charset="0"/>
              </a:rPr>
            </a:br>
            <a:r>
              <a:rPr lang="zh-CN" altLang="zh-CN" sz="1600" b="1">
                <a:latin typeface="微软雅黑" pitchFamily="34" charset="-122"/>
                <a:ea typeface="微软雅黑" pitchFamily="34" charset="-122"/>
                <a:cs typeface="Times New Roman" panose="02020603050405020304" pitchFamily="18" charset="0"/>
              </a:rPr>
              <a:t>议价能力</a:t>
            </a:r>
            <a:endParaRPr lang="zh-CN" altLang="en-US" sz="1600" b="1">
              <a:latin typeface="微软雅黑" pitchFamily="34" charset="-122"/>
              <a:ea typeface="微软雅黑" pitchFamily="34" charset="-122"/>
            </a:endParaRPr>
          </a:p>
        </p:txBody>
      </p:sp>
      <p:sp>
        <p:nvSpPr>
          <p:cNvPr id="174" name="矩形 173"/>
          <p:cNvSpPr/>
          <p:nvPr/>
        </p:nvSpPr>
        <p:spPr>
          <a:xfrm>
            <a:off x="5143131" y="3638855"/>
            <a:ext cx="1248945" cy="830997"/>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sz="1600" b="1">
                <a:solidFill>
                  <a:schemeClr val="bg1"/>
                </a:solidFill>
                <a:latin typeface="微软雅黑" pitchFamily="34" charset="-122"/>
                <a:ea typeface="微软雅黑" pitchFamily="34" charset="-122"/>
                <a:cs typeface="Times New Roman" panose="02020603050405020304" pitchFamily="18" charset="0"/>
              </a:rPr>
              <a:t>现存</a:t>
            </a:r>
            <a:br>
              <a:rPr lang="en-US" altLang="zh-CN" sz="1600" b="1">
                <a:solidFill>
                  <a:schemeClr val="bg1"/>
                </a:solidFill>
                <a:latin typeface="微软雅黑" pitchFamily="34" charset="-122"/>
                <a:ea typeface="微软雅黑" pitchFamily="34" charset="-122"/>
                <a:cs typeface="Times New Roman" panose="02020603050405020304" pitchFamily="18" charset="0"/>
              </a:rPr>
            </a:br>
            <a:r>
              <a:rPr lang="zh-CN" altLang="en-US" sz="1600" b="1">
                <a:solidFill>
                  <a:schemeClr val="bg1"/>
                </a:solidFill>
                <a:latin typeface="微软雅黑" pitchFamily="34" charset="-122"/>
                <a:ea typeface="微软雅黑" pitchFamily="34" charset="-122"/>
                <a:cs typeface="Times New Roman" panose="02020603050405020304" pitchFamily="18" charset="0"/>
              </a:rPr>
              <a:t>产业内</a:t>
            </a:r>
            <a:br>
              <a:rPr lang="en-US" altLang="zh-CN" sz="1600" b="1">
                <a:solidFill>
                  <a:schemeClr val="bg1"/>
                </a:solidFill>
                <a:latin typeface="微软雅黑" pitchFamily="34" charset="-122"/>
                <a:ea typeface="微软雅黑" pitchFamily="34" charset="-122"/>
                <a:cs typeface="Times New Roman" panose="02020603050405020304" pitchFamily="18" charset="0"/>
              </a:rPr>
            </a:br>
            <a:r>
              <a:rPr lang="zh-CN" altLang="en-US" sz="1600" b="1">
                <a:solidFill>
                  <a:schemeClr val="bg1"/>
                </a:solidFill>
                <a:latin typeface="微软雅黑" pitchFamily="34" charset="-122"/>
                <a:ea typeface="微软雅黑" pitchFamily="34" charset="-122"/>
                <a:cs typeface="Times New Roman" panose="02020603050405020304" pitchFamily="18" charset="0"/>
              </a:rPr>
              <a:t>竞争</a:t>
            </a:r>
            <a:endParaRPr lang="zh-CN" altLang="en-US" sz="1600" b="1">
              <a:solidFill>
                <a:schemeClr val="bg1"/>
              </a:solidFill>
              <a:latin typeface="微软雅黑" pitchFamily="34" charset="-122"/>
              <a:ea typeface="微软雅黑" pitchFamily="34" charset="-122"/>
            </a:endParaRPr>
          </a:p>
        </p:txBody>
      </p:sp>
      <p:sp>
        <p:nvSpPr>
          <p:cNvPr id="175" name="矩形 174"/>
          <p:cNvSpPr/>
          <p:nvPr/>
        </p:nvSpPr>
        <p:spPr>
          <a:xfrm>
            <a:off x="4139341" y="4542518"/>
            <a:ext cx="1248945" cy="338554"/>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sz="1600" b="1">
                <a:solidFill>
                  <a:schemeClr val="bg1"/>
                </a:solidFill>
                <a:latin typeface="微软雅黑" pitchFamily="34" charset="-122"/>
                <a:ea typeface="微软雅黑" pitchFamily="34" charset="-122"/>
                <a:cs typeface="Times New Roman" panose="02020603050405020304" pitchFamily="18" charset="0"/>
              </a:rPr>
              <a:t>替代品威胁</a:t>
            </a:r>
            <a:endParaRPr lang="zh-CN" altLang="en-US" sz="1600" b="1">
              <a:solidFill>
                <a:schemeClr val="bg1"/>
              </a:solidFill>
              <a:latin typeface="微软雅黑" pitchFamily="34" charset="-122"/>
              <a:ea typeface="微软雅黑" pitchFamily="34" charset="-122"/>
            </a:endParaRPr>
          </a:p>
        </p:txBody>
      </p:sp>
      <p:sp>
        <p:nvSpPr>
          <p:cNvPr id="176" name="矩形 175"/>
          <p:cNvSpPr/>
          <p:nvPr/>
        </p:nvSpPr>
        <p:spPr>
          <a:xfrm>
            <a:off x="3169386" y="3654667"/>
            <a:ext cx="1248945" cy="584775"/>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sz="1600" b="1">
                <a:solidFill>
                  <a:schemeClr val="bg1"/>
                </a:solidFill>
                <a:latin typeface="微软雅黑" pitchFamily="34" charset="-122"/>
                <a:ea typeface="微软雅黑" pitchFamily="34" charset="-122"/>
              </a:rPr>
              <a:t>进入</a:t>
            </a:r>
            <a:br>
              <a:rPr lang="en-US" altLang="zh-CN" sz="1600" b="1">
                <a:solidFill>
                  <a:schemeClr val="bg1"/>
                </a:solidFill>
                <a:latin typeface="微软雅黑" pitchFamily="34" charset="-122"/>
                <a:ea typeface="微软雅黑" pitchFamily="34" charset="-122"/>
              </a:rPr>
            </a:br>
            <a:r>
              <a:rPr lang="zh-CN" altLang="en-US" sz="1600" b="1">
                <a:solidFill>
                  <a:schemeClr val="bg1"/>
                </a:solidFill>
                <a:latin typeface="微软雅黑" pitchFamily="34" charset="-122"/>
                <a:ea typeface="微软雅黑" pitchFamily="34" charset="-122"/>
              </a:rPr>
              <a:t>障碍</a:t>
            </a:r>
          </a:p>
        </p:txBody>
      </p:sp>
      <p:sp>
        <p:nvSpPr>
          <p:cNvPr id="178" name="矩形 177"/>
          <p:cNvSpPr/>
          <p:nvPr/>
        </p:nvSpPr>
        <p:spPr>
          <a:xfrm>
            <a:off x="808970" y="2020493"/>
            <a:ext cx="2922178" cy="829073"/>
          </a:xfrm>
          <a:prstGeom prst="rect">
            <a:avLst/>
          </a:prstGeom>
          <a:ln>
            <a:noFill/>
          </a:ln>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nSpc>
                <a:spcPct val="114000"/>
              </a:lnSpc>
              <a:buClrTx/>
              <a:buSzPct val="60000"/>
            </a:pPr>
            <a:r>
              <a:rPr lang="en-US" altLang="zh-CN" sz="1400">
                <a:solidFill>
                  <a:srgbClr val="464F5A"/>
                </a:solidFill>
                <a:latin typeface="微软雅黑" pitchFamily="34" charset="-122"/>
                <a:ea typeface="微软雅黑" pitchFamily="34" charset="-122"/>
                <a:cs typeface="Arial Unicode MS" panose="020b0604020202020204" pitchFamily="34" charset="-122"/>
                <a:sym typeface="+mn-ea"/>
              </a:rPr>
              <a:t>1</a:t>
            </a:r>
            <a:r>
              <a:rPr lang="zh-CN" altLang="en-US" sz="1400">
                <a:solidFill>
                  <a:srgbClr val="464F5A"/>
                </a:solidFill>
                <a:latin typeface="微软雅黑" pitchFamily="34" charset="-122"/>
                <a:ea typeface="微软雅黑" pitchFamily="34" charset="-122"/>
                <a:cs typeface="Arial Unicode MS" panose="020b0604020202020204" pitchFamily="34" charset="-122"/>
                <a:sym typeface="+mn-ea"/>
              </a:rPr>
              <a:t>）中小型地产公司融资需求大；</a:t>
            </a:r>
          </a:p>
          <a:p>
            <a:pPr>
              <a:lnSpc>
                <a:spcPct val="114000"/>
              </a:lnSpc>
              <a:buClrTx/>
              <a:buSzPct val="60000"/>
            </a:pPr>
            <a:r>
              <a:rPr lang="en-US" altLang="zh-CN" sz="1400">
                <a:solidFill>
                  <a:srgbClr val="464F5A"/>
                </a:solidFill>
                <a:latin typeface="微软雅黑" pitchFamily="34" charset="-122"/>
                <a:ea typeface="微软雅黑" pitchFamily="34" charset="-122"/>
                <a:cs typeface="Arial Unicode MS" panose="020b0604020202020204" pitchFamily="34" charset="-122"/>
                <a:sym typeface="+mn-ea"/>
              </a:rPr>
              <a:t>2</a:t>
            </a:r>
            <a:r>
              <a:rPr lang="zh-CN" altLang="en-US" sz="1400">
                <a:solidFill>
                  <a:srgbClr val="464F5A"/>
                </a:solidFill>
                <a:latin typeface="微软雅黑" pitchFamily="34" charset="-122"/>
                <a:ea typeface="微软雅黑" pitchFamily="34" charset="-122"/>
                <a:cs typeface="Arial Unicode MS" panose="020b0604020202020204" pitchFamily="34" charset="-122"/>
                <a:sym typeface="+mn-ea"/>
              </a:rPr>
              <a:t>）大型地产企业资金专业化管理需求强；</a:t>
            </a:r>
          </a:p>
        </p:txBody>
      </p:sp>
      <p:sp>
        <p:nvSpPr>
          <p:cNvPr id="179" name="任意多边形 178"/>
          <p:cNvSpPr/>
          <p:nvPr/>
        </p:nvSpPr>
        <p:spPr>
          <a:xfrm flipH="1">
            <a:off x="659102" y="1992566"/>
            <a:ext cx="3269711" cy="594508"/>
          </a:xfrm>
          <a:custGeom>
            <a:gdLst>
              <a:gd name="connsiteX0" fmla="*/ 0 w 2896333"/>
              <a:gd name="connsiteY0" fmla="*/ 581025 h 581025"/>
              <a:gd name="connsiteX1" fmla="*/ 333375 w 2896333"/>
              <a:gd name="connsiteY1" fmla="*/ 0 h 581025"/>
              <a:gd name="connsiteX2" fmla="*/ 2896333 w 2896333"/>
              <a:gd name="connsiteY2" fmla="*/ 0 h 581025"/>
              <a:gd name="connsiteX3" fmla="*/ 1495425 w 1495425"/>
              <a:gd name="connsiteY3" fmla="*/ 0 h 581025"/>
            </a:gdLst>
            <a:cxnLst>
              <a:cxn ang="0">
                <a:pos x="connsiteX0" y="connsiteY0"/>
              </a:cxn>
              <a:cxn ang="0">
                <a:pos x="connsiteX1" y="connsiteY1"/>
              </a:cxn>
              <a:cxn ang="0">
                <a:pos x="connsiteX2" y="connsiteY2"/>
              </a:cxn>
            </a:cxnLst>
            <a:rect l="l" t="t" r="r" b="b"/>
            <a:pathLst>
              <a:path w="2896333" h="581025">
                <a:moveTo>
                  <a:pt x="0" y="581025"/>
                </a:moveTo>
                <a:lnTo>
                  <a:pt x="333375" y="0"/>
                </a:lnTo>
                <a:lnTo>
                  <a:pt x="2896333" y="0"/>
                </a:lnTo>
              </a:path>
            </a:pathLst>
          </a:custGeom>
          <a:noFill/>
          <a:ln w="12700">
            <a:solidFill>
              <a:srgbClr val="FC611F"/>
            </a:solidFill>
            <a:prstDash val="dash"/>
            <a:headEnd type="oval" w="med" len="med"/>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5pPr>
            <a:lvl6pPr marL="2286000" algn="l" defTabSz="914400" rtl="0" eaLnBrk="1" latinLnBrk="0" hangingPunct="1">
              <a:defRPr sz="2400" kern="1200">
                <a:solidFill>
                  <a:srgbClr val="FFFFFF"/>
                </a:solidFill>
                <a:latin typeface="Arial"/>
                <a:ea typeface="ＭＳ Ｐゴシック" pitchFamily="108" charset="-128"/>
                <a:cs typeface="+mn-cs"/>
              </a:defRPr>
            </a:lvl6pPr>
            <a:lvl7pPr marL="2743200" algn="l" defTabSz="914400" rtl="0" eaLnBrk="1" latinLnBrk="0" hangingPunct="1">
              <a:defRPr sz="2400" kern="1200">
                <a:solidFill>
                  <a:srgbClr val="FFFFFF"/>
                </a:solidFill>
                <a:latin typeface="Arial"/>
                <a:ea typeface="ＭＳ Ｐゴシック" pitchFamily="108" charset="-128"/>
                <a:cs typeface="+mn-cs"/>
              </a:defRPr>
            </a:lvl7pPr>
            <a:lvl8pPr marL="3200400" algn="l" defTabSz="914400" rtl="0" eaLnBrk="1" latinLnBrk="0" hangingPunct="1">
              <a:defRPr sz="2400" kern="1200">
                <a:solidFill>
                  <a:srgbClr val="FFFFFF"/>
                </a:solidFill>
                <a:latin typeface="Arial"/>
                <a:ea typeface="ＭＳ Ｐゴシック" pitchFamily="108" charset="-128"/>
                <a:cs typeface="+mn-cs"/>
              </a:defRPr>
            </a:lvl8pPr>
            <a:lvl9pPr marL="3657600" algn="l" defTabSz="914400" rtl="0" eaLnBrk="1" latinLnBrk="0" hangingPunct="1">
              <a:defRPr sz="2400" kern="1200">
                <a:solidFill>
                  <a:srgbClr val="FFFFFF"/>
                </a:solidFill>
                <a:latin typeface="Arial"/>
                <a:ea typeface="ＭＳ Ｐゴシック" pitchFamily="108" charset="-128"/>
                <a:cs typeface="+mn-cs"/>
              </a:defRPr>
            </a:lvl9pPr>
          </a:lstStyle>
          <a:p>
            <a:pPr algn="ctr" fontAlgn="base">
              <a:spcBef>
                <a:spcPct val="0"/>
              </a:spcBef>
              <a:spcAft>
                <a:spcPct val="0"/>
              </a:spcAft>
              <a:defRPr/>
            </a:pPr>
            <a:endParaRPr lang="zh-CN" altLang="en-US" sz="2400">
              <a:solidFill>
                <a:prstClr val="white"/>
              </a:solidFill>
            </a:endParaRPr>
          </a:p>
        </p:txBody>
      </p:sp>
      <p:sp>
        <p:nvSpPr>
          <p:cNvPr id="180" name="文本框 179"/>
          <p:cNvSpPr txBox="1"/>
          <p:nvPr/>
        </p:nvSpPr>
        <p:spPr>
          <a:xfrm>
            <a:off x="230446" y="1779712"/>
            <a:ext cx="404740" cy="430887"/>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2200">
                <a:solidFill>
                  <a:srgbClr val="FC611F"/>
                </a:solidFill>
                <a:latin typeface="微软雅黑" pitchFamily="34" charset="-122"/>
                <a:ea typeface="微软雅黑" pitchFamily="34" charset="-122"/>
              </a:rPr>
              <a:t>弱</a:t>
            </a:r>
          </a:p>
        </p:txBody>
      </p:sp>
      <p:sp>
        <p:nvSpPr>
          <p:cNvPr id="181" name="任意多边形 180"/>
          <p:cNvSpPr/>
          <p:nvPr/>
        </p:nvSpPr>
        <p:spPr>
          <a:xfrm>
            <a:off x="5815675" y="1706070"/>
            <a:ext cx="3348147" cy="982529"/>
          </a:xfrm>
          <a:custGeom>
            <a:gdLst>
              <a:gd name="connsiteX0" fmla="*/ 0 w 2896333"/>
              <a:gd name="connsiteY0" fmla="*/ 581025 h 581025"/>
              <a:gd name="connsiteX1" fmla="*/ 333375 w 2896333"/>
              <a:gd name="connsiteY1" fmla="*/ 0 h 581025"/>
              <a:gd name="connsiteX2" fmla="*/ 2896333 w 2896333"/>
              <a:gd name="connsiteY2" fmla="*/ 0 h 581025"/>
              <a:gd name="connsiteX3" fmla="*/ 1495425 w 1495425"/>
              <a:gd name="connsiteY3" fmla="*/ 0 h 581025"/>
            </a:gdLst>
            <a:cxnLst>
              <a:cxn ang="0">
                <a:pos x="connsiteX0" y="connsiteY0"/>
              </a:cxn>
              <a:cxn ang="0">
                <a:pos x="connsiteX1" y="connsiteY1"/>
              </a:cxn>
              <a:cxn ang="0">
                <a:pos x="connsiteX2" y="connsiteY2"/>
              </a:cxn>
            </a:cxnLst>
            <a:rect l="l" t="t" r="r" b="b"/>
            <a:pathLst>
              <a:path w="2896333" h="581025">
                <a:moveTo>
                  <a:pt x="0" y="581025"/>
                </a:moveTo>
                <a:lnTo>
                  <a:pt x="333375" y="0"/>
                </a:lnTo>
                <a:lnTo>
                  <a:pt x="2896333" y="0"/>
                </a:lnTo>
              </a:path>
            </a:pathLst>
          </a:custGeom>
          <a:noFill/>
          <a:ln w="12700">
            <a:solidFill>
              <a:srgbClr val="FC611F"/>
            </a:solidFill>
            <a:prstDash val="dash"/>
            <a:headEnd type="oval" w="med" len="med"/>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5pPr>
            <a:lvl6pPr marL="2286000" algn="l" defTabSz="914400" rtl="0" eaLnBrk="1" latinLnBrk="0" hangingPunct="1">
              <a:defRPr sz="2400" kern="1200">
                <a:solidFill>
                  <a:srgbClr val="FFFFFF"/>
                </a:solidFill>
                <a:latin typeface="Arial"/>
                <a:ea typeface="ＭＳ Ｐゴシック" pitchFamily="108" charset="-128"/>
                <a:cs typeface="+mn-cs"/>
              </a:defRPr>
            </a:lvl6pPr>
            <a:lvl7pPr marL="2743200" algn="l" defTabSz="914400" rtl="0" eaLnBrk="1" latinLnBrk="0" hangingPunct="1">
              <a:defRPr sz="2400" kern="1200">
                <a:solidFill>
                  <a:srgbClr val="FFFFFF"/>
                </a:solidFill>
                <a:latin typeface="Arial"/>
                <a:ea typeface="ＭＳ Ｐゴシック" pitchFamily="108" charset="-128"/>
                <a:cs typeface="+mn-cs"/>
              </a:defRPr>
            </a:lvl7pPr>
            <a:lvl8pPr marL="3200400" algn="l" defTabSz="914400" rtl="0" eaLnBrk="1" latinLnBrk="0" hangingPunct="1">
              <a:defRPr sz="2400" kern="1200">
                <a:solidFill>
                  <a:srgbClr val="FFFFFF"/>
                </a:solidFill>
                <a:latin typeface="Arial"/>
                <a:ea typeface="ＭＳ Ｐゴシック" pitchFamily="108" charset="-128"/>
                <a:cs typeface="+mn-cs"/>
              </a:defRPr>
            </a:lvl8pPr>
            <a:lvl9pPr marL="3657600" algn="l" defTabSz="914400" rtl="0" eaLnBrk="1" latinLnBrk="0" hangingPunct="1">
              <a:defRPr sz="2400" kern="1200">
                <a:solidFill>
                  <a:srgbClr val="FFFFFF"/>
                </a:solidFill>
                <a:latin typeface="Arial"/>
                <a:ea typeface="ＭＳ Ｐゴシック" pitchFamily="108" charset="-128"/>
                <a:cs typeface="+mn-cs"/>
              </a:defRPr>
            </a:lvl9pPr>
          </a:lstStyle>
          <a:p>
            <a:pPr algn="ctr" fontAlgn="base">
              <a:spcBef>
                <a:spcPct val="0"/>
              </a:spcBef>
              <a:spcAft>
                <a:spcPct val="0"/>
              </a:spcAft>
              <a:defRPr/>
            </a:pPr>
            <a:endParaRPr lang="zh-CN" altLang="en-US" sz="2400">
              <a:solidFill>
                <a:prstClr val="white"/>
              </a:solidFill>
            </a:endParaRPr>
          </a:p>
        </p:txBody>
      </p:sp>
      <p:sp>
        <p:nvSpPr>
          <p:cNvPr id="182" name="文本框 181"/>
          <p:cNvSpPr txBox="1"/>
          <p:nvPr/>
        </p:nvSpPr>
        <p:spPr>
          <a:xfrm>
            <a:off x="9170944" y="1475115"/>
            <a:ext cx="404740" cy="430887"/>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2200">
                <a:solidFill>
                  <a:srgbClr val="FC611F"/>
                </a:solidFill>
                <a:latin typeface="微软雅黑" pitchFamily="34" charset="-122"/>
                <a:ea typeface="微软雅黑" pitchFamily="34" charset="-122"/>
              </a:rPr>
              <a:t>中</a:t>
            </a:r>
          </a:p>
        </p:txBody>
      </p:sp>
      <p:sp>
        <p:nvSpPr>
          <p:cNvPr id="183" name="矩形 182"/>
          <p:cNvSpPr/>
          <p:nvPr/>
        </p:nvSpPr>
        <p:spPr>
          <a:xfrm>
            <a:off x="6143507" y="1758557"/>
            <a:ext cx="3174706" cy="1083374"/>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r">
              <a:lnSpc>
                <a:spcPct val="115000"/>
              </a:lnSpc>
              <a:spcAft>
                <a:spcPct val="0"/>
              </a:spcAft>
            </a:pPr>
            <a:r>
              <a:rPr lang="en-US" altLang="zh-CN" sz="1400" kern="100">
                <a:solidFill>
                  <a:srgbClr val="000000"/>
                </a:solidFill>
                <a:latin typeface="微软雅黑" pitchFamily="34" charset="-122"/>
                <a:ea typeface="微软雅黑" pitchFamily="34" charset="-122"/>
                <a:cs typeface="Times New Roman" panose="02020603050405020304" pitchFamily="18" charset="0"/>
              </a:rPr>
              <a:t>1</a:t>
            </a:r>
            <a:r>
              <a:rPr lang="zh-CN" altLang="en-US" sz="1400" kern="100">
                <a:solidFill>
                  <a:srgbClr val="000000"/>
                </a:solidFill>
                <a:latin typeface="微软雅黑" pitchFamily="34" charset="-122"/>
                <a:ea typeface="微软雅黑" pitchFamily="34" charset="-122"/>
                <a:cs typeface="Times New Roman" panose="02020603050405020304" pitchFamily="18" charset="0"/>
              </a:rPr>
              <a:t>）信息不匹配</a:t>
            </a:r>
            <a:r>
              <a:rPr lang="zh-CN" altLang="zh-CN" sz="1400" kern="100">
                <a:solidFill>
                  <a:srgbClr val="000000"/>
                </a:solidFill>
                <a:latin typeface="微软雅黑" pitchFamily="34" charset="-122"/>
                <a:ea typeface="微软雅黑" pitchFamily="34" charset="-122"/>
                <a:cs typeface="Times New Roman" panose="02020603050405020304" pitchFamily="18" charset="0"/>
              </a:rPr>
              <a:t>等原因</a:t>
            </a:r>
            <a:r>
              <a:rPr lang="zh-CN" altLang="en-US" sz="1400" kern="100">
                <a:solidFill>
                  <a:srgbClr val="000000"/>
                </a:solidFill>
                <a:latin typeface="微软雅黑" pitchFamily="34" charset="-122"/>
                <a:ea typeface="微软雅黑" pitchFamily="34" charset="-122"/>
                <a:cs typeface="Times New Roman" panose="02020603050405020304" pitchFamily="18" charset="0"/>
              </a:rPr>
              <a:t>导致普通</a:t>
            </a:r>
            <a:r>
              <a:rPr lang="zh-CN" altLang="zh-CN" sz="1400" kern="100">
                <a:solidFill>
                  <a:srgbClr val="000000"/>
                </a:solidFill>
                <a:latin typeface="微软雅黑" pitchFamily="34" charset="-122"/>
                <a:ea typeface="微软雅黑" pitchFamily="34" charset="-122"/>
                <a:cs typeface="Times New Roman" panose="02020603050405020304" pitchFamily="18" charset="0"/>
              </a:rPr>
              <a:t>供应方议价能力不高；</a:t>
            </a:r>
            <a:endParaRPr lang="en-US" altLang="zh-CN" sz="1400" kern="100">
              <a:solidFill>
                <a:srgbClr val="000000"/>
              </a:solidFill>
              <a:latin typeface="微软雅黑" pitchFamily="34" charset="-122"/>
              <a:ea typeface="微软雅黑" pitchFamily="34" charset="-122"/>
              <a:cs typeface="Times New Roman" panose="02020603050405020304" pitchFamily="18" charset="0"/>
            </a:endParaRPr>
          </a:p>
          <a:p>
            <a:pPr lvl="0" algn="r">
              <a:lnSpc>
                <a:spcPct val="115000"/>
              </a:lnSpc>
              <a:spcAft>
                <a:spcPct val="0"/>
              </a:spcAft>
            </a:pPr>
            <a:r>
              <a:rPr lang="en-US" altLang="zh-CN" sz="1400" kern="100">
                <a:latin typeface="微软雅黑" pitchFamily="34" charset="-122"/>
                <a:ea typeface="微软雅黑" pitchFamily="34" charset="-122"/>
                <a:cs typeface="Times New Roman" panose="02020603050405020304" pitchFamily="18" charset="0"/>
              </a:rPr>
              <a:t>2</a:t>
            </a:r>
            <a:r>
              <a:rPr lang="zh-CN" altLang="en-US" sz="1400" kern="100">
                <a:latin typeface="微软雅黑" pitchFamily="34" charset="-122"/>
                <a:ea typeface="微软雅黑" pitchFamily="34" charset="-122"/>
                <a:cs typeface="Times New Roman" panose="02020603050405020304" pitchFamily="18" charset="0"/>
              </a:rPr>
              <a:t>）</a:t>
            </a:r>
            <a:r>
              <a:rPr lang="zh-CN" altLang="zh-CN" sz="1400" kern="100">
                <a:solidFill>
                  <a:srgbClr val="000000"/>
                </a:solidFill>
                <a:latin typeface="微软雅黑" pitchFamily="34" charset="-122"/>
                <a:ea typeface="微软雅黑" pitchFamily="34" charset="-122"/>
                <a:cs typeface="Times New Roman" panose="02020603050405020304" pitchFamily="18" charset="0"/>
              </a:rPr>
              <a:t>标杆</a:t>
            </a:r>
            <a:r>
              <a:rPr lang="zh-CN" altLang="en-US" sz="1400" kern="100">
                <a:solidFill>
                  <a:srgbClr val="000000"/>
                </a:solidFill>
                <a:latin typeface="微软雅黑" pitchFamily="34" charset="-122"/>
                <a:ea typeface="微软雅黑" pitchFamily="34" charset="-122"/>
                <a:cs typeface="Times New Roman" panose="02020603050405020304" pitchFamily="18" charset="0"/>
              </a:rPr>
              <a:t>性质</a:t>
            </a:r>
            <a:r>
              <a:rPr lang="zh-CN" altLang="zh-CN" sz="1400" kern="100">
                <a:solidFill>
                  <a:srgbClr val="000000"/>
                </a:solidFill>
                <a:latin typeface="微软雅黑" pitchFamily="34" charset="-122"/>
                <a:ea typeface="微软雅黑" pitchFamily="34" charset="-122"/>
                <a:cs typeface="Times New Roman" panose="02020603050405020304" pitchFamily="18" charset="0"/>
              </a:rPr>
              <a:t>的机构投资者具有强大的议价能力；</a:t>
            </a:r>
            <a:endParaRPr lang="zh-CN" altLang="zh-CN" sz="1400" kern="100">
              <a:effectLst/>
              <a:latin typeface="微软雅黑" pitchFamily="34" charset="-122"/>
              <a:ea typeface="微软雅黑" pitchFamily="34" charset="-122"/>
              <a:cs typeface="Times New Roman" panose="02020603050405020304" pitchFamily="18" charset="0"/>
            </a:endParaRPr>
          </a:p>
        </p:txBody>
      </p:sp>
      <p:sp>
        <p:nvSpPr>
          <p:cNvPr id="187" name="任意多边形 186"/>
          <p:cNvSpPr/>
          <p:nvPr/>
        </p:nvSpPr>
        <p:spPr>
          <a:xfrm flipV="1">
            <a:off x="6005812" y="4264834"/>
            <a:ext cx="3404888" cy="248857"/>
          </a:xfrm>
          <a:custGeom>
            <a:gdLst>
              <a:gd name="connsiteX0" fmla="*/ 0 w 2896333"/>
              <a:gd name="connsiteY0" fmla="*/ 581025 h 581025"/>
              <a:gd name="connsiteX1" fmla="*/ 333375 w 2896333"/>
              <a:gd name="connsiteY1" fmla="*/ 0 h 581025"/>
              <a:gd name="connsiteX2" fmla="*/ 2896333 w 2896333"/>
              <a:gd name="connsiteY2" fmla="*/ 0 h 581025"/>
              <a:gd name="connsiteX3" fmla="*/ 1495425 w 1495425"/>
              <a:gd name="connsiteY3" fmla="*/ 0 h 581025"/>
            </a:gdLst>
            <a:cxnLst>
              <a:cxn ang="0">
                <a:pos x="connsiteX0" y="connsiteY0"/>
              </a:cxn>
              <a:cxn ang="0">
                <a:pos x="connsiteX1" y="connsiteY1"/>
              </a:cxn>
              <a:cxn ang="0">
                <a:pos x="connsiteX2" y="connsiteY2"/>
              </a:cxn>
            </a:cxnLst>
            <a:rect l="l" t="t" r="r" b="b"/>
            <a:pathLst>
              <a:path w="2896333" h="581025">
                <a:moveTo>
                  <a:pt x="0" y="581025"/>
                </a:moveTo>
                <a:lnTo>
                  <a:pt x="333375" y="0"/>
                </a:lnTo>
                <a:lnTo>
                  <a:pt x="2896333" y="0"/>
                </a:lnTo>
              </a:path>
            </a:pathLst>
          </a:custGeom>
          <a:noFill/>
          <a:ln w="12700">
            <a:solidFill>
              <a:srgbClr val="FC611F"/>
            </a:solidFill>
            <a:prstDash val="dash"/>
            <a:headEnd type="oval" w="med" len="med"/>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5pPr>
            <a:lvl6pPr marL="2286000" algn="l" defTabSz="914400" rtl="0" eaLnBrk="1" latinLnBrk="0" hangingPunct="1">
              <a:defRPr sz="2400" kern="1200">
                <a:solidFill>
                  <a:srgbClr val="FFFFFF"/>
                </a:solidFill>
                <a:latin typeface="Arial"/>
                <a:ea typeface="ＭＳ Ｐゴシック" pitchFamily="108" charset="-128"/>
                <a:cs typeface="+mn-cs"/>
              </a:defRPr>
            </a:lvl6pPr>
            <a:lvl7pPr marL="2743200" algn="l" defTabSz="914400" rtl="0" eaLnBrk="1" latinLnBrk="0" hangingPunct="1">
              <a:defRPr sz="2400" kern="1200">
                <a:solidFill>
                  <a:srgbClr val="FFFFFF"/>
                </a:solidFill>
                <a:latin typeface="Arial"/>
                <a:ea typeface="ＭＳ Ｐゴシック" pitchFamily="108" charset="-128"/>
                <a:cs typeface="+mn-cs"/>
              </a:defRPr>
            </a:lvl7pPr>
            <a:lvl8pPr marL="3200400" algn="l" defTabSz="914400" rtl="0" eaLnBrk="1" latinLnBrk="0" hangingPunct="1">
              <a:defRPr sz="2400" kern="1200">
                <a:solidFill>
                  <a:srgbClr val="FFFFFF"/>
                </a:solidFill>
                <a:latin typeface="Arial"/>
                <a:ea typeface="ＭＳ Ｐゴシック" pitchFamily="108" charset="-128"/>
                <a:cs typeface="+mn-cs"/>
              </a:defRPr>
            </a:lvl8pPr>
            <a:lvl9pPr marL="3657600" algn="l" defTabSz="914400" rtl="0" eaLnBrk="1" latinLnBrk="0" hangingPunct="1">
              <a:defRPr sz="2400" kern="1200">
                <a:solidFill>
                  <a:srgbClr val="FFFFFF"/>
                </a:solidFill>
                <a:latin typeface="Arial"/>
                <a:ea typeface="ＭＳ Ｐゴシック" pitchFamily="108" charset="-128"/>
                <a:cs typeface="+mn-cs"/>
              </a:defRPr>
            </a:lvl9pPr>
          </a:lstStyle>
          <a:p>
            <a:pPr algn="ctr" fontAlgn="base">
              <a:spcBef>
                <a:spcPct val="0"/>
              </a:spcBef>
              <a:spcAft>
                <a:spcPct val="0"/>
              </a:spcAft>
              <a:defRPr/>
            </a:pPr>
            <a:endParaRPr lang="zh-CN" altLang="en-US" sz="2400">
              <a:solidFill>
                <a:prstClr val="white"/>
              </a:solidFill>
            </a:endParaRPr>
          </a:p>
        </p:txBody>
      </p:sp>
      <p:sp>
        <p:nvSpPr>
          <p:cNvPr id="188" name="矩形 187"/>
          <p:cNvSpPr/>
          <p:nvPr/>
        </p:nvSpPr>
        <p:spPr>
          <a:xfrm>
            <a:off x="6393160" y="3723935"/>
            <a:ext cx="3347792" cy="835613"/>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just">
              <a:lnSpc>
                <a:spcPct val="115000"/>
              </a:lnSpc>
              <a:spcAft>
                <a:spcPct val="0"/>
              </a:spcAft>
            </a:pPr>
            <a:r>
              <a:rPr lang="en-US" altLang="zh-CN" sz="1400" kern="100">
                <a:latin typeface="微软雅黑" pitchFamily="34" charset="-122"/>
                <a:ea typeface="微软雅黑" pitchFamily="34" charset="-122"/>
                <a:cs typeface="Times New Roman" panose="02020603050405020304" pitchFamily="18" charset="0"/>
              </a:rPr>
              <a:t>1</a:t>
            </a:r>
            <a:r>
              <a:rPr lang="zh-CN" altLang="en-US" sz="1400" kern="100">
                <a:latin typeface="微软雅黑" pitchFamily="34" charset="-122"/>
                <a:ea typeface="微软雅黑" pitchFamily="34" charset="-122"/>
                <a:cs typeface="Times New Roman" panose="02020603050405020304" pitchFamily="18" charset="0"/>
              </a:rPr>
              <a:t>）</a:t>
            </a:r>
            <a:r>
              <a:rPr lang="zh-CN" altLang="zh-CN" sz="1400" kern="100">
                <a:latin typeface="微软雅黑" pitchFamily="34" charset="-122"/>
                <a:ea typeface="微软雅黑" pitchFamily="34" charset="-122"/>
                <a:cs typeface="Times New Roman" panose="02020603050405020304" pitchFamily="18" charset="0"/>
              </a:rPr>
              <a:t>私募机构众多，行业竞争激烈</a:t>
            </a:r>
            <a:r>
              <a:rPr lang="zh-CN" altLang="en-US" sz="1400" kern="100">
                <a:latin typeface="微软雅黑" pitchFamily="34" charset="-122"/>
                <a:ea typeface="微软雅黑" pitchFamily="34" charset="-122"/>
                <a:cs typeface="Times New Roman" panose="02020603050405020304" pitchFamily="18" charset="0"/>
              </a:rPr>
              <a:t>；</a:t>
            </a:r>
            <a:endParaRPr lang="en-US" altLang="zh-CN" sz="1400" kern="100">
              <a:latin typeface="微软雅黑" pitchFamily="34" charset="-122"/>
              <a:ea typeface="微软雅黑" pitchFamily="34" charset="-122"/>
              <a:cs typeface="Times New Roman" panose="02020603050405020304" pitchFamily="18" charset="0"/>
            </a:endParaRPr>
          </a:p>
          <a:p>
            <a:pPr lvl="0" algn="just">
              <a:lnSpc>
                <a:spcPct val="115000"/>
              </a:lnSpc>
              <a:spcAft>
                <a:spcPct val="0"/>
              </a:spcAft>
            </a:pPr>
            <a:r>
              <a:rPr lang="en-US" altLang="zh-CN" sz="1400" kern="100">
                <a:latin typeface="微软雅黑" pitchFamily="34" charset="-122"/>
                <a:ea typeface="微软雅黑" pitchFamily="34" charset="-122"/>
                <a:cs typeface="Times New Roman" panose="02020603050405020304" pitchFamily="18" charset="0"/>
              </a:rPr>
              <a:t>2</a:t>
            </a:r>
            <a:r>
              <a:rPr lang="zh-CN" altLang="en-US" sz="1400" kern="100">
                <a:latin typeface="微软雅黑" pitchFamily="34" charset="-122"/>
                <a:ea typeface="微软雅黑" pitchFamily="34" charset="-122"/>
                <a:cs typeface="Times New Roman" panose="02020603050405020304" pitchFamily="18" charset="0"/>
              </a:rPr>
              <a:t>）</a:t>
            </a:r>
            <a:r>
              <a:rPr lang="zh-CN" altLang="zh-CN" sz="1400" kern="100">
                <a:latin typeface="微软雅黑" pitchFamily="34" charset="-122"/>
                <a:ea typeface="微软雅黑" pitchFamily="34" charset="-122"/>
                <a:cs typeface="Times New Roman" panose="02020603050405020304" pitchFamily="18" charset="0"/>
              </a:rPr>
              <a:t>能提供主动管理服务的私募管理机构不多；</a:t>
            </a:r>
            <a:endParaRPr lang="zh-CN" altLang="zh-CN" sz="1400" kern="100">
              <a:effectLst/>
              <a:latin typeface="微软雅黑" pitchFamily="34" charset="-122"/>
              <a:ea typeface="微软雅黑" pitchFamily="34" charset="-122"/>
              <a:cs typeface="Times New Roman" panose="02020603050405020304" pitchFamily="18" charset="0"/>
            </a:endParaRPr>
          </a:p>
        </p:txBody>
      </p:sp>
      <p:sp>
        <p:nvSpPr>
          <p:cNvPr id="189" name="文本框 188"/>
          <p:cNvSpPr txBox="1"/>
          <p:nvPr/>
        </p:nvSpPr>
        <p:spPr>
          <a:xfrm>
            <a:off x="9406973" y="4301160"/>
            <a:ext cx="404740" cy="430887"/>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2200">
                <a:solidFill>
                  <a:srgbClr val="FC611F"/>
                </a:solidFill>
                <a:latin typeface="微软雅黑" pitchFamily="34" charset="-122"/>
                <a:ea typeface="微软雅黑" pitchFamily="34" charset="-122"/>
              </a:rPr>
              <a:t>强</a:t>
            </a:r>
          </a:p>
        </p:txBody>
      </p:sp>
      <p:sp>
        <p:nvSpPr>
          <p:cNvPr id="190" name="任意多边形 189"/>
          <p:cNvSpPr/>
          <p:nvPr/>
        </p:nvSpPr>
        <p:spPr>
          <a:xfrm flipH="1" flipV="1">
            <a:off x="443423" y="3855080"/>
            <a:ext cx="3042039" cy="1151682"/>
          </a:xfrm>
          <a:custGeom>
            <a:gdLst>
              <a:gd name="connsiteX0" fmla="*/ 0 w 2896333"/>
              <a:gd name="connsiteY0" fmla="*/ 581025 h 581025"/>
              <a:gd name="connsiteX1" fmla="*/ 333375 w 2896333"/>
              <a:gd name="connsiteY1" fmla="*/ 0 h 581025"/>
              <a:gd name="connsiteX2" fmla="*/ 2896333 w 2896333"/>
              <a:gd name="connsiteY2" fmla="*/ 0 h 581025"/>
              <a:gd name="connsiteX3" fmla="*/ 1495425 w 1495425"/>
              <a:gd name="connsiteY3" fmla="*/ 0 h 581025"/>
            </a:gdLst>
            <a:cxnLst>
              <a:cxn ang="0">
                <a:pos x="connsiteX0" y="connsiteY0"/>
              </a:cxn>
              <a:cxn ang="0">
                <a:pos x="connsiteX1" y="connsiteY1"/>
              </a:cxn>
              <a:cxn ang="0">
                <a:pos x="connsiteX2" y="connsiteY2"/>
              </a:cxn>
            </a:cxnLst>
            <a:rect l="l" t="t" r="r" b="b"/>
            <a:pathLst>
              <a:path w="2896333" h="581025">
                <a:moveTo>
                  <a:pt x="0" y="581025"/>
                </a:moveTo>
                <a:lnTo>
                  <a:pt x="333375" y="0"/>
                </a:lnTo>
                <a:lnTo>
                  <a:pt x="2896333" y="0"/>
                </a:lnTo>
              </a:path>
            </a:pathLst>
          </a:custGeom>
          <a:noFill/>
          <a:ln w="12700">
            <a:solidFill>
              <a:srgbClr val="FC611F"/>
            </a:solidFill>
            <a:prstDash val="dash"/>
            <a:headEnd type="oval" w="med" len="med"/>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5pPr>
            <a:lvl6pPr marL="2286000" algn="l" defTabSz="914400" rtl="0" eaLnBrk="1" latinLnBrk="0" hangingPunct="1">
              <a:defRPr sz="2400" kern="1200">
                <a:solidFill>
                  <a:srgbClr val="FFFFFF"/>
                </a:solidFill>
                <a:latin typeface="Arial"/>
                <a:ea typeface="ＭＳ Ｐゴシック" pitchFamily="108" charset="-128"/>
                <a:cs typeface="+mn-cs"/>
              </a:defRPr>
            </a:lvl6pPr>
            <a:lvl7pPr marL="2743200" algn="l" defTabSz="914400" rtl="0" eaLnBrk="1" latinLnBrk="0" hangingPunct="1">
              <a:defRPr sz="2400" kern="1200">
                <a:solidFill>
                  <a:srgbClr val="FFFFFF"/>
                </a:solidFill>
                <a:latin typeface="Arial"/>
                <a:ea typeface="ＭＳ Ｐゴシック" pitchFamily="108" charset="-128"/>
                <a:cs typeface="+mn-cs"/>
              </a:defRPr>
            </a:lvl7pPr>
            <a:lvl8pPr marL="3200400" algn="l" defTabSz="914400" rtl="0" eaLnBrk="1" latinLnBrk="0" hangingPunct="1">
              <a:defRPr sz="2400" kern="1200">
                <a:solidFill>
                  <a:srgbClr val="FFFFFF"/>
                </a:solidFill>
                <a:latin typeface="Arial"/>
                <a:ea typeface="ＭＳ Ｐゴシック" pitchFamily="108" charset="-128"/>
                <a:cs typeface="+mn-cs"/>
              </a:defRPr>
            </a:lvl8pPr>
            <a:lvl9pPr marL="3657600" algn="l" defTabSz="914400" rtl="0" eaLnBrk="1" latinLnBrk="0" hangingPunct="1">
              <a:defRPr sz="2400" kern="1200">
                <a:solidFill>
                  <a:srgbClr val="FFFFFF"/>
                </a:solidFill>
                <a:latin typeface="Arial"/>
                <a:ea typeface="ＭＳ Ｐゴシック" pitchFamily="108" charset="-128"/>
                <a:cs typeface="+mn-cs"/>
              </a:defRPr>
            </a:lvl9pPr>
          </a:lstStyle>
          <a:p>
            <a:pPr algn="ctr" fontAlgn="base">
              <a:spcBef>
                <a:spcPct val="0"/>
              </a:spcBef>
              <a:spcAft>
                <a:spcPct val="0"/>
              </a:spcAft>
              <a:defRPr/>
            </a:pPr>
            <a:endParaRPr lang="zh-CN" altLang="en-US" sz="2400">
              <a:solidFill>
                <a:prstClr val="white"/>
              </a:solidFill>
            </a:endParaRPr>
          </a:p>
        </p:txBody>
      </p:sp>
      <p:sp>
        <p:nvSpPr>
          <p:cNvPr id="192" name="文本框 191"/>
          <p:cNvSpPr txBox="1"/>
          <p:nvPr/>
        </p:nvSpPr>
        <p:spPr>
          <a:xfrm>
            <a:off x="927" y="4791318"/>
            <a:ext cx="404740" cy="430887"/>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2200">
                <a:solidFill>
                  <a:srgbClr val="FC611F"/>
                </a:solidFill>
                <a:latin typeface="微软雅黑" pitchFamily="34" charset="-122"/>
                <a:ea typeface="微软雅黑" pitchFamily="34" charset="-122"/>
              </a:rPr>
              <a:t>低</a:t>
            </a:r>
          </a:p>
        </p:txBody>
      </p:sp>
      <p:sp>
        <p:nvSpPr>
          <p:cNvPr id="193" name="矩形 192"/>
          <p:cNvSpPr/>
          <p:nvPr/>
        </p:nvSpPr>
        <p:spPr>
          <a:xfrm>
            <a:off x="389467" y="3928164"/>
            <a:ext cx="2846236" cy="1083374"/>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just">
              <a:lnSpc>
                <a:spcPct val="115000"/>
              </a:lnSpc>
              <a:spcAft>
                <a:spcPct val="0"/>
              </a:spcAft>
            </a:pPr>
            <a:r>
              <a:rPr lang="en-US" altLang="zh-CN" sz="1400" kern="100">
                <a:solidFill>
                  <a:srgbClr val="000000"/>
                </a:solidFill>
                <a:latin typeface="微软雅黑" pitchFamily="34" charset="-122"/>
                <a:ea typeface="微软雅黑" pitchFamily="34" charset="-122"/>
                <a:cs typeface="Times New Roman" panose="02020603050405020304" pitchFamily="18" charset="0"/>
              </a:rPr>
              <a:t>1</a:t>
            </a:r>
            <a:r>
              <a:rPr lang="zh-CN" altLang="en-US" sz="1400" kern="100">
                <a:solidFill>
                  <a:srgbClr val="000000"/>
                </a:solidFill>
                <a:latin typeface="微软雅黑" pitchFamily="34" charset="-122"/>
                <a:ea typeface="微软雅黑" pitchFamily="34" charset="-122"/>
                <a:cs typeface="Times New Roman" panose="02020603050405020304" pitchFamily="18" charset="0"/>
              </a:rPr>
              <a:t>）</a:t>
            </a:r>
            <a:r>
              <a:rPr lang="zh-CN" altLang="zh-CN" sz="1400" kern="100">
                <a:solidFill>
                  <a:srgbClr val="000000"/>
                </a:solidFill>
                <a:latin typeface="微软雅黑" pitchFamily="34" charset="-122"/>
                <a:ea typeface="微软雅黑" pitchFamily="34" charset="-122"/>
                <a:cs typeface="Times New Roman" panose="02020603050405020304" pitchFamily="18" charset="0"/>
              </a:rPr>
              <a:t>资金门槛较低；</a:t>
            </a:r>
            <a:endParaRPr lang="zh-CN" altLang="zh-CN" sz="1400" kern="100">
              <a:latin typeface="微软雅黑" pitchFamily="34" charset="-122"/>
              <a:ea typeface="微软雅黑" pitchFamily="34" charset="-122"/>
              <a:cs typeface="Times New Roman" panose="02020603050405020304" pitchFamily="18" charset="0"/>
            </a:endParaRPr>
          </a:p>
          <a:p>
            <a:pPr lvl="0" algn="just">
              <a:lnSpc>
                <a:spcPct val="115000"/>
              </a:lnSpc>
              <a:spcAft>
                <a:spcPct val="0"/>
              </a:spcAft>
            </a:pPr>
            <a:r>
              <a:rPr lang="en-US" altLang="zh-CN" sz="1400" kern="100">
                <a:solidFill>
                  <a:srgbClr val="000000"/>
                </a:solidFill>
                <a:latin typeface="微软雅黑" pitchFamily="34" charset="-122"/>
                <a:ea typeface="微软雅黑" pitchFamily="34" charset="-122"/>
                <a:cs typeface="Times New Roman" panose="02020603050405020304" pitchFamily="18" charset="0"/>
              </a:rPr>
              <a:t>2</a:t>
            </a:r>
            <a:r>
              <a:rPr lang="zh-CN" altLang="en-US" sz="1400" kern="100">
                <a:solidFill>
                  <a:srgbClr val="000000"/>
                </a:solidFill>
                <a:latin typeface="微软雅黑" pitchFamily="34" charset="-122"/>
                <a:ea typeface="微软雅黑" pitchFamily="34" charset="-122"/>
                <a:cs typeface="Times New Roman" panose="02020603050405020304" pitchFamily="18" charset="0"/>
              </a:rPr>
              <a:t>）人员</a:t>
            </a:r>
            <a:r>
              <a:rPr lang="zh-CN" altLang="zh-CN" sz="1400" kern="100">
                <a:solidFill>
                  <a:srgbClr val="000000"/>
                </a:solidFill>
                <a:latin typeface="微软雅黑" pitchFamily="34" charset="-122"/>
                <a:ea typeface="微软雅黑" pitchFamily="34" charset="-122"/>
                <a:cs typeface="Times New Roman" panose="02020603050405020304" pitchFamily="18" charset="0"/>
              </a:rPr>
              <a:t>专业性</a:t>
            </a:r>
            <a:r>
              <a:rPr lang="zh-CN" altLang="en-US" sz="1400" kern="100">
                <a:solidFill>
                  <a:srgbClr val="000000"/>
                </a:solidFill>
                <a:latin typeface="微软雅黑" pitchFamily="34" charset="-122"/>
                <a:ea typeface="微软雅黑" pitchFamily="34" charset="-122"/>
                <a:cs typeface="Times New Roman" panose="02020603050405020304" pitchFamily="18" charset="0"/>
              </a:rPr>
              <a:t>要求高；</a:t>
            </a:r>
            <a:endParaRPr lang="en-US" altLang="zh-CN" sz="1400" kern="100">
              <a:solidFill>
                <a:srgbClr val="000000"/>
              </a:solidFill>
              <a:latin typeface="微软雅黑" pitchFamily="34" charset="-122"/>
              <a:ea typeface="微软雅黑" pitchFamily="34" charset="-122"/>
              <a:cs typeface="Times New Roman" panose="02020603050405020304" pitchFamily="18" charset="0"/>
            </a:endParaRPr>
          </a:p>
          <a:p>
            <a:pPr lvl="0" algn="just">
              <a:lnSpc>
                <a:spcPct val="115000"/>
              </a:lnSpc>
              <a:spcAft>
                <a:spcPct val="0"/>
              </a:spcAft>
            </a:pPr>
            <a:r>
              <a:rPr lang="en-US" altLang="zh-CN" sz="1400" kern="100">
                <a:solidFill>
                  <a:srgbClr val="000000"/>
                </a:solidFill>
                <a:latin typeface="微软雅黑" pitchFamily="34" charset="-122"/>
                <a:ea typeface="微软雅黑" pitchFamily="34" charset="-122"/>
                <a:cs typeface="Times New Roman" panose="02020603050405020304" pitchFamily="18" charset="0"/>
              </a:rPr>
              <a:t>3</a:t>
            </a:r>
            <a:r>
              <a:rPr lang="zh-CN" altLang="en-US" sz="1400" kern="100">
                <a:solidFill>
                  <a:srgbClr val="000000"/>
                </a:solidFill>
                <a:latin typeface="微软雅黑" pitchFamily="34" charset="-122"/>
                <a:ea typeface="微软雅黑" pitchFamily="34" charset="-122"/>
                <a:cs typeface="Times New Roman" panose="02020603050405020304" pitchFamily="18" charset="0"/>
              </a:rPr>
              <a:t>）尽管新规出台，设定产品推出时限</a:t>
            </a:r>
            <a:r>
              <a:rPr lang="zh-CN" altLang="en-US" sz="1400">
                <a:solidFill>
                  <a:srgbClr val="000000"/>
                </a:solidFill>
                <a:latin typeface="微软雅黑" pitchFamily="34" charset="-122"/>
                <a:ea typeface="微软雅黑" pitchFamily="34" charset="-122"/>
                <a:cs typeface="Times New Roman" panose="02020603050405020304" pitchFamily="18" charset="0"/>
              </a:rPr>
              <a:t>，但行</a:t>
            </a:r>
            <a:r>
              <a:rPr lang="zh-CN" altLang="zh-CN" sz="1400">
                <a:solidFill>
                  <a:srgbClr val="000000"/>
                </a:solidFill>
                <a:latin typeface="微软雅黑" pitchFamily="34" charset="-122"/>
                <a:ea typeface="微软雅黑" pitchFamily="34" charset="-122"/>
                <a:cs typeface="Times New Roman" panose="02020603050405020304" pitchFamily="18" charset="0"/>
              </a:rPr>
              <a:t>政管控</a:t>
            </a:r>
            <a:r>
              <a:rPr lang="zh-CN" altLang="en-US" sz="1400">
                <a:solidFill>
                  <a:srgbClr val="000000"/>
                </a:solidFill>
                <a:latin typeface="微软雅黑" pitchFamily="34" charset="-122"/>
                <a:ea typeface="微软雅黑" pitchFamily="34" charset="-122"/>
                <a:cs typeface="Times New Roman" panose="02020603050405020304" pitchFamily="18" charset="0"/>
              </a:rPr>
              <a:t>仍相对宽松</a:t>
            </a:r>
            <a:r>
              <a:rPr lang="zh-CN" altLang="zh-CN" sz="1400">
                <a:solidFill>
                  <a:srgbClr val="000000"/>
                </a:solidFill>
                <a:latin typeface="微软雅黑" pitchFamily="34" charset="-122"/>
                <a:ea typeface="微软雅黑" pitchFamily="34" charset="-122"/>
                <a:cs typeface="Times New Roman" panose="02020603050405020304" pitchFamily="18" charset="0"/>
              </a:rPr>
              <a:t>；</a:t>
            </a:r>
            <a:endParaRPr lang="zh-CN" altLang="en-US" sz="1400">
              <a:latin typeface="微软雅黑" pitchFamily="34" charset="-122"/>
              <a:ea typeface="微软雅黑" pitchFamily="34" charset="-122"/>
            </a:endParaRPr>
          </a:p>
        </p:txBody>
      </p:sp>
      <p:sp>
        <p:nvSpPr>
          <p:cNvPr id="194" name="矩形 193"/>
          <p:cNvSpPr/>
          <p:nvPr/>
        </p:nvSpPr>
        <p:spPr>
          <a:xfrm>
            <a:off x="2329205" y="5785519"/>
            <a:ext cx="4953000" cy="307777"/>
          </a:xfrm>
          <a:prstGeom prst="rect">
            <a:avLst/>
          </a:prstGeom>
        </p:spPr>
        <p:txBody>
          <a:bodyPr>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zh-CN" sz="1400">
                <a:solidFill>
                  <a:srgbClr val="000000"/>
                </a:solidFill>
                <a:latin typeface="微软雅黑" pitchFamily="34" charset="-122"/>
                <a:ea typeface="微软雅黑" pitchFamily="34" charset="-122"/>
                <a:cs typeface="Times New Roman" panose="02020603050405020304" pitchFamily="18" charset="0"/>
              </a:rPr>
              <a:t>地产项目的融资有众多渠道，但也都有各自的不足</a:t>
            </a:r>
            <a:r>
              <a:rPr lang="zh-CN" altLang="en-US" sz="1400">
                <a:solidFill>
                  <a:srgbClr val="000000"/>
                </a:solidFill>
                <a:latin typeface="微软雅黑" pitchFamily="34" charset="-122"/>
                <a:ea typeface="微软雅黑" pitchFamily="34" charset="-122"/>
                <a:cs typeface="Times New Roman" panose="02020603050405020304" pitchFamily="18" charset="0"/>
              </a:rPr>
              <a:t>。</a:t>
            </a:r>
            <a:endParaRPr lang="zh-CN" altLang="en-US" sz="1400">
              <a:latin typeface="微软雅黑" pitchFamily="34" charset="-122"/>
              <a:ea typeface="微软雅黑" pitchFamily="34" charset="-122"/>
            </a:endParaRPr>
          </a:p>
        </p:txBody>
      </p:sp>
      <p:sp>
        <p:nvSpPr>
          <p:cNvPr id="195" name="文本框 194"/>
          <p:cNvSpPr txBox="1"/>
          <p:nvPr/>
        </p:nvSpPr>
        <p:spPr>
          <a:xfrm>
            <a:off x="6755674" y="5521916"/>
            <a:ext cx="390020" cy="430887"/>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sz="2200">
                <a:solidFill>
                  <a:srgbClr val="FC611F"/>
                </a:solidFill>
                <a:latin typeface="微软雅黑" pitchFamily="34" charset="-122"/>
                <a:ea typeface="微软雅黑" pitchFamily="34" charset="-122"/>
              </a:rPr>
              <a:t>弱</a:t>
            </a:r>
          </a:p>
        </p:txBody>
      </p:sp>
      <p:cxnSp>
        <p:nvCxnSpPr>
          <p:cNvPr id="197" name="直接连接符 196"/>
          <p:cNvCxnSpPr/>
          <p:nvPr/>
        </p:nvCxnSpPr>
        <p:spPr bwMode="auto">
          <a:xfrm>
            <a:off x="2841221" y="5737359"/>
            <a:ext cx="3844670" cy="27219"/>
          </a:xfrm>
          <a:prstGeom prst="line">
            <a:avLst/>
          </a:prstGeom>
          <a:solidFill>
            <a:schemeClr val="accent1"/>
          </a:solidFill>
          <a:ln w="12700" cap="flat" cmpd="sng" algn="ctr">
            <a:solidFill>
              <a:srgbClr val="FC611F"/>
            </a:solidFill>
            <a:prstDash val="dash"/>
            <a:round/>
            <a:headEnd type="none" w="med" len="med"/>
            <a:tailEnd type="none" w="med" len="med"/>
          </a:ln>
          <a:effectLst/>
        </p:spPr>
      </p:cxnSp>
      <p:cxnSp>
        <p:nvCxnSpPr>
          <p:cNvPr id="207" name="直接连接符 206"/>
          <p:cNvCxnSpPr/>
          <p:nvPr/>
        </p:nvCxnSpPr>
        <p:spPr bwMode="auto">
          <a:xfrm flipH="1">
            <a:off x="4736976" y="4979100"/>
            <a:ext cx="0" cy="804723"/>
          </a:xfrm>
          <a:prstGeom prst="line">
            <a:avLst/>
          </a:prstGeom>
          <a:solidFill>
            <a:schemeClr val="accent1"/>
          </a:solidFill>
          <a:ln w="12700" cap="flat" cmpd="sng" algn="ctr">
            <a:solidFill>
              <a:srgbClr val="FC611F"/>
            </a:solidFill>
            <a:prstDash val="dash"/>
            <a:round/>
            <a:headEnd type="oval" w="med" len="med"/>
            <a:tailEnd type="none" w="med" len="med"/>
          </a:ln>
          <a:effectLst/>
        </p:spPr>
      </p:cxnSp>
    </p:spTree>
    <p:extLst>
      <p:ext uri="{BB962C8B-B14F-4D97-AF65-F5344CB8AC3E}">
        <p14:creationId xmlns:p14="http://schemas.microsoft.com/office/powerpoint/2010/main" val="247207037"/>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公司分析：</a:t>
            </a:r>
            <a:r>
              <a:rPr lang="en-US" altLang="zh-CN"/>
              <a:t>SWOT</a:t>
            </a:r>
            <a:r>
              <a:rPr lang="zh-CN" altLang="en-US"/>
              <a:t>模型</a:t>
            </a:r>
          </a:p>
        </p:txBody>
      </p:sp>
      <p:sp>
        <p:nvSpPr>
          <p:cNvPr id="10" name="矩形 9"/>
          <p:cNvSpPr/>
          <p:nvPr/>
        </p:nvSpPr>
        <p:spPr>
          <a:xfrm>
            <a:off x="1130569" y="4754440"/>
            <a:ext cx="4084942" cy="829073"/>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171450" indent="-171450">
              <a:lnSpc>
                <a:spcPct val="114000"/>
              </a:lnSpc>
              <a:buClrTx/>
              <a:buSzPct val="60000"/>
              <a:buFont typeface="Wingdings" charset="0"/>
              <a:buChar char="n"/>
            </a:pPr>
            <a:r>
              <a:rPr lang="zh-CN" altLang="en-US" sz="1400">
                <a:solidFill>
                  <a:srgbClr val="464F5A"/>
                </a:solidFill>
                <a:latin typeface="微软雅黑" pitchFamily="34" charset="-122"/>
                <a:ea typeface="微软雅黑" pitchFamily="34" charset="-122"/>
                <a:cs typeface="Arial Unicode MS" panose="020b0604020202020204" pitchFamily="34" charset="-122"/>
                <a:sym typeface="+mn-ea"/>
              </a:rPr>
              <a:t>中小型地产公司融资需求；</a:t>
            </a:r>
          </a:p>
          <a:p>
            <a:pPr marL="171450" indent="-171450">
              <a:lnSpc>
                <a:spcPct val="114000"/>
              </a:lnSpc>
              <a:buClrTx/>
              <a:buSzPct val="60000"/>
              <a:buFont typeface="Wingdings" charset="0"/>
              <a:buChar char="n"/>
            </a:pPr>
            <a:r>
              <a:rPr lang="zh-CN" altLang="en-US" sz="1400">
                <a:solidFill>
                  <a:srgbClr val="464F5A"/>
                </a:solidFill>
                <a:latin typeface="微软雅黑" pitchFamily="34" charset="-122"/>
                <a:ea typeface="微软雅黑" pitchFamily="34" charset="-122"/>
                <a:cs typeface="Arial Unicode MS" panose="020b0604020202020204" pitchFamily="34" charset="-122"/>
                <a:sym typeface="+mn-ea"/>
              </a:rPr>
              <a:t>大型地产企业资金专业化管理需求；</a:t>
            </a:r>
          </a:p>
          <a:p>
            <a:pPr marL="171450" indent="-171450">
              <a:lnSpc>
                <a:spcPct val="114000"/>
              </a:lnSpc>
              <a:buClrTx/>
              <a:buSzPct val="60000"/>
              <a:buFont typeface="Wingdings" charset="0"/>
              <a:buChar char="n"/>
            </a:pPr>
            <a:r>
              <a:rPr lang="zh-CN" altLang="en-US" sz="1400">
                <a:solidFill>
                  <a:srgbClr val="464F5A"/>
                </a:solidFill>
                <a:latin typeface="微软雅黑" pitchFamily="34" charset="-122"/>
                <a:ea typeface="微软雅黑" pitchFamily="34" charset="-122"/>
                <a:cs typeface="Arial Unicode MS" panose="020b0604020202020204" pitchFamily="34" charset="-122"/>
                <a:sym typeface="+mn-ea"/>
              </a:rPr>
              <a:t>宽松的行政管控，进入门槛低；</a:t>
            </a:r>
          </a:p>
        </p:txBody>
      </p:sp>
      <p:sp>
        <p:nvSpPr>
          <p:cNvPr id="11" name="TextBox 553"/>
          <p:cNvSpPr txBox="1"/>
          <p:nvPr/>
        </p:nvSpPr>
        <p:spPr>
          <a:xfrm>
            <a:off x="1269231" y="4221088"/>
            <a:ext cx="3302769" cy="400110"/>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en-US" altLang="zh-CN" sz="2000" b="1">
                <a:solidFill>
                  <a:srgbClr val="FF0000"/>
                </a:solidFill>
                <a:latin typeface="微软雅黑" pitchFamily="34" charset="-122"/>
                <a:ea typeface="微软雅黑" pitchFamily="34" charset="-122"/>
                <a:cs typeface="Arial Unicode MS" panose="020b0604020202020204" pitchFamily="34" charset="-122"/>
              </a:rPr>
              <a:t>O</a:t>
            </a:r>
            <a:r>
              <a:rPr lang="en-US" altLang="zh-CN" sz="2000" b="1">
                <a:solidFill>
                  <a:srgbClr val="1C2B38"/>
                </a:solidFill>
                <a:latin typeface="微软雅黑" pitchFamily="34" charset="-122"/>
                <a:ea typeface="微软雅黑" pitchFamily="34" charset="-122"/>
                <a:cs typeface="Arial Unicode MS" panose="020b0604020202020204" pitchFamily="34" charset="-122"/>
              </a:rPr>
              <a:t>pportunities</a:t>
            </a:r>
            <a:r>
              <a:rPr lang="en-US" altLang="zh-CN" sz="2000" b="1">
                <a:solidFill>
                  <a:schemeClr val="bg1">
                    <a:lumMod val="50000"/>
                  </a:schemeClr>
                </a:solidFill>
                <a:latin typeface="微软雅黑" pitchFamily="34" charset="-122"/>
                <a:ea typeface="微软雅黑" pitchFamily="34" charset="-122"/>
                <a:cs typeface="Arial Unicode MS" panose="020b0604020202020204" pitchFamily="34" charset="-122"/>
              </a:rPr>
              <a:t> </a:t>
            </a:r>
            <a:r>
              <a:rPr lang="zh-CN" altLang="en-US" sz="2000" b="1">
                <a:solidFill>
                  <a:srgbClr val="1C2B38"/>
                </a:solidFill>
                <a:latin typeface="微软雅黑" pitchFamily="34" charset="-122"/>
                <a:ea typeface="微软雅黑" pitchFamily="34" charset="-122"/>
                <a:cs typeface="Arial Unicode MS" panose="020b0604020202020204" pitchFamily="34" charset="-122"/>
              </a:rPr>
              <a:t>机遇</a:t>
            </a:r>
            <a:endParaRPr lang="en-US" altLang="zh-CN" sz="2000" b="1">
              <a:solidFill>
                <a:srgbClr val="1C2B38"/>
              </a:solidFill>
              <a:latin typeface="微软雅黑" pitchFamily="34" charset="-122"/>
              <a:ea typeface="微软雅黑" pitchFamily="34" charset="-122"/>
              <a:cs typeface="Arial Unicode MS" panose="020b0604020202020204" pitchFamily="34" charset="-122"/>
            </a:endParaRPr>
          </a:p>
        </p:txBody>
      </p:sp>
      <p:sp>
        <p:nvSpPr>
          <p:cNvPr id="12" name="矩形 11"/>
          <p:cNvSpPr/>
          <p:nvPr/>
        </p:nvSpPr>
        <p:spPr>
          <a:xfrm>
            <a:off x="5522855" y="4747009"/>
            <a:ext cx="3390585" cy="583493"/>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171450" indent="-171450">
              <a:lnSpc>
                <a:spcPct val="114000"/>
              </a:lnSpc>
              <a:buSzPct val="60000"/>
              <a:buFont typeface="Wingdings" charset="0"/>
              <a:buChar char="n"/>
            </a:pPr>
            <a:r>
              <a:rPr lang="zh-CN" altLang="en-US" sz="1400">
                <a:solidFill>
                  <a:srgbClr val="464F5A"/>
                </a:solidFill>
                <a:latin typeface="微软雅黑" pitchFamily="34" charset="-122"/>
                <a:ea typeface="微软雅黑" pitchFamily="34" charset="-122"/>
                <a:cs typeface="Arial Unicode MS" panose="020b0604020202020204" pitchFamily="34" charset="-122"/>
                <a:sym typeface="+mn-ea"/>
              </a:rPr>
              <a:t>新规出台：设定产品推出时限；</a:t>
            </a:r>
            <a:endParaRPr lang="en-US" altLang="zh-CN" sz="1400">
              <a:solidFill>
                <a:srgbClr val="464F5A"/>
              </a:solidFill>
              <a:latin typeface="微软雅黑" pitchFamily="34" charset="-122"/>
              <a:ea typeface="微软雅黑" pitchFamily="34" charset="-122"/>
              <a:cs typeface="Arial Unicode MS" panose="020b0604020202020204" pitchFamily="34" charset="-122"/>
              <a:sym typeface="+mn-ea"/>
            </a:endParaRPr>
          </a:p>
          <a:p>
            <a:pPr marL="171450" indent="-171450">
              <a:lnSpc>
                <a:spcPct val="114000"/>
              </a:lnSpc>
              <a:buSzPct val="60000"/>
              <a:buFont typeface="Wingdings" charset="0"/>
              <a:buChar char="n"/>
            </a:pPr>
            <a:r>
              <a:rPr lang="zh-CN" altLang="en-US" sz="1400">
                <a:solidFill>
                  <a:srgbClr val="464F5A"/>
                </a:solidFill>
                <a:latin typeface="微软雅黑" pitchFamily="34" charset="-122"/>
                <a:ea typeface="微软雅黑" pitchFamily="34" charset="-122"/>
                <a:cs typeface="Arial Unicode MS" panose="020b0604020202020204" pitchFamily="34" charset="-122"/>
              </a:rPr>
              <a:t>行业竞争日趋激烈。</a:t>
            </a:r>
            <a:endParaRPr lang="en-US" altLang="zh-CN" sz="1400">
              <a:solidFill>
                <a:srgbClr val="464F5A"/>
              </a:solidFill>
              <a:latin typeface="微软雅黑" pitchFamily="34" charset="-122"/>
              <a:ea typeface="微软雅黑" pitchFamily="34" charset="-122"/>
              <a:cs typeface="Arial Unicode MS" panose="020b0604020202020204" pitchFamily="34" charset="-122"/>
            </a:endParaRPr>
          </a:p>
        </p:txBody>
      </p:sp>
      <p:sp>
        <p:nvSpPr>
          <p:cNvPr id="13" name="TextBox 555"/>
          <p:cNvSpPr txBox="1"/>
          <p:nvPr/>
        </p:nvSpPr>
        <p:spPr>
          <a:xfrm>
            <a:off x="5502385" y="4222801"/>
            <a:ext cx="2069069" cy="400110"/>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l"/>
            <a:r>
              <a:rPr lang="en-US" altLang="zh-CN" sz="2000" b="1">
                <a:solidFill>
                  <a:srgbClr val="FF0000"/>
                </a:solidFill>
                <a:latin typeface="微软雅黑" pitchFamily="34" charset="-122"/>
                <a:ea typeface="微软雅黑" pitchFamily="34" charset="-122"/>
                <a:cs typeface="Arial Unicode MS" panose="020b0604020202020204" pitchFamily="34" charset="-122"/>
              </a:rPr>
              <a:t>T</a:t>
            </a:r>
            <a:r>
              <a:rPr lang="en-US" altLang="zh-CN" sz="2000" b="1">
                <a:solidFill>
                  <a:srgbClr val="1C2B38"/>
                </a:solidFill>
                <a:latin typeface="微软雅黑" pitchFamily="34" charset="-122"/>
                <a:ea typeface="微软雅黑" pitchFamily="34" charset="-122"/>
                <a:cs typeface="Arial Unicode MS" panose="020b0604020202020204" pitchFamily="34" charset="-122"/>
              </a:rPr>
              <a:t>hreats</a:t>
            </a:r>
            <a:r>
              <a:rPr lang="en-US" altLang="zh-CN" sz="2000" b="1">
                <a:solidFill>
                  <a:schemeClr val="bg1">
                    <a:lumMod val="50000"/>
                  </a:schemeClr>
                </a:solidFill>
                <a:latin typeface="微软雅黑" pitchFamily="34" charset="-122"/>
                <a:ea typeface="微软雅黑" pitchFamily="34" charset="-122"/>
                <a:cs typeface="Arial Unicode MS" panose="020b0604020202020204" pitchFamily="34" charset="-122"/>
              </a:rPr>
              <a:t> </a:t>
            </a:r>
            <a:r>
              <a:rPr lang="zh-CN" altLang="en-US" sz="2000" b="1">
                <a:solidFill>
                  <a:srgbClr val="1C2B38"/>
                </a:solidFill>
                <a:latin typeface="微软雅黑" pitchFamily="34" charset="-122"/>
                <a:ea typeface="微软雅黑" pitchFamily="34" charset="-122"/>
                <a:cs typeface="Arial Unicode MS" panose="020b0604020202020204" pitchFamily="34" charset="-122"/>
              </a:rPr>
              <a:t>威胁</a:t>
            </a:r>
            <a:endParaRPr lang="en-US" altLang="zh-CN" sz="2000" b="1">
              <a:solidFill>
                <a:srgbClr val="1C2B38"/>
              </a:solidFill>
              <a:latin typeface="微软雅黑" pitchFamily="34" charset="-122"/>
              <a:ea typeface="微软雅黑" pitchFamily="34" charset="-122"/>
              <a:cs typeface="Arial Unicode MS" panose="020b0604020202020204" pitchFamily="34" charset="-122"/>
            </a:endParaRPr>
          </a:p>
        </p:txBody>
      </p:sp>
      <p:sp>
        <p:nvSpPr>
          <p:cNvPr id="14" name="矩形 13"/>
          <p:cNvSpPr/>
          <p:nvPr/>
        </p:nvSpPr>
        <p:spPr>
          <a:xfrm>
            <a:off x="1130570" y="2243052"/>
            <a:ext cx="3457560" cy="1301575"/>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171450" indent="-171450">
              <a:lnSpc>
                <a:spcPct val="114000"/>
              </a:lnSpc>
              <a:buSzPct val="60000"/>
              <a:buFont typeface="Wingdings" charset="0"/>
              <a:buChar char="n"/>
            </a:pPr>
            <a:r>
              <a:rPr lang="zh-CN" altLang="en-US" sz="1400">
                <a:solidFill>
                  <a:srgbClr val="464F5A"/>
                </a:solidFill>
                <a:latin typeface="微软雅黑" pitchFamily="34" charset="-122"/>
                <a:ea typeface="微软雅黑" pitchFamily="34" charset="-122"/>
                <a:cs typeface="Arial Unicode MS" panose="020b0604020202020204" pitchFamily="34" charset="-122"/>
                <a:sym typeface="+mn-ea"/>
              </a:rPr>
              <a:t>熟悉地产行业；</a:t>
            </a:r>
          </a:p>
          <a:p>
            <a:pPr marL="171450" indent="-171450">
              <a:lnSpc>
                <a:spcPct val="114000"/>
              </a:lnSpc>
              <a:buSzPct val="60000"/>
              <a:buFont typeface="Wingdings" charset="0"/>
              <a:buChar char="n"/>
            </a:pPr>
            <a:r>
              <a:rPr lang="zh-CN" altLang="en-US" sz="1400">
                <a:solidFill>
                  <a:srgbClr val="464F5A"/>
                </a:solidFill>
                <a:latin typeface="微软雅黑" pitchFamily="34" charset="-122"/>
                <a:ea typeface="微软雅黑" pitchFamily="34" charset="-122"/>
                <a:cs typeface="Arial Unicode MS" panose="020b0604020202020204" pitchFamily="34" charset="-122"/>
                <a:sym typeface="+mn-ea"/>
              </a:rPr>
              <a:t>母公司资金实力雄厚；</a:t>
            </a:r>
          </a:p>
          <a:p>
            <a:pPr marL="171450" indent="-171450">
              <a:lnSpc>
                <a:spcPct val="114000"/>
              </a:lnSpc>
              <a:buSzPct val="60000"/>
              <a:buFont typeface="Wingdings" charset="0"/>
              <a:buChar char="n"/>
            </a:pPr>
            <a:r>
              <a:rPr lang="zh-CN" altLang="en-US" sz="1400">
                <a:solidFill>
                  <a:srgbClr val="464F5A"/>
                </a:solidFill>
                <a:latin typeface="微软雅黑" pitchFamily="34" charset="-122"/>
                <a:ea typeface="微软雅黑" pitchFamily="34" charset="-122"/>
                <a:cs typeface="Arial Unicode MS" panose="020b0604020202020204" pitchFamily="34" charset="-122"/>
                <a:sym typeface="+mn-ea"/>
              </a:rPr>
              <a:t>区域内品牌知名度与认可度较高；</a:t>
            </a:r>
          </a:p>
          <a:p>
            <a:pPr marL="171450" indent="-171450">
              <a:lnSpc>
                <a:spcPct val="114000"/>
              </a:lnSpc>
              <a:buSzPct val="60000"/>
              <a:buFont typeface="Wingdings" charset="0"/>
              <a:buChar char="n"/>
            </a:pPr>
            <a:r>
              <a:rPr lang="zh-CN" altLang="en-US" sz="1400">
                <a:solidFill>
                  <a:srgbClr val="464F5A"/>
                </a:solidFill>
                <a:latin typeface="微软雅黑" pitchFamily="34" charset="-122"/>
                <a:ea typeface="微软雅黑" pitchFamily="34" charset="-122"/>
                <a:cs typeface="Arial Unicode MS" panose="020b0604020202020204" pitchFamily="34" charset="-122"/>
                <a:sym typeface="+mn-ea"/>
              </a:rPr>
              <a:t>与银行关系良好；</a:t>
            </a:r>
          </a:p>
          <a:p>
            <a:pPr marL="171450" indent="-171450">
              <a:lnSpc>
                <a:spcPct val="114000"/>
              </a:lnSpc>
              <a:buSzPct val="60000"/>
              <a:buFont typeface="Wingdings" charset="0"/>
              <a:buChar char="n"/>
            </a:pPr>
            <a:endParaRPr lang="zh-CN" altLang="en-US" sz="1400">
              <a:solidFill>
                <a:srgbClr val="464F5A"/>
              </a:solidFill>
              <a:latin typeface="微软雅黑" pitchFamily="34" charset="-122"/>
              <a:ea typeface="微软雅黑" pitchFamily="34" charset="-122"/>
              <a:cs typeface="Arial Unicode MS" panose="020b0604020202020204" pitchFamily="34" charset="-122"/>
            </a:endParaRPr>
          </a:p>
        </p:txBody>
      </p:sp>
      <p:sp>
        <p:nvSpPr>
          <p:cNvPr id="15" name="TextBox 557"/>
          <p:cNvSpPr txBox="1"/>
          <p:nvPr/>
        </p:nvSpPr>
        <p:spPr>
          <a:xfrm>
            <a:off x="1274185" y="1709701"/>
            <a:ext cx="2710978" cy="400110"/>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en-US" altLang="zh-CN" sz="2000" b="1">
                <a:solidFill>
                  <a:srgbClr val="FF0000"/>
                </a:solidFill>
                <a:latin typeface="微软雅黑" pitchFamily="34" charset="-122"/>
                <a:ea typeface="微软雅黑" pitchFamily="34" charset="-122"/>
                <a:cs typeface="Arial Unicode MS" panose="020b0604020202020204" pitchFamily="34" charset="-122"/>
              </a:rPr>
              <a:t>S</a:t>
            </a:r>
            <a:r>
              <a:rPr lang="en-US" altLang="zh-CN" sz="2000" b="1">
                <a:solidFill>
                  <a:srgbClr val="1C2B38"/>
                </a:solidFill>
                <a:latin typeface="微软雅黑" pitchFamily="34" charset="-122"/>
                <a:ea typeface="微软雅黑" pitchFamily="34" charset="-122"/>
                <a:cs typeface="Arial Unicode MS" panose="020b0604020202020204" pitchFamily="34" charset="-122"/>
              </a:rPr>
              <a:t>trengths</a:t>
            </a:r>
            <a:r>
              <a:rPr lang="en-US" altLang="zh-CN" sz="2000" b="1">
                <a:solidFill>
                  <a:schemeClr val="bg1">
                    <a:lumMod val="50000"/>
                  </a:schemeClr>
                </a:solidFill>
                <a:latin typeface="微软雅黑" pitchFamily="34" charset="-122"/>
                <a:ea typeface="微软雅黑" pitchFamily="34" charset="-122"/>
                <a:cs typeface="Arial Unicode MS" panose="020b0604020202020204" pitchFamily="34" charset="-122"/>
              </a:rPr>
              <a:t> </a:t>
            </a:r>
            <a:r>
              <a:rPr lang="zh-CN" altLang="en-US" sz="2000" b="1">
                <a:solidFill>
                  <a:srgbClr val="1C2B38"/>
                </a:solidFill>
                <a:latin typeface="微软雅黑" pitchFamily="34" charset="-122"/>
                <a:ea typeface="微软雅黑" pitchFamily="34" charset="-122"/>
                <a:cs typeface="Arial Unicode MS" panose="020b0604020202020204" pitchFamily="34" charset="-122"/>
              </a:rPr>
              <a:t>优势</a:t>
            </a:r>
            <a:endParaRPr lang="en-US" altLang="zh-CN" sz="2000" b="1">
              <a:solidFill>
                <a:srgbClr val="1C2B38"/>
              </a:solidFill>
              <a:latin typeface="微软雅黑" pitchFamily="34" charset="-122"/>
              <a:ea typeface="微软雅黑" pitchFamily="34" charset="-122"/>
              <a:cs typeface="Arial Unicode MS" panose="020b0604020202020204" pitchFamily="34" charset="-122"/>
            </a:endParaRPr>
          </a:p>
        </p:txBody>
      </p:sp>
      <p:sp>
        <p:nvSpPr>
          <p:cNvPr id="16" name="矩形 15"/>
          <p:cNvSpPr/>
          <p:nvPr/>
        </p:nvSpPr>
        <p:spPr>
          <a:xfrm>
            <a:off x="5519886" y="2235622"/>
            <a:ext cx="3393554" cy="829073"/>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171450" indent="-171450">
              <a:lnSpc>
                <a:spcPct val="114000"/>
              </a:lnSpc>
              <a:buSzPct val="60000"/>
              <a:buFont typeface="Wingdings" charset="0"/>
              <a:buChar char="n"/>
            </a:pPr>
            <a:r>
              <a:rPr lang="zh-CN" altLang="en-US" sz="1400">
                <a:solidFill>
                  <a:srgbClr val="464F5A"/>
                </a:solidFill>
                <a:latin typeface="微软雅黑" pitchFamily="34" charset="-122"/>
                <a:ea typeface="微软雅黑" pitchFamily="34" charset="-122"/>
                <a:cs typeface="Arial Unicode MS" panose="020b0604020202020204" pitchFamily="34" charset="-122"/>
                <a:sym typeface="+mn-ea"/>
              </a:rPr>
              <a:t>缺乏对新进入行业的了解；</a:t>
            </a:r>
          </a:p>
          <a:p>
            <a:pPr marL="171450" indent="-171450">
              <a:lnSpc>
                <a:spcPct val="114000"/>
              </a:lnSpc>
              <a:buSzPct val="60000"/>
              <a:buFont typeface="Wingdings" charset="0"/>
              <a:buChar char="n"/>
            </a:pPr>
            <a:r>
              <a:rPr lang="zh-CN" altLang="en-US" sz="1400">
                <a:solidFill>
                  <a:srgbClr val="464F5A"/>
                </a:solidFill>
                <a:latin typeface="微软雅黑" pitchFamily="34" charset="-122"/>
                <a:ea typeface="微软雅黑" pitchFamily="34" charset="-122"/>
                <a:cs typeface="Arial Unicode MS" panose="020b0604020202020204" pitchFamily="34" charset="-122"/>
                <a:sym typeface="+mn-ea"/>
              </a:rPr>
              <a:t>缺少金融行业相关储备人才；</a:t>
            </a:r>
          </a:p>
          <a:p>
            <a:pPr marL="171450" indent="-171450">
              <a:lnSpc>
                <a:spcPct val="114000"/>
              </a:lnSpc>
              <a:buSzPct val="60000"/>
              <a:buFont typeface="Wingdings" charset="0"/>
              <a:buChar char="n"/>
            </a:pPr>
            <a:r>
              <a:rPr lang="zh-CN" altLang="en-US" sz="1400">
                <a:solidFill>
                  <a:srgbClr val="464F5A"/>
                </a:solidFill>
                <a:latin typeface="微软雅黑" pitchFamily="34" charset="-122"/>
                <a:ea typeface="微软雅黑" pitchFamily="34" charset="-122"/>
                <a:cs typeface="Arial Unicode MS" panose="020b0604020202020204" pitchFamily="34" charset="-122"/>
                <a:sym typeface="+mn-ea"/>
              </a:rPr>
              <a:t>流动资金不够充裕；</a:t>
            </a:r>
          </a:p>
        </p:txBody>
      </p:sp>
      <p:sp>
        <p:nvSpPr>
          <p:cNvPr id="17" name="TextBox 559"/>
          <p:cNvSpPr txBox="1"/>
          <p:nvPr/>
        </p:nvSpPr>
        <p:spPr>
          <a:xfrm>
            <a:off x="5518466" y="1680382"/>
            <a:ext cx="2550350" cy="400110"/>
          </a:xfrm>
          <a:prstGeom prst="rect">
            <a:avLst/>
          </a:prstGeom>
          <a:noFill/>
        </p:spPr>
        <p:txBody>
          <a:bodyPr wrap="square" rtlCol="0">
            <a:spAutoFit/>
          </a:bodyPr>
          <a:lstStyle>
            <a:defPPr>
              <a:defRPr lang="zh-CN"/>
            </a:defPPr>
            <a:lvl1pPr algn="r" rtl="0" eaLnBrk="0" fontAlgn="base" hangingPunct="0">
              <a:spcBef>
                <a:spcPct val="0"/>
              </a:spcBef>
              <a:spcAft>
                <a:spcPct val="0"/>
              </a:spcAft>
              <a:defRPr sz="2000" b="1" kern="1200">
                <a:solidFill>
                  <a:srgbClr val="FF0000"/>
                </a:solidFill>
                <a:latin typeface="Arial Unicode MS" panose="020b0604020202020204" pitchFamily="34" charset="-122"/>
                <a:ea typeface="Arial Unicode MS" panose="020b0604020202020204" pitchFamily="34" charset="-122"/>
                <a:cs typeface="Arial Unicode MS" panose="020b0604020202020204" pitchFamily="34" charset="-122"/>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l"/>
            <a:r>
              <a:rPr lang="en-US" altLang="zh-CN">
                <a:latin typeface="微软雅黑" pitchFamily="34" charset="-122"/>
                <a:ea typeface="微软雅黑" pitchFamily="34" charset="-122"/>
              </a:rPr>
              <a:t>W</a:t>
            </a:r>
            <a:r>
              <a:rPr lang="en-US" altLang="zh-CN">
                <a:solidFill>
                  <a:srgbClr val="1C2B38"/>
                </a:solidFill>
                <a:latin typeface="微软雅黑" pitchFamily="34" charset="-122"/>
                <a:ea typeface="微软雅黑" pitchFamily="34" charset="-122"/>
              </a:rPr>
              <a:t>eaknesses</a:t>
            </a:r>
            <a:r>
              <a:rPr lang="en-US" altLang="zh-CN">
                <a:solidFill>
                  <a:schemeClr val="bg1">
                    <a:lumMod val="50000"/>
                  </a:schemeClr>
                </a:solidFill>
                <a:latin typeface="微软雅黑" pitchFamily="34" charset="-122"/>
                <a:ea typeface="微软雅黑" pitchFamily="34" charset="-122"/>
              </a:rPr>
              <a:t> </a:t>
            </a:r>
            <a:r>
              <a:rPr lang="zh-CN" altLang="en-US">
                <a:solidFill>
                  <a:srgbClr val="1C2B38"/>
                </a:solidFill>
                <a:latin typeface="微软雅黑" pitchFamily="34" charset="-122"/>
                <a:ea typeface="微软雅黑" pitchFamily="34" charset="-122"/>
              </a:rPr>
              <a:t>不足</a:t>
            </a:r>
            <a:endParaRPr lang="en-US" altLang="zh-CN">
              <a:solidFill>
                <a:srgbClr val="1C2B38"/>
              </a:solidFill>
              <a:latin typeface="微软雅黑" pitchFamily="34" charset="-122"/>
              <a:ea typeface="微软雅黑" pitchFamily="34" charset="-122"/>
            </a:endParaRPr>
          </a:p>
        </p:txBody>
      </p:sp>
      <p:grpSp>
        <p:nvGrpSpPr>
          <p:cNvPr id="18" name="组合 17"/>
          <p:cNvGrpSpPr/>
          <p:nvPr/>
        </p:nvGrpSpPr>
        <p:grpSpPr>
          <a:xfrm>
            <a:off x="753764" y="1341856"/>
            <a:ext cx="8400737" cy="4620232"/>
            <a:chOff x="454832" y="1164525"/>
            <a:chExt cx="8982429" cy="4940151"/>
          </a:xfrm>
        </p:grpSpPr>
        <p:sp>
          <p:nvSpPr>
            <p:cNvPr id="21" name="剪去单角的矩形 20"/>
            <p:cNvSpPr/>
            <p:nvPr/>
          </p:nvSpPr>
          <p:spPr>
            <a:xfrm flipH="1">
              <a:off x="454832" y="1164525"/>
              <a:ext cx="4449600" cy="2429632"/>
            </a:xfrm>
            <a:prstGeom prst="snip1Rect">
              <a:avLst/>
            </a:prstGeom>
            <a:noFill/>
            <a:ln w="12700">
              <a:solidFill>
                <a:srgbClr val="E11B22"/>
              </a:solidFill>
              <a:prstDash val="dash"/>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20" name="剪去单角的矩形 19"/>
            <p:cNvSpPr/>
            <p:nvPr/>
          </p:nvSpPr>
          <p:spPr>
            <a:xfrm flipH="1" flipV="1">
              <a:off x="454832" y="3666732"/>
              <a:ext cx="4449600" cy="2430000"/>
            </a:xfrm>
            <a:prstGeom prst="snip1Rect">
              <a:avLst/>
            </a:prstGeom>
            <a:noFill/>
            <a:ln w="12700">
              <a:solidFill>
                <a:srgbClr val="FC611F"/>
              </a:solidFill>
              <a:prstDash val="dash"/>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19" name="剪去单角的矩形 18"/>
            <p:cNvSpPr/>
            <p:nvPr/>
          </p:nvSpPr>
          <p:spPr>
            <a:xfrm flipV="1">
              <a:off x="4973158" y="3674676"/>
              <a:ext cx="4449137" cy="2430000"/>
            </a:xfrm>
            <a:prstGeom prst="snip1Rect">
              <a:avLst/>
            </a:prstGeom>
            <a:noFill/>
            <a:ln w="12700">
              <a:solidFill>
                <a:schemeClr val="bg1">
                  <a:lumMod val="50000"/>
                </a:schemeClr>
              </a:solidFill>
              <a:prstDash val="dash"/>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3" name="剪去单角的矩形 2"/>
            <p:cNvSpPr/>
            <p:nvPr/>
          </p:nvSpPr>
          <p:spPr>
            <a:xfrm>
              <a:off x="4988124" y="1172189"/>
              <a:ext cx="4449137" cy="2429631"/>
            </a:xfrm>
            <a:prstGeom prst="snip1Rect">
              <a:avLst/>
            </a:prstGeom>
            <a:noFill/>
            <a:ln w="12700">
              <a:solidFill>
                <a:schemeClr val="bg2"/>
              </a:solidFill>
              <a:prstDash val="dash"/>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grpSp>
          <p:nvGrpSpPr>
            <p:cNvPr id="5" name="组合 4"/>
            <p:cNvGrpSpPr/>
            <p:nvPr/>
          </p:nvGrpSpPr>
          <p:grpSpPr>
            <a:xfrm rot="18913865">
              <a:off x="4026615" y="2707982"/>
              <a:ext cx="1852775" cy="1841699"/>
              <a:chOff x="3215453" y="1748249"/>
              <a:chExt cx="2331527" cy="2317589"/>
            </a:xfrm>
          </p:grpSpPr>
          <p:sp>
            <p:nvSpPr>
              <p:cNvPr id="6" name="Freeform 79"/>
              <p:cNvSpPr/>
              <p:nvPr/>
            </p:nvSpPr>
            <p:spPr bwMode="auto">
              <a:xfrm>
                <a:off x="3215453" y="2220129"/>
                <a:ext cx="674968" cy="1383784"/>
              </a:xfrm>
              <a:custGeom>
                <a:gdLst>
                  <a:gd name="T0" fmla="*/ 15 w 60"/>
                  <a:gd name="T1" fmla="*/ 51 h 123"/>
                  <a:gd name="T2" fmla="*/ 0 w 60"/>
                  <a:gd name="T3" fmla="*/ 62 h 123"/>
                  <a:gd name="T4" fmla="*/ 15 w 60"/>
                  <a:gd name="T5" fmla="*/ 73 h 123"/>
                  <a:gd name="T6" fmla="*/ 37 w 60"/>
                  <a:gd name="T7" fmla="*/ 123 h 123"/>
                  <a:gd name="T8" fmla="*/ 59 w 60"/>
                  <a:gd name="T9" fmla="*/ 101 h 123"/>
                  <a:gd name="T10" fmla="*/ 45 w 60"/>
                  <a:gd name="T11" fmla="*/ 62 h 123"/>
                  <a:gd name="T12" fmla="*/ 60 w 60"/>
                  <a:gd name="T13" fmla="*/ 22 h 123"/>
                  <a:gd name="T14" fmla="*/ 39 w 60"/>
                  <a:gd name="T15" fmla="*/ 0 h 123"/>
                  <a:gd name="T16" fmla="*/ 15 w 60"/>
                  <a:gd name="T17" fmla="*/ 51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0" h="123">
                    <a:moveTo>
                      <a:pt x="15" y="51"/>
                    </a:moveTo>
                    <a:cubicBezTo>
                      <a:pt x="0" y="62"/>
                      <a:pt x="0" y="62"/>
                      <a:pt x="0" y="62"/>
                    </a:cubicBezTo>
                    <a:cubicBezTo>
                      <a:pt x="15" y="73"/>
                      <a:pt x="15" y="73"/>
                      <a:pt x="15" y="73"/>
                    </a:cubicBezTo>
                    <a:cubicBezTo>
                      <a:pt x="17" y="92"/>
                      <a:pt x="25" y="109"/>
                      <a:pt x="37" y="123"/>
                    </a:cubicBezTo>
                    <a:cubicBezTo>
                      <a:pt x="59" y="101"/>
                      <a:pt x="59" y="101"/>
                      <a:pt x="59" y="101"/>
                    </a:cubicBezTo>
                    <a:cubicBezTo>
                      <a:pt x="50" y="90"/>
                      <a:pt x="45" y="77"/>
                      <a:pt x="45" y="62"/>
                    </a:cubicBezTo>
                    <a:cubicBezTo>
                      <a:pt x="45" y="47"/>
                      <a:pt x="51" y="33"/>
                      <a:pt x="60" y="22"/>
                    </a:cubicBezTo>
                    <a:cubicBezTo>
                      <a:pt x="39" y="0"/>
                      <a:pt x="39" y="0"/>
                      <a:pt x="39" y="0"/>
                    </a:cubicBezTo>
                    <a:cubicBezTo>
                      <a:pt x="26" y="14"/>
                      <a:pt x="17" y="32"/>
                      <a:pt x="15" y="51"/>
                    </a:cubicBezTo>
                    <a:close/>
                  </a:path>
                </a:pathLst>
              </a:custGeom>
              <a:solidFill>
                <a:srgbClr val="FC61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sz="2800"/>
              </a:p>
            </p:txBody>
          </p:sp>
          <p:sp>
            <p:nvSpPr>
              <p:cNvPr id="7" name="Freeform 80"/>
              <p:cNvSpPr/>
              <p:nvPr/>
            </p:nvSpPr>
            <p:spPr bwMode="auto">
              <a:xfrm>
                <a:off x="3665432" y="3390870"/>
                <a:ext cx="1419623" cy="674968"/>
              </a:xfrm>
              <a:custGeom>
                <a:gdLst>
                  <a:gd name="T0" fmla="*/ 22 w 126"/>
                  <a:gd name="T1" fmla="*/ 0 h 60"/>
                  <a:gd name="T2" fmla="*/ 0 w 126"/>
                  <a:gd name="T3" fmla="*/ 22 h 60"/>
                  <a:gd name="T4" fmla="*/ 54 w 126"/>
                  <a:gd name="T5" fmla="*/ 48 h 60"/>
                  <a:gd name="T6" fmla="*/ 63 w 126"/>
                  <a:gd name="T7" fmla="*/ 60 h 60"/>
                  <a:gd name="T8" fmla="*/ 72 w 126"/>
                  <a:gd name="T9" fmla="*/ 48 h 60"/>
                  <a:gd name="T10" fmla="*/ 126 w 126"/>
                  <a:gd name="T11" fmla="*/ 24 h 60"/>
                  <a:gd name="T12" fmla="*/ 105 w 126"/>
                  <a:gd name="T13" fmla="*/ 2 h 60"/>
                  <a:gd name="T14" fmla="*/ 64 w 126"/>
                  <a:gd name="T15" fmla="*/ 18 h 60"/>
                  <a:gd name="T16" fmla="*/ 22 w 126"/>
                  <a:gd name="T17" fmla="*/ 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5" h="60">
                    <a:moveTo>
                      <a:pt x="22" y="0"/>
                    </a:moveTo>
                    <a:cubicBezTo>
                      <a:pt x="0" y="22"/>
                      <a:pt x="0" y="22"/>
                      <a:pt x="0" y="22"/>
                    </a:cubicBezTo>
                    <a:cubicBezTo>
                      <a:pt x="14" y="36"/>
                      <a:pt x="33" y="46"/>
                      <a:pt x="54" y="48"/>
                    </a:cubicBezTo>
                    <a:cubicBezTo>
                      <a:pt x="63" y="60"/>
                      <a:pt x="63" y="60"/>
                      <a:pt x="63" y="60"/>
                    </a:cubicBezTo>
                    <a:cubicBezTo>
                      <a:pt x="72" y="48"/>
                      <a:pt x="72" y="48"/>
                      <a:pt x="72" y="48"/>
                    </a:cubicBezTo>
                    <a:cubicBezTo>
                      <a:pt x="93" y="47"/>
                      <a:pt x="112" y="38"/>
                      <a:pt x="126" y="24"/>
                    </a:cubicBezTo>
                    <a:cubicBezTo>
                      <a:pt x="105" y="2"/>
                      <a:pt x="105" y="2"/>
                      <a:pt x="105" y="2"/>
                    </a:cubicBezTo>
                    <a:cubicBezTo>
                      <a:pt x="94" y="12"/>
                      <a:pt x="80" y="18"/>
                      <a:pt x="64" y="18"/>
                    </a:cubicBezTo>
                    <a:cubicBezTo>
                      <a:pt x="48" y="18"/>
                      <a:pt x="33" y="11"/>
                      <a:pt x="22" y="0"/>
                    </a:cubicBezTo>
                    <a:close/>
                  </a:path>
                </a:pathLst>
              </a:custGeom>
              <a:solidFill>
                <a:schemeClr val="bg1">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sz="2800"/>
              </a:p>
            </p:txBody>
          </p:sp>
          <p:sp>
            <p:nvSpPr>
              <p:cNvPr id="8" name="Freeform 81"/>
              <p:cNvSpPr/>
              <p:nvPr/>
            </p:nvSpPr>
            <p:spPr bwMode="auto">
              <a:xfrm>
                <a:off x="3687333" y="1748249"/>
                <a:ext cx="1385775" cy="684923"/>
              </a:xfrm>
              <a:custGeom>
                <a:gdLst>
                  <a:gd name="T0" fmla="*/ 61 w 123"/>
                  <a:gd name="T1" fmla="*/ 0 h 61"/>
                  <a:gd name="T2" fmla="*/ 50 w 123"/>
                  <a:gd name="T3" fmla="*/ 15 h 61"/>
                  <a:gd name="T4" fmla="*/ 0 w 123"/>
                  <a:gd name="T5" fmla="*/ 39 h 61"/>
                  <a:gd name="T6" fmla="*/ 22 w 123"/>
                  <a:gd name="T7" fmla="*/ 61 h 61"/>
                  <a:gd name="T8" fmla="*/ 62 w 123"/>
                  <a:gd name="T9" fmla="*/ 45 h 61"/>
                  <a:gd name="T10" fmla="*/ 101 w 123"/>
                  <a:gd name="T11" fmla="*/ 59 h 61"/>
                  <a:gd name="T12" fmla="*/ 123 w 123"/>
                  <a:gd name="T13" fmla="*/ 37 h 61"/>
                  <a:gd name="T14" fmla="*/ 72 w 123"/>
                  <a:gd name="T15" fmla="*/ 14 h 61"/>
                  <a:gd name="T16" fmla="*/ 61 w 123"/>
                  <a:gd name="T17" fmla="*/ 0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3" h="61">
                    <a:moveTo>
                      <a:pt x="61" y="0"/>
                    </a:moveTo>
                    <a:cubicBezTo>
                      <a:pt x="50" y="15"/>
                      <a:pt x="50" y="15"/>
                      <a:pt x="50" y="15"/>
                    </a:cubicBezTo>
                    <a:cubicBezTo>
                      <a:pt x="31" y="17"/>
                      <a:pt x="13" y="26"/>
                      <a:pt x="0" y="39"/>
                    </a:cubicBezTo>
                    <a:cubicBezTo>
                      <a:pt x="22" y="61"/>
                      <a:pt x="22" y="61"/>
                      <a:pt x="22" y="61"/>
                    </a:cubicBezTo>
                    <a:cubicBezTo>
                      <a:pt x="32" y="51"/>
                      <a:pt x="47" y="45"/>
                      <a:pt x="62" y="45"/>
                    </a:cubicBezTo>
                    <a:cubicBezTo>
                      <a:pt x="77" y="45"/>
                      <a:pt x="91" y="50"/>
                      <a:pt x="101" y="59"/>
                    </a:cubicBezTo>
                    <a:cubicBezTo>
                      <a:pt x="123" y="37"/>
                      <a:pt x="123" y="37"/>
                      <a:pt x="123" y="37"/>
                    </a:cubicBezTo>
                    <a:cubicBezTo>
                      <a:pt x="109" y="25"/>
                      <a:pt x="91" y="16"/>
                      <a:pt x="72" y="14"/>
                    </a:cubicBezTo>
                    <a:lnTo>
                      <a:pt x="61" y="0"/>
                    </a:lnTo>
                    <a:close/>
                  </a:path>
                </a:pathLst>
              </a:custGeom>
              <a:solidFill>
                <a:srgbClr val="E11B2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sz="2800"/>
              </a:p>
            </p:txBody>
          </p:sp>
          <p:sp>
            <p:nvSpPr>
              <p:cNvPr id="9" name="Freeform 82"/>
              <p:cNvSpPr/>
              <p:nvPr/>
            </p:nvSpPr>
            <p:spPr bwMode="auto">
              <a:xfrm>
                <a:off x="4870021" y="2198228"/>
                <a:ext cx="676959" cy="1427587"/>
              </a:xfrm>
              <a:custGeom>
                <a:gdLst>
                  <a:gd name="T0" fmla="*/ 48 w 60"/>
                  <a:gd name="T1" fmla="*/ 55 h 127"/>
                  <a:gd name="T2" fmla="*/ 21 w 60"/>
                  <a:gd name="T3" fmla="*/ 0 h 127"/>
                  <a:gd name="T4" fmla="*/ 0 w 60"/>
                  <a:gd name="T5" fmla="*/ 22 h 127"/>
                  <a:gd name="T6" fmla="*/ 17 w 60"/>
                  <a:gd name="T7" fmla="*/ 64 h 127"/>
                  <a:gd name="T8" fmla="*/ 1 w 60"/>
                  <a:gd name="T9" fmla="*/ 105 h 127"/>
                  <a:gd name="T10" fmla="*/ 23 w 60"/>
                  <a:gd name="T11" fmla="*/ 127 h 127"/>
                  <a:gd name="T12" fmla="*/ 47 w 60"/>
                  <a:gd name="T13" fmla="*/ 74 h 127"/>
                  <a:gd name="T14" fmla="*/ 60 w 60"/>
                  <a:gd name="T15" fmla="*/ 64 h 127"/>
                  <a:gd name="T16" fmla="*/ 48 w 60"/>
                  <a:gd name="T17" fmla="*/ 55 h 1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0" h="127">
                    <a:moveTo>
                      <a:pt x="48" y="55"/>
                    </a:moveTo>
                    <a:cubicBezTo>
                      <a:pt x="45" y="34"/>
                      <a:pt x="36" y="14"/>
                      <a:pt x="21" y="0"/>
                    </a:cubicBezTo>
                    <a:cubicBezTo>
                      <a:pt x="0" y="22"/>
                      <a:pt x="0" y="22"/>
                      <a:pt x="0" y="22"/>
                    </a:cubicBezTo>
                    <a:cubicBezTo>
                      <a:pt x="10" y="33"/>
                      <a:pt x="17" y="48"/>
                      <a:pt x="17" y="64"/>
                    </a:cubicBezTo>
                    <a:cubicBezTo>
                      <a:pt x="17" y="80"/>
                      <a:pt x="11" y="94"/>
                      <a:pt x="1" y="105"/>
                    </a:cubicBezTo>
                    <a:cubicBezTo>
                      <a:pt x="23" y="127"/>
                      <a:pt x="23" y="127"/>
                      <a:pt x="23" y="127"/>
                    </a:cubicBezTo>
                    <a:cubicBezTo>
                      <a:pt x="36" y="113"/>
                      <a:pt x="45" y="94"/>
                      <a:pt x="47" y="74"/>
                    </a:cubicBezTo>
                    <a:cubicBezTo>
                      <a:pt x="60" y="64"/>
                      <a:pt x="60" y="64"/>
                      <a:pt x="60" y="64"/>
                    </a:cubicBezTo>
                    <a:lnTo>
                      <a:pt x="48" y="55"/>
                    </a:lnTo>
                    <a:close/>
                  </a:path>
                </a:pathLst>
              </a:custGeom>
              <a:solidFill>
                <a:schemeClr val="bg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sz="2800"/>
              </a:p>
            </p:txBody>
          </p:sp>
        </p:grpSp>
        <p:sp>
          <p:nvSpPr>
            <p:cNvPr id="4" name="椭圆 3"/>
            <p:cNvSpPr/>
            <p:nvPr/>
          </p:nvSpPr>
          <p:spPr>
            <a:xfrm>
              <a:off x="4429307" y="3092164"/>
              <a:ext cx="1070919" cy="1070919"/>
            </a:xfrm>
            <a:prstGeom prst="ellipse">
              <a:avLst/>
            </a:prstGeom>
            <a:solidFill>
              <a:schemeClr val="bg1"/>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grpSp>
    </p:spTree>
    <p:extLst>
      <p:ext uri="{BB962C8B-B14F-4D97-AF65-F5344CB8AC3E}">
        <p14:creationId xmlns:p14="http://schemas.microsoft.com/office/powerpoint/2010/main" val="3649386662"/>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7" name="曲线连接符 46"/>
          <p:cNvCxnSpPr/>
          <p:nvPr/>
        </p:nvCxnSpPr>
        <p:spPr bwMode="auto">
          <a:xfrm>
            <a:off x="1605610" y="2915651"/>
            <a:ext cx="2073308" cy="1689844"/>
          </a:xfrm>
          <a:prstGeom prst="curvedConnector3">
            <a:avLst>
              <a:gd name="adj1" fmla="val 50000"/>
            </a:avLst>
          </a:prstGeom>
          <a:solidFill>
            <a:schemeClr val="accent1"/>
          </a:solidFill>
          <a:ln w="28575" cap="flat" cmpd="sng" algn="ctr">
            <a:solidFill>
              <a:srgbClr val="47545C"/>
            </a:solidFill>
            <a:prstDash val="solid"/>
            <a:round/>
            <a:headEnd type="none" w="med" len="med"/>
            <a:tailEnd type="none" w="med" len="med"/>
          </a:ln>
          <a:effectLst/>
        </p:spPr>
      </p:cxnSp>
      <p:pic>
        <p:nvPicPr>
          <p:cNvPr id="13" name="图片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528" y="1657919"/>
            <a:ext cx="1693984" cy="1288342"/>
          </a:xfrm>
          <a:prstGeom prst="rect">
            <a:avLst/>
          </a:prstGeom>
        </p:spPr>
      </p:pic>
      <p:pic>
        <p:nvPicPr>
          <p:cNvPr id="14" name="图片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60157" y="4025637"/>
            <a:ext cx="1650688" cy="1612815"/>
          </a:xfrm>
          <a:prstGeom prst="rect">
            <a:avLst/>
          </a:prstGeom>
        </p:spPr>
      </p:pic>
      <p:grpSp>
        <p:nvGrpSpPr>
          <p:cNvPr id="25" name="组合 24"/>
          <p:cNvGrpSpPr/>
          <p:nvPr/>
        </p:nvGrpSpPr>
        <p:grpSpPr>
          <a:xfrm>
            <a:off x="2464152" y="1357693"/>
            <a:ext cx="2300857" cy="1605493"/>
            <a:chOff x="2464152" y="1328574"/>
            <a:chExt cx="2300857" cy="1605493"/>
          </a:xfrm>
        </p:grpSpPr>
        <p:sp>
          <p:nvSpPr>
            <p:cNvPr id="21" name="圆角矩形 20"/>
            <p:cNvSpPr/>
            <p:nvPr/>
          </p:nvSpPr>
          <p:spPr>
            <a:xfrm>
              <a:off x="2608815" y="1328574"/>
              <a:ext cx="2034109" cy="1605493"/>
            </a:xfrm>
            <a:prstGeom prst="roundRect">
              <a:avLst>
                <a:gd name="adj" fmla="val 3666"/>
              </a:avLst>
            </a:prstGeom>
            <a:solidFill>
              <a:schemeClr val="bg1">
                <a:lumMod val="95000"/>
              </a:schemeClr>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5pPr>
              <a:lvl6pPr marL="2286000" algn="l" defTabSz="914400" rtl="0" eaLnBrk="1" latinLnBrk="0" hangingPunct="1">
                <a:defRPr sz="2400" kern="1200">
                  <a:solidFill>
                    <a:srgbClr val="000000"/>
                  </a:solidFill>
                  <a:latin typeface="Calibri"/>
                  <a:ea typeface="ＭＳ Ｐゴシック" pitchFamily="108" charset="-128"/>
                  <a:cs typeface="+mn-cs"/>
                </a:defRPr>
              </a:lvl6pPr>
              <a:lvl7pPr marL="2743200" algn="l" defTabSz="914400" rtl="0" eaLnBrk="1" latinLnBrk="0" hangingPunct="1">
                <a:defRPr sz="2400" kern="1200">
                  <a:solidFill>
                    <a:srgbClr val="000000"/>
                  </a:solidFill>
                  <a:latin typeface="Calibri"/>
                  <a:ea typeface="ＭＳ Ｐゴシック" pitchFamily="108" charset="-128"/>
                  <a:cs typeface="+mn-cs"/>
                </a:defRPr>
              </a:lvl7pPr>
              <a:lvl8pPr marL="3200400" algn="l" defTabSz="914400" rtl="0" eaLnBrk="1" latinLnBrk="0" hangingPunct="1">
                <a:defRPr sz="2400" kern="1200">
                  <a:solidFill>
                    <a:srgbClr val="000000"/>
                  </a:solidFill>
                  <a:latin typeface="Calibri"/>
                  <a:ea typeface="ＭＳ Ｐゴシック" pitchFamily="108" charset="-128"/>
                  <a:cs typeface="+mn-cs"/>
                </a:defRPr>
              </a:lvl8pPr>
              <a:lvl9pPr marL="3657600" algn="l" defTabSz="914400" rtl="0" eaLnBrk="1" latinLnBrk="0" hangingPunct="1">
                <a:defRPr sz="2400" kern="1200">
                  <a:solidFill>
                    <a:srgbClr val="000000"/>
                  </a:solidFill>
                  <a:latin typeface="Calibri"/>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17" name="文本框 16"/>
            <p:cNvSpPr txBox="1"/>
            <p:nvPr/>
          </p:nvSpPr>
          <p:spPr>
            <a:xfrm>
              <a:off x="2906694" y="1897769"/>
              <a:ext cx="1415772"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a:latin typeface="微软雅黑" pitchFamily="34" charset="-122"/>
                  <a:ea typeface="微软雅黑" pitchFamily="34" charset="-122"/>
                </a:rPr>
                <a:t>开疆拓土</a:t>
              </a:r>
            </a:p>
          </p:txBody>
        </p:sp>
        <p:sp>
          <p:nvSpPr>
            <p:cNvPr id="19" name="Shape 14772"/>
            <p:cNvSpPr/>
            <p:nvPr/>
          </p:nvSpPr>
          <p:spPr>
            <a:xfrm>
              <a:off x="2464152" y="1561290"/>
              <a:ext cx="2300857" cy="461663"/>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45719" tIns="45719" rIns="45719" bIns="45719" numCol="1" anchor="t">
              <a:spAutoFit/>
            </a:bodyPr>
            <a:lstStyle>
              <a:defPPr>
                <a:defRPr lang="en-US"/>
              </a:defPPr>
              <a:lvl1pPr algn="l" rtl="0" eaLnBrk="0" fontAlgn="base" hangingPunct="0">
                <a:lnSpc>
                  <a:spcPct val="70000"/>
                </a:lnSpc>
                <a:spcBef>
                  <a:spcPct val="0"/>
                </a:spcBef>
                <a:spcAft>
                  <a:spcPct val="0"/>
                </a:spcAft>
                <a:defRPr sz="1400" kern="1200">
                  <a:solidFill>
                    <a:srgbClr val="F7AC12"/>
                  </a:solidFill>
                  <a:uFill>
                    <a:solidFill>
                      <a:srgbClr val="F7AC12"/>
                    </a:solidFill>
                  </a:uFill>
                  <a:latin typeface="+mn-lt"/>
                  <a:ea typeface="+mn-ea"/>
                  <a:cs typeface="+mn-cs"/>
                  <a:sym typeface="Bebas Neue"/>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lnSpc>
                  <a:spcPct val="100000"/>
                </a:lnSpc>
                <a:defRPr sz="1800">
                  <a:solidFill>
                    <a:srgbClr val="000000"/>
                  </a:solidFill>
                  <a:uFillTx/>
                </a:defRPr>
              </a:pPr>
              <a:r>
                <a:rPr lang="en-US" altLang="zh-CN" sz="2400">
                  <a:solidFill>
                    <a:srgbClr val="F7AC12"/>
                  </a:solidFill>
                  <a:uFill>
                    <a:solidFill>
                      <a:srgbClr val="F7AC12"/>
                    </a:solidFill>
                  </a:uFill>
                  <a:latin typeface="微软雅黑" pitchFamily="34" charset="-122"/>
                  <a:ea typeface="微软雅黑" pitchFamily="34" charset="-122"/>
                </a:rPr>
                <a:t>Part One</a:t>
              </a:r>
            </a:p>
          </p:txBody>
        </p:sp>
        <p:sp>
          <p:nvSpPr>
            <p:cNvPr id="20" name="Shape 14773"/>
            <p:cNvSpPr/>
            <p:nvPr/>
          </p:nvSpPr>
          <p:spPr>
            <a:xfrm>
              <a:off x="2513525" y="2287144"/>
              <a:ext cx="2202109" cy="34471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t">
              <a:spAutoFit/>
            </a:bodyPr>
            <a:lstStyle>
              <a:defPPr>
                <a:defRPr lang="en-US"/>
              </a:defPPr>
              <a:lvl1pPr algn="l" rtl="0" eaLnBrk="0" fontAlgn="base" hangingPunct="0">
                <a:lnSpc>
                  <a:spcPct val="140000"/>
                </a:lnSpc>
                <a:spcBef>
                  <a:spcPct val="0"/>
                </a:spcBef>
                <a:spcAft>
                  <a:spcPct val="0"/>
                </a:spcAft>
                <a:defRPr sz="700" kern="1200">
                  <a:solidFill>
                    <a:srgbClr val="808080"/>
                  </a:solidFill>
                  <a:uFill>
                    <a:solidFill>
                      <a:srgbClr val="808080"/>
                    </a:solidFill>
                  </a:uFill>
                  <a:latin typeface="Roboto condensed"/>
                  <a:ea typeface="Roboto condensed"/>
                  <a:cs typeface="Roboto condensed"/>
                  <a:sym typeface="Roboto condensed"/>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defRPr sz="1800">
                  <a:solidFill>
                    <a:srgbClr val="000000"/>
                  </a:solidFill>
                  <a:uFillTx/>
                </a:defRPr>
              </a:pPr>
              <a:r>
                <a:rPr lang="zh-CN" altLang="en-US" sz="1800">
                  <a:solidFill>
                    <a:srgbClr val="808080"/>
                  </a:solidFill>
                  <a:uFill>
                    <a:solidFill>
                      <a:srgbClr val="808080"/>
                    </a:solidFill>
                  </a:uFill>
                  <a:latin typeface="微软雅黑" pitchFamily="34" charset="-122"/>
                  <a:ea typeface="微软雅黑" pitchFamily="34" charset="-122"/>
                </a:rPr>
                <a:t>业务模式选择</a:t>
              </a:r>
              <a:endParaRPr sz="1800">
                <a:solidFill>
                  <a:srgbClr val="808080"/>
                </a:solidFill>
                <a:uFill>
                  <a:solidFill>
                    <a:srgbClr val="808080"/>
                  </a:solidFill>
                </a:uFill>
                <a:latin typeface="微软雅黑" pitchFamily="34" charset="-122"/>
                <a:ea typeface="微软雅黑" pitchFamily="34" charset="-122"/>
              </a:endParaRPr>
            </a:p>
          </p:txBody>
        </p:sp>
      </p:grpSp>
      <p:grpSp>
        <p:nvGrpSpPr>
          <p:cNvPr id="26" name="组合 25"/>
          <p:cNvGrpSpPr/>
          <p:nvPr/>
        </p:nvGrpSpPr>
        <p:grpSpPr>
          <a:xfrm>
            <a:off x="398034" y="3996594"/>
            <a:ext cx="2300857" cy="1701853"/>
            <a:chOff x="2464152" y="1436217"/>
            <a:chExt cx="2300857" cy="1701853"/>
          </a:xfrm>
        </p:grpSpPr>
        <p:sp>
          <p:nvSpPr>
            <p:cNvPr id="27" name="圆角矩形 26"/>
            <p:cNvSpPr/>
            <p:nvPr/>
          </p:nvSpPr>
          <p:spPr>
            <a:xfrm>
              <a:off x="2536048" y="1436217"/>
              <a:ext cx="2156194" cy="1701853"/>
            </a:xfrm>
            <a:prstGeom prst="roundRect">
              <a:avLst>
                <a:gd name="adj" fmla="val 3666"/>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5pPr>
              <a:lvl6pPr marL="2286000" algn="l" defTabSz="914400" rtl="0" eaLnBrk="1" latinLnBrk="0" hangingPunct="1">
                <a:defRPr sz="2400" kern="1200">
                  <a:solidFill>
                    <a:srgbClr val="000000"/>
                  </a:solidFill>
                  <a:latin typeface="Calibri"/>
                  <a:ea typeface="ＭＳ Ｐゴシック" pitchFamily="108" charset="-128"/>
                  <a:cs typeface="+mn-cs"/>
                </a:defRPr>
              </a:lvl6pPr>
              <a:lvl7pPr marL="2743200" algn="l" defTabSz="914400" rtl="0" eaLnBrk="1" latinLnBrk="0" hangingPunct="1">
                <a:defRPr sz="2400" kern="1200">
                  <a:solidFill>
                    <a:srgbClr val="000000"/>
                  </a:solidFill>
                  <a:latin typeface="Calibri"/>
                  <a:ea typeface="ＭＳ Ｐゴシック" pitchFamily="108" charset="-128"/>
                  <a:cs typeface="+mn-cs"/>
                </a:defRPr>
              </a:lvl7pPr>
              <a:lvl8pPr marL="3200400" algn="l" defTabSz="914400" rtl="0" eaLnBrk="1" latinLnBrk="0" hangingPunct="1">
                <a:defRPr sz="2400" kern="1200">
                  <a:solidFill>
                    <a:srgbClr val="000000"/>
                  </a:solidFill>
                  <a:latin typeface="Calibri"/>
                  <a:ea typeface="ＭＳ Ｐゴシック" pitchFamily="108" charset="-128"/>
                  <a:cs typeface="+mn-cs"/>
                </a:defRPr>
              </a:lvl8pPr>
              <a:lvl9pPr marL="3657600" algn="l" defTabSz="914400" rtl="0" eaLnBrk="1" latinLnBrk="0" hangingPunct="1">
                <a:defRPr sz="2400" kern="1200">
                  <a:solidFill>
                    <a:srgbClr val="000000"/>
                  </a:solidFill>
                  <a:latin typeface="Calibri"/>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28" name="文本框 27"/>
            <p:cNvSpPr txBox="1"/>
            <p:nvPr/>
          </p:nvSpPr>
          <p:spPr>
            <a:xfrm>
              <a:off x="2906694" y="1897769"/>
              <a:ext cx="1415773"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a:latin typeface="微软雅黑" pitchFamily="34" charset="-122"/>
                  <a:ea typeface="微软雅黑" pitchFamily="34" charset="-122"/>
                </a:rPr>
                <a:t>运筹帷幄</a:t>
              </a:r>
            </a:p>
          </p:txBody>
        </p:sp>
        <p:sp>
          <p:nvSpPr>
            <p:cNvPr id="29" name="Shape 14772"/>
            <p:cNvSpPr/>
            <p:nvPr/>
          </p:nvSpPr>
          <p:spPr>
            <a:xfrm>
              <a:off x="2464152" y="1561290"/>
              <a:ext cx="2300857" cy="461663"/>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45719" tIns="45719" rIns="45719" bIns="45719" numCol="1" anchor="t">
              <a:spAutoFit/>
            </a:bodyPr>
            <a:lstStyle>
              <a:defPPr>
                <a:defRPr lang="en-US"/>
              </a:defPPr>
              <a:lvl1pPr algn="l" rtl="0" eaLnBrk="0" fontAlgn="base" hangingPunct="0">
                <a:lnSpc>
                  <a:spcPct val="70000"/>
                </a:lnSpc>
                <a:spcBef>
                  <a:spcPct val="0"/>
                </a:spcBef>
                <a:spcAft>
                  <a:spcPct val="0"/>
                </a:spcAft>
                <a:defRPr sz="1400" kern="1200">
                  <a:solidFill>
                    <a:srgbClr val="F7AC12"/>
                  </a:solidFill>
                  <a:uFill>
                    <a:solidFill>
                      <a:srgbClr val="F7AC12"/>
                    </a:solidFill>
                  </a:uFill>
                  <a:latin typeface="+mn-lt"/>
                  <a:ea typeface="+mn-ea"/>
                  <a:cs typeface="+mn-cs"/>
                  <a:sym typeface="Bebas Neue"/>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lnSpc>
                  <a:spcPct val="100000"/>
                </a:lnSpc>
                <a:defRPr sz="1800">
                  <a:solidFill>
                    <a:srgbClr val="000000"/>
                  </a:solidFill>
                  <a:uFillTx/>
                </a:defRPr>
              </a:pPr>
              <a:r>
                <a:rPr lang="en-US" altLang="zh-CN" sz="2400">
                  <a:solidFill>
                    <a:schemeClr val="bg1"/>
                  </a:solidFill>
                  <a:uFill>
                    <a:solidFill>
                      <a:srgbClr val="F7AC12"/>
                    </a:solidFill>
                  </a:uFill>
                  <a:latin typeface="微软雅黑" pitchFamily="34" charset="-122"/>
                  <a:ea typeface="微软雅黑" pitchFamily="34" charset="-122"/>
                </a:rPr>
                <a:t>Part Two </a:t>
              </a:r>
            </a:p>
          </p:txBody>
        </p:sp>
        <p:sp>
          <p:nvSpPr>
            <p:cNvPr id="30" name="Shape 14773"/>
            <p:cNvSpPr/>
            <p:nvPr/>
          </p:nvSpPr>
          <p:spPr>
            <a:xfrm>
              <a:off x="2513090" y="2341106"/>
              <a:ext cx="2202109" cy="553998"/>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t">
              <a:spAutoFit/>
            </a:bodyPr>
            <a:lstStyle>
              <a:defPPr>
                <a:defRPr lang="en-US"/>
              </a:defPPr>
              <a:lvl1pPr algn="l" rtl="0" eaLnBrk="0" fontAlgn="base" hangingPunct="0">
                <a:lnSpc>
                  <a:spcPct val="140000"/>
                </a:lnSpc>
                <a:spcBef>
                  <a:spcPct val="0"/>
                </a:spcBef>
                <a:spcAft>
                  <a:spcPct val="0"/>
                </a:spcAft>
                <a:defRPr sz="700" kern="1200">
                  <a:solidFill>
                    <a:srgbClr val="808080"/>
                  </a:solidFill>
                  <a:uFill>
                    <a:solidFill>
                      <a:srgbClr val="808080"/>
                    </a:solidFill>
                  </a:uFill>
                  <a:latin typeface="Roboto condensed"/>
                  <a:ea typeface="Roboto condensed"/>
                  <a:cs typeface="Roboto condensed"/>
                  <a:sym typeface="Roboto condensed"/>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lnSpc>
                  <a:spcPct val="100000"/>
                </a:lnSpc>
              </a:pPr>
              <a:r>
                <a:rPr lang="zh-CN" altLang="en-US" sz="1800">
                  <a:solidFill>
                    <a:schemeClr val="bg1">
                      <a:lumMod val="95000"/>
                    </a:schemeClr>
                  </a:solidFill>
                  <a:latin typeface="微软雅黑" pitchFamily="34" charset="-122"/>
                  <a:ea typeface="微软雅黑" pitchFamily="34" charset="-122"/>
                </a:rPr>
                <a:t>业务流程梳理</a:t>
              </a:r>
              <a:endParaRPr lang="en-US" altLang="zh-CN" sz="1800">
                <a:solidFill>
                  <a:schemeClr val="bg1">
                    <a:lumMod val="95000"/>
                  </a:schemeClr>
                </a:solidFill>
                <a:latin typeface="微软雅黑" pitchFamily="34" charset="-122"/>
                <a:ea typeface="微软雅黑" pitchFamily="34" charset="-122"/>
              </a:endParaRPr>
            </a:p>
            <a:p>
              <a:pPr algn="ctr">
                <a:lnSpc>
                  <a:spcPct val="100000"/>
                </a:lnSpc>
              </a:pPr>
              <a:r>
                <a:rPr lang="zh-CN" altLang="en-US" sz="1800">
                  <a:solidFill>
                    <a:schemeClr val="bg1">
                      <a:lumMod val="95000"/>
                    </a:schemeClr>
                  </a:solidFill>
                  <a:latin typeface="微软雅黑" pitchFamily="34" charset="-122"/>
                  <a:ea typeface="微软雅黑" pitchFamily="34" charset="-122"/>
                </a:rPr>
                <a:t>和组织结构设置</a:t>
              </a:r>
            </a:p>
          </p:txBody>
        </p:sp>
      </p:grpSp>
      <p:sp>
        <p:nvSpPr>
          <p:cNvPr id="16" name="矩形 15"/>
          <p:cNvSpPr/>
          <p:nvPr/>
        </p:nvSpPr>
        <p:spPr>
          <a:xfrm>
            <a:off x="312679" y="620688"/>
            <a:ext cx="9320841" cy="504056"/>
          </a:xfrm>
          <a:prstGeom prst="rect">
            <a:avLst/>
          </a:prstGeom>
          <a:solidFill>
            <a:schemeClr val="bg1"/>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5pPr>
            <a:lvl6pPr marL="2286000" algn="l" defTabSz="914400" rtl="0" eaLnBrk="1" latinLnBrk="0" hangingPunct="1">
              <a:defRPr sz="2400" kern="1200">
                <a:solidFill>
                  <a:srgbClr val="000000"/>
                </a:solidFill>
                <a:latin typeface="Calibri"/>
                <a:ea typeface="ＭＳ Ｐゴシック" pitchFamily="108" charset="-128"/>
                <a:cs typeface="+mn-cs"/>
              </a:defRPr>
            </a:lvl6pPr>
            <a:lvl7pPr marL="2743200" algn="l" defTabSz="914400" rtl="0" eaLnBrk="1" latinLnBrk="0" hangingPunct="1">
              <a:defRPr sz="2400" kern="1200">
                <a:solidFill>
                  <a:srgbClr val="000000"/>
                </a:solidFill>
                <a:latin typeface="Calibri"/>
                <a:ea typeface="ＭＳ Ｐゴシック" pitchFamily="108" charset="-128"/>
                <a:cs typeface="+mn-cs"/>
              </a:defRPr>
            </a:lvl7pPr>
            <a:lvl8pPr marL="3200400" algn="l" defTabSz="914400" rtl="0" eaLnBrk="1" latinLnBrk="0" hangingPunct="1">
              <a:defRPr sz="2400" kern="1200">
                <a:solidFill>
                  <a:srgbClr val="000000"/>
                </a:solidFill>
                <a:latin typeface="Calibri"/>
                <a:ea typeface="ＭＳ Ｐゴシック" pitchFamily="108" charset="-128"/>
                <a:cs typeface="+mn-cs"/>
              </a:defRPr>
            </a:lvl8pPr>
            <a:lvl9pPr marL="3657600" algn="l" defTabSz="914400" rtl="0" eaLnBrk="1" latinLnBrk="0" hangingPunct="1">
              <a:defRPr sz="2400" kern="1200">
                <a:solidFill>
                  <a:srgbClr val="000000"/>
                </a:solidFill>
                <a:latin typeface="Calibri"/>
                <a:ea typeface="ＭＳ Ｐゴシック" pitchFamily="108" charset="-128"/>
                <a:cs typeface="+mn-cs"/>
              </a:defRPr>
            </a:lvl9pPr>
          </a:lstStyle>
          <a:p>
            <a:pPr algn="ctr"/>
            <a:r>
              <a:rPr lang="zh-CN" altLang="en-US" sz="3600" b="1" kern="0">
                <a:solidFill>
                  <a:srgbClr val="C00000"/>
                </a:solidFill>
                <a:latin typeface="微软雅黑" pitchFamily="34" charset="-122"/>
                <a:ea typeface="微软雅黑" pitchFamily="34" charset="-122"/>
              </a:rPr>
              <a:t>建 国 大 业</a:t>
            </a:r>
          </a:p>
        </p:txBody>
      </p:sp>
    </p:spTree>
    <p:extLst>
      <p:ext uri="{BB962C8B-B14F-4D97-AF65-F5344CB8AC3E}">
        <p14:creationId xmlns:p14="http://schemas.microsoft.com/office/powerpoint/2010/main" val="2196328521"/>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12679" y="620688"/>
            <a:ext cx="9320841" cy="504056"/>
          </a:xfrm>
          <a:prstGeom prst="rect">
            <a:avLst/>
          </a:prstGeom>
          <a:solidFill>
            <a:schemeClr val="bg1"/>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5pPr>
            <a:lvl6pPr marL="2286000" algn="l" defTabSz="914400" rtl="0" eaLnBrk="1" latinLnBrk="0" hangingPunct="1">
              <a:defRPr sz="2400" kern="1200">
                <a:solidFill>
                  <a:srgbClr val="000000"/>
                </a:solidFill>
                <a:latin typeface="Calibri"/>
                <a:ea typeface="ＭＳ Ｐゴシック" pitchFamily="108" charset="-128"/>
                <a:cs typeface="+mn-cs"/>
              </a:defRPr>
            </a:lvl6pPr>
            <a:lvl7pPr marL="2743200" algn="l" defTabSz="914400" rtl="0" eaLnBrk="1" latinLnBrk="0" hangingPunct="1">
              <a:defRPr sz="2400" kern="1200">
                <a:solidFill>
                  <a:srgbClr val="000000"/>
                </a:solidFill>
                <a:latin typeface="Calibri"/>
                <a:ea typeface="ＭＳ Ｐゴシック" pitchFamily="108" charset="-128"/>
                <a:cs typeface="+mn-cs"/>
              </a:defRPr>
            </a:lvl7pPr>
            <a:lvl8pPr marL="3200400" algn="l" defTabSz="914400" rtl="0" eaLnBrk="1" latinLnBrk="0" hangingPunct="1">
              <a:defRPr sz="2400" kern="1200">
                <a:solidFill>
                  <a:srgbClr val="000000"/>
                </a:solidFill>
                <a:latin typeface="Calibri"/>
                <a:ea typeface="ＭＳ Ｐゴシック" pitchFamily="108" charset="-128"/>
                <a:cs typeface="+mn-cs"/>
              </a:defRPr>
            </a:lvl8pPr>
            <a:lvl9pPr marL="3657600" algn="l" defTabSz="914400" rtl="0" eaLnBrk="1" latinLnBrk="0" hangingPunct="1">
              <a:defRPr sz="2400" kern="1200">
                <a:solidFill>
                  <a:srgbClr val="000000"/>
                </a:solidFill>
                <a:latin typeface="Calibri"/>
                <a:ea typeface="ＭＳ Ｐゴシック" pitchFamily="108" charset="-128"/>
                <a:cs typeface="+mn-cs"/>
              </a:defRPr>
            </a:lvl9pPr>
          </a:lstStyle>
          <a:p>
            <a:pPr algn="ctr"/>
            <a:r>
              <a:rPr lang="zh-CN" altLang="en-US" sz="3600" b="1" kern="0">
                <a:solidFill>
                  <a:srgbClr val="F7AC12"/>
                </a:solidFill>
                <a:latin typeface="微软雅黑" pitchFamily="34" charset="-122"/>
                <a:ea typeface="微软雅黑" pitchFamily="34" charset="-122"/>
              </a:rPr>
              <a:t>运 筹 帷 幄</a:t>
            </a:r>
          </a:p>
        </p:txBody>
      </p:sp>
    </p:spTree>
    <p:extLst>
      <p:ext uri="{BB962C8B-B14F-4D97-AF65-F5344CB8AC3E}">
        <p14:creationId xmlns:p14="http://schemas.microsoft.com/office/powerpoint/2010/main" val="2629656134"/>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案例 </a:t>
            </a:r>
            <a:r>
              <a:rPr lang="en-US" altLang="zh-CN"/>
              <a:t>2</a:t>
            </a:r>
            <a:endParaRPr lang="zh-CN" altLang="en-US"/>
          </a:p>
        </p:txBody>
      </p:sp>
      <p:sp>
        <p:nvSpPr>
          <p:cNvPr id="3" name="内容占位符 2"/>
          <p:cNvSpPr>
            <a:spLocks noGrp="1"/>
          </p:cNvSpPr>
          <p:nvPr>
            <p:ph idx="1"/>
          </p:nvPr>
        </p:nvSpPr>
        <p:spPr/>
        <p:txBody>
          <a:bodyPr/>
          <a:lstStyle/>
          <a:p>
            <a:pPr>
              <a:lnSpc>
                <a:spcPct val="150000"/>
              </a:lnSpc>
            </a:pPr>
            <a:r>
              <a:rPr lang="zh-CN" altLang="en-US" sz="1700">
                <a:latin typeface="微软雅黑" pitchFamily="34" charset="-122"/>
              </a:rPr>
              <a:t>       经过前期的信息收集、整理与分析，</a:t>
            </a:r>
            <a:r>
              <a:rPr lang="en-US" altLang="zh-CN" sz="1700">
                <a:latin typeface="微软雅黑" pitchFamily="34" charset="-122"/>
              </a:rPr>
              <a:t>A</a:t>
            </a:r>
            <a:r>
              <a:rPr lang="zh-CN" altLang="en-US" sz="1700">
                <a:latin typeface="微软雅黑" pitchFamily="34" charset="-122"/>
              </a:rPr>
              <a:t>公司决定把</a:t>
            </a:r>
            <a:r>
              <a:rPr lang="en-US" altLang="zh-CN" sz="1700">
                <a:latin typeface="微软雅黑" pitchFamily="34" charset="-122"/>
              </a:rPr>
              <a:t>PE</a:t>
            </a:r>
            <a:r>
              <a:rPr lang="zh-CN" altLang="en-US" sz="1700">
                <a:latin typeface="微软雅黑" pitchFamily="34" charset="-122"/>
              </a:rPr>
              <a:t>业务作为自己转型试点的聚焦行业。为此，</a:t>
            </a:r>
            <a:r>
              <a:rPr lang="en-US" altLang="zh-CN" sz="1700">
                <a:latin typeface="微软雅黑" pitchFamily="34" charset="-122"/>
              </a:rPr>
              <a:t>A</a:t>
            </a:r>
            <a:r>
              <a:rPr lang="zh-CN" altLang="en-US" sz="1700">
                <a:latin typeface="微软雅黑" pitchFamily="34" charset="-122"/>
              </a:rPr>
              <a:t>公司核心管理人员走访了多家</a:t>
            </a:r>
            <a:r>
              <a:rPr lang="en-US" altLang="zh-CN" sz="1700">
                <a:latin typeface="微软雅黑" pitchFamily="34" charset="-122"/>
              </a:rPr>
              <a:t>PE</a:t>
            </a:r>
            <a:r>
              <a:rPr lang="zh-CN" altLang="en-US" sz="1700">
                <a:latin typeface="微软雅黑" pitchFamily="34" charset="-122"/>
              </a:rPr>
              <a:t>公司，进行业务考察，总结了其业务流程。</a:t>
            </a:r>
            <a:r>
              <a:rPr lang="en-US" altLang="zh-CN" sz="1700">
                <a:latin typeface="微软雅黑" pitchFamily="34" charset="-122"/>
              </a:rPr>
              <a:t>PE</a:t>
            </a:r>
            <a:r>
              <a:rPr lang="zh-CN" altLang="en-US" sz="1700">
                <a:latin typeface="微软雅黑" pitchFamily="34" charset="-122"/>
              </a:rPr>
              <a:t>企业的核心问题主要包括在两个方面：一是如何吸引投资者的关注，让投资者愿意购买公司提供的产品；二是如何找到合适的投资标的，并将其包装成受市场欢迎的产品。此外，如何确保客户资金的安全、提高收益回报率也是</a:t>
            </a:r>
            <a:r>
              <a:rPr lang="en-US" altLang="zh-CN" sz="1700">
                <a:latin typeface="微软雅黑" pitchFamily="34" charset="-122"/>
              </a:rPr>
              <a:t>PE</a:t>
            </a:r>
            <a:r>
              <a:rPr lang="zh-CN" altLang="en-US" sz="1700">
                <a:latin typeface="微软雅黑" pitchFamily="34" charset="-122"/>
              </a:rPr>
              <a:t>企业需要重点考虑的内容。同时，越来越多地被投企业希望从基金管理人处获得高质量的管理咨询和运营辅导。</a:t>
            </a:r>
            <a:endParaRPr lang="en-US" altLang="zh-CN" sz="1700">
              <a:latin typeface="微软雅黑" pitchFamily="34" charset="-122"/>
            </a:endParaRPr>
          </a:p>
          <a:p>
            <a:pPr>
              <a:lnSpc>
                <a:spcPct val="150000"/>
              </a:lnSpc>
            </a:pPr>
            <a:endParaRPr lang="zh-CN" altLang="en-US" sz="1700">
              <a:latin typeface="微软雅黑" pitchFamily="34" charset="-122"/>
            </a:endParaRPr>
          </a:p>
          <a:p>
            <a:pPr>
              <a:lnSpc>
                <a:spcPct val="150000"/>
              </a:lnSpc>
            </a:pPr>
            <a:r>
              <a:rPr lang="en-US" altLang="zh-CN" sz="1700">
                <a:latin typeface="微软雅黑" pitchFamily="34" charset="-122"/>
              </a:rPr>
              <a:t>       A</a:t>
            </a:r>
            <a:r>
              <a:rPr lang="zh-CN" altLang="en-US" sz="1700">
                <a:latin typeface="微软雅黑" pitchFamily="34" charset="-122"/>
              </a:rPr>
              <a:t>公司管理层现在需要解决的问题是如何明晰公司的整体业务流程与运作流程，并在此基础之上迅速建立起一套完善的组织结构和岗位体系。</a:t>
            </a:r>
          </a:p>
        </p:txBody>
      </p:sp>
    </p:spTree>
    <p:extLst>
      <p:ext uri="{BB962C8B-B14F-4D97-AF65-F5344CB8AC3E}">
        <p14:creationId xmlns:p14="http://schemas.microsoft.com/office/powerpoint/2010/main" val="2799001486"/>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研讨 </a:t>
            </a:r>
            <a:r>
              <a:rPr lang="en-US" altLang="zh-CN"/>
              <a:t>2</a:t>
            </a:r>
            <a:endParaRPr lang="zh-CN" altLang="en-US"/>
          </a:p>
        </p:txBody>
      </p:sp>
      <p:grpSp>
        <p:nvGrpSpPr>
          <p:cNvPr id="5" name="组合 4"/>
          <p:cNvGrpSpPr/>
          <p:nvPr/>
        </p:nvGrpSpPr>
        <p:grpSpPr>
          <a:xfrm>
            <a:off x="921347" y="2945762"/>
            <a:ext cx="1251435" cy="766479"/>
            <a:chOff x="405963" y="3155951"/>
            <a:chExt cx="966787" cy="592138"/>
          </a:xfrm>
        </p:grpSpPr>
        <p:sp>
          <p:nvSpPr>
            <p:cNvPr id="6" name="Oval 6"/>
            <p:cNvSpPr>
              <a:spLocks noChangeArrowheads="1"/>
            </p:cNvSpPr>
            <p:nvPr/>
          </p:nvSpPr>
          <p:spPr bwMode="auto">
            <a:xfrm>
              <a:off x="845700" y="3155951"/>
              <a:ext cx="87312" cy="87313"/>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7" name="Rectangle 7"/>
            <p:cNvSpPr>
              <a:spLocks noChangeArrowheads="1"/>
            </p:cNvSpPr>
            <p:nvPr/>
          </p:nvSpPr>
          <p:spPr bwMode="auto">
            <a:xfrm>
              <a:off x="405963" y="3286126"/>
              <a:ext cx="30162" cy="46196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8" name="Oval 8"/>
            <p:cNvSpPr>
              <a:spLocks noChangeArrowheads="1"/>
            </p:cNvSpPr>
            <p:nvPr/>
          </p:nvSpPr>
          <p:spPr bwMode="auto">
            <a:xfrm>
              <a:off x="477400" y="3155951"/>
              <a:ext cx="90487" cy="87313"/>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9" name="Rectangle 9"/>
            <p:cNvSpPr>
              <a:spLocks noChangeArrowheads="1"/>
            </p:cNvSpPr>
            <p:nvPr/>
          </p:nvSpPr>
          <p:spPr bwMode="auto">
            <a:xfrm>
              <a:off x="1342588" y="3286126"/>
              <a:ext cx="30162" cy="46196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10" name="Oval 10"/>
            <p:cNvSpPr>
              <a:spLocks noChangeArrowheads="1"/>
            </p:cNvSpPr>
            <p:nvPr/>
          </p:nvSpPr>
          <p:spPr bwMode="auto">
            <a:xfrm>
              <a:off x="1210825" y="3155951"/>
              <a:ext cx="88900" cy="87313"/>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11" name="Freeform 11"/>
            <p:cNvSpPr/>
            <p:nvPr/>
          </p:nvSpPr>
          <p:spPr bwMode="auto">
            <a:xfrm>
              <a:off x="455175" y="3259139"/>
              <a:ext cx="868362" cy="488950"/>
            </a:xfrm>
            <a:custGeom>
              <a:gdLst>
                <a:gd name="T0" fmla="*/ 356 w 387"/>
                <a:gd name="T1" fmla="*/ 1 h 218"/>
                <a:gd name="T2" fmla="*/ 331 w 387"/>
                <a:gd name="T3" fmla="*/ 39 h 218"/>
                <a:gd name="T4" fmla="*/ 331 w 387"/>
                <a:gd name="T5" fmla="*/ 88 h 218"/>
                <a:gd name="T6" fmla="*/ 322 w 387"/>
                <a:gd name="T7" fmla="*/ 91 h 218"/>
                <a:gd name="T8" fmla="*/ 322 w 387"/>
                <a:gd name="T9" fmla="*/ 71 h 218"/>
                <a:gd name="T10" fmla="*/ 232 w 387"/>
                <a:gd name="T11" fmla="*/ 71 h 218"/>
                <a:gd name="T12" fmla="*/ 232 w 387"/>
                <a:gd name="T13" fmla="*/ 43 h 218"/>
                <a:gd name="T14" fmla="*/ 194 w 387"/>
                <a:gd name="T15" fmla="*/ 0 h 218"/>
                <a:gd name="T16" fmla="*/ 155 w 387"/>
                <a:gd name="T17" fmla="*/ 40 h 218"/>
                <a:gd name="T18" fmla="*/ 155 w 387"/>
                <a:gd name="T19" fmla="*/ 71 h 218"/>
                <a:gd name="T20" fmla="*/ 66 w 387"/>
                <a:gd name="T21" fmla="*/ 71 h 218"/>
                <a:gd name="T22" fmla="*/ 66 w 387"/>
                <a:gd name="T23" fmla="*/ 91 h 218"/>
                <a:gd name="T24" fmla="*/ 56 w 387"/>
                <a:gd name="T25" fmla="*/ 88 h 218"/>
                <a:gd name="T26" fmla="*/ 56 w 387"/>
                <a:gd name="T27" fmla="*/ 39 h 218"/>
                <a:gd name="T28" fmla="*/ 31 w 387"/>
                <a:gd name="T29" fmla="*/ 1 h 218"/>
                <a:gd name="T30" fmla="*/ 0 w 387"/>
                <a:gd name="T31" fmla="*/ 33 h 218"/>
                <a:gd name="T32" fmla="*/ 0 w 387"/>
                <a:gd name="T33" fmla="*/ 102 h 218"/>
                <a:gd name="T34" fmla="*/ 31 w 387"/>
                <a:gd name="T35" fmla="*/ 133 h 218"/>
                <a:gd name="T36" fmla="*/ 66 w 387"/>
                <a:gd name="T37" fmla="*/ 133 h 218"/>
                <a:gd name="T38" fmla="*/ 66 w 387"/>
                <a:gd name="T39" fmla="*/ 218 h 218"/>
                <a:gd name="T40" fmla="*/ 157 w 387"/>
                <a:gd name="T41" fmla="*/ 218 h 218"/>
                <a:gd name="T42" fmla="*/ 230 w 387"/>
                <a:gd name="T43" fmla="*/ 218 h 218"/>
                <a:gd name="T44" fmla="*/ 322 w 387"/>
                <a:gd name="T45" fmla="*/ 218 h 218"/>
                <a:gd name="T46" fmla="*/ 322 w 387"/>
                <a:gd name="T47" fmla="*/ 133 h 218"/>
                <a:gd name="T48" fmla="*/ 357 w 387"/>
                <a:gd name="T49" fmla="*/ 133 h 218"/>
                <a:gd name="T50" fmla="*/ 387 w 387"/>
                <a:gd name="T51" fmla="*/ 102 h 218"/>
                <a:gd name="T52" fmla="*/ 387 w 387"/>
                <a:gd name="T53" fmla="*/ 33 h 218"/>
                <a:gd name="T54" fmla="*/ 356 w 387"/>
                <a:gd name="T55" fmla="*/ 1 h 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87" h="218">
                  <a:moveTo>
                    <a:pt x="356" y="1"/>
                  </a:moveTo>
                  <a:cubicBezTo>
                    <a:pt x="356" y="1"/>
                    <a:pt x="331" y="1"/>
                    <a:pt x="331" y="39"/>
                  </a:cubicBezTo>
                  <a:cubicBezTo>
                    <a:pt x="331" y="88"/>
                    <a:pt x="331" y="88"/>
                    <a:pt x="331" y="88"/>
                  </a:cubicBezTo>
                  <a:cubicBezTo>
                    <a:pt x="322" y="91"/>
                    <a:pt x="322" y="91"/>
                    <a:pt x="322" y="91"/>
                  </a:cubicBezTo>
                  <a:cubicBezTo>
                    <a:pt x="322" y="71"/>
                    <a:pt x="322" y="71"/>
                    <a:pt x="322" y="71"/>
                  </a:cubicBezTo>
                  <a:cubicBezTo>
                    <a:pt x="232" y="71"/>
                    <a:pt x="232" y="71"/>
                    <a:pt x="232" y="71"/>
                  </a:cubicBezTo>
                  <a:cubicBezTo>
                    <a:pt x="232" y="43"/>
                    <a:pt x="232" y="43"/>
                    <a:pt x="232" y="43"/>
                  </a:cubicBezTo>
                  <a:cubicBezTo>
                    <a:pt x="232" y="0"/>
                    <a:pt x="194" y="0"/>
                    <a:pt x="194" y="0"/>
                  </a:cubicBezTo>
                  <a:cubicBezTo>
                    <a:pt x="156" y="1"/>
                    <a:pt x="155" y="40"/>
                    <a:pt x="155" y="40"/>
                  </a:cubicBezTo>
                  <a:cubicBezTo>
                    <a:pt x="155" y="40"/>
                    <a:pt x="155" y="54"/>
                    <a:pt x="155" y="71"/>
                  </a:cubicBezTo>
                  <a:cubicBezTo>
                    <a:pt x="66" y="71"/>
                    <a:pt x="66" y="71"/>
                    <a:pt x="66" y="71"/>
                  </a:cubicBezTo>
                  <a:cubicBezTo>
                    <a:pt x="66" y="91"/>
                    <a:pt x="66" y="91"/>
                    <a:pt x="66" y="91"/>
                  </a:cubicBezTo>
                  <a:cubicBezTo>
                    <a:pt x="56" y="88"/>
                    <a:pt x="56" y="88"/>
                    <a:pt x="56" y="88"/>
                  </a:cubicBezTo>
                  <a:cubicBezTo>
                    <a:pt x="56" y="39"/>
                    <a:pt x="56" y="39"/>
                    <a:pt x="56" y="39"/>
                  </a:cubicBezTo>
                  <a:cubicBezTo>
                    <a:pt x="56" y="1"/>
                    <a:pt x="31" y="1"/>
                    <a:pt x="31" y="1"/>
                  </a:cubicBezTo>
                  <a:cubicBezTo>
                    <a:pt x="0" y="1"/>
                    <a:pt x="0" y="33"/>
                    <a:pt x="0" y="33"/>
                  </a:cubicBezTo>
                  <a:cubicBezTo>
                    <a:pt x="0" y="33"/>
                    <a:pt x="0" y="76"/>
                    <a:pt x="0" y="102"/>
                  </a:cubicBezTo>
                  <a:cubicBezTo>
                    <a:pt x="0" y="133"/>
                    <a:pt x="31" y="133"/>
                    <a:pt x="31" y="133"/>
                  </a:cubicBezTo>
                  <a:cubicBezTo>
                    <a:pt x="66" y="133"/>
                    <a:pt x="66" y="133"/>
                    <a:pt x="66" y="133"/>
                  </a:cubicBezTo>
                  <a:cubicBezTo>
                    <a:pt x="66" y="218"/>
                    <a:pt x="66" y="218"/>
                    <a:pt x="66" y="218"/>
                  </a:cubicBezTo>
                  <a:cubicBezTo>
                    <a:pt x="157" y="218"/>
                    <a:pt x="157" y="218"/>
                    <a:pt x="157" y="218"/>
                  </a:cubicBezTo>
                  <a:cubicBezTo>
                    <a:pt x="230" y="218"/>
                    <a:pt x="230" y="218"/>
                    <a:pt x="230" y="218"/>
                  </a:cubicBezTo>
                  <a:cubicBezTo>
                    <a:pt x="322" y="218"/>
                    <a:pt x="322" y="218"/>
                    <a:pt x="322" y="218"/>
                  </a:cubicBezTo>
                  <a:cubicBezTo>
                    <a:pt x="322" y="133"/>
                    <a:pt x="322" y="133"/>
                    <a:pt x="322" y="133"/>
                  </a:cubicBezTo>
                  <a:cubicBezTo>
                    <a:pt x="357" y="133"/>
                    <a:pt x="357" y="133"/>
                    <a:pt x="357" y="133"/>
                  </a:cubicBezTo>
                  <a:cubicBezTo>
                    <a:pt x="357" y="133"/>
                    <a:pt x="387" y="133"/>
                    <a:pt x="387" y="102"/>
                  </a:cubicBezTo>
                  <a:cubicBezTo>
                    <a:pt x="387" y="76"/>
                    <a:pt x="387" y="33"/>
                    <a:pt x="387" y="33"/>
                  </a:cubicBezTo>
                  <a:cubicBezTo>
                    <a:pt x="387" y="33"/>
                    <a:pt x="387" y="1"/>
                    <a:pt x="356" y="1"/>
                  </a:cubicBez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12" name="Freeform 12"/>
            <p:cNvSpPr/>
            <p:nvPr/>
          </p:nvSpPr>
          <p:spPr bwMode="auto">
            <a:xfrm>
              <a:off x="628213" y="3333751"/>
              <a:ext cx="146050" cy="69850"/>
            </a:xfrm>
            <a:custGeom>
              <a:gdLst>
                <a:gd name="T0" fmla="*/ 21 w 65"/>
                <a:gd name="T1" fmla="*/ 21 h 31"/>
                <a:gd name="T2" fmla="*/ 21 w 65"/>
                <a:gd name="T3" fmla="*/ 31 h 31"/>
                <a:gd name="T4" fmla="*/ 43 w 65"/>
                <a:gd name="T5" fmla="*/ 31 h 31"/>
                <a:gd name="T6" fmla="*/ 43 w 65"/>
                <a:gd name="T7" fmla="*/ 21 h 31"/>
                <a:gd name="T8" fmla="*/ 65 w 65"/>
                <a:gd name="T9" fmla="*/ 0 h 31"/>
                <a:gd name="T10" fmla="*/ 0 w 65"/>
                <a:gd name="T11" fmla="*/ 0 h 31"/>
                <a:gd name="T12" fmla="*/ 21 w 65"/>
                <a:gd name="T13" fmla="*/ 21 h 31"/>
              </a:gdLst>
              <a:cxnLst>
                <a:cxn ang="0">
                  <a:pos x="T0" y="T1"/>
                </a:cxn>
                <a:cxn ang="0">
                  <a:pos x="T2" y="T3"/>
                </a:cxn>
                <a:cxn ang="0">
                  <a:pos x="T4" y="T5"/>
                </a:cxn>
                <a:cxn ang="0">
                  <a:pos x="T6" y="T7"/>
                </a:cxn>
                <a:cxn ang="0">
                  <a:pos x="T8" y="T9"/>
                </a:cxn>
                <a:cxn ang="0">
                  <a:pos x="T10" y="T11"/>
                </a:cxn>
                <a:cxn ang="0">
                  <a:pos x="T12" y="T13"/>
                </a:cxn>
              </a:cxnLst>
              <a:rect l="0" t="0" r="r" b="b"/>
              <a:pathLst>
                <a:path w="65" h="31">
                  <a:moveTo>
                    <a:pt x="21" y="21"/>
                  </a:moveTo>
                  <a:cubicBezTo>
                    <a:pt x="21" y="31"/>
                    <a:pt x="21" y="31"/>
                    <a:pt x="21" y="31"/>
                  </a:cubicBezTo>
                  <a:cubicBezTo>
                    <a:pt x="43" y="31"/>
                    <a:pt x="43" y="31"/>
                    <a:pt x="43" y="31"/>
                  </a:cubicBezTo>
                  <a:cubicBezTo>
                    <a:pt x="43" y="21"/>
                    <a:pt x="43" y="21"/>
                    <a:pt x="43" y="21"/>
                  </a:cubicBezTo>
                  <a:cubicBezTo>
                    <a:pt x="61" y="16"/>
                    <a:pt x="65" y="0"/>
                    <a:pt x="65" y="0"/>
                  </a:cubicBezTo>
                  <a:cubicBezTo>
                    <a:pt x="0" y="0"/>
                    <a:pt x="0" y="0"/>
                    <a:pt x="0" y="0"/>
                  </a:cubicBezTo>
                  <a:cubicBezTo>
                    <a:pt x="0" y="0"/>
                    <a:pt x="3" y="16"/>
                    <a:pt x="21" y="21"/>
                  </a:cubicBez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13" name="Freeform 13"/>
            <p:cNvSpPr/>
            <p:nvPr/>
          </p:nvSpPr>
          <p:spPr bwMode="auto">
            <a:xfrm>
              <a:off x="1009213" y="3333751"/>
              <a:ext cx="146050" cy="69850"/>
            </a:xfrm>
            <a:custGeom>
              <a:gdLst>
                <a:gd name="T0" fmla="*/ 22 w 65"/>
                <a:gd name="T1" fmla="*/ 21 h 31"/>
                <a:gd name="T2" fmla="*/ 22 w 65"/>
                <a:gd name="T3" fmla="*/ 31 h 31"/>
                <a:gd name="T4" fmla="*/ 44 w 65"/>
                <a:gd name="T5" fmla="*/ 31 h 31"/>
                <a:gd name="T6" fmla="*/ 44 w 65"/>
                <a:gd name="T7" fmla="*/ 21 h 31"/>
                <a:gd name="T8" fmla="*/ 65 w 65"/>
                <a:gd name="T9" fmla="*/ 0 h 31"/>
                <a:gd name="T10" fmla="*/ 0 w 65"/>
                <a:gd name="T11" fmla="*/ 0 h 31"/>
                <a:gd name="T12" fmla="*/ 22 w 65"/>
                <a:gd name="T13" fmla="*/ 21 h 31"/>
              </a:gdLst>
              <a:cxnLst>
                <a:cxn ang="0">
                  <a:pos x="T0" y="T1"/>
                </a:cxn>
                <a:cxn ang="0">
                  <a:pos x="T2" y="T3"/>
                </a:cxn>
                <a:cxn ang="0">
                  <a:pos x="T4" y="T5"/>
                </a:cxn>
                <a:cxn ang="0">
                  <a:pos x="T6" y="T7"/>
                </a:cxn>
                <a:cxn ang="0">
                  <a:pos x="T8" y="T9"/>
                </a:cxn>
                <a:cxn ang="0">
                  <a:pos x="T10" y="T11"/>
                </a:cxn>
                <a:cxn ang="0">
                  <a:pos x="T12" y="T13"/>
                </a:cxn>
              </a:cxnLst>
              <a:rect l="0" t="0" r="r" b="b"/>
              <a:pathLst>
                <a:path w="65" h="31">
                  <a:moveTo>
                    <a:pt x="22" y="21"/>
                  </a:moveTo>
                  <a:cubicBezTo>
                    <a:pt x="22" y="31"/>
                    <a:pt x="22" y="31"/>
                    <a:pt x="22" y="31"/>
                  </a:cubicBezTo>
                  <a:cubicBezTo>
                    <a:pt x="44" y="31"/>
                    <a:pt x="44" y="31"/>
                    <a:pt x="44" y="31"/>
                  </a:cubicBezTo>
                  <a:cubicBezTo>
                    <a:pt x="44" y="21"/>
                    <a:pt x="44" y="21"/>
                    <a:pt x="44" y="21"/>
                  </a:cubicBezTo>
                  <a:cubicBezTo>
                    <a:pt x="62" y="16"/>
                    <a:pt x="65" y="0"/>
                    <a:pt x="65" y="0"/>
                  </a:cubicBezTo>
                  <a:cubicBezTo>
                    <a:pt x="0" y="0"/>
                    <a:pt x="0" y="0"/>
                    <a:pt x="0" y="0"/>
                  </a:cubicBezTo>
                  <a:cubicBezTo>
                    <a:pt x="0" y="0"/>
                    <a:pt x="4" y="16"/>
                    <a:pt x="22" y="21"/>
                  </a:cubicBez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grpSp>
      <p:sp>
        <p:nvSpPr>
          <p:cNvPr id="14" name="内容占位符 3"/>
          <p:cNvSpPr txBox="1"/>
          <p:nvPr/>
        </p:nvSpPr>
        <p:spPr bwMode="auto">
          <a:xfrm>
            <a:off x="1856656" y="3140968"/>
            <a:ext cx="7706816" cy="571273"/>
          </a:xfrm>
          <a:prstGeom prst="rect">
            <a:avLst/>
          </a:prstGeom>
          <a:noFill/>
          <a:ln w="9525">
            <a:noFill/>
            <a:miter lim="800000"/>
          </a:ln>
        </p:spPr>
        <p:txBody>
          <a:bodyPr vert="horz" wrap="square" lIns="0" tIns="0" rIns="0" bIns="0" numCol="1" anchor="t" anchorCtr="0" compatLnSpc="1">
            <a:prstTxWarp prst="textNoShape">
              <a:avLst/>
            </a:prstTxWarp>
          </a:bodyPr>
          <a:lstStyle>
            <a:defPPr>
              <a:defRPr lang="en-US"/>
            </a:defPPr>
            <a:lvl1pPr marL="228600" indent="-228600" algn="l" rtl="0" eaLnBrk="1" fontAlgn="base" hangingPunct="1">
              <a:spcBef>
                <a:spcPts val="400"/>
              </a:spcBef>
              <a:spcAft>
                <a:spcPct val="0"/>
              </a:spcAft>
              <a:buClr>
                <a:schemeClr val="tx1"/>
              </a:buClr>
              <a:buFont typeface="Wingdings" panose="05000000000000000000" pitchFamily="2" charset="2"/>
              <a:buChar char="§"/>
              <a:defRPr sz="1800" kern="1200">
                <a:solidFill>
                  <a:schemeClr val="tx1"/>
                </a:solidFill>
                <a:latin typeface="Arial" pitchFamily="34" charset="0"/>
                <a:ea typeface="微软雅黑" pitchFamily="34" charset="-122"/>
                <a:cs typeface="+mn-cs"/>
              </a:defRPr>
            </a:lvl1pPr>
            <a:lvl2pPr marL="571500" indent="-228600" algn="l" rtl="0" eaLnBrk="1" fontAlgn="base" hangingPunct="1">
              <a:spcBef>
                <a:spcPts val="400"/>
              </a:spcBef>
              <a:spcAft>
                <a:spcPct val="0"/>
              </a:spcAft>
              <a:buClr>
                <a:schemeClr val="tx1"/>
              </a:buClr>
              <a:buChar char="–"/>
              <a:defRPr sz="1600" kern="1200">
                <a:solidFill>
                  <a:schemeClr val="tx1"/>
                </a:solidFill>
                <a:latin typeface="Arial" pitchFamily="34" charset="0"/>
                <a:ea typeface="微软雅黑" pitchFamily="34" charset="-122"/>
                <a:cs typeface="+mn-cs"/>
              </a:defRPr>
            </a:lvl2pPr>
            <a:lvl3pPr marL="914400" indent="-228600" algn="l" rtl="0" eaLnBrk="1" fontAlgn="base" hangingPunct="1">
              <a:spcBef>
                <a:spcPts val="400"/>
              </a:spcBef>
              <a:spcAft>
                <a:spcPct val="0"/>
              </a:spcAft>
              <a:buClr>
                <a:schemeClr val="tx1"/>
              </a:buClr>
              <a:buFont typeface="Wingdings" panose="05000000000000000000" pitchFamily="2" charset="2"/>
              <a:buChar char="§"/>
              <a:defRPr sz="1400" kern="1200">
                <a:solidFill>
                  <a:schemeClr val="tx1"/>
                </a:solidFill>
                <a:latin typeface="Arial" pitchFamily="34" charset="0"/>
                <a:ea typeface="微软雅黑" pitchFamily="34" charset="-122"/>
                <a:cs typeface="+mn-cs"/>
              </a:defRPr>
            </a:lvl3pPr>
            <a:lvl4pPr marL="1254125" indent="-225425" algn="l" rtl="0" eaLnBrk="1" fontAlgn="base" hangingPunct="1">
              <a:spcBef>
                <a:spcPts val="400"/>
              </a:spcBef>
              <a:spcAft>
                <a:spcPct val="0"/>
              </a:spcAft>
              <a:buClr>
                <a:schemeClr val="tx1"/>
              </a:buClr>
              <a:buFont typeface="Arial" pitchFamily="34" charset="0"/>
              <a:buChar char="−"/>
              <a:defRPr sz="1200" kern="1200">
                <a:solidFill>
                  <a:schemeClr val="tx1"/>
                </a:solidFill>
                <a:latin typeface="Arial" pitchFamily="34" charset="0"/>
                <a:ea typeface="微软雅黑" pitchFamily="34" charset="-122"/>
                <a:cs typeface="+mn-cs"/>
              </a:defRPr>
            </a:lvl4pPr>
            <a:lvl5pPr marL="1600200" indent="-231775" algn="l" rtl="0" eaLnBrk="1" fontAlgn="base" hangingPunct="1">
              <a:spcBef>
                <a:spcPts val="400"/>
              </a:spcBef>
              <a:spcAft>
                <a:spcPct val="0"/>
              </a:spcAft>
              <a:buClr>
                <a:schemeClr val="tx1"/>
              </a:buClr>
              <a:buFont typeface="Arial" pitchFamily="34" charset="0"/>
              <a:buChar char="-"/>
              <a:defRPr sz="1200" kern="1200">
                <a:solidFill>
                  <a:schemeClr val="tx1"/>
                </a:solidFill>
                <a:latin typeface="Arial" pitchFamily="34" charset="0"/>
                <a:ea typeface="+mn-ea"/>
                <a:cs typeface="+mn-cs"/>
              </a:defRPr>
            </a:lvl5pPr>
            <a:lvl6pPr marL="20574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6pPr>
            <a:lvl7pPr marL="25146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7pPr>
            <a:lvl8pPr marL="29718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8pPr>
            <a:lvl9pPr marL="34290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9pPr>
          </a:lstStyle>
          <a:p>
            <a:pPr marL="0" indent="0" algn="ctr">
              <a:buFont typeface="Wingdings" panose="05000000000000000000" pitchFamily="2" charset="2"/>
              <a:buNone/>
            </a:pPr>
            <a:r>
              <a:rPr lang="zh-CN" altLang="en-US" sz="2800" kern="0">
                <a:solidFill>
                  <a:srgbClr val="CD4E37"/>
                </a:solidFill>
              </a:rPr>
              <a:t>如何设计符合</a:t>
            </a:r>
            <a:r>
              <a:rPr lang="en-US" altLang="zh-CN" sz="2800" kern="0">
                <a:solidFill>
                  <a:srgbClr val="CD4E37"/>
                </a:solidFill>
              </a:rPr>
              <a:t>PE</a:t>
            </a:r>
            <a:r>
              <a:rPr lang="zh-CN" altLang="en-US" sz="2800" kern="0">
                <a:solidFill>
                  <a:srgbClr val="CD4E37"/>
                </a:solidFill>
              </a:rPr>
              <a:t>行业特性的组织结构？</a:t>
            </a:r>
          </a:p>
        </p:txBody>
      </p:sp>
    </p:spTree>
    <p:extLst>
      <p:ext uri="{BB962C8B-B14F-4D97-AF65-F5344CB8AC3E}">
        <p14:creationId xmlns:p14="http://schemas.microsoft.com/office/powerpoint/2010/main" val="3717550448"/>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理论框架：组织结构梳理的方法</a:t>
            </a:r>
          </a:p>
        </p:txBody>
      </p:sp>
      <p:sp>
        <p:nvSpPr>
          <p:cNvPr id="3" name="内容占位符 2"/>
          <p:cNvSpPr>
            <a:spLocks noGrp="1"/>
          </p:cNvSpPr>
          <p:nvPr>
            <p:ph idx="1"/>
          </p:nvPr>
        </p:nvSpPr>
        <p:spPr>
          <a:xfrm>
            <a:off x="3800872" y="2276872"/>
            <a:ext cx="2657500" cy="1924369"/>
          </a:xfrm>
          <a:solidFill>
            <a:schemeClr val="bg1">
              <a:lumMod val="95000"/>
              <a:alpha val="50000"/>
            </a:schemeClr>
          </a:solidFill>
        </p:spPr>
        <p:txBody>
          <a:bodyPr/>
          <a:lstStyle/>
          <a:p>
            <a:pPr marL="0" indent="0" algn="ctr">
              <a:lnSpc>
                <a:spcPct val="300000"/>
              </a:lnSpc>
              <a:buNone/>
            </a:pPr>
            <a:r>
              <a:rPr lang="zh-CN" altLang="en-US" b="1">
                <a:solidFill>
                  <a:srgbClr val="C00000"/>
                </a:solidFill>
                <a:latin typeface="微软雅黑" pitchFamily="34" charset="-122"/>
              </a:rPr>
              <a:t>一、价值链分析</a:t>
            </a:r>
            <a:endParaRPr lang="en-US" altLang="zh-CN" b="1">
              <a:solidFill>
                <a:srgbClr val="C00000"/>
              </a:solidFill>
              <a:latin typeface="微软雅黑" pitchFamily="34" charset="-122"/>
            </a:endParaRPr>
          </a:p>
          <a:p>
            <a:pPr marL="0" indent="0" algn="ctr">
              <a:lnSpc>
                <a:spcPct val="300000"/>
              </a:lnSpc>
              <a:buNone/>
            </a:pPr>
            <a:r>
              <a:rPr lang="zh-CN" altLang="en-US" b="1">
                <a:solidFill>
                  <a:schemeClr val="bg1">
                    <a:lumMod val="50000"/>
                  </a:schemeClr>
                </a:solidFill>
                <a:latin typeface="微软雅黑" pitchFamily="34" charset="-122"/>
              </a:rPr>
              <a:t>二、组织形态模型</a:t>
            </a:r>
          </a:p>
        </p:txBody>
      </p:sp>
      <p:grpSp>
        <p:nvGrpSpPr>
          <p:cNvPr id="10" name="组合 9"/>
          <p:cNvGrpSpPr/>
          <p:nvPr/>
        </p:nvGrpSpPr>
        <p:grpSpPr>
          <a:xfrm flipH="1">
            <a:off x="3080792" y="3861048"/>
            <a:ext cx="879301" cy="1296144"/>
            <a:chOff x="6547272" y="4200377"/>
            <a:chExt cx="700088" cy="1076324"/>
          </a:xfrm>
        </p:grpSpPr>
        <p:sp>
          <p:nvSpPr>
            <p:cNvPr id="7" name="Oval 371"/>
            <p:cNvSpPr>
              <a:spLocks noChangeArrowheads="1"/>
            </p:cNvSpPr>
            <p:nvPr/>
          </p:nvSpPr>
          <p:spPr bwMode="auto">
            <a:xfrm>
              <a:off x="6818734" y="4200377"/>
              <a:ext cx="161925" cy="161925"/>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9" name="Freeform 373"/>
            <p:cNvSpPr/>
            <p:nvPr/>
          </p:nvSpPr>
          <p:spPr bwMode="auto">
            <a:xfrm>
              <a:off x="6547272" y="4395639"/>
              <a:ext cx="700088" cy="881062"/>
            </a:xfrm>
            <a:custGeom>
              <a:gdLst>
                <a:gd name="T0" fmla="*/ 314 w 430"/>
                <a:gd name="T1" fmla="*/ 34 h 541"/>
                <a:gd name="T2" fmla="*/ 250 w 430"/>
                <a:gd name="T3" fmla="*/ 0 h 541"/>
                <a:gd name="T4" fmla="*/ 217 w 430"/>
                <a:gd name="T5" fmla="*/ 0 h 541"/>
                <a:gd name="T6" fmla="*/ 183 w 430"/>
                <a:gd name="T7" fmla="*/ 0 h 541"/>
                <a:gd name="T8" fmla="*/ 108 w 430"/>
                <a:gd name="T9" fmla="*/ 54 h 541"/>
                <a:gd name="T10" fmla="*/ 85 w 430"/>
                <a:gd name="T11" fmla="*/ 104 h 541"/>
                <a:gd name="T12" fmla="*/ 37 w 430"/>
                <a:gd name="T13" fmla="*/ 54 h 541"/>
                <a:gd name="T14" fmla="*/ 0 w 430"/>
                <a:gd name="T15" fmla="*/ 54 h 541"/>
                <a:gd name="T16" fmla="*/ 51 w 430"/>
                <a:gd name="T17" fmla="*/ 121 h 541"/>
                <a:gd name="T18" fmla="*/ 94 w 430"/>
                <a:gd name="T19" fmla="*/ 151 h 541"/>
                <a:gd name="T20" fmla="*/ 125 w 430"/>
                <a:gd name="T21" fmla="*/ 133 h 541"/>
                <a:gd name="T22" fmla="*/ 152 w 430"/>
                <a:gd name="T23" fmla="*/ 97 h 541"/>
                <a:gd name="T24" fmla="*/ 152 w 430"/>
                <a:gd name="T25" fmla="*/ 260 h 541"/>
                <a:gd name="T26" fmla="*/ 152 w 430"/>
                <a:gd name="T27" fmla="*/ 541 h 541"/>
                <a:gd name="T28" fmla="*/ 195 w 430"/>
                <a:gd name="T29" fmla="*/ 541 h 541"/>
                <a:gd name="T30" fmla="*/ 217 w 430"/>
                <a:gd name="T31" fmla="*/ 303 h 541"/>
                <a:gd name="T32" fmla="*/ 238 w 430"/>
                <a:gd name="T33" fmla="*/ 541 h 541"/>
                <a:gd name="T34" fmla="*/ 282 w 430"/>
                <a:gd name="T35" fmla="*/ 541 h 541"/>
                <a:gd name="T36" fmla="*/ 282 w 430"/>
                <a:gd name="T37" fmla="*/ 97 h 541"/>
                <a:gd name="T38" fmla="*/ 336 w 430"/>
                <a:gd name="T39" fmla="*/ 154 h 541"/>
                <a:gd name="T40" fmla="*/ 416 w 430"/>
                <a:gd name="T41" fmla="*/ 194 h 541"/>
                <a:gd name="T42" fmla="*/ 430 w 430"/>
                <a:gd name="T43" fmla="*/ 172 h 541"/>
                <a:gd name="T44" fmla="*/ 365 w 430"/>
                <a:gd name="T45" fmla="*/ 122 h 541"/>
                <a:gd name="T46" fmla="*/ 314 w 430"/>
                <a:gd name="T47" fmla="*/ 34 h 5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30" h="541">
                  <a:moveTo>
                    <a:pt x="314" y="34"/>
                  </a:moveTo>
                  <a:cubicBezTo>
                    <a:pt x="306" y="22"/>
                    <a:pt x="289" y="1"/>
                    <a:pt x="250" y="0"/>
                  </a:cubicBezTo>
                  <a:cubicBezTo>
                    <a:pt x="217" y="0"/>
                    <a:pt x="217" y="0"/>
                    <a:pt x="217" y="0"/>
                  </a:cubicBezTo>
                  <a:cubicBezTo>
                    <a:pt x="183" y="0"/>
                    <a:pt x="183" y="0"/>
                    <a:pt x="183" y="0"/>
                  </a:cubicBezTo>
                  <a:cubicBezTo>
                    <a:pt x="161" y="2"/>
                    <a:pt x="132" y="5"/>
                    <a:pt x="108" y="54"/>
                  </a:cubicBezTo>
                  <a:cubicBezTo>
                    <a:pt x="85" y="104"/>
                    <a:pt x="85" y="104"/>
                    <a:pt x="85" y="104"/>
                  </a:cubicBezTo>
                  <a:cubicBezTo>
                    <a:pt x="37" y="54"/>
                    <a:pt x="37" y="54"/>
                    <a:pt x="37" y="54"/>
                  </a:cubicBezTo>
                  <a:cubicBezTo>
                    <a:pt x="0" y="54"/>
                    <a:pt x="0" y="54"/>
                    <a:pt x="0" y="54"/>
                  </a:cubicBezTo>
                  <a:cubicBezTo>
                    <a:pt x="51" y="121"/>
                    <a:pt x="51" y="121"/>
                    <a:pt x="51" y="121"/>
                  </a:cubicBezTo>
                  <a:cubicBezTo>
                    <a:pt x="51" y="121"/>
                    <a:pt x="72" y="151"/>
                    <a:pt x="94" y="151"/>
                  </a:cubicBezTo>
                  <a:cubicBezTo>
                    <a:pt x="113" y="151"/>
                    <a:pt x="125" y="133"/>
                    <a:pt x="125" y="133"/>
                  </a:cubicBezTo>
                  <a:cubicBezTo>
                    <a:pt x="152" y="97"/>
                    <a:pt x="152" y="97"/>
                    <a:pt x="152" y="97"/>
                  </a:cubicBezTo>
                  <a:cubicBezTo>
                    <a:pt x="152" y="260"/>
                    <a:pt x="152" y="260"/>
                    <a:pt x="152" y="260"/>
                  </a:cubicBezTo>
                  <a:cubicBezTo>
                    <a:pt x="152" y="541"/>
                    <a:pt x="152" y="541"/>
                    <a:pt x="152" y="541"/>
                  </a:cubicBezTo>
                  <a:cubicBezTo>
                    <a:pt x="195" y="541"/>
                    <a:pt x="195" y="541"/>
                    <a:pt x="195" y="541"/>
                  </a:cubicBezTo>
                  <a:cubicBezTo>
                    <a:pt x="217" y="303"/>
                    <a:pt x="217" y="303"/>
                    <a:pt x="217" y="303"/>
                  </a:cubicBezTo>
                  <a:cubicBezTo>
                    <a:pt x="238" y="541"/>
                    <a:pt x="238" y="541"/>
                    <a:pt x="238" y="541"/>
                  </a:cubicBezTo>
                  <a:cubicBezTo>
                    <a:pt x="282" y="541"/>
                    <a:pt x="282" y="541"/>
                    <a:pt x="282" y="541"/>
                  </a:cubicBezTo>
                  <a:cubicBezTo>
                    <a:pt x="282" y="97"/>
                    <a:pt x="282" y="97"/>
                    <a:pt x="282" y="97"/>
                  </a:cubicBezTo>
                  <a:cubicBezTo>
                    <a:pt x="336" y="154"/>
                    <a:pt x="336" y="154"/>
                    <a:pt x="336" y="154"/>
                  </a:cubicBezTo>
                  <a:cubicBezTo>
                    <a:pt x="416" y="194"/>
                    <a:pt x="416" y="194"/>
                    <a:pt x="416" y="194"/>
                  </a:cubicBezTo>
                  <a:cubicBezTo>
                    <a:pt x="430" y="172"/>
                    <a:pt x="430" y="172"/>
                    <a:pt x="430" y="172"/>
                  </a:cubicBezTo>
                  <a:cubicBezTo>
                    <a:pt x="365" y="122"/>
                    <a:pt x="365" y="122"/>
                    <a:pt x="365" y="122"/>
                  </a:cubicBezTo>
                  <a:cubicBezTo>
                    <a:pt x="365" y="122"/>
                    <a:pt x="334" y="64"/>
                    <a:pt x="314" y="34"/>
                  </a:cubicBez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grpSp>
    </p:spTree>
    <p:extLst>
      <p:ext uri="{BB962C8B-B14F-4D97-AF65-F5344CB8AC3E}">
        <p14:creationId xmlns:p14="http://schemas.microsoft.com/office/powerpoint/2010/main" val="3800111187"/>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 name="Rectangle 3"/>
          <p:cNvSpPr txBox="1">
            <a:spLocks noChangeArrowheads="1"/>
          </p:cNvSpPr>
          <p:nvPr/>
        </p:nvSpPr>
        <p:spPr bwMode="auto">
          <a:xfrm>
            <a:off x="263806" y="5554562"/>
            <a:ext cx="9476912" cy="100330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lnSpc>
                <a:spcPct val="93000"/>
              </a:lnSpc>
              <a:spcBef>
                <a:spcPct val="31000"/>
              </a:spcBef>
              <a:spcAft>
                <a:spcPct val="31000"/>
              </a:spcAft>
              <a:defRPr sz="2400" b="1" kern="1200">
                <a:solidFill>
                  <a:srgbClr val="000000"/>
                </a:solidFill>
                <a:latin typeface="+mn-lt"/>
                <a:ea typeface="+mn-ea"/>
                <a:cs typeface="+mn-cs"/>
              </a:defRPr>
            </a:lvl1pPr>
            <a:lvl2pPr marL="228600" indent="-227013" algn="l" rtl="0" eaLnBrk="0" fontAlgn="base" hangingPunct="0">
              <a:lnSpc>
                <a:spcPct val="93000"/>
              </a:lnSpc>
              <a:spcBef>
                <a:spcPct val="31000"/>
              </a:spcBef>
              <a:spcAft>
                <a:spcPct val="31000"/>
              </a:spcAft>
              <a:buClr>
                <a:srgbClr val="003366"/>
              </a:buClr>
              <a:buSzPct val="81000"/>
              <a:buFont typeface="Times New Roman" pitchFamily="18" charset="0"/>
              <a:buBlip>
                <a:blip r:embed="rId3"/>
              </a:buBlip>
              <a:defRPr sz="2400" kern="1200">
                <a:solidFill>
                  <a:srgbClr val="000000"/>
                </a:solidFill>
                <a:latin typeface="+mn-lt"/>
                <a:ea typeface="+mn-ea"/>
                <a:cs typeface="+mn-cs"/>
              </a:defRPr>
            </a:lvl2pPr>
            <a:lvl3pPr marL="457200" indent="-227013" algn="l" rtl="0" eaLnBrk="0" fontAlgn="base" hangingPunct="0">
              <a:lnSpc>
                <a:spcPct val="93000"/>
              </a:lnSpc>
              <a:spcBef>
                <a:spcPct val="31000"/>
              </a:spcBef>
              <a:spcAft>
                <a:spcPct val="31000"/>
              </a:spcAft>
              <a:buClr>
                <a:srgbClr val="263C6B"/>
              </a:buClr>
              <a:buFont typeface="Times New Roman" pitchFamily="18" charset="0"/>
              <a:buChar char="–"/>
              <a:defRPr sz="2400" kern="1200">
                <a:solidFill>
                  <a:srgbClr val="000000"/>
                </a:solidFill>
                <a:latin typeface="+mn-lt"/>
                <a:ea typeface="+mn-ea"/>
                <a:cs typeface="+mn-cs"/>
              </a:defRPr>
            </a:lvl3pPr>
            <a:lvl4pPr marL="685800" indent="-227013" algn="l" rtl="0" eaLnBrk="0" fontAlgn="base" hangingPunct="0">
              <a:lnSpc>
                <a:spcPct val="93000"/>
              </a:lnSpc>
              <a:spcBef>
                <a:spcPct val="31000"/>
              </a:spcBef>
              <a:spcAft>
                <a:spcPct val="31000"/>
              </a:spcAft>
              <a:buClr>
                <a:srgbClr val="808080"/>
              </a:buClr>
              <a:buSzPct val="95000"/>
              <a:buFont typeface="Arial" pitchFamily="34" charset="0"/>
              <a:buChar char="&gt;"/>
              <a:defRPr sz="2400" kern="1200">
                <a:solidFill>
                  <a:srgbClr val="000000"/>
                </a:solidFill>
                <a:latin typeface="+mn-lt"/>
                <a:ea typeface="+mn-ea"/>
                <a:cs typeface="+mn-cs"/>
              </a:defRPr>
            </a:lvl4pPr>
            <a:lvl5pPr marL="911225" indent="-223838" algn="l" rtl="0" eaLnBrk="0" fontAlgn="base" hangingPunct="0">
              <a:lnSpc>
                <a:spcPct val="93000"/>
              </a:lnSpc>
              <a:spcBef>
                <a:spcPct val="31000"/>
              </a:spcBef>
              <a:spcAft>
                <a:spcPct val="31000"/>
              </a:spcAft>
              <a:buClr>
                <a:srgbClr val="263C6B"/>
              </a:buClr>
              <a:buFont typeface="Times New Roman" pitchFamily="18" charset="0"/>
              <a:buChar char="–"/>
              <a:defRPr sz="2400" kern="1200">
                <a:solidFill>
                  <a:srgbClr val="000000"/>
                </a:solidFill>
                <a:latin typeface="+mn-lt"/>
                <a:ea typeface="+mn-ea"/>
                <a:cs typeface="+mn-cs"/>
              </a:defRPr>
            </a:lvl5pPr>
            <a:lvl6pPr marL="1368425" indent="-223838" algn="l" defTabSz="914400" rtl="0" eaLnBrk="1" fontAlgn="base" latinLnBrk="0" hangingPunct="1">
              <a:lnSpc>
                <a:spcPct val="93000"/>
              </a:lnSpc>
              <a:spcBef>
                <a:spcPct val="31000"/>
              </a:spcBef>
              <a:spcAft>
                <a:spcPct val="31000"/>
              </a:spcAft>
              <a:buClr>
                <a:srgbClr val="263C6B"/>
              </a:buClr>
              <a:buFont typeface="Times New Roman" pitchFamily="18" charset="0"/>
              <a:buChar char="–"/>
              <a:defRPr sz="2400" kern="1200">
                <a:solidFill>
                  <a:srgbClr val="000000"/>
                </a:solidFill>
                <a:latin typeface="+mn-lt"/>
                <a:ea typeface="+mn-ea"/>
                <a:cs typeface="+mn-cs"/>
              </a:defRPr>
            </a:lvl6pPr>
            <a:lvl7pPr marL="1825625" indent="-223838" algn="l" defTabSz="914400" rtl="0" eaLnBrk="1" fontAlgn="base" latinLnBrk="0" hangingPunct="1">
              <a:lnSpc>
                <a:spcPct val="93000"/>
              </a:lnSpc>
              <a:spcBef>
                <a:spcPct val="31000"/>
              </a:spcBef>
              <a:spcAft>
                <a:spcPct val="31000"/>
              </a:spcAft>
              <a:buClr>
                <a:srgbClr val="263C6B"/>
              </a:buClr>
              <a:buFont typeface="Times New Roman" pitchFamily="18" charset="0"/>
              <a:buChar char="–"/>
              <a:defRPr sz="2400" kern="1200">
                <a:solidFill>
                  <a:srgbClr val="000000"/>
                </a:solidFill>
                <a:latin typeface="+mn-lt"/>
                <a:ea typeface="+mn-ea"/>
                <a:cs typeface="+mn-cs"/>
              </a:defRPr>
            </a:lvl7pPr>
            <a:lvl8pPr marL="2282825" indent="-223838" algn="l" defTabSz="914400" rtl="0" eaLnBrk="1" fontAlgn="base" latinLnBrk="0" hangingPunct="1">
              <a:lnSpc>
                <a:spcPct val="93000"/>
              </a:lnSpc>
              <a:spcBef>
                <a:spcPct val="31000"/>
              </a:spcBef>
              <a:spcAft>
                <a:spcPct val="31000"/>
              </a:spcAft>
              <a:buClr>
                <a:srgbClr val="263C6B"/>
              </a:buClr>
              <a:buFont typeface="Times New Roman" pitchFamily="18" charset="0"/>
              <a:buChar char="–"/>
              <a:defRPr sz="2400" kern="1200">
                <a:solidFill>
                  <a:srgbClr val="000000"/>
                </a:solidFill>
                <a:latin typeface="+mn-lt"/>
                <a:ea typeface="+mn-ea"/>
                <a:cs typeface="+mn-cs"/>
              </a:defRPr>
            </a:lvl8pPr>
            <a:lvl9pPr marL="2740025" indent="-223838" algn="l" defTabSz="914400" rtl="0" eaLnBrk="1" fontAlgn="base" latinLnBrk="0" hangingPunct="1">
              <a:lnSpc>
                <a:spcPct val="93000"/>
              </a:lnSpc>
              <a:spcBef>
                <a:spcPct val="31000"/>
              </a:spcBef>
              <a:spcAft>
                <a:spcPct val="31000"/>
              </a:spcAft>
              <a:buClr>
                <a:srgbClr val="263C6B"/>
              </a:buClr>
              <a:buFont typeface="Times New Roman" pitchFamily="18" charset="0"/>
              <a:buChar char="–"/>
              <a:defRPr sz="2400" kern="1200">
                <a:solidFill>
                  <a:srgbClr val="000000"/>
                </a:solidFill>
                <a:latin typeface="+mn-lt"/>
                <a:ea typeface="+mn-ea"/>
                <a:cs typeface="+mn-cs"/>
              </a:defRPr>
            </a:lvl9pPr>
          </a:lstStyle>
          <a:p>
            <a:pPr>
              <a:lnSpc>
                <a:spcPct val="150000"/>
              </a:lnSpc>
              <a:defRPr/>
            </a:pPr>
            <a:r>
              <a:rPr lang="zh-CN" altLang="en-US" sz="1400" b="0" kern="0">
                <a:latin typeface="微软雅黑" pitchFamily="34" charset="-122"/>
                <a:ea typeface="微软雅黑" pitchFamily="34" charset="-122"/>
              </a:rPr>
              <a:t>哈佛大学商学院教授迈克尔</a:t>
            </a:r>
            <a:r>
              <a:rPr lang="en-US" altLang="zh-CN" sz="1400" b="0" kern="0">
                <a:latin typeface="微软雅黑" pitchFamily="34" charset="-122"/>
                <a:ea typeface="微软雅黑" pitchFamily="34" charset="-122"/>
              </a:rPr>
              <a:t>·</a:t>
            </a:r>
            <a:r>
              <a:rPr lang="zh-CN" altLang="en-US" sz="1400" b="0" kern="0">
                <a:latin typeface="微软雅黑" pitchFamily="34" charset="-122"/>
                <a:ea typeface="微软雅黑" pitchFamily="34" charset="-122"/>
              </a:rPr>
              <a:t>波特于</a:t>
            </a:r>
            <a:r>
              <a:rPr lang="en-US" altLang="zh-CN" sz="1400" b="0" kern="0">
                <a:latin typeface="微软雅黑" pitchFamily="34" charset="-122"/>
                <a:ea typeface="微软雅黑" pitchFamily="34" charset="-122"/>
              </a:rPr>
              <a:t>1985</a:t>
            </a:r>
            <a:r>
              <a:rPr lang="zh-CN" altLang="en-US" sz="1400" b="0" kern="0">
                <a:latin typeface="微软雅黑" pitchFamily="34" charset="-122"/>
                <a:ea typeface="微软雅黑" pitchFamily="34" charset="-122"/>
              </a:rPr>
              <a:t>年提出了</a:t>
            </a:r>
            <a:r>
              <a:rPr lang="zh-CN" altLang="en-US" sz="1400" kern="0">
                <a:solidFill>
                  <a:srgbClr val="E11B22"/>
                </a:solidFill>
                <a:latin typeface="微软雅黑" pitchFamily="34" charset="-122"/>
                <a:ea typeface="微软雅黑" pitchFamily="34" charset="-122"/>
              </a:rPr>
              <a:t>价值链</a:t>
            </a:r>
            <a:r>
              <a:rPr lang="zh-CN" altLang="en-US" sz="1400" b="0" kern="0">
                <a:latin typeface="微软雅黑" pitchFamily="34" charset="-122"/>
                <a:ea typeface="微软雅黑" pitchFamily="34" charset="-122"/>
              </a:rPr>
              <a:t>的概念，波特认为，“</a:t>
            </a:r>
            <a:r>
              <a:rPr lang="zh-CN" altLang="en-US" sz="1400" b="0" kern="0">
                <a:solidFill>
                  <a:srgbClr val="E11B22"/>
                </a:solidFill>
                <a:latin typeface="微软雅黑" pitchFamily="34" charset="-122"/>
                <a:ea typeface="微软雅黑" pitchFamily="34" charset="-122"/>
              </a:rPr>
              <a:t>每一个企业都是</a:t>
            </a:r>
            <a:r>
              <a:rPr lang="zh-CN" altLang="en-US" sz="1400" b="0" kern="0">
                <a:latin typeface="微软雅黑" pitchFamily="34" charset="-122"/>
                <a:ea typeface="微软雅黑" pitchFamily="34" charset="-122"/>
              </a:rPr>
              <a:t>在设计、生产、销售、发送和辅助其产品的过程中进行</a:t>
            </a:r>
            <a:r>
              <a:rPr lang="zh-CN" altLang="en-US" sz="1400" b="0" kern="0">
                <a:solidFill>
                  <a:srgbClr val="E11B22"/>
                </a:solidFill>
                <a:latin typeface="微软雅黑" pitchFamily="34" charset="-122"/>
                <a:ea typeface="微软雅黑" pitchFamily="34" charset="-122"/>
              </a:rPr>
              <a:t>种种活动的集合体</a:t>
            </a:r>
            <a:r>
              <a:rPr lang="zh-CN" altLang="en-US" sz="1400" b="0" kern="0">
                <a:latin typeface="微软雅黑" pitchFamily="34" charset="-122"/>
                <a:ea typeface="微软雅黑" pitchFamily="34" charset="-122"/>
              </a:rPr>
              <a:t>。</a:t>
            </a:r>
            <a:r>
              <a:rPr lang="zh-CN" altLang="en-US" sz="1400" b="0" kern="0">
                <a:solidFill>
                  <a:srgbClr val="E11B22"/>
                </a:solidFill>
                <a:latin typeface="微软雅黑" pitchFamily="34" charset="-122"/>
                <a:ea typeface="微软雅黑" pitchFamily="34" charset="-122"/>
              </a:rPr>
              <a:t>所有这些活动可以用一个价值链来表明</a:t>
            </a:r>
            <a:r>
              <a:rPr lang="zh-CN" altLang="en-US" sz="1400" b="0" kern="0">
                <a:latin typeface="微软雅黑" pitchFamily="34" charset="-122"/>
                <a:ea typeface="微软雅黑" pitchFamily="34" charset="-122"/>
              </a:rPr>
              <a:t>。”</a:t>
            </a:r>
          </a:p>
        </p:txBody>
      </p:sp>
      <p:grpSp>
        <p:nvGrpSpPr>
          <p:cNvPr id="121859" name="Group 4"/>
          <p:cNvGrpSpPr/>
          <p:nvPr/>
        </p:nvGrpSpPr>
        <p:grpSpPr>
          <a:xfrm>
            <a:off x="1208445" y="1412776"/>
            <a:ext cx="7489107" cy="3846511"/>
            <a:chOff x="1110" y="1414"/>
            <a:chExt cx="4020" cy="2423"/>
          </a:xfrm>
        </p:grpSpPr>
        <p:sp>
          <p:nvSpPr>
            <p:cNvPr id="85" name="Freeform 14"/>
            <p:cNvSpPr/>
            <p:nvPr/>
          </p:nvSpPr>
          <p:spPr bwMode="auto">
            <a:xfrm>
              <a:off x="1716" y="1881"/>
              <a:ext cx="2486" cy="240"/>
            </a:xfrm>
            <a:custGeom>
              <a:gdLst>
                <a:gd name="T0" fmla="*/ 0 w 3697"/>
                <a:gd name="T1" fmla="*/ 0 h 433"/>
                <a:gd name="T2" fmla="*/ 0 w 3697"/>
                <a:gd name="T3" fmla="*/ 432 h 433"/>
                <a:gd name="T4" fmla="*/ 3696 w 3697"/>
                <a:gd name="T5" fmla="*/ 432 h 433"/>
                <a:gd name="T6" fmla="*/ 3264 w 3697"/>
                <a:gd name="T7" fmla="*/ 0 h 433"/>
                <a:gd name="T8" fmla="*/ 0 w 3697"/>
                <a:gd name="T9" fmla="*/ 0 h 433"/>
              </a:gdLst>
              <a:cxnLst>
                <a:cxn ang="0">
                  <a:pos x="T0" y="T1"/>
                </a:cxn>
                <a:cxn ang="0">
                  <a:pos x="T2" y="T3"/>
                </a:cxn>
                <a:cxn ang="0">
                  <a:pos x="T4" y="T5"/>
                </a:cxn>
                <a:cxn ang="0">
                  <a:pos x="T6" y="T7"/>
                </a:cxn>
                <a:cxn ang="0">
                  <a:pos x="T8" y="T9"/>
                </a:cxn>
              </a:cxnLst>
              <a:rect l="0" t="0" r="r" b="b"/>
              <a:pathLst>
                <a:path w="3697" h="432">
                  <a:moveTo>
                    <a:pt x="0" y="0"/>
                  </a:moveTo>
                  <a:lnTo>
                    <a:pt x="0" y="432"/>
                  </a:lnTo>
                  <a:lnTo>
                    <a:pt x="3696" y="432"/>
                  </a:lnTo>
                  <a:lnTo>
                    <a:pt x="3264" y="0"/>
                  </a:lnTo>
                  <a:lnTo>
                    <a:pt x="0" y="0"/>
                  </a:lnTo>
                </a:path>
              </a:pathLst>
            </a:custGeom>
            <a:solidFill>
              <a:srgbClr val="C00000"/>
            </a:solidFill>
            <a:ln w="12700" cap="rnd" cmpd="sng">
              <a:noFill/>
              <a:prstDash val="solid"/>
              <a:round/>
              <a:headEnd type="none" w="med" len="med"/>
              <a:tailEnd type="none" w="med" len="med"/>
            </a:ln>
            <a:effec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FF5353"/>
                </a:solidFill>
                <a:latin typeface="微软雅黑" pitchFamily="34" charset="-122"/>
                <a:ea typeface="微软雅黑" pitchFamily="34" charset="-122"/>
              </a:endParaRPr>
            </a:p>
          </p:txBody>
        </p:sp>
        <p:sp>
          <p:nvSpPr>
            <p:cNvPr id="76" name="Rectangle 5"/>
            <p:cNvSpPr>
              <a:spLocks noChangeArrowheads="1"/>
            </p:cNvSpPr>
            <p:nvPr/>
          </p:nvSpPr>
          <p:spPr bwMode="auto">
            <a:xfrm>
              <a:off x="1516" y="3455"/>
              <a:ext cx="810" cy="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000000"/>
                </a:solidFill>
                <a:latin typeface="微软雅黑" pitchFamily="34" charset="-122"/>
                <a:ea typeface="微软雅黑" pitchFamily="34" charset="-122"/>
              </a:endParaRPr>
            </a:p>
          </p:txBody>
        </p:sp>
        <p:sp>
          <p:nvSpPr>
            <p:cNvPr id="77" name="Rectangle 6"/>
            <p:cNvSpPr>
              <a:spLocks noChangeArrowheads="1"/>
            </p:cNvSpPr>
            <p:nvPr/>
          </p:nvSpPr>
          <p:spPr bwMode="auto">
            <a:xfrm>
              <a:off x="2553" y="3455"/>
              <a:ext cx="1231" cy="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000000"/>
                </a:solidFill>
                <a:latin typeface="微软雅黑" pitchFamily="34" charset="-122"/>
                <a:ea typeface="微软雅黑" pitchFamily="34" charset="-122"/>
              </a:endParaRPr>
            </a:p>
          </p:txBody>
        </p:sp>
        <p:sp>
          <p:nvSpPr>
            <p:cNvPr id="78" name="Rectangle 7"/>
            <p:cNvSpPr>
              <a:spLocks noChangeArrowheads="1"/>
            </p:cNvSpPr>
            <p:nvPr/>
          </p:nvSpPr>
          <p:spPr bwMode="auto">
            <a:xfrm>
              <a:off x="1335" y="1982"/>
              <a:ext cx="291" cy="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0" fontAlgn="auto" hangingPunct="0">
                <a:spcBef>
                  <a:spcPct val="0"/>
                </a:spcBef>
                <a:spcAft>
                  <a:spcPct val="0"/>
                </a:spcAft>
                <a:defRPr/>
              </a:pPr>
              <a:r>
                <a:rPr kumimoji="1" lang="zh-CN" altLang="en-US" sz="1400" b="1" kern="0">
                  <a:solidFill>
                    <a:srgbClr val="000000"/>
                  </a:solidFill>
                  <a:latin typeface="微软雅黑" pitchFamily="34" charset="-122"/>
                  <a:ea typeface="微软雅黑" pitchFamily="34" charset="-122"/>
                </a:rPr>
                <a:t>辅助</a:t>
              </a:r>
            </a:p>
            <a:p>
              <a:pPr algn="ctr" eaLnBrk="0" fontAlgn="auto" hangingPunct="0">
                <a:spcBef>
                  <a:spcPct val="0"/>
                </a:spcBef>
                <a:spcAft>
                  <a:spcPct val="0"/>
                </a:spcAft>
                <a:defRPr/>
              </a:pPr>
              <a:r>
                <a:rPr kumimoji="1" lang="zh-CN" altLang="en-US" sz="1400" b="1" kern="0">
                  <a:solidFill>
                    <a:srgbClr val="000000"/>
                  </a:solidFill>
                  <a:latin typeface="微软雅黑" pitchFamily="34" charset="-122"/>
                  <a:ea typeface="微软雅黑" pitchFamily="34" charset="-122"/>
                </a:rPr>
                <a:t>活动</a:t>
              </a:r>
            </a:p>
          </p:txBody>
        </p:sp>
        <p:sp>
          <p:nvSpPr>
            <p:cNvPr id="79" name="Line 8"/>
            <p:cNvSpPr>
              <a:spLocks noChangeShapeType="1"/>
            </p:cNvSpPr>
            <p:nvPr/>
          </p:nvSpPr>
          <p:spPr bwMode="auto">
            <a:xfrm flipH="1">
              <a:off x="1481" y="1684"/>
              <a:ext cx="0" cy="277"/>
            </a:xfrm>
            <a:prstGeom prst="line">
              <a:avLst/>
            </a:prstGeom>
            <a:noFill/>
            <a:ln w="12700">
              <a:solidFill>
                <a:srgbClr val="000000"/>
              </a:solidFill>
              <a:round/>
              <a:head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000000"/>
                </a:solidFill>
                <a:latin typeface="微软雅黑" pitchFamily="34" charset="-122"/>
                <a:ea typeface="微软雅黑" pitchFamily="34" charset="-122"/>
              </a:endParaRPr>
            </a:p>
          </p:txBody>
        </p:sp>
        <p:sp>
          <p:nvSpPr>
            <p:cNvPr id="80" name="Line 9"/>
            <p:cNvSpPr>
              <a:spLocks noChangeShapeType="1"/>
            </p:cNvSpPr>
            <p:nvPr/>
          </p:nvSpPr>
          <p:spPr bwMode="auto">
            <a:xfrm flipH="1" flipV="1">
              <a:off x="1481" y="2259"/>
              <a:ext cx="0" cy="314"/>
            </a:xfrm>
            <a:prstGeom prst="line">
              <a:avLst/>
            </a:prstGeom>
            <a:noFill/>
            <a:ln w="12700">
              <a:solidFill>
                <a:srgbClr val="000000"/>
              </a:solidFill>
              <a:round/>
              <a:head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000000"/>
                </a:solidFill>
                <a:latin typeface="微软雅黑" pitchFamily="34" charset="-122"/>
                <a:ea typeface="微软雅黑" pitchFamily="34" charset="-122"/>
              </a:endParaRPr>
            </a:p>
          </p:txBody>
        </p:sp>
        <p:sp>
          <p:nvSpPr>
            <p:cNvPr id="81" name="Rectangle 10"/>
            <p:cNvSpPr>
              <a:spLocks noChangeArrowheads="1"/>
            </p:cNvSpPr>
            <p:nvPr/>
          </p:nvSpPr>
          <p:spPr bwMode="auto">
            <a:xfrm>
              <a:off x="2534" y="3645"/>
              <a:ext cx="484"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0" fontAlgn="auto" hangingPunct="0">
                <a:spcBef>
                  <a:spcPct val="0"/>
                </a:spcBef>
                <a:spcAft>
                  <a:spcPct val="0"/>
                </a:spcAft>
                <a:defRPr/>
              </a:pPr>
              <a:r>
                <a:rPr kumimoji="1" lang="zh-CN" altLang="en-US" sz="1400" b="1" kern="0">
                  <a:solidFill>
                    <a:srgbClr val="000000"/>
                  </a:solidFill>
                  <a:latin typeface="微软雅黑" pitchFamily="34" charset="-122"/>
                  <a:ea typeface="微软雅黑" pitchFamily="34" charset="-122"/>
                </a:rPr>
                <a:t>基本活动</a:t>
              </a:r>
            </a:p>
          </p:txBody>
        </p:sp>
        <p:sp>
          <p:nvSpPr>
            <p:cNvPr id="82" name="Line 11"/>
            <p:cNvSpPr>
              <a:spLocks noChangeShapeType="1"/>
            </p:cNvSpPr>
            <p:nvPr/>
          </p:nvSpPr>
          <p:spPr bwMode="auto">
            <a:xfrm>
              <a:off x="1757" y="3715"/>
              <a:ext cx="527" cy="0"/>
            </a:xfrm>
            <a:prstGeom prst="line">
              <a:avLst/>
            </a:prstGeom>
            <a:noFill/>
            <a:ln w="12700">
              <a:solidFill>
                <a:srgbClr val="000000"/>
              </a:solidFill>
              <a:round/>
              <a:head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000000"/>
                </a:solidFill>
                <a:latin typeface="微软雅黑" pitchFamily="34" charset="-122"/>
                <a:ea typeface="微软雅黑" pitchFamily="34" charset="-122"/>
              </a:endParaRPr>
            </a:p>
          </p:txBody>
        </p:sp>
        <p:sp>
          <p:nvSpPr>
            <p:cNvPr id="83" name="Line 12"/>
            <p:cNvSpPr>
              <a:spLocks noChangeShapeType="1"/>
            </p:cNvSpPr>
            <p:nvPr/>
          </p:nvSpPr>
          <p:spPr bwMode="auto">
            <a:xfrm flipH="1">
              <a:off x="3226" y="3715"/>
              <a:ext cx="571" cy="0"/>
            </a:xfrm>
            <a:prstGeom prst="line">
              <a:avLst/>
            </a:prstGeom>
            <a:noFill/>
            <a:ln w="12700">
              <a:solidFill>
                <a:srgbClr val="000000"/>
              </a:solidFill>
              <a:round/>
              <a:head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000000"/>
                </a:solidFill>
                <a:latin typeface="微软雅黑" pitchFamily="34" charset="-122"/>
                <a:ea typeface="微软雅黑" pitchFamily="34" charset="-122"/>
              </a:endParaRPr>
            </a:p>
          </p:txBody>
        </p:sp>
        <p:sp>
          <p:nvSpPr>
            <p:cNvPr id="84" name="Freeform 13"/>
            <p:cNvSpPr/>
            <p:nvPr/>
          </p:nvSpPr>
          <p:spPr bwMode="auto">
            <a:xfrm>
              <a:off x="1717" y="1646"/>
              <a:ext cx="2204" cy="217"/>
            </a:xfrm>
            <a:custGeom>
              <a:gdLst>
                <a:gd name="T0" fmla="*/ 0 w 3265"/>
                <a:gd name="T1" fmla="*/ 0 h 385"/>
                <a:gd name="T2" fmla="*/ 0 w 3265"/>
                <a:gd name="T3" fmla="*/ 384 h 385"/>
                <a:gd name="T4" fmla="*/ 3264 w 3265"/>
                <a:gd name="T5" fmla="*/ 384 h 385"/>
                <a:gd name="T6" fmla="*/ 2880 w 3265"/>
                <a:gd name="T7" fmla="*/ 0 h 385"/>
                <a:gd name="T8" fmla="*/ 0 w 3265"/>
                <a:gd name="T9" fmla="*/ 0 h 385"/>
              </a:gdLst>
              <a:cxnLst>
                <a:cxn ang="0">
                  <a:pos x="T0" y="T1"/>
                </a:cxn>
                <a:cxn ang="0">
                  <a:pos x="T2" y="T3"/>
                </a:cxn>
                <a:cxn ang="0">
                  <a:pos x="T4" y="T5"/>
                </a:cxn>
                <a:cxn ang="0">
                  <a:pos x="T6" y="T7"/>
                </a:cxn>
                <a:cxn ang="0">
                  <a:pos x="T8" y="T9"/>
                </a:cxn>
              </a:cxnLst>
              <a:rect l="0" t="0" r="r" b="b"/>
              <a:pathLst>
                <a:path w="3265" h="385">
                  <a:moveTo>
                    <a:pt x="0" y="0"/>
                  </a:moveTo>
                  <a:lnTo>
                    <a:pt x="0" y="384"/>
                  </a:lnTo>
                  <a:lnTo>
                    <a:pt x="3264" y="384"/>
                  </a:lnTo>
                  <a:lnTo>
                    <a:pt x="2880" y="0"/>
                  </a:lnTo>
                  <a:lnTo>
                    <a:pt x="0" y="0"/>
                  </a:lnTo>
                </a:path>
              </a:pathLst>
            </a:custGeom>
            <a:solidFill>
              <a:srgbClr val="C00000"/>
            </a:solidFill>
            <a:ln w="12700" cap="rnd" cmpd="sng">
              <a:noFill/>
              <a:prstDash val="solid"/>
              <a:round/>
              <a:headEnd type="none" w="med" len="med"/>
              <a:tailEnd type="none" w="med" len="med"/>
            </a:ln>
            <a:effec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FF5353"/>
                </a:solidFill>
                <a:latin typeface="微软雅黑" pitchFamily="34" charset="-122"/>
                <a:ea typeface="微软雅黑" pitchFamily="34" charset="-122"/>
              </a:endParaRPr>
            </a:p>
          </p:txBody>
        </p:sp>
        <p:sp>
          <p:nvSpPr>
            <p:cNvPr id="86" name="Rectangle 15"/>
            <p:cNvSpPr>
              <a:spLocks noChangeArrowheads="1"/>
            </p:cNvSpPr>
            <p:nvPr/>
          </p:nvSpPr>
          <p:spPr bwMode="auto">
            <a:xfrm>
              <a:off x="1717" y="2652"/>
              <a:ext cx="535" cy="956"/>
            </a:xfrm>
            <a:prstGeom prst="rect">
              <a:avLst/>
            </a:prstGeom>
            <a:solidFill>
              <a:srgbClr val="F7AC12"/>
            </a:solidFill>
            <a:ln w="12700">
              <a:noFill/>
            </a:ln>
            <a:effectLst/>
          </p:spPr>
          <p:style>
            <a:lnRef idx="3">
              <a:schemeClr val="lt1"/>
            </a:lnRef>
            <a:fillRef idx="1">
              <a:schemeClr val="accent2"/>
            </a:fillRef>
            <a:effectRef idx="1">
              <a:schemeClr val="accent2"/>
            </a:effectRef>
            <a:fontRef idx="minor">
              <a:schemeClr val="lt1"/>
            </a:fontRef>
          </p:style>
          <p:txBody>
            <a:bodyPr wrap="none" anchor="ctr"/>
            <a:lstStyle>
              <a:defPPr>
                <a:defRPr lang="en-US"/>
              </a:defPPr>
              <a:lvl1pPr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5pPr>
              <a:lvl6pPr marL="2286000" algn="l" defTabSz="914400" rtl="0" eaLnBrk="1" latinLnBrk="0" hangingPunct="1">
                <a:defRPr sz="2400" kern="1200">
                  <a:solidFill>
                    <a:srgbClr val="FFFFFF"/>
                  </a:solidFill>
                  <a:latin typeface="Arial"/>
                  <a:ea typeface="ＭＳ Ｐゴシック" pitchFamily="108" charset="-128"/>
                  <a:cs typeface="+mn-cs"/>
                </a:defRPr>
              </a:lvl6pPr>
              <a:lvl7pPr marL="2743200" algn="l" defTabSz="914400" rtl="0" eaLnBrk="1" latinLnBrk="0" hangingPunct="1">
                <a:defRPr sz="2400" kern="1200">
                  <a:solidFill>
                    <a:srgbClr val="FFFFFF"/>
                  </a:solidFill>
                  <a:latin typeface="Arial"/>
                  <a:ea typeface="ＭＳ Ｐゴシック" pitchFamily="108" charset="-128"/>
                  <a:cs typeface="+mn-cs"/>
                </a:defRPr>
              </a:lvl7pPr>
              <a:lvl8pPr marL="3200400" algn="l" defTabSz="914400" rtl="0" eaLnBrk="1" latinLnBrk="0" hangingPunct="1">
                <a:defRPr sz="2400" kern="1200">
                  <a:solidFill>
                    <a:srgbClr val="FFFFFF"/>
                  </a:solidFill>
                  <a:latin typeface="Arial"/>
                  <a:ea typeface="ＭＳ Ｐゴシック" pitchFamily="108" charset="-128"/>
                  <a:cs typeface="+mn-cs"/>
                </a:defRPr>
              </a:lvl8pPr>
              <a:lvl9pPr marL="3657600" algn="l" defTabSz="914400" rtl="0" eaLnBrk="1" latinLnBrk="0" hangingPunct="1">
                <a:defRPr sz="2400" kern="1200">
                  <a:solidFill>
                    <a:srgbClr val="FFFFFF"/>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000000"/>
                </a:solidFill>
                <a:latin typeface="微软雅黑" pitchFamily="34" charset="-122"/>
                <a:ea typeface="微软雅黑" pitchFamily="34" charset="-122"/>
              </a:endParaRPr>
            </a:p>
          </p:txBody>
        </p:sp>
        <p:sp>
          <p:nvSpPr>
            <p:cNvPr id="87" name="Rectangle 16"/>
            <p:cNvSpPr>
              <a:spLocks noChangeArrowheads="1"/>
            </p:cNvSpPr>
            <p:nvPr/>
          </p:nvSpPr>
          <p:spPr bwMode="auto">
            <a:xfrm>
              <a:off x="2267" y="2652"/>
              <a:ext cx="540" cy="956"/>
            </a:xfrm>
            <a:prstGeom prst="rect">
              <a:avLst/>
            </a:prstGeom>
            <a:solidFill>
              <a:srgbClr val="F7AC12"/>
            </a:solidFill>
            <a:ln w="12700">
              <a:noFill/>
            </a:ln>
            <a:effectLst/>
          </p:spPr>
          <p:style>
            <a:lnRef idx="3">
              <a:schemeClr val="lt1"/>
            </a:lnRef>
            <a:fillRef idx="1">
              <a:schemeClr val="accent2"/>
            </a:fillRef>
            <a:effectRef idx="1">
              <a:schemeClr val="accent2"/>
            </a:effectRef>
            <a:fontRef idx="minor">
              <a:schemeClr val="lt1"/>
            </a:fontRef>
          </p:style>
          <p:txBody>
            <a:bodyPr wrap="none" anchor="ctr"/>
            <a:lstStyle>
              <a:defPPr>
                <a:defRPr lang="en-US"/>
              </a:defPPr>
              <a:lvl1pPr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5pPr>
              <a:lvl6pPr marL="2286000" algn="l" defTabSz="914400" rtl="0" eaLnBrk="1" latinLnBrk="0" hangingPunct="1">
                <a:defRPr sz="2400" kern="1200">
                  <a:solidFill>
                    <a:srgbClr val="FFFFFF"/>
                  </a:solidFill>
                  <a:latin typeface="Arial"/>
                  <a:ea typeface="ＭＳ Ｐゴシック" pitchFamily="108" charset="-128"/>
                  <a:cs typeface="+mn-cs"/>
                </a:defRPr>
              </a:lvl6pPr>
              <a:lvl7pPr marL="2743200" algn="l" defTabSz="914400" rtl="0" eaLnBrk="1" latinLnBrk="0" hangingPunct="1">
                <a:defRPr sz="2400" kern="1200">
                  <a:solidFill>
                    <a:srgbClr val="FFFFFF"/>
                  </a:solidFill>
                  <a:latin typeface="Arial"/>
                  <a:ea typeface="ＭＳ Ｐゴシック" pitchFamily="108" charset="-128"/>
                  <a:cs typeface="+mn-cs"/>
                </a:defRPr>
              </a:lvl7pPr>
              <a:lvl8pPr marL="3200400" algn="l" defTabSz="914400" rtl="0" eaLnBrk="1" latinLnBrk="0" hangingPunct="1">
                <a:defRPr sz="2400" kern="1200">
                  <a:solidFill>
                    <a:srgbClr val="FFFFFF"/>
                  </a:solidFill>
                  <a:latin typeface="Arial"/>
                  <a:ea typeface="ＭＳ Ｐゴシック" pitchFamily="108" charset="-128"/>
                  <a:cs typeface="+mn-cs"/>
                </a:defRPr>
              </a:lvl8pPr>
              <a:lvl9pPr marL="3657600" algn="l" defTabSz="914400" rtl="0" eaLnBrk="1" latinLnBrk="0" hangingPunct="1">
                <a:defRPr sz="2400" kern="1200">
                  <a:solidFill>
                    <a:srgbClr val="FFFFFF"/>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000000"/>
                </a:solidFill>
                <a:latin typeface="微软雅黑" pitchFamily="34" charset="-122"/>
                <a:ea typeface="微软雅黑" pitchFamily="34" charset="-122"/>
              </a:endParaRPr>
            </a:p>
          </p:txBody>
        </p:sp>
        <p:sp>
          <p:nvSpPr>
            <p:cNvPr id="88" name="Rectangle 17"/>
            <p:cNvSpPr>
              <a:spLocks noChangeArrowheads="1"/>
            </p:cNvSpPr>
            <p:nvPr/>
          </p:nvSpPr>
          <p:spPr bwMode="auto">
            <a:xfrm>
              <a:off x="2825" y="2651"/>
              <a:ext cx="540" cy="957"/>
            </a:xfrm>
            <a:prstGeom prst="rect">
              <a:avLst/>
            </a:prstGeom>
            <a:solidFill>
              <a:srgbClr val="F7AC12"/>
            </a:solidFill>
            <a:ln w="12700">
              <a:noFill/>
            </a:ln>
            <a:effectLst/>
          </p:spPr>
          <p:style>
            <a:lnRef idx="3">
              <a:schemeClr val="lt1"/>
            </a:lnRef>
            <a:fillRef idx="1">
              <a:schemeClr val="accent2"/>
            </a:fillRef>
            <a:effectRef idx="1">
              <a:schemeClr val="accent2"/>
            </a:effectRef>
            <a:fontRef idx="minor">
              <a:schemeClr val="lt1"/>
            </a:fontRef>
          </p:style>
          <p:txBody>
            <a:bodyPr wrap="none" anchor="ctr"/>
            <a:lstStyle>
              <a:defPPr>
                <a:defRPr lang="en-US"/>
              </a:defPPr>
              <a:lvl1pPr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5pPr>
              <a:lvl6pPr marL="2286000" algn="l" defTabSz="914400" rtl="0" eaLnBrk="1" latinLnBrk="0" hangingPunct="1">
                <a:defRPr sz="2400" kern="1200">
                  <a:solidFill>
                    <a:srgbClr val="FFFFFF"/>
                  </a:solidFill>
                  <a:latin typeface="Arial"/>
                  <a:ea typeface="ＭＳ Ｐゴシック" pitchFamily="108" charset="-128"/>
                  <a:cs typeface="+mn-cs"/>
                </a:defRPr>
              </a:lvl6pPr>
              <a:lvl7pPr marL="2743200" algn="l" defTabSz="914400" rtl="0" eaLnBrk="1" latinLnBrk="0" hangingPunct="1">
                <a:defRPr sz="2400" kern="1200">
                  <a:solidFill>
                    <a:srgbClr val="FFFFFF"/>
                  </a:solidFill>
                  <a:latin typeface="Arial"/>
                  <a:ea typeface="ＭＳ Ｐゴシック" pitchFamily="108" charset="-128"/>
                  <a:cs typeface="+mn-cs"/>
                </a:defRPr>
              </a:lvl7pPr>
              <a:lvl8pPr marL="3200400" algn="l" defTabSz="914400" rtl="0" eaLnBrk="1" latinLnBrk="0" hangingPunct="1">
                <a:defRPr sz="2400" kern="1200">
                  <a:solidFill>
                    <a:srgbClr val="FFFFFF"/>
                  </a:solidFill>
                  <a:latin typeface="Arial"/>
                  <a:ea typeface="ＭＳ Ｐゴシック" pitchFamily="108" charset="-128"/>
                  <a:cs typeface="+mn-cs"/>
                </a:defRPr>
              </a:lvl8pPr>
              <a:lvl9pPr marL="3657600" algn="l" defTabSz="914400" rtl="0" eaLnBrk="1" latinLnBrk="0" hangingPunct="1">
                <a:defRPr sz="2400" kern="1200">
                  <a:solidFill>
                    <a:srgbClr val="FFFFFF"/>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000000"/>
                </a:solidFill>
                <a:latin typeface="微软雅黑" pitchFamily="34" charset="-122"/>
                <a:ea typeface="微软雅黑" pitchFamily="34" charset="-122"/>
              </a:endParaRPr>
            </a:p>
          </p:txBody>
        </p:sp>
        <p:sp>
          <p:nvSpPr>
            <p:cNvPr id="89" name="Freeform 18"/>
            <p:cNvSpPr/>
            <p:nvPr/>
          </p:nvSpPr>
          <p:spPr bwMode="auto">
            <a:xfrm>
              <a:off x="3942" y="2654"/>
              <a:ext cx="818" cy="700"/>
            </a:xfrm>
            <a:custGeom>
              <a:gdLst>
                <a:gd name="T0" fmla="*/ 0 w 1249"/>
                <a:gd name="T1" fmla="*/ 0 h 1249"/>
                <a:gd name="T2" fmla="*/ 0 w 1249"/>
                <a:gd name="T3" fmla="*/ 1248 h 1249"/>
                <a:gd name="T4" fmla="*/ 1248 w 1249"/>
                <a:gd name="T5" fmla="*/ 0 h 1249"/>
                <a:gd name="T6" fmla="*/ 0 w 1249"/>
                <a:gd name="T7" fmla="*/ 0 h 1249"/>
              </a:gdLst>
              <a:cxnLst>
                <a:cxn ang="0">
                  <a:pos x="T0" y="T1"/>
                </a:cxn>
                <a:cxn ang="0">
                  <a:pos x="T2" y="T3"/>
                </a:cxn>
                <a:cxn ang="0">
                  <a:pos x="T4" y="T5"/>
                </a:cxn>
                <a:cxn ang="0">
                  <a:pos x="T6" y="T7"/>
                </a:cxn>
              </a:cxnLst>
              <a:rect l="0" t="0" r="r" b="b"/>
              <a:pathLst>
                <a:path w="1249" h="1249">
                  <a:moveTo>
                    <a:pt x="0" y="0"/>
                  </a:moveTo>
                  <a:lnTo>
                    <a:pt x="0" y="1248"/>
                  </a:lnTo>
                  <a:lnTo>
                    <a:pt x="1248" y="0"/>
                  </a:lnTo>
                  <a:lnTo>
                    <a:pt x="0" y="0"/>
                  </a:lnTo>
                </a:path>
              </a:pathLst>
            </a:custGeom>
            <a:solidFill>
              <a:srgbClr val="F7AC12"/>
            </a:solidFill>
            <a:ln w="12700">
              <a:noFill/>
            </a:ln>
            <a:effectLst/>
          </p:spPr>
          <p:style>
            <a:lnRef idx="3">
              <a:schemeClr val="lt1"/>
            </a:lnRef>
            <a:fillRef idx="1">
              <a:schemeClr val="accent2"/>
            </a:fillRef>
            <a:effectRef idx="1">
              <a:schemeClr val="accent2"/>
            </a:effectRef>
            <a:fontRef idx="minor">
              <a:schemeClr val="lt1"/>
            </a:fontRef>
          </p:style>
          <p:txBody>
            <a:bodyPr/>
            <a:lstStyle>
              <a:defPPr>
                <a:defRPr lang="en-US"/>
              </a:defPPr>
              <a:lvl1pPr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5pPr>
              <a:lvl6pPr marL="2286000" algn="l" defTabSz="914400" rtl="0" eaLnBrk="1" latinLnBrk="0" hangingPunct="1">
                <a:defRPr sz="2400" kern="1200">
                  <a:solidFill>
                    <a:srgbClr val="FFFFFF"/>
                  </a:solidFill>
                  <a:latin typeface="Arial"/>
                  <a:ea typeface="ＭＳ Ｐゴシック" pitchFamily="108" charset="-128"/>
                  <a:cs typeface="+mn-cs"/>
                </a:defRPr>
              </a:lvl6pPr>
              <a:lvl7pPr marL="2743200" algn="l" defTabSz="914400" rtl="0" eaLnBrk="1" latinLnBrk="0" hangingPunct="1">
                <a:defRPr sz="2400" kern="1200">
                  <a:solidFill>
                    <a:srgbClr val="FFFFFF"/>
                  </a:solidFill>
                  <a:latin typeface="Arial"/>
                  <a:ea typeface="ＭＳ Ｐゴシック" pitchFamily="108" charset="-128"/>
                  <a:cs typeface="+mn-cs"/>
                </a:defRPr>
              </a:lvl7pPr>
              <a:lvl8pPr marL="3200400" algn="l" defTabSz="914400" rtl="0" eaLnBrk="1" latinLnBrk="0" hangingPunct="1">
                <a:defRPr sz="2400" kern="1200">
                  <a:solidFill>
                    <a:srgbClr val="FFFFFF"/>
                  </a:solidFill>
                  <a:latin typeface="Arial"/>
                  <a:ea typeface="ＭＳ Ｐゴシック" pitchFamily="108" charset="-128"/>
                  <a:cs typeface="+mn-cs"/>
                </a:defRPr>
              </a:lvl8pPr>
              <a:lvl9pPr marL="3657600" algn="l" defTabSz="914400" rtl="0" eaLnBrk="1" latinLnBrk="0" hangingPunct="1">
                <a:defRPr sz="2400" kern="1200">
                  <a:solidFill>
                    <a:srgbClr val="FFFFFF"/>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000000"/>
                </a:solidFill>
                <a:latin typeface="微软雅黑" pitchFamily="34" charset="-122"/>
                <a:ea typeface="微软雅黑" pitchFamily="34" charset="-122"/>
              </a:endParaRPr>
            </a:p>
          </p:txBody>
        </p:sp>
        <p:sp>
          <p:nvSpPr>
            <p:cNvPr id="90" name="Freeform 19"/>
            <p:cNvSpPr/>
            <p:nvPr/>
          </p:nvSpPr>
          <p:spPr bwMode="auto">
            <a:xfrm>
              <a:off x="3380" y="2654"/>
              <a:ext cx="547" cy="954"/>
            </a:xfrm>
            <a:custGeom>
              <a:gdLst>
                <a:gd name="T0" fmla="*/ 0 w 809"/>
                <a:gd name="T1" fmla="*/ 0 h 1625"/>
                <a:gd name="T2" fmla="*/ 0 w 809"/>
                <a:gd name="T3" fmla="*/ 1624 h 1625"/>
                <a:gd name="T4" fmla="*/ 428 w 809"/>
                <a:gd name="T5" fmla="*/ 1624 h 1625"/>
                <a:gd name="T6" fmla="*/ 808 w 809"/>
                <a:gd name="T7" fmla="*/ 1242 h 1625"/>
                <a:gd name="T8" fmla="*/ 808 w 809"/>
                <a:gd name="T9" fmla="*/ 0 h 1625"/>
                <a:gd name="T10" fmla="*/ 0 w 809"/>
                <a:gd name="T11" fmla="*/ 0 h 1625"/>
              </a:gdLst>
              <a:cxnLst>
                <a:cxn ang="0">
                  <a:pos x="T0" y="T1"/>
                </a:cxn>
                <a:cxn ang="0">
                  <a:pos x="T2" y="T3"/>
                </a:cxn>
                <a:cxn ang="0">
                  <a:pos x="T4" y="T5"/>
                </a:cxn>
                <a:cxn ang="0">
                  <a:pos x="T6" y="T7"/>
                </a:cxn>
                <a:cxn ang="0">
                  <a:pos x="T8" y="T9"/>
                </a:cxn>
                <a:cxn ang="0">
                  <a:pos x="T10" y="T11"/>
                </a:cxn>
              </a:cxnLst>
              <a:rect l="0" t="0" r="r" b="b"/>
              <a:pathLst>
                <a:path w="809" h="1625">
                  <a:moveTo>
                    <a:pt x="0" y="0"/>
                  </a:moveTo>
                  <a:lnTo>
                    <a:pt x="0" y="1624"/>
                  </a:lnTo>
                  <a:lnTo>
                    <a:pt x="428" y="1624"/>
                  </a:lnTo>
                  <a:lnTo>
                    <a:pt x="808" y="1242"/>
                  </a:lnTo>
                  <a:lnTo>
                    <a:pt x="808" y="0"/>
                  </a:lnTo>
                  <a:lnTo>
                    <a:pt x="0" y="0"/>
                  </a:lnTo>
                </a:path>
              </a:pathLst>
            </a:custGeom>
            <a:solidFill>
              <a:srgbClr val="F7AC12"/>
            </a:solidFill>
            <a:ln w="12700">
              <a:noFill/>
            </a:ln>
            <a:effectLst/>
          </p:spPr>
          <p:style>
            <a:lnRef idx="3">
              <a:schemeClr val="lt1"/>
            </a:lnRef>
            <a:fillRef idx="1">
              <a:schemeClr val="accent2"/>
            </a:fillRef>
            <a:effectRef idx="1">
              <a:schemeClr val="accent2"/>
            </a:effectRef>
            <a:fontRef idx="minor">
              <a:schemeClr val="lt1"/>
            </a:fontRef>
          </p:style>
          <p:txBody>
            <a:bodyPr/>
            <a:lstStyle>
              <a:defPPr>
                <a:defRPr lang="en-US"/>
              </a:defPPr>
              <a:lvl1pPr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FFFFFF"/>
                  </a:solidFill>
                  <a:latin typeface="Arial"/>
                  <a:ea typeface="ＭＳ Ｐゴシック" pitchFamily="108" charset="-128"/>
                  <a:cs typeface="+mn-cs"/>
                </a:defRPr>
              </a:lvl5pPr>
              <a:lvl6pPr marL="2286000" algn="l" defTabSz="914400" rtl="0" eaLnBrk="1" latinLnBrk="0" hangingPunct="1">
                <a:defRPr sz="2400" kern="1200">
                  <a:solidFill>
                    <a:srgbClr val="FFFFFF"/>
                  </a:solidFill>
                  <a:latin typeface="Arial"/>
                  <a:ea typeface="ＭＳ Ｐゴシック" pitchFamily="108" charset="-128"/>
                  <a:cs typeface="+mn-cs"/>
                </a:defRPr>
              </a:lvl6pPr>
              <a:lvl7pPr marL="2743200" algn="l" defTabSz="914400" rtl="0" eaLnBrk="1" latinLnBrk="0" hangingPunct="1">
                <a:defRPr sz="2400" kern="1200">
                  <a:solidFill>
                    <a:srgbClr val="FFFFFF"/>
                  </a:solidFill>
                  <a:latin typeface="Arial"/>
                  <a:ea typeface="ＭＳ Ｐゴシック" pitchFamily="108" charset="-128"/>
                  <a:cs typeface="+mn-cs"/>
                </a:defRPr>
              </a:lvl7pPr>
              <a:lvl8pPr marL="3200400" algn="l" defTabSz="914400" rtl="0" eaLnBrk="1" latinLnBrk="0" hangingPunct="1">
                <a:defRPr sz="2400" kern="1200">
                  <a:solidFill>
                    <a:srgbClr val="FFFFFF"/>
                  </a:solidFill>
                  <a:latin typeface="Arial"/>
                  <a:ea typeface="ＭＳ Ｐゴシック" pitchFamily="108" charset="-128"/>
                  <a:cs typeface="+mn-cs"/>
                </a:defRPr>
              </a:lvl8pPr>
              <a:lvl9pPr marL="3657600" algn="l" defTabSz="914400" rtl="0" eaLnBrk="1" latinLnBrk="0" hangingPunct="1">
                <a:defRPr sz="2400" kern="1200">
                  <a:solidFill>
                    <a:srgbClr val="FFFFFF"/>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000000"/>
                </a:solidFill>
                <a:latin typeface="微软雅黑" pitchFamily="34" charset="-122"/>
                <a:ea typeface="微软雅黑" pitchFamily="34" charset="-122"/>
              </a:endParaRPr>
            </a:p>
          </p:txBody>
        </p:sp>
        <p:sp>
          <p:nvSpPr>
            <p:cNvPr id="91" name="Rectangle 20"/>
            <p:cNvSpPr>
              <a:spLocks noChangeArrowheads="1"/>
            </p:cNvSpPr>
            <p:nvPr/>
          </p:nvSpPr>
          <p:spPr bwMode="auto">
            <a:xfrm rot="19374620">
              <a:off x="4464" y="3022"/>
              <a:ext cx="484"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0" fontAlgn="auto" hangingPunct="0">
                <a:spcBef>
                  <a:spcPct val="0"/>
                </a:spcBef>
                <a:spcAft>
                  <a:spcPct val="0"/>
                </a:spcAft>
                <a:defRPr/>
              </a:pPr>
              <a:r>
                <a:rPr kumimoji="1" lang="zh-CN" altLang="en-US" sz="1400" b="1" kern="0">
                  <a:solidFill>
                    <a:srgbClr val="000000"/>
                  </a:solidFill>
                  <a:latin typeface="微软雅黑" pitchFamily="34" charset="-122"/>
                  <a:ea typeface="微软雅黑" pitchFamily="34" charset="-122"/>
                </a:rPr>
                <a:t>边际利润</a:t>
              </a:r>
            </a:p>
          </p:txBody>
        </p:sp>
        <p:sp>
          <p:nvSpPr>
            <p:cNvPr id="92" name="Rectangle 21"/>
            <p:cNvSpPr>
              <a:spLocks noChangeArrowheads="1"/>
            </p:cNvSpPr>
            <p:nvPr/>
          </p:nvSpPr>
          <p:spPr bwMode="auto">
            <a:xfrm rot="2307851">
              <a:off x="4465" y="2047"/>
              <a:ext cx="484"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0" fontAlgn="auto" hangingPunct="0">
                <a:spcBef>
                  <a:spcPct val="0"/>
                </a:spcBef>
                <a:spcAft>
                  <a:spcPct val="0"/>
                </a:spcAft>
                <a:defRPr/>
              </a:pPr>
              <a:r>
                <a:rPr kumimoji="1" lang="zh-CN" altLang="en-US" sz="1400" b="1" kern="0">
                  <a:solidFill>
                    <a:srgbClr val="000000"/>
                  </a:solidFill>
                  <a:latin typeface="微软雅黑" pitchFamily="34" charset="-122"/>
                  <a:ea typeface="微软雅黑" pitchFamily="34" charset="-122"/>
                </a:rPr>
                <a:t>边际利润</a:t>
              </a:r>
            </a:p>
          </p:txBody>
        </p:sp>
        <p:sp>
          <p:nvSpPr>
            <p:cNvPr id="93" name="Rectangle 22"/>
            <p:cNvSpPr>
              <a:spLocks noChangeArrowheads="1"/>
            </p:cNvSpPr>
            <p:nvPr/>
          </p:nvSpPr>
          <p:spPr bwMode="auto">
            <a:xfrm>
              <a:off x="2446" y="1666"/>
              <a:ext cx="484"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0" fontAlgn="auto" hangingPunct="0">
                <a:spcBef>
                  <a:spcPct val="0"/>
                </a:spcBef>
                <a:spcAft>
                  <a:spcPct val="0"/>
                </a:spcAft>
                <a:defRPr/>
              </a:pPr>
              <a:r>
                <a:rPr kumimoji="1" lang="zh-CN" altLang="en-US" sz="1400" b="1" kern="0">
                  <a:solidFill>
                    <a:schemeClr val="bg1"/>
                  </a:solidFill>
                  <a:latin typeface="微软雅黑" pitchFamily="34" charset="-122"/>
                  <a:ea typeface="微软雅黑" pitchFamily="34" charset="-122"/>
                </a:rPr>
                <a:t>战略管理</a:t>
              </a:r>
            </a:p>
          </p:txBody>
        </p:sp>
        <p:sp>
          <p:nvSpPr>
            <p:cNvPr id="94" name="Rectangle 23"/>
            <p:cNvSpPr>
              <a:spLocks noChangeArrowheads="1"/>
            </p:cNvSpPr>
            <p:nvPr/>
          </p:nvSpPr>
          <p:spPr bwMode="auto">
            <a:xfrm>
              <a:off x="2350" y="1913"/>
              <a:ext cx="676"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0" fontAlgn="auto" hangingPunct="0">
                <a:spcBef>
                  <a:spcPct val="0"/>
                </a:spcBef>
                <a:spcAft>
                  <a:spcPct val="0"/>
                </a:spcAft>
                <a:defRPr/>
              </a:pPr>
              <a:r>
                <a:rPr kumimoji="1" lang="zh-CN" altLang="en-US" sz="1400" b="1" kern="0">
                  <a:solidFill>
                    <a:schemeClr val="bg1"/>
                  </a:solidFill>
                  <a:latin typeface="微软雅黑" pitchFamily="34" charset="-122"/>
                  <a:ea typeface="微软雅黑" pitchFamily="34" charset="-122"/>
                </a:rPr>
                <a:t>人力资源管理</a:t>
              </a:r>
            </a:p>
          </p:txBody>
        </p:sp>
        <p:sp>
          <p:nvSpPr>
            <p:cNvPr id="95" name="Rectangle 24"/>
            <p:cNvSpPr>
              <a:spLocks noChangeArrowheads="1"/>
            </p:cNvSpPr>
            <p:nvPr/>
          </p:nvSpPr>
          <p:spPr bwMode="auto">
            <a:xfrm>
              <a:off x="1798" y="2803"/>
              <a:ext cx="374" cy="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0" fontAlgn="auto" hangingPunct="0">
                <a:spcBef>
                  <a:spcPct val="0"/>
                </a:spcBef>
                <a:spcAft>
                  <a:spcPct val="0"/>
                </a:spcAft>
                <a:defRPr/>
              </a:pPr>
              <a:r>
                <a:rPr kumimoji="1" lang="zh-CN" altLang="en-US" sz="1400" b="1" kern="0">
                  <a:solidFill>
                    <a:schemeClr val="bg1"/>
                  </a:solidFill>
                  <a:latin typeface="微软雅黑" pitchFamily="34" charset="-122"/>
                  <a:ea typeface="微软雅黑" pitchFamily="34" charset="-122"/>
                </a:rPr>
                <a:t>资源</a:t>
              </a:r>
              <a:endParaRPr kumimoji="1" lang="en-US" altLang="zh-CN" sz="1400" b="1" kern="0">
                <a:solidFill>
                  <a:schemeClr val="bg1"/>
                </a:solidFill>
                <a:latin typeface="微软雅黑" pitchFamily="34" charset="-122"/>
                <a:ea typeface="微软雅黑" pitchFamily="34" charset="-122"/>
              </a:endParaRPr>
            </a:p>
            <a:p>
              <a:pPr algn="ctr" eaLnBrk="0" fontAlgn="auto" hangingPunct="0">
                <a:spcBef>
                  <a:spcPct val="0"/>
                </a:spcBef>
                <a:spcAft>
                  <a:spcPct val="0"/>
                </a:spcAft>
                <a:defRPr/>
              </a:pPr>
              <a:r>
                <a:rPr kumimoji="1" lang="zh-CN" altLang="en-US" sz="1400" b="1" kern="0">
                  <a:solidFill>
                    <a:schemeClr val="bg1"/>
                  </a:solidFill>
                  <a:latin typeface="微软雅黑" pitchFamily="34" charset="-122"/>
                  <a:ea typeface="微软雅黑" pitchFamily="34" charset="-122"/>
                </a:rPr>
                <a:t>整合</a:t>
              </a:r>
            </a:p>
          </p:txBody>
        </p:sp>
        <p:sp>
          <p:nvSpPr>
            <p:cNvPr id="96" name="Rectangle 25"/>
            <p:cNvSpPr>
              <a:spLocks noChangeArrowheads="1"/>
            </p:cNvSpPr>
            <p:nvPr/>
          </p:nvSpPr>
          <p:spPr bwMode="auto">
            <a:xfrm>
              <a:off x="1110" y="1414"/>
              <a:ext cx="3595"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0" fontAlgn="auto" hangingPunct="0">
                <a:spcBef>
                  <a:spcPct val="0"/>
                </a:spcBef>
                <a:spcAft>
                  <a:spcPct val="0"/>
                </a:spcAft>
                <a:defRPr/>
              </a:pPr>
              <a:r>
                <a:rPr kumimoji="1" lang="zh-CN" altLang="en-US" sz="1400" b="1" kern="0">
                  <a:solidFill>
                    <a:srgbClr val="000000"/>
                  </a:solidFill>
                  <a:latin typeface="微软雅黑" pitchFamily="34" charset="-122"/>
                  <a:ea typeface="微软雅黑" pitchFamily="34" charset="-122"/>
                </a:rPr>
                <a:t>帮助确定哪些资源和能力才能增加价值</a:t>
              </a:r>
            </a:p>
          </p:txBody>
        </p:sp>
        <p:sp>
          <p:nvSpPr>
            <p:cNvPr id="97" name="Rectangle 26"/>
            <p:cNvSpPr>
              <a:spLocks noChangeArrowheads="1"/>
            </p:cNvSpPr>
            <p:nvPr/>
          </p:nvSpPr>
          <p:spPr bwMode="auto">
            <a:xfrm>
              <a:off x="2288" y="2803"/>
              <a:ext cx="499" cy="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0" fontAlgn="auto" hangingPunct="0">
                <a:spcBef>
                  <a:spcPct val="0"/>
                </a:spcBef>
                <a:spcAft>
                  <a:spcPct val="0"/>
                </a:spcAft>
                <a:defRPr/>
              </a:pPr>
              <a:r>
                <a:rPr kumimoji="1" lang="zh-CN" altLang="en-US" sz="1400" b="1" kern="0">
                  <a:solidFill>
                    <a:schemeClr val="bg1"/>
                  </a:solidFill>
                  <a:latin typeface="微软雅黑" pitchFamily="34" charset="-122"/>
                  <a:ea typeface="微软雅黑" pitchFamily="34" charset="-122"/>
                </a:rPr>
                <a:t>产品</a:t>
              </a:r>
              <a:endParaRPr kumimoji="1" lang="en-US" altLang="zh-CN" sz="1400" b="1" kern="0">
                <a:solidFill>
                  <a:schemeClr val="bg1"/>
                </a:solidFill>
                <a:latin typeface="微软雅黑" pitchFamily="34" charset="-122"/>
                <a:ea typeface="微软雅黑" pitchFamily="34" charset="-122"/>
              </a:endParaRPr>
            </a:p>
            <a:p>
              <a:pPr algn="ctr" eaLnBrk="0" fontAlgn="auto" hangingPunct="0">
                <a:spcBef>
                  <a:spcPct val="0"/>
                </a:spcBef>
                <a:spcAft>
                  <a:spcPct val="0"/>
                </a:spcAft>
                <a:defRPr/>
              </a:pPr>
              <a:r>
                <a:rPr kumimoji="1" lang="zh-CN" altLang="en-US" sz="1400" b="1" kern="0">
                  <a:solidFill>
                    <a:schemeClr val="bg1"/>
                  </a:solidFill>
                  <a:latin typeface="微软雅黑" pitchFamily="34" charset="-122"/>
                  <a:ea typeface="微软雅黑" pitchFamily="34" charset="-122"/>
                </a:rPr>
                <a:t>设计</a:t>
              </a:r>
            </a:p>
          </p:txBody>
        </p:sp>
        <p:sp>
          <p:nvSpPr>
            <p:cNvPr id="98" name="Rectangle 27"/>
            <p:cNvSpPr>
              <a:spLocks noChangeArrowheads="1"/>
            </p:cNvSpPr>
            <p:nvPr/>
          </p:nvSpPr>
          <p:spPr bwMode="auto">
            <a:xfrm>
              <a:off x="2843" y="2803"/>
              <a:ext cx="512" cy="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0" fontAlgn="auto" hangingPunct="0">
                <a:spcBef>
                  <a:spcPct val="0"/>
                </a:spcBef>
                <a:spcAft>
                  <a:spcPct val="0"/>
                </a:spcAft>
                <a:defRPr/>
              </a:pPr>
              <a:r>
                <a:rPr kumimoji="1" lang="zh-CN" altLang="en-US" sz="1400" b="1" kern="0">
                  <a:solidFill>
                    <a:schemeClr val="bg1"/>
                  </a:solidFill>
                  <a:latin typeface="微软雅黑" pitchFamily="34" charset="-122"/>
                  <a:ea typeface="微软雅黑" pitchFamily="34" charset="-122"/>
                </a:rPr>
                <a:t>市场营销 </a:t>
              </a:r>
            </a:p>
            <a:p>
              <a:pPr algn="ctr" eaLnBrk="0" fontAlgn="auto" hangingPunct="0">
                <a:spcBef>
                  <a:spcPct val="0"/>
                </a:spcBef>
                <a:spcAft>
                  <a:spcPct val="0"/>
                </a:spcAft>
                <a:defRPr/>
              </a:pPr>
              <a:r>
                <a:rPr kumimoji="1" lang="en-US" altLang="zh-CN" sz="1400" b="1" kern="0">
                  <a:solidFill>
                    <a:schemeClr val="bg1"/>
                  </a:solidFill>
                  <a:latin typeface="微软雅黑" pitchFamily="34" charset="-122"/>
                  <a:ea typeface="微软雅黑" pitchFamily="34" charset="-122"/>
                </a:rPr>
                <a:t>&amp; </a:t>
              </a:r>
              <a:r>
                <a:rPr kumimoji="1" lang="zh-CN" altLang="en-US" sz="1400" b="1" kern="0">
                  <a:solidFill>
                    <a:schemeClr val="bg1"/>
                  </a:solidFill>
                  <a:latin typeface="微软雅黑" pitchFamily="34" charset="-122"/>
                  <a:ea typeface="微软雅黑" pitchFamily="34" charset="-122"/>
                </a:rPr>
                <a:t>销售</a:t>
              </a:r>
            </a:p>
          </p:txBody>
        </p:sp>
        <p:sp>
          <p:nvSpPr>
            <p:cNvPr id="99" name="Rectangle 28"/>
            <p:cNvSpPr>
              <a:spLocks noChangeArrowheads="1"/>
            </p:cNvSpPr>
            <p:nvPr/>
          </p:nvSpPr>
          <p:spPr bwMode="auto">
            <a:xfrm>
              <a:off x="3376" y="2871"/>
              <a:ext cx="583"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0" fontAlgn="auto" hangingPunct="0">
                <a:spcBef>
                  <a:spcPct val="0"/>
                </a:spcBef>
                <a:spcAft>
                  <a:spcPct val="0"/>
                </a:spcAft>
                <a:defRPr/>
              </a:pPr>
              <a:r>
                <a:rPr kumimoji="1" lang="zh-CN" altLang="en-US" sz="1400" b="1" kern="0">
                  <a:solidFill>
                    <a:schemeClr val="bg1"/>
                  </a:solidFill>
                  <a:latin typeface="微软雅黑" pitchFamily="34" charset="-122"/>
                  <a:ea typeface="微软雅黑" pitchFamily="34" charset="-122"/>
                </a:rPr>
                <a:t>物流与配送</a:t>
              </a:r>
            </a:p>
          </p:txBody>
        </p:sp>
        <p:sp>
          <p:nvSpPr>
            <p:cNvPr id="100" name="Rectangle 29"/>
            <p:cNvSpPr>
              <a:spLocks noChangeArrowheads="1"/>
            </p:cNvSpPr>
            <p:nvPr/>
          </p:nvSpPr>
          <p:spPr bwMode="auto">
            <a:xfrm>
              <a:off x="3955" y="2802"/>
              <a:ext cx="374" cy="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0" fontAlgn="auto" hangingPunct="0">
                <a:spcBef>
                  <a:spcPct val="0"/>
                </a:spcBef>
                <a:spcAft>
                  <a:spcPct val="0"/>
                </a:spcAft>
                <a:defRPr/>
              </a:pPr>
              <a:r>
                <a:rPr kumimoji="1" lang="zh-CN" altLang="en-US" sz="1400" b="1" kern="0">
                  <a:solidFill>
                    <a:schemeClr val="bg1"/>
                  </a:solidFill>
                  <a:latin typeface="微软雅黑" pitchFamily="34" charset="-122"/>
                  <a:ea typeface="微软雅黑" pitchFamily="34" charset="-122"/>
                </a:rPr>
                <a:t>客户</a:t>
              </a:r>
              <a:endParaRPr kumimoji="1" lang="en-US" altLang="zh-CN" sz="1400" b="1" kern="0">
                <a:solidFill>
                  <a:schemeClr val="bg1"/>
                </a:solidFill>
                <a:latin typeface="微软雅黑" pitchFamily="34" charset="-122"/>
                <a:ea typeface="微软雅黑" pitchFamily="34" charset="-122"/>
              </a:endParaRPr>
            </a:p>
            <a:p>
              <a:pPr algn="ctr" eaLnBrk="0" fontAlgn="auto" hangingPunct="0">
                <a:spcBef>
                  <a:spcPct val="0"/>
                </a:spcBef>
                <a:spcAft>
                  <a:spcPct val="0"/>
                </a:spcAft>
                <a:defRPr/>
              </a:pPr>
              <a:r>
                <a:rPr kumimoji="1" lang="zh-CN" altLang="en-US" sz="1400" b="1" kern="0">
                  <a:solidFill>
                    <a:schemeClr val="bg1"/>
                  </a:solidFill>
                  <a:latin typeface="微软雅黑" pitchFamily="34" charset="-122"/>
                  <a:ea typeface="微软雅黑" pitchFamily="34" charset="-122"/>
                </a:rPr>
                <a:t>服务</a:t>
              </a:r>
            </a:p>
          </p:txBody>
        </p:sp>
        <p:sp>
          <p:nvSpPr>
            <p:cNvPr id="101" name="Freeform 30"/>
            <p:cNvSpPr/>
            <p:nvPr/>
          </p:nvSpPr>
          <p:spPr bwMode="auto">
            <a:xfrm>
              <a:off x="1716" y="2139"/>
              <a:ext cx="2788" cy="259"/>
            </a:xfrm>
            <a:custGeom>
              <a:gdLst>
                <a:gd name="T0" fmla="*/ 0 w 4129"/>
                <a:gd name="T1" fmla="*/ 0 h 433"/>
                <a:gd name="T2" fmla="*/ 0 w 4129"/>
                <a:gd name="T3" fmla="*/ 432 h 433"/>
                <a:gd name="T4" fmla="*/ 4128 w 4129"/>
                <a:gd name="T5" fmla="*/ 432 h 433"/>
                <a:gd name="T6" fmla="*/ 3696 w 4129"/>
                <a:gd name="T7" fmla="*/ 0 h 433"/>
                <a:gd name="T8" fmla="*/ 0 w 4129"/>
                <a:gd name="T9" fmla="*/ 0 h 433"/>
              </a:gdLst>
              <a:cxnLst>
                <a:cxn ang="0">
                  <a:pos x="T0" y="T1"/>
                </a:cxn>
                <a:cxn ang="0">
                  <a:pos x="T2" y="T3"/>
                </a:cxn>
                <a:cxn ang="0">
                  <a:pos x="T4" y="T5"/>
                </a:cxn>
                <a:cxn ang="0">
                  <a:pos x="T6" y="T7"/>
                </a:cxn>
                <a:cxn ang="0">
                  <a:pos x="T8" y="T9"/>
                </a:cxn>
              </a:cxnLst>
              <a:rect l="0" t="0" r="r" b="b"/>
              <a:pathLst>
                <a:path w="4129" h="432">
                  <a:moveTo>
                    <a:pt x="0" y="0"/>
                  </a:moveTo>
                  <a:lnTo>
                    <a:pt x="0" y="432"/>
                  </a:lnTo>
                  <a:lnTo>
                    <a:pt x="4128" y="432"/>
                  </a:lnTo>
                  <a:lnTo>
                    <a:pt x="3696" y="0"/>
                  </a:lnTo>
                  <a:lnTo>
                    <a:pt x="0" y="0"/>
                  </a:lnTo>
                </a:path>
              </a:pathLst>
            </a:custGeom>
            <a:solidFill>
              <a:srgbClr val="C00000"/>
            </a:solidFill>
            <a:ln w="12700" cap="rnd" cmpd="sng">
              <a:noFill/>
              <a:prstDash val="solid"/>
              <a:round/>
              <a:headEnd type="none" w="med" len="med"/>
              <a:tailEnd type="none" w="med" len="med"/>
            </a:ln>
            <a:effec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FF5353"/>
                </a:solidFill>
                <a:latin typeface="微软雅黑" pitchFamily="34" charset="-122"/>
                <a:ea typeface="微软雅黑" pitchFamily="34" charset="-122"/>
              </a:endParaRPr>
            </a:p>
          </p:txBody>
        </p:sp>
        <p:sp>
          <p:nvSpPr>
            <p:cNvPr id="102" name="Rectangle 31"/>
            <p:cNvSpPr>
              <a:spLocks noChangeArrowheads="1"/>
            </p:cNvSpPr>
            <p:nvPr/>
          </p:nvSpPr>
          <p:spPr bwMode="auto">
            <a:xfrm>
              <a:off x="2446" y="2185"/>
              <a:ext cx="484"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0" fontAlgn="auto" hangingPunct="0">
                <a:spcBef>
                  <a:spcPct val="0"/>
                </a:spcBef>
                <a:spcAft>
                  <a:spcPct val="0"/>
                </a:spcAft>
                <a:defRPr/>
              </a:pPr>
              <a:r>
                <a:rPr kumimoji="1" lang="zh-CN" altLang="en-US" sz="1400" b="1" kern="0">
                  <a:solidFill>
                    <a:schemeClr val="bg1"/>
                  </a:solidFill>
                  <a:latin typeface="微软雅黑" pitchFamily="34" charset="-122"/>
                  <a:ea typeface="微软雅黑" pitchFamily="34" charset="-122"/>
                </a:rPr>
                <a:t>财务管理</a:t>
              </a:r>
            </a:p>
          </p:txBody>
        </p:sp>
        <p:sp>
          <p:nvSpPr>
            <p:cNvPr id="103" name="Freeform 32"/>
            <p:cNvSpPr/>
            <p:nvPr/>
          </p:nvSpPr>
          <p:spPr bwMode="auto">
            <a:xfrm>
              <a:off x="1716" y="2412"/>
              <a:ext cx="3045" cy="217"/>
            </a:xfrm>
            <a:custGeom>
              <a:gdLst>
                <a:gd name="T0" fmla="*/ 0 w 4513"/>
                <a:gd name="T1" fmla="*/ 0 h 385"/>
                <a:gd name="T2" fmla="*/ 0 w 4513"/>
                <a:gd name="T3" fmla="*/ 384 h 385"/>
                <a:gd name="T4" fmla="*/ 4512 w 4513"/>
                <a:gd name="T5" fmla="*/ 384 h 385"/>
                <a:gd name="T6" fmla="*/ 4128 w 4513"/>
                <a:gd name="T7" fmla="*/ 0 h 385"/>
                <a:gd name="T8" fmla="*/ 0 w 4513"/>
                <a:gd name="T9" fmla="*/ 0 h 385"/>
              </a:gdLst>
              <a:cxnLst>
                <a:cxn ang="0">
                  <a:pos x="T0" y="T1"/>
                </a:cxn>
                <a:cxn ang="0">
                  <a:pos x="T2" y="T3"/>
                </a:cxn>
                <a:cxn ang="0">
                  <a:pos x="T4" y="T5"/>
                </a:cxn>
                <a:cxn ang="0">
                  <a:pos x="T6" y="T7"/>
                </a:cxn>
                <a:cxn ang="0">
                  <a:pos x="T8" y="T9"/>
                </a:cxn>
              </a:cxnLst>
              <a:rect l="0" t="0" r="r" b="b"/>
              <a:pathLst>
                <a:path w="4513" h="385">
                  <a:moveTo>
                    <a:pt x="0" y="0"/>
                  </a:moveTo>
                  <a:lnTo>
                    <a:pt x="0" y="384"/>
                  </a:lnTo>
                  <a:lnTo>
                    <a:pt x="4512" y="384"/>
                  </a:lnTo>
                  <a:lnTo>
                    <a:pt x="4128" y="0"/>
                  </a:lnTo>
                  <a:lnTo>
                    <a:pt x="0" y="0"/>
                  </a:lnTo>
                </a:path>
              </a:pathLst>
            </a:custGeom>
            <a:solidFill>
              <a:srgbClr val="C00000"/>
            </a:solidFill>
            <a:ln w="12700" cap="rnd" cmpd="sng">
              <a:noFill/>
              <a:prstDash val="solid"/>
              <a:round/>
              <a:headEnd type="none" w="med" len="med"/>
              <a:tailEnd type="none" w="med" len="med"/>
            </a:ln>
            <a:effec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FF5353"/>
                </a:solidFill>
                <a:latin typeface="微软雅黑" pitchFamily="34" charset="-122"/>
                <a:ea typeface="微软雅黑" pitchFamily="34" charset="-122"/>
              </a:endParaRPr>
            </a:p>
          </p:txBody>
        </p:sp>
        <p:sp>
          <p:nvSpPr>
            <p:cNvPr id="104" name="Rectangle 33"/>
            <p:cNvSpPr>
              <a:spLocks noChangeArrowheads="1"/>
            </p:cNvSpPr>
            <p:nvPr/>
          </p:nvSpPr>
          <p:spPr bwMode="auto">
            <a:xfrm>
              <a:off x="2315" y="2434"/>
              <a:ext cx="745"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0" fontAlgn="auto" hangingPunct="0">
                <a:spcBef>
                  <a:spcPct val="0"/>
                </a:spcBef>
                <a:spcAft>
                  <a:spcPct val="0"/>
                </a:spcAft>
                <a:defRPr/>
              </a:pPr>
              <a:r>
                <a:rPr kumimoji="1" lang="en-US" altLang="zh-CN" sz="1400" b="1" kern="0">
                  <a:solidFill>
                    <a:schemeClr val="bg1"/>
                  </a:solidFill>
                  <a:latin typeface="微软雅黑" pitchFamily="34" charset="-122"/>
                  <a:ea typeface="微软雅黑" pitchFamily="34" charset="-122"/>
                </a:rPr>
                <a:t>IT</a:t>
              </a:r>
              <a:r>
                <a:rPr kumimoji="1" lang="zh-CN" altLang="en-US" sz="1400" b="1" kern="0">
                  <a:solidFill>
                    <a:schemeClr val="bg1"/>
                  </a:solidFill>
                  <a:latin typeface="微软雅黑" pitchFamily="34" charset="-122"/>
                  <a:ea typeface="微软雅黑" pitchFamily="34" charset="-122"/>
                </a:rPr>
                <a:t>技术</a:t>
              </a:r>
            </a:p>
          </p:txBody>
        </p:sp>
        <p:sp>
          <p:nvSpPr>
            <p:cNvPr id="106" name="Freeform 35"/>
            <p:cNvSpPr/>
            <p:nvPr/>
          </p:nvSpPr>
          <p:spPr bwMode="auto">
            <a:xfrm>
              <a:off x="3736" y="1645"/>
              <a:ext cx="1394" cy="1963"/>
            </a:xfrm>
            <a:custGeom>
              <a:gdLst>
                <a:gd name="T0" fmla="*/ 0 w 2065"/>
                <a:gd name="T1" fmla="*/ 0 h 3265"/>
                <a:gd name="T2" fmla="*/ 432 w 2065"/>
                <a:gd name="T3" fmla="*/ 0 h 3265"/>
                <a:gd name="T4" fmla="*/ 2064 w 2065"/>
                <a:gd name="T5" fmla="*/ 1632 h 3265"/>
                <a:gd name="T6" fmla="*/ 432 w 2065"/>
                <a:gd name="T7" fmla="*/ 3264 h 3265"/>
                <a:gd name="T8" fmla="*/ 0 w 2065"/>
                <a:gd name="T9" fmla="*/ 3264 h 3265"/>
                <a:gd name="T10" fmla="*/ 1632 w 2065"/>
                <a:gd name="T11" fmla="*/ 1632 h 3265"/>
                <a:gd name="T12" fmla="*/ 0 w 2065"/>
                <a:gd name="T13" fmla="*/ 0 h 3265"/>
              </a:gdLst>
              <a:cxnLst>
                <a:cxn ang="0">
                  <a:pos x="T0" y="T1"/>
                </a:cxn>
                <a:cxn ang="0">
                  <a:pos x="T2" y="T3"/>
                </a:cxn>
                <a:cxn ang="0">
                  <a:pos x="T4" y="T5"/>
                </a:cxn>
                <a:cxn ang="0">
                  <a:pos x="T6" y="T7"/>
                </a:cxn>
                <a:cxn ang="0">
                  <a:pos x="T8" y="T9"/>
                </a:cxn>
                <a:cxn ang="0">
                  <a:pos x="T10" y="T11"/>
                </a:cxn>
                <a:cxn ang="0">
                  <a:pos x="T12" y="T13"/>
                </a:cxn>
              </a:cxnLst>
              <a:rect l="0" t="0" r="r" b="b"/>
              <a:pathLst>
                <a:path w="2065" h="3265">
                  <a:moveTo>
                    <a:pt x="0" y="0"/>
                  </a:moveTo>
                  <a:lnTo>
                    <a:pt x="432" y="0"/>
                  </a:lnTo>
                  <a:lnTo>
                    <a:pt x="2064" y="1632"/>
                  </a:lnTo>
                  <a:lnTo>
                    <a:pt x="432" y="3264"/>
                  </a:lnTo>
                  <a:lnTo>
                    <a:pt x="0" y="3264"/>
                  </a:lnTo>
                  <a:lnTo>
                    <a:pt x="1632" y="1632"/>
                  </a:lnTo>
                  <a:lnTo>
                    <a:pt x="0" y="0"/>
                  </a:lnTo>
                </a:path>
              </a:pathLst>
            </a:custGeom>
            <a:solidFill>
              <a:schemeClr val="bg1">
                <a:lumMod val="50000"/>
              </a:schemeClr>
            </a:solidFill>
            <a:ln w="25400" cap="rnd" cmpd="sng">
              <a:noFill/>
              <a:prstDash val="solid"/>
              <a:round/>
              <a:headEnd type="none" w="med" len="med"/>
              <a:tailEnd type="none" w="med" len="med"/>
            </a:ln>
            <a:effec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0" fontAlgn="auto" hangingPunct="0">
                <a:spcBef>
                  <a:spcPct val="0"/>
                </a:spcBef>
                <a:spcAft>
                  <a:spcPct val="0"/>
                </a:spcAft>
                <a:defRPr/>
              </a:pPr>
              <a:endParaRPr lang="zh-CN" altLang="en-US" sz="1200" kern="0">
                <a:solidFill>
                  <a:srgbClr val="000000"/>
                </a:solidFill>
                <a:latin typeface="微软雅黑" pitchFamily="34" charset="-122"/>
                <a:ea typeface="微软雅黑" pitchFamily="34" charset="-122"/>
              </a:endParaRPr>
            </a:p>
          </p:txBody>
        </p:sp>
      </p:grpSp>
      <p:sp>
        <p:nvSpPr>
          <p:cNvPr id="121861" name="Title 4"/>
          <p:cNvSpPr>
            <a:spLocks noGrp="1"/>
          </p:cNvSpPr>
          <p:nvPr>
            <p:ph type="title"/>
          </p:nvPr>
        </p:nvSpPr>
        <p:spPr/>
        <p:txBody>
          <a:bodyPr/>
          <a:lstStyle/>
          <a:p>
            <a:r>
              <a:rPr lang="zh-CN" altLang="en-US"/>
              <a:t>理论框架：价值链分析</a:t>
            </a:r>
          </a:p>
        </p:txBody>
      </p:sp>
    </p:spTree>
    <p:extLst>
      <p:ext uri="{BB962C8B-B14F-4D97-AF65-F5344CB8AC3E}">
        <p14:creationId xmlns:p14="http://schemas.microsoft.com/office/powerpoint/2010/main" val="863256615"/>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p:cNvGrpSpPr/>
          <p:nvPr/>
        </p:nvGrpSpPr>
        <p:grpSpPr>
          <a:xfrm>
            <a:off x="533578" y="2060848"/>
            <a:ext cx="8877122" cy="3888431"/>
            <a:chOff x="533578" y="2060848"/>
            <a:chExt cx="8877122" cy="3888431"/>
          </a:xfrm>
        </p:grpSpPr>
        <p:sp>
          <p:nvSpPr>
            <p:cNvPr id="6" name="AutoShape 2"/>
            <p:cNvSpPr>
              <a:spLocks noChangeArrowheads="1"/>
            </p:cNvSpPr>
            <p:nvPr/>
          </p:nvSpPr>
          <p:spPr bwMode="gray">
            <a:xfrm>
              <a:off x="8603776" y="2060848"/>
              <a:ext cx="770642" cy="830121"/>
            </a:xfrm>
            <a:prstGeom prst="homePlate">
              <a:avLst>
                <a:gd name="adj" fmla="val 25000"/>
              </a:avLst>
            </a:prstGeom>
            <a:solidFill>
              <a:srgbClr val="C00000"/>
            </a:solidFill>
            <a:ln>
              <a:no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审计</a:t>
              </a:r>
              <a:endParaRPr lang="en-GB" altLang="zh-CN" sz="1400" b="1">
                <a:solidFill>
                  <a:schemeClr val="bg1"/>
                </a:solidFill>
                <a:latin typeface="微软雅黑" pitchFamily="34" charset="-122"/>
                <a:ea typeface="微软雅黑" pitchFamily="34" charset="-122"/>
              </a:endParaRPr>
            </a:p>
          </p:txBody>
        </p:sp>
        <p:sp>
          <p:nvSpPr>
            <p:cNvPr id="7" name="AutoShape 4"/>
            <p:cNvSpPr>
              <a:spLocks noChangeArrowheads="1"/>
            </p:cNvSpPr>
            <p:nvPr/>
          </p:nvSpPr>
          <p:spPr bwMode="gray">
            <a:xfrm>
              <a:off x="7810086" y="2065468"/>
              <a:ext cx="770642" cy="830120"/>
            </a:xfrm>
            <a:prstGeom prst="homePlate">
              <a:avLst>
                <a:gd name="adj" fmla="val 25000"/>
              </a:avLst>
            </a:prstGeom>
            <a:solidFill>
              <a:srgbClr val="C00000"/>
            </a:solidFill>
            <a:ln>
              <a:no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财务</a:t>
              </a:r>
              <a:endParaRPr lang="en-GB" altLang="zh-CN" sz="1400" b="1">
                <a:solidFill>
                  <a:schemeClr val="bg1"/>
                </a:solidFill>
                <a:latin typeface="微软雅黑" pitchFamily="34" charset="-122"/>
                <a:ea typeface="微软雅黑" pitchFamily="34" charset="-122"/>
              </a:endParaRPr>
            </a:p>
          </p:txBody>
        </p:sp>
        <p:sp>
          <p:nvSpPr>
            <p:cNvPr id="8" name="AutoShape 5"/>
            <p:cNvSpPr>
              <a:spLocks noChangeArrowheads="1"/>
            </p:cNvSpPr>
            <p:nvPr/>
          </p:nvSpPr>
          <p:spPr bwMode="gray">
            <a:xfrm>
              <a:off x="7038475" y="2065468"/>
              <a:ext cx="767383" cy="830120"/>
            </a:xfrm>
            <a:prstGeom prst="homePlate">
              <a:avLst>
                <a:gd name="adj" fmla="val 25000"/>
              </a:avLst>
            </a:prstGeom>
            <a:solidFill>
              <a:srgbClr val="C00000"/>
            </a:solidFill>
            <a:ln>
              <a:no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spcBef>
                  <a:spcPct val="0"/>
                </a:spcBef>
              </a:pPr>
              <a:r>
                <a:rPr lang="zh-CN" altLang="en-US" sz="1400" b="1">
                  <a:solidFill>
                    <a:schemeClr val="bg1"/>
                  </a:solidFill>
                  <a:latin typeface="微软雅黑" pitchFamily="34" charset="-122"/>
                  <a:ea typeface="微软雅黑" pitchFamily="34" charset="-122"/>
                </a:rPr>
                <a:t>资产</a:t>
              </a:r>
            </a:p>
            <a:p>
              <a:pPr algn="ctr">
                <a:spcBef>
                  <a:spcPct val="0"/>
                </a:spcBef>
              </a:pPr>
              <a:r>
                <a:rPr lang="zh-CN" altLang="en-US" sz="1400" b="1">
                  <a:solidFill>
                    <a:schemeClr val="bg1"/>
                  </a:solidFill>
                  <a:latin typeface="微软雅黑" pitchFamily="34" charset="-122"/>
                  <a:ea typeface="微软雅黑" pitchFamily="34" charset="-122"/>
                </a:rPr>
                <a:t>管理</a:t>
              </a:r>
              <a:endParaRPr lang="en-GB" altLang="zh-CN" sz="1400" b="1">
                <a:solidFill>
                  <a:schemeClr val="bg1"/>
                </a:solidFill>
                <a:latin typeface="微软雅黑" pitchFamily="34" charset="-122"/>
                <a:ea typeface="微软雅黑" pitchFamily="34" charset="-122"/>
              </a:endParaRPr>
            </a:p>
          </p:txBody>
        </p:sp>
        <p:sp>
          <p:nvSpPr>
            <p:cNvPr id="9" name="AutoShape 6"/>
            <p:cNvSpPr>
              <a:spLocks noChangeArrowheads="1"/>
            </p:cNvSpPr>
            <p:nvPr/>
          </p:nvSpPr>
          <p:spPr bwMode="gray">
            <a:xfrm>
              <a:off x="6235246" y="2065468"/>
              <a:ext cx="769013" cy="830120"/>
            </a:xfrm>
            <a:prstGeom prst="homePlate">
              <a:avLst>
                <a:gd name="adj" fmla="val 25000"/>
              </a:avLst>
            </a:prstGeom>
            <a:solidFill>
              <a:srgbClr val="C00000"/>
            </a:solidFill>
            <a:ln>
              <a:no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理赔</a:t>
              </a:r>
              <a:endParaRPr lang="en-GB" altLang="zh-CN" sz="1400" b="1">
                <a:solidFill>
                  <a:schemeClr val="bg1"/>
                </a:solidFill>
                <a:latin typeface="微软雅黑" pitchFamily="34" charset="-122"/>
                <a:ea typeface="微软雅黑" pitchFamily="34" charset="-122"/>
              </a:endParaRPr>
            </a:p>
          </p:txBody>
        </p:sp>
        <p:sp>
          <p:nvSpPr>
            <p:cNvPr id="10" name="AutoShape 7"/>
            <p:cNvSpPr>
              <a:spLocks noChangeArrowheads="1"/>
            </p:cNvSpPr>
            <p:nvPr/>
          </p:nvSpPr>
          <p:spPr bwMode="gray">
            <a:xfrm>
              <a:off x="5425502" y="2065468"/>
              <a:ext cx="770642" cy="830120"/>
            </a:xfrm>
            <a:prstGeom prst="homePlate">
              <a:avLst>
                <a:gd name="adj" fmla="val 25000"/>
              </a:avLst>
            </a:prstGeom>
            <a:solidFill>
              <a:srgbClr val="C00000"/>
            </a:solidFill>
            <a:ln>
              <a:no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客服</a:t>
              </a:r>
              <a:endParaRPr lang="en-US" altLang="zh-CN" sz="1400" b="1">
                <a:solidFill>
                  <a:schemeClr val="bg1"/>
                </a:solidFill>
                <a:latin typeface="微软雅黑" pitchFamily="34" charset="-122"/>
                <a:ea typeface="微软雅黑" pitchFamily="34" charset="-122"/>
              </a:endParaRPr>
            </a:p>
            <a:p>
              <a:pPr algn="ctr"/>
              <a:r>
                <a:rPr lang="zh-CN" altLang="en-US" sz="1400" b="1">
                  <a:solidFill>
                    <a:schemeClr val="bg1"/>
                  </a:solidFill>
                  <a:latin typeface="微软雅黑" pitchFamily="34" charset="-122"/>
                  <a:ea typeface="微软雅黑" pitchFamily="34" charset="-122"/>
                </a:rPr>
                <a:t>保全</a:t>
              </a:r>
              <a:endParaRPr lang="en-GB" altLang="zh-CN" sz="1400" b="1">
                <a:solidFill>
                  <a:schemeClr val="bg1"/>
                </a:solidFill>
                <a:latin typeface="微软雅黑" pitchFamily="34" charset="-122"/>
                <a:ea typeface="微软雅黑" pitchFamily="34" charset="-122"/>
              </a:endParaRPr>
            </a:p>
          </p:txBody>
        </p:sp>
        <p:sp>
          <p:nvSpPr>
            <p:cNvPr id="11" name="AutoShape 8"/>
            <p:cNvSpPr>
              <a:spLocks noChangeArrowheads="1"/>
            </p:cNvSpPr>
            <p:nvPr/>
          </p:nvSpPr>
          <p:spPr bwMode="gray">
            <a:xfrm>
              <a:off x="4594578" y="2065468"/>
              <a:ext cx="769013" cy="830120"/>
            </a:xfrm>
            <a:prstGeom prst="homePlate">
              <a:avLst>
                <a:gd name="adj" fmla="val 25000"/>
              </a:avLst>
            </a:prstGeom>
            <a:solidFill>
              <a:srgbClr val="C00000"/>
            </a:solidFill>
            <a:ln>
              <a:no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风险</a:t>
              </a:r>
              <a:br>
                <a:rPr lang="zh-CN" altLang="en-US" sz="1400" b="1">
                  <a:solidFill>
                    <a:schemeClr val="bg1"/>
                  </a:solidFill>
                  <a:latin typeface="微软雅黑" pitchFamily="34" charset="-122"/>
                  <a:ea typeface="微软雅黑" pitchFamily="34" charset="-122"/>
                </a:rPr>
              </a:br>
              <a:r>
                <a:rPr lang="zh-CN" altLang="en-US" sz="1400" b="1">
                  <a:solidFill>
                    <a:schemeClr val="bg1"/>
                  </a:solidFill>
                  <a:latin typeface="微软雅黑" pitchFamily="34" charset="-122"/>
                  <a:ea typeface="微软雅黑" pitchFamily="34" charset="-122"/>
                </a:rPr>
                <a:t>管控</a:t>
              </a:r>
              <a:endParaRPr lang="en-GB" altLang="zh-CN">
                <a:solidFill>
                  <a:schemeClr val="bg1"/>
                </a:solidFill>
                <a:latin typeface="微软雅黑" pitchFamily="34" charset="-122"/>
                <a:ea typeface="微软雅黑" pitchFamily="34" charset="-122"/>
              </a:endParaRPr>
            </a:p>
          </p:txBody>
        </p:sp>
        <p:sp>
          <p:nvSpPr>
            <p:cNvPr id="12" name="AutoShape 9"/>
            <p:cNvSpPr>
              <a:spLocks noChangeArrowheads="1"/>
            </p:cNvSpPr>
            <p:nvPr/>
          </p:nvSpPr>
          <p:spPr bwMode="gray">
            <a:xfrm>
              <a:off x="3752438" y="2065468"/>
              <a:ext cx="767384" cy="830120"/>
            </a:xfrm>
            <a:prstGeom prst="homePlate">
              <a:avLst>
                <a:gd name="adj" fmla="val 25000"/>
              </a:avLst>
            </a:prstGeom>
            <a:solidFill>
              <a:srgbClr val="C00000"/>
            </a:solidFill>
            <a:ln>
              <a:no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核保</a:t>
              </a:r>
              <a:br>
                <a:rPr lang="zh-CN" altLang="en-US" sz="1400" b="1">
                  <a:solidFill>
                    <a:schemeClr val="bg1"/>
                  </a:solidFill>
                  <a:latin typeface="微软雅黑" pitchFamily="34" charset="-122"/>
                  <a:ea typeface="微软雅黑" pitchFamily="34" charset="-122"/>
                </a:rPr>
              </a:br>
              <a:r>
                <a:rPr lang="zh-CN" altLang="en-US" sz="1400" b="1">
                  <a:solidFill>
                    <a:schemeClr val="bg1"/>
                  </a:solidFill>
                  <a:latin typeface="微软雅黑" pitchFamily="34" charset="-122"/>
                  <a:ea typeface="微软雅黑" pitchFamily="34" charset="-122"/>
                </a:rPr>
                <a:t>定价</a:t>
              </a:r>
              <a:endParaRPr lang="en-GB" altLang="zh-CN" sz="1400" b="1">
                <a:solidFill>
                  <a:schemeClr val="bg1"/>
                </a:solidFill>
                <a:latin typeface="微软雅黑" pitchFamily="34" charset="-122"/>
                <a:ea typeface="微软雅黑" pitchFamily="34" charset="-122"/>
              </a:endParaRPr>
            </a:p>
          </p:txBody>
        </p:sp>
        <p:sp>
          <p:nvSpPr>
            <p:cNvPr id="13" name="AutoShape 10"/>
            <p:cNvSpPr>
              <a:spLocks noChangeArrowheads="1"/>
            </p:cNvSpPr>
            <p:nvPr/>
          </p:nvSpPr>
          <p:spPr bwMode="gray">
            <a:xfrm>
              <a:off x="2934548" y="2065468"/>
              <a:ext cx="770643" cy="830120"/>
            </a:xfrm>
            <a:prstGeom prst="homePlate">
              <a:avLst>
                <a:gd name="adj" fmla="val 25000"/>
              </a:avLst>
            </a:prstGeom>
            <a:solidFill>
              <a:srgbClr val="C00000"/>
            </a:solidFill>
            <a:ln>
              <a:no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产品</a:t>
              </a:r>
              <a:br>
                <a:rPr lang="zh-CN" altLang="en-US" sz="1400" b="1">
                  <a:solidFill>
                    <a:schemeClr val="bg1"/>
                  </a:solidFill>
                  <a:latin typeface="微软雅黑" pitchFamily="34" charset="-122"/>
                  <a:ea typeface="微软雅黑" pitchFamily="34" charset="-122"/>
                </a:rPr>
              </a:br>
              <a:r>
                <a:rPr lang="zh-CN" altLang="en-US" sz="1400" b="1">
                  <a:solidFill>
                    <a:schemeClr val="bg1"/>
                  </a:solidFill>
                  <a:latin typeface="微软雅黑" pitchFamily="34" charset="-122"/>
                  <a:ea typeface="微软雅黑" pitchFamily="34" charset="-122"/>
                </a:rPr>
                <a:t>销售</a:t>
              </a:r>
              <a:endParaRPr lang="en-GB" altLang="zh-CN" sz="1400" b="1">
                <a:solidFill>
                  <a:schemeClr val="bg1"/>
                </a:solidFill>
                <a:latin typeface="微软雅黑" pitchFamily="34" charset="-122"/>
                <a:ea typeface="微软雅黑" pitchFamily="34" charset="-122"/>
              </a:endParaRPr>
            </a:p>
          </p:txBody>
        </p:sp>
        <p:sp>
          <p:nvSpPr>
            <p:cNvPr id="14" name="AutoShape 11"/>
            <p:cNvSpPr>
              <a:spLocks noChangeArrowheads="1"/>
            </p:cNvSpPr>
            <p:nvPr/>
          </p:nvSpPr>
          <p:spPr bwMode="gray">
            <a:xfrm>
              <a:off x="2139466" y="2065468"/>
              <a:ext cx="767384" cy="830120"/>
            </a:xfrm>
            <a:prstGeom prst="homePlate">
              <a:avLst>
                <a:gd name="adj" fmla="val 25000"/>
              </a:avLst>
            </a:prstGeom>
            <a:solidFill>
              <a:srgbClr val="C00000"/>
            </a:solidFill>
            <a:ln>
              <a:no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产品</a:t>
              </a:r>
              <a:br>
                <a:rPr lang="zh-CN" altLang="en-US" sz="1400" b="1">
                  <a:solidFill>
                    <a:schemeClr val="bg1"/>
                  </a:solidFill>
                  <a:latin typeface="微软雅黑" pitchFamily="34" charset="-122"/>
                  <a:ea typeface="微软雅黑" pitchFamily="34" charset="-122"/>
                </a:rPr>
              </a:br>
              <a:r>
                <a:rPr lang="zh-CN" altLang="en-US" sz="1400" b="1">
                  <a:solidFill>
                    <a:schemeClr val="bg1"/>
                  </a:solidFill>
                  <a:latin typeface="微软雅黑" pitchFamily="34" charset="-122"/>
                  <a:ea typeface="微软雅黑" pitchFamily="34" charset="-122"/>
                </a:rPr>
                <a:t>开发</a:t>
              </a:r>
              <a:endParaRPr lang="en-GB" altLang="zh-CN">
                <a:solidFill>
                  <a:schemeClr val="bg1"/>
                </a:solidFill>
                <a:latin typeface="微软雅黑" pitchFamily="34" charset="-122"/>
                <a:ea typeface="微软雅黑" pitchFamily="34" charset="-122"/>
              </a:endParaRPr>
            </a:p>
          </p:txBody>
        </p:sp>
        <p:sp>
          <p:nvSpPr>
            <p:cNvPr id="15" name="AutoShape 12"/>
            <p:cNvSpPr>
              <a:spLocks noChangeArrowheads="1"/>
            </p:cNvSpPr>
            <p:nvPr/>
          </p:nvSpPr>
          <p:spPr bwMode="gray">
            <a:xfrm>
              <a:off x="1349275" y="2063928"/>
              <a:ext cx="767383" cy="830121"/>
            </a:xfrm>
            <a:prstGeom prst="homePlate">
              <a:avLst>
                <a:gd name="adj" fmla="val 25000"/>
              </a:avLst>
            </a:prstGeom>
            <a:solidFill>
              <a:srgbClr val="C00000"/>
            </a:solidFill>
            <a:ln>
              <a:noFill/>
            </a:ln>
          </p:spPr>
          <p:style>
            <a:lnRef idx="2">
              <a:schemeClr val="accent2"/>
            </a:lnRef>
            <a:fillRef idx="1">
              <a:schemeClr val="lt1"/>
            </a:fillRef>
            <a:effectRef idx="0">
              <a:schemeClr val="accent2"/>
            </a:effectRef>
            <a:fontRef idx="minor">
              <a:schemeClr val="dk1"/>
            </a:fontRef>
          </p:style>
          <p:txBody>
            <a:bodyPr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spcBef>
                  <a:spcPct val="0"/>
                </a:spcBef>
              </a:pPr>
              <a:r>
                <a:rPr lang="zh-CN" altLang="en-US" sz="1400" b="1">
                  <a:solidFill>
                    <a:schemeClr val="bg1"/>
                  </a:solidFill>
                  <a:latin typeface="微软雅黑" pitchFamily="34" charset="-122"/>
                  <a:ea typeface="微软雅黑" pitchFamily="34" charset="-122"/>
                </a:rPr>
                <a:t>市场</a:t>
              </a:r>
            </a:p>
            <a:p>
              <a:pPr algn="ctr">
                <a:spcBef>
                  <a:spcPct val="0"/>
                </a:spcBef>
              </a:pPr>
              <a:r>
                <a:rPr lang="zh-CN" altLang="en-US" sz="1400" b="1">
                  <a:solidFill>
                    <a:schemeClr val="bg1"/>
                  </a:solidFill>
                  <a:latin typeface="微软雅黑" pitchFamily="34" charset="-122"/>
                  <a:ea typeface="微软雅黑" pitchFamily="34" charset="-122"/>
                </a:rPr>
                <a:t>拓展</a:t>
              </a:r>
              <a:endParaRPr lang="en-GB" altLang="zh-CN" sz="1400" b="1">
                <a:solidFill>
                  <a:schemeClr val="bg1"/>
                </a:solidFill>
                <a:latin typeface="微软雅黑" pitchFamily="34" charset="-122"/>
                <a:ea typeface="微软雅黑" pitchFamily="34" charset="-122"/>
              </a:endParaRPr>
            </a:p>
          </p:txBody>
        </p:sp>
        <p:sp>
          <p:nvSpPr>
            <p:cNvPr id="16" name="AutoShape 13"/>
            <p:cNvSpPr>
              <a:spLocks noChangeArrowheads="1"/>
            </p:cNvSpPr>
            <p:nvPr/>
          </p:nvSpPr>
          <p:spPr bwMode="gray">
            <a:xfrm>
              <a:off x="550935" y="2065468"/>
              <a:ext cx="769013" cy="830120"/>
            </a:xfrm>
            <a:prstGeom prst="homePlate">
              <a:avLst>
                <a:gd name="adj" fmla="val 25000"/>
              </a:avLst>
            </a:prstGeom>
            <a:solidFill>
              <a:srgbClr val="C00000"/>
            </a:solidFill>
            <a:ln>
              <a:noFill/>
            </a:ln>
          </p:spPr>
          <p:style>
            <a:lnRef idx="2">
              <a:schemeClr val="accent2"/>
            </a:lnRef>
            <a:fillRef idx="1">
              <a:schemeClr val="lt1"/>
            </a:fillRef>
            <a:effectRef idx="0">
              <a:schemeClr val="accent2"/>
            </a:effectRef>
            <a:fontRef idx="minor">
              <a:schemeClr val="dk1"/>
            </a:fontRef>
          </p:style>
          <p:txBody>
            <a:bodyPr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spcBef>
                  <a:spcPct val="0"/>
                </a:spcBef>
              </a:pPr>
              <a:r>
                <a:rPr lang="zh-CN" altLang="en-US" sz="1400" b="1">
                  <a:solidFill>
                    <a:schemeClr val="bg1"/>
                  </a:solidFill>
                  <a:latin typeface="微软雅黑" pitchFamily="34" charset="-122"/>
                  <a:ea typeface="微软雅黑" pitchFamily="34" charset="-122"/>
                </a:rPr>
                <a:t>战略</a:t>
              </a:r>
            </a:p>
            <a:p>
              <a:pPr algn="ctr">
                <a:spcBef>
                  <a:spcPct val="0"/>
                </a:spcBef>
              </a:pPr>
              <a:r>
                <a:rPr lang="zh-CN" altLang="en-US" sz="1400" b="1">
                  <a:solidFill>
                    <a:schemeClr val="bg1"/>
                  </a:solidFill>
                  <a:latin typeface="微软雅黑" pitchFamily="34" charset="-122"/>
                  <a:ea typeface="微软雅黑" pitchFamily="34" charset="-122"/>
                </a:rPr>
                <a:t>规划</a:t>
              </a:r>
              <a:endParaRPr lang="en-GB" altLang="zh-CN">
                <a:solidFill>
                  <a:schemeClr val="bg1"/>
                </a:solidFill>
                <a:latin typeface="微软雅黑" pitchFamily="34" charset="-122"/>
                <a:ea typeface="微软雅黑" pitchFamily="34" charset="-122"/>
              </a:endParaRPr>
            </a:p>
          </p:txBody>
        </p:sp>
        <p:sp>
          <p:nvSpPr>
            <p:cNvPr id="30" name="Rectangle 29"/>
            <p:cNvSpPr>
              <a:spLocks noChangeArrowheads="1"/>
            </p:cNvSpPr>
            <p:nvPr/>
          </p:nvSpPr>
          <p:spPr bwMode="auto">
            <a:xfrm>
              <a:off x="533578" y="3083657"/>
              <a:ext cx="782160" cy="2177590"/>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tIns="91440" rIns="7200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a:solidFill>
                    <a:schemeClr val="tx1"/>
                  </a:solidFill>
                  <a:latin typeface="微软雅黑" pitchFamily="34" charset="-122"/>
                  <a:ea typeface="微软雅黑" pitchFamily="34" charset="-122"/>
                </a:rPr>
                <a:t>战略规</a:t>
              </a:r>
              <a:endParaRPr lang="en-US" altLang="zh-CN" sz="1400">
                <a:solidFill>
                  <a:schemeClr val="tx1"/>
                </a:solidFill>
                <a:latin typeface="微软雅黑" pitchFamily="34" charset="-122"/>
                <a:ea typeface="微软雅黑" pitchFamily="34" charset="-122"/>
              </a:endParaRPr>
            </a:p>
            <a:p>
              <a:pPr algn="ctr"/>
              <a:r>
                <a:rPr lang="zh-CN" altLang="en-US" sz="1400">
                  <a:solidFill>
                    <a:schemeClr val="tx1"/>
                  </a:solidFill>
                  <a:latin typeface="微软雅黑" pitchFamily="34" charset="-122"/>
                  <a:ea typeface="微软雅黑" pitchFamily="34" charset="-122"/>
                </a:rPr>
                <a:t>划部</a:t>
              </a:r>
              <a:endParaRPr lang="zh-CN" altLang="en-GB" sz="1400">
                <a:solidFill>
                  <a:schemeClr val="tx1"/>
                </a:solidFill>
                <a:latin typeface="微软雅黑" pitchFamily="34" charset="-122"/>
                <a:ea typeface="微软雅黑" pitchFamily="34" charset="-122"/>
              </a:endParaRPr>
            </a:p>
          </p:txBody>
        </p:sp>
        <p:sp>
          <p:nvSpPr>
            <p:cNvPr id="31" name="Rectangle 30"/>
            <p:cNvSpPr>
              <a:spLocks noChangeArrowheads="1"/>
            </p:cNvSpPr>
            <p:nvPr/>
          </p:nvSpPr>
          <p:spPr bwMode="auto">
            <a:xfrm>
              <a:off x="1367141" y="3083658"/>
              <a:ext cx="745318" cy="1037843"/>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tIns="91440" rIns="7200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a:solidFill>
                    <a:schemeClr val="tx1"/>
                  </a:solidFill>
                  <a:latin typeface="微软雅黑" pitchFamily="34" charset="-122"/>
                  <a:ea typeface="微软雅黑" pitchFamily="34" charset="-122"/>
                </a:rPr>
                <a:t>产品管理部</a:t>
              </a:r>
              <a:endParaRPr lang="en-US" altLang="zh-CN" sz="1400">
                <a:solidFill>
                  <a:schemeClr val="tx1"/>
                </a:solidFill>
                <a:latin typeface="微软雅黑" pitchFamily="34" charset="-122"/>
                <a:ea typeface="微软雅黑" pitchFamily="34" charset="-122"/>
              </a:endParaRPr>
            </a:p>
            <a:p>
              <a:pPr algn="ctr"/>
              <a:r>
                <a:rPr lang="en-US" altLang="zh-CN" sz="1200">
                  <a:solidFill>
                    <a:schemeClr val="tx1"/>
                  </a:solidFill>
                  <a:latin typeface="微软雅黑" pitchFamily="34" charset="-122"/>
                  <a:ea typeface="微软雅黑" pitchFamily="34" charset="-122"/>
                </a:rPr>
                <a:t>(</a:t>
              </a:r>
              <a:r>
                <a:rPr lang="zh-CN" altLang="en-US" sz="1200">
                  <a:solidFill>
                    <a:schemeClr val="tx1"/>
                  </a:solidFill>
                  <a:latin typeface="微软雅黑" pitchFamily="34" charset="-122"/>
                  <a:ea typeface="微软雅黑" pitchFamily="34" charset="-122"/>
                </a:rPr>
                <a:t>含精算</a:t>
              </a:r>
              <a:r>
                <a:rPr lang="en-US" altLang="zh-CN" sz="1200">
                  <a:solidFill>
                    <a:schemeClr val="tx1"/>
                  </a:solidFill>
                  <a:latin typeface="微软雅黑" pitchFamily="34" charset="-122"/>
                  <a:ea typeface="微软雅黑" pitchFamily="34" charset="-122"/>
                </a:rPr>
                <a:t>)</a:t>
              </a:r>
              <a:endParaRPr lang="zh-CN" altLang="en-GB" sz="1200">
                <a:solidFill>
                  <a:schemeClr val="tx1"/>
                </a:solidFill>
                <a:latin typeface="微软雅黑" pitchFamily="34" charset="-122"/>
                <a:ea typeface="微软雅黑" pitchFamily="34" charset="-122"/>
              </a:endParaRPr>
            </a:p>
          </p:txBody>
        </p:sp>
        <p:sp>
          <p:nvSpPr>
            <p:cNvPr id="32" name="Rectangle 31"/>
            <p:cNvSpPr>
              <a:spLocks noChangeArrowheads="1"/>
            </p:cNvSpPr>
            <p:nvPr/>
          </p:nvSpPr>
          <p:spPr bwMode="auto">
            <a:xfrm>
              <a:off x="1373706" y="4223405"/>
              <a:ext cx="742952" cy="1037843"/>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tIns="91440" rIns="7200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a:solidFill>
                    <a:schemeClr val="tx1"/>
                  </a:solidFill>
                  <a:latin typeface="微软雅黑" pitchFamily="34" charset="-122"/>
                  <a:ea typeface="微软雅黑" pitchFamily="34" charset="-122"/>
                </a:rPr>
                <a:t>渠道管理部</a:t>
              </a:r>
              <a:endParaRPr lang="zh-CN" altLang="en-GB" sz="1400">
                <a:solidFill>
                  <a:schemeClr val="tx1"/>
                </a:solidFill>
                <a:latin typeface="微软雅黑" pitchFamily="34" charset="-122"/>
                <a:ea typeface="微软雅黑" pitchFamily="34" charset="-122"/>
              </a:endParaRPr>
            </a:p>
          </p:txBody>
        </p:sp>
        <p:sp>
          <p:nvSpPr>
            <p:cNvPr id="33" name="Rectangle 32"/>
            <p:cNvSpPr>
              <a:spLocks noChangeArrowheads="1"/>
            </p:cNvSpPr>
            <p:nvPr/>
          </p:nvSpPr>
          <p:spPr bwMode="auto">
            <a:xfrm>
              <a:off x="2170429" y="3839348"/>
              <a:ext cx="867285" cy="680627"/>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lIns="72000" tIns="91440" rIns="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a:solidFill>
                    <a:schemeClr val="tx1"/>
                  </a:solidFill>
                  <a:latin typeface="微软雅黑" pitchFamily="34" charset="-122"/>
                  <a:ea typeface="微软雅黑" pitchFamily="34" charset="-122"/>
                </a:rPr>
                <a:t>非车险</a:t>
              </a:r>
              <a:endParaRPr lang="en-US" altLang="zh-CN" sz="1400">
                <a:solidFill>
                  <a:schemeClr val="tx1"/>
                </a:solidFill>
                <a:latin typeface="微软雅黑" pitchFamily="34" charset="-122"/>
                <a:ea typeface="微软雅黑" pitchFamily="34" charset="-122"/>
              </a:endParaRPr>
            </a:p>
            <a:p>
              <a:pPr algn="ctr"/>
              <a:r>
                <a:rPr lang="zh-CN" altLang="en-US" sz="1400">
                  <a:solidFill>
                    <a:schemeClr val="tx1"/>
                  </a:solidFill>
                  <a:latin typeface="微软雅黑" pitchFamily="34" charset="-122"/>
                  <a:ea typeface="微软雅黑" pitchFamily="34" charset="-122"/>
                </a:rPr>
                <a:t>产品部</a:t>
              </a:r>
              <a:endParaRPr lang="zh-CN" altLang="en-GB" sz="1400">
                <a:solidFill>
                  <a:schemeClr val="tx1"/>
                </a:solidFill>
                <a:latin typeface="微软雅黑" pitchFamily="34" charset="-122"/>
                <a:ea typeface="微软雅黑" pitchFamily="34" charset="-122"/>
              </a:endParaRPr>
            </a:p>
          </p:txBody>
        </p:sp>
        <p:sp>
          <p:nvSpPr>
            <p:cNvPr id="34" name="Rectangle 33"/>
            <p:cNvSpPr>
              <a:spLocks noChangeArrowheads="1"/>
            </p:cNvSpPr>
            <p:nvPr/>
          </p:nvSpPr>
          <p:spPr bwMode="auto">
            <a:xfrm>
              <a:off x="2170427" y="3083657"/>
              <a:ext cx="867285" cy="673677"/>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lIns="72000" tIns="91440" rIns="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a:solidFill>
                    <a:schemeClr val="tx1"/>
                  </a:solidFill>
                  <a:latin typeface="微软雅黑" pitchFamily="34" charset="-122"/>
                  <a:ea typeface="微软雅黑" pitchFamily="34" charset="-122"/>
                </a:rPr>
                <a:t>车险</a:t>
              </a:r>
              <a:endParaRPr lang="en-US" altLang="zh-CN" sz="1400">
                <a:solidFill>
                  <a:schemeClr val="tx1"/>
                </a:solidFill>
                <a:latin typeface="微软雅黑" pitchFamily="34" charset="-122"/>
                <a:ea typeface="微软雅黑" pitchFamily="34" charset="-122"/>
              </a:endParaRPr>
            </a:p>
            <a:p>
              <a:pPr algn="ctr"/>
              <a:r>
                <a:rPr lang="zh-CN" altLang="en-US" sz="1400">
                  <a:solidFill>
                    <a:schemeClr val="tx1"/>
                  </a:solidFill>
                  <a:latin typeface="微软雅黑" pitchFamily="34" charset="-122"/>
                  <a:ea typeface="微软雅黑" pitchFamily="34" charset="-122"/>
                </a:rPr>
                <a:t>产品部</a:t>
              </a:r>
              <a:endParaRPr lang="zh-CN" altLang="en-GB" sz="1400">
                <a:solidFill>
                  <a:schemeClr val="tx1"/>
                </a:solidFill>
                <a:latin typeface="微软雅黑" pitchFamily="34" charset="-122"/>
                <a:ea typeface="微软雅黑" pitchFamily="34" charset="-122"/>
              </a:endParaRPr>
            </a:p>
          </p:txBody>
        </p:sp>
        <p:sp>
          <p:nvSpPr>
            <p:cNvPr id="35" name="Rectangle 34"/>
            <p:cNvSpPr>
              <a:spLocks noChangeArrowheads="1"/>
            </p:cNvSpPr>
            <p:nvPr/>
          </p:nvSpPr>
          <p:spPr bwMode="auto">
            <a:xfrm>
              <a:off x="2169406" y="4582711"/>
              <a:ext cx="867285" cy="680627"/>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lIns="72000" tIns="91440" rIns="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a:solidFill>
                    <a:schemeClr val="tx1"/>
                  </a:solidFill>
                  <a:latin typeface="微软雅黑" pitchFamily="34" charset="-122"/>
                  <a:ea typeface="微软雅黑" pitchFamily="34" charset="-122"/>
                </a:rPr>
                <a:t>特殊险种产品部</a:t>
              </a:r>
              <a:endParaRPr lang="zh-CN" altLang="en-GB" sz="1400">
                <a:solidFill>
                  <a:schemeClr val="tx1"/>
                </a:solidFill>
                <a:latin typeface="微软雅黑" pitchFamily="34" charset="-122"/>
                <a:ea typeface="微软雅黑" pitchFamily="34" charset="-122"/>
              </a:endParaRPr>
            </a:p>
          </p:txBody>
        </p:sp>
        <p:sp>
          <p:nvSpPr>
            <p:cNvPr id="36" name="Rectangle 35"/>
            <p:cNvSpPr>
              <a:spLocks noChangeArrowheads="1"/>
            </p:cNvSpPr>
            <p:nvPr/>
          </p:nvSpPr>
          <p:spPr bwMode="auto">
            <a:xfrm>
              <a:off x="3110387" y="3083658"/>
              <a:ext cx="594804" cy="2177589"/>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lIns="72000" tIns="91440" rIns="7200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a:solidFill>
                    <a:schemeClr val="tx1"/>
                  </a:solidFill>
                  <a:latin typeface="微软雅黑" pitchFamily="34" charset="-122"/>
                  <a:ea typeface="微软雅黑" pitchFamily="34" charset="-122"/>
                </a:rPr>
                <a:t>电销</a:t>
              </a:r>
              <a:endParaRPr lang="en-US" altLang="zh-CN" sz="1400">
                <a:solidFill>
                  <a:schemeClr val="tx1"/>
                </a:solidFill>
                <a:latin typeface="微软雅黑" pitchFamily="34" charset="-122"/>
                <a:ea typeface="微软雅黑" pitchFamily="34" charset="-122"/>
              </a:endParaRPr>
            </a:p>
            <a:p>
              <a:pPr algn="ctr"/>
              <a:r>
                <a:rPr lang="en-US" altLang="zh-CN" sz="1400">
                  <a:solidFill>
                    <a:schemeClr val="tx1"/>
                  </a:solidFill>
                  <a:latin typeface="微软雅黑" pitchFamily="34" charset="-122"/>
                  <a:ea typeface="微软雅黑" pitchFamily="34" charset="-122"/>
                </a:rPr>
                <a:t>/</a:t>
              </a:r>
              <a:r>
                <a:rPr lang="zh-CN" altLang="en-US" sz="1400">
                  <a:solidFill>
                    <a:schemeClr val="tx1"/>
                  </a:solidFill>
                  <a:latin typeface="微软雅黑" pitchFamily="34" charset="-122"/>
                  <a:ea typeface="微软雅黑" pitchFamily="34" charset="-122"/>
                </a:rPr>
                <a:t>经纪</a:t>
              </a:r>
              <a:endParaRPr lang="en-US" altLang="zh-CN" sz="1400">
                <a:solidFill>
                  <a:schemeClr val="tx1"/>
                </a:solidFill>
                <a:latin typeface="微软雅黑" pitchFamily="34" charset="-122"/>
                <a:ea typeface="微软雅黑" pitchFamily="34" charset="-122"/>
              </a:endParaRPr>
            </a:p>
            <a:p>
              <a:pPr algn="ctr"/>
              <a:r>
                <a:rPr lang="en-US" altLang="zh-CN" sz="1400">
                  <a:solidFill>
                    <a:schemeClr val="tx1"/>
                  </a:solidFill>
                  <a:latin typeface="微软雅黑" pitchFamily="34" charset="-122"/>
                  <a:ea typeface="微软雅黑" pitchFamily="34" charset="-122"/>
                </a:rPr>
                <a:t>/</a:t>
              </a:r>
              <a:r>
                <a:rPr lang="zh-CN" altLang="en-US" sz="1400">
                  <a:solidFill>
                    <a:schemeClr val="tx1"/>
                  </a:solidFill>
                  <a:latin typeface="微软雅黑" pitchFamily="34" charset="-122"/>
                  <a:ea typeface="微软雅黑" pitchFamily="34" charset="-122"/>
                </a:rPr>
                <a:t>重大客户部</a:t>
              </a:r>
              <a:endParaRPr lang="zh-CN" altLang="en-GB" sz="1400">
                <a:solidFill>
                  <a:schemeClr val="tx1"/>
                </a:solidFill>
                <a:latin typeface="微软雅黑" pitchFamily="34" charset="-122"/>
                <a:ea typeface="微软雅黑" pitchFamily="34" charset="-122"/>
              </a:endParaRPr>
            </a:p>
          </p:txBody>
        </p:sp>
        <p:sp>
          <p:nvSpPr>
            <p:cNvPr id="39" name="Rectangle 38"/>
            <p:cNvSpPr>
              <a:spLocks noChangeArrowheads="1"/>
            </p:cNvSpPr>
            <p:nvPr/>
          </p:nvSpPr>
          <p:spPr bwMode="auto">
            <a:xfrm>
              <a:off x="3763159" y="3076707"/>
              <a:ext cx="798458" cy="680627"/>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lIns="72000" tIns="91440" rIns="7200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a:solidFill>
                    <a:schemeClr val="tx1"/>
                  </a:solidFill>
                  <a:latin typeface="微软雅黑" pitchFamily="34" charset="-122"/>
                  <a:ea typeface="微软雅黑" pitchFamily="34" charset="-122"/>
                </a:rPr>
                <a:t>车险核保中心</a:t>
              </a:r>
              <a:endParaRPr lang="zh-CN" altLang="en-GB" sz="1400">
                <a:solidFill>
                  <a:schemeClr val="tx1"/>
                </a:solidFill>
                <a:latin typeface="微软雅黑" pitchFamily="34" charset="-122"/>
                <a:ea typeface="微软雅黑" pitchFamily="34" charset="-122"/>
              </a:endParaRPr>
            </a:p>
          </p:txBody>
        </p:sp>
        <p:sp>
          <p:nvSpPr>
            <p:cNvPr id="40" name="Rectangle 39"/>
            <p:cNvSpPr>
              <a:spLocks noChangeArrowheads="1"/>
            </p:cNvSpPr>
            <p:nvPr/>
          </p:nvSpPr>
          <p:spPr bwMode="auto">
            <a:xfrm>
              <a:off x="3763159" y="3839347"/>
              <a:ext cx="798457" cy="1421899"/>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lIns="72000" tIns="91440" rIns="7200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a:solidFill>
                    <a:schemeClr val="tx1"/>
                  </a:solidFill>
                  <a:latin typeface="微软雅黑" pitchFamily="34" charset="-122"/>
                  <a:ea typeface="微软雅黑" pitchFamily="34" charset="-122"/>
                </a:rPr>
                <a:t>非车险核保</a:t>
              </a:r>
              <a:endParaRPr lang="zh-CN" altLang="en-GB" sz="1400">
                <a:solidFill>
                  <a:schemeClr val="tx1"/>
                </a:solidFill>
                <a:latin typeface="微软雅黑" pitchFamily="34" charset="-122"/>
                <a:ea typeface="微软雅黑" pitchFamily="34" charset="-122"/>
              </a:endParaRPr>
            </a:p>
          </p:txBody>
        </p:sp>
        <p:sp>
          <p:nvSpPr>
            <p:cNvPr id="43" name="Rectangle 42"/>
            <p:cNvSpPr>
              <a:spLocks noChangeArrowheads="1"/>
            </p:cNvSpPr>
            <p:nvPr/>
          </p:nvSpPr>
          <p:spPr bwMode="auto">
            <a:xfrm>
              <a:off x="6373428" y="3936349"/>
              <a:ext cx="630831" cy="1312239"/>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lIns="45720" tIns="91440" rIns="4572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spcBef>
                  <a:spcPct val="0"/>
                </a:spcBef>
              </a:pPr>
              <a:r>
                <a:rPr lang="zh-CN" altLang="en-US" sz="1400">
                  <a:solidFill>
                    <a:schemeClr val="tx1"/>
                  </a:solidFill>
                  <a:latin typeface="微软雅黑" pitchFamily="34" charset="-122"/>
                  <a:ea typeface="微软雅黑" pitchFamily="34" charset="-122"/>
                </a:rPr>
                <a:t>分支机构理赔</a:t>
              </a:r>
              <a:endParaRPr lang="en-GB" altLang="zh-CN" sz="1400">
                <a:solidFill>
                  <a:schemeClr val="tx1"/>
                </a:solidFill>
                <a:latin typeface="微软雅黑" pitchFamily="34" charset="-122"/>
                <a:ea typeface="微软雅黑" pitchFamily="34" charset="-122"/>
              </a:endParaRPr>
            </a:p>
          </p:txBody>
        </p:sp>
        <p:sp>
          <p:nvSpPr>
            <p:cNvPr id="44" name="Rectangle 43"/>
            <p:cNvSpPr>
              <a:spLocks noChangeArrowheads="1"/>
            </p:cNvSpPr>
            <p:nvPr/>
          </p:nvSpPr>
          <p:spPr bwMode="auto">
            <a:xfrm>
              <a:off x="7896279" y="3090448"/>
              <a:ext cx="717987" cy="2178425"/>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tIns="9144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GB" sz="1400">
                  <a:solidFill>
                    <a:schemeClr val="tx1"/>
                  </a:solidFill>
                  <a:latin typeface="微软雅黑" pitchFamily="34" charset="-122"/>
                  <a:ea typeface="微软雅黑" pitchFamily="34" charset="-122"/>
                </a:rPr>
                <a:t>财务</a:t>
              </a:r>
              <a:r>
                <a:rPr lang="zh-CN" altLang="en-US" sz="1400">
                  <a:solidFill>
                    <a:schemeClr val="tx1"/>
                  </a:solidFill>
                  <a:latin typeface="微软雅黑" pitchFamily="34" charset="-122"/>
                  <a:ea typeface="微软雅黑" pitchFamily="34" charset="-122"/>
                </a:rPr>
                <a:t>部</a:t>
              </a:r>
              <a:endParaRPr lang="zh-CN" altLang="en-GB" sz="1400">
                <a:solidFill>
                  <a:schemeClr val="tx1"/>
                </a:solidFill>
                <a:latin typeface="微软雅黑" pitchFamily="34" charset="-122"/>
                <a:ea typeface="微软雅黑" pitchFamily="34" charset="-122"/>
              </a:endParaRPr>
            </a:p>
          </p:txBody>
        </p:sp>
        <p:sp>
          <p:nvSpPr>
            <p:cNvPr id="45" name="Rectangle 44"/>
            <p:cNvSpPr>
              <a:spLocks noChangeArrowheads="1"/>
            </p:cNvSpPr>
            <p:nvPr/>
          </p:nvSpPr>
          <p:spPr bwMode="auto">
            <a:xfrm>
              <a:off x="8685023" y="3083657"/>
              <a:ext cx="689395" cy="2193175"/>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tIns="9144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a:solidFill>
                    <a:schemeClr val="tx1"/>
                  </a:solidFill>
                  <a:latin typeface="微软雅黑" pitchFamily="34" charset="-122"/>
                  <a:ea typeface="微软雅黑" pitchFamily="34" charset="-122"/>
                </a:rPr>
                <a:t>稽核审计部</a:t>
              </a:r>
              <a:endParaRPr lang="zh-CN" altLang="en-GB" sz="1400">
                <a:solidFill>
                  <a:schemeClr val="tx1"/>
                </a:solidFill>
                <a:latin typeface="微软雅黑" pitchFamily="34" charset="-122"/>
                <a:ea typeface="微软雅黑" pitchFamily="34" charset="-122"/>
              </a:endParaRPr>
            </a:p>
          </p:txBody>
        </p:sp>
        <p:sp>
          <p:nvSpPr>
            <p:cNvPr id="46" name="Rectangle 45"/>
            <p:cNvSpPr>
              <a:spLocks noChangeArrowheads="1"/>
            </p:cNvSpPr>
            <p:nvPr/>
          </p:nvSpPr>
          <p:spPr bwMode="auto">
            <a:xfrm>
              <a:off x="7078469" y="3083657"/>
              <a:ext cx="722184" cy="2178426"/>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tIns="9144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a:solidFill>
                    <a:schemeClr val="tx1"/>
                  </a:solidFill>
                  <a:latin typeface="微软雅黑" pitchFamily="34" charset="-122"/>
                  <a:ea typeface="微软雅黑" pitchFamily="34" charset="-122"/>
                </a:rPr>
                <a:t>资产管理中心</a:t>
              </a:r>
              <a:endParaRPr lang="zh-CN" altLang="en-GB" sz="1400">
                <a:solidFill>
                  <a:schemeClr val="tx1"/>
                </a:solidFill>
                <a:latin typeface="微软雅黑" pitchFamily="34" charset="-122"/>
                <a:ea typeface="微软雅黑" pitchFamily="34" charset="-122"/>
              </a:endParaRPr>
            </a:p>
          </p:txBody>
        </p:sp>
        <p:sp>
          <p:nvSpPr>
            <p:cNvPr id="47" name="Rectangle 46"/>
            <p:cNvSpPr>
              <a:spLocks noChangeArrowheads="1"/>
            </p:cNvSpPr>
            <p:nvPr/>
          </p:nvSpPr>
          <p:spPr bwMode="auto">
            <a:xfrm>
              <a:off x="5550108" y="3070162"/>
              <a:ext cx="1454152" cy="724938"/>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lIns="45720" tIns="91440" rIns="4572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spcBef>
                  <a:spcPct val="0"/>
                </a:spcBef>
              </a:pPr>
              <a:r>
                <a:rPr lang="zh-CN" altLang="en-US" sz="1400">
                  <a:solidFill>
                    <a:schemeClr val="tx1"/>
                  </a:solidFill>
                  <a:latin typeface="微软雅黑" pitchFamily="34" charset="-122"/>
                  <a:ea typeface="微软雅黑" pitchFamily="34" charset="-122"/>
                </a:rPr>
                <a:t>客服理赔中心</a:t>
              </a:r>
              <a:endParaRPr lang="en-GB" altLang="zh-CN" sz="1400">
                <a:solidFill>
                  <a:schemeClr val="tx1"/>
                </a:solidFill>
                <a:latin typeface="微软雅黑" pitchFamily="34" charset="-122"/>
                <a:ea typeface="微软雅黑" pitchFamily="34" charset="-122"/>
              </a:endParaRPr>
            </a:p>
          </p:txBody>
        </p:sp>
        <p:sp>
          <p:nvSpPr>
            <p:cNvPr id="48" name="Rectangle 47"/>
            <p:cNvSpPr>
              <a:spLocks noChangeArrowheads="1"/>
            </p:cNvSpPr>
            <p:nvPr/>
          </p:nvSpPr>
          <p:spPr bwMode="auto">
            <a:xfrm>
              <a:off x="4644112" y="3076707"/>
              <a:ext cx="384506" cy="2184540"/>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lIns="45720" tIns="91440" rIns="4572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spcBef>
                  <a:spcPct val="0"/>
                </a:spcBef>
              </a:pPr>
              <a:r>
                <a:rPr lang="zh-CN" altLang="en-US" sz="1400">
                  <a:solidFill>
                    <a:schemeClr val="tx1"/>
                  </a:solidFill>
                  <a:latin typeface="微软雅黑" pitchFamily="34" charset="-122"/>
                  <a:ea typeface="微软雅黑" pitchFamily="34" charset="-122"/>
                </a:rPr>
                <a:t>再保部</a:t>
              </a:r>
              <a:endParaRPr lang="en-GB" altLang="zh-CN" sz="1400">
                <a:solidFill>
                  <a:schemeClr val="tx1"/>
                </a:solidFill>
                <a:latin typeface="微软雅黑" pitchFamily="34" charset="-122"/>
                <a:ea typeface="微软雅黑" pitchFamily="34" charset="-122"/>
              </a:endParaRPr>
            </a:p>
          </p:txBody>
        </p:sp>
        <p:sp>
          <p:nvSpPr>
            <p:cNvPr id="49" name="Rectangle 48"/>
            <p:cNvSpPr>
              <a:spLocks noChangeArrowheads="1"/>
            </p:cNvSpPr>
            <p:nvPr/>
          </p:nvSpPr>
          <p:spPr bwMode="auto">
            <a:xfrm>
              <a:off x="5091394" y="3071660"/>
              <a:ext cx="384506" cy="2189587"/>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lIns="45720" tIns="91440" rIns="4572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spcBef>
                  <a:spcPct val="0"/>
                </a:spcBef>
              </a:pPr>
              <a:r>
                <a:rPr lang="zh-CN" altLang="en-US" sz="1400">
                  <a:solidFill>
                    <a:schemeClr val="tx1"/>
                  </a:solidFill>
                  <a:latin typeface="微软雅黑" pitchFamily="34" charset="-122"/>
                  <a:ea typeface="微软雅黑" pitchFamily="34" charset="-122"/>
                </a:rPr>
                <a:t>合规风控部</a:t>
              </a:r>
              <a:endParaRPr lang="en-GB" altLang="zh-CN" sz="1400">
                <a:solidFill>
                  <a:schemeClr val="tx1"/>
                </a:solidFill>
                <a:latin typeface="微软雅黑" pitchFamily="34" charset="-122"/>
                <a:ea typeface="微软雅黑" pitchFamily="34" charset="-122"/>
              </a:endParaRPr>
            </a:p>
          </p:txBody>
        </p:sp>
        <p:sp>
          <p:nvSpPr>
            <p:cNvPr id="52" name="Rectangle 51"/>
            <p:cNvSpPr>
              <a:spLocks noChangeArrowheads="1"/>
            </p:cNvSpPr>
            <p:nvPr/>
          </p:nvSpPr>
          <p:spPr bwMode="auto">
            <a:xfrm>
              <a:off x="5576570" y="3929973"/>
              <a:ext cx="717987" cy="1331274"/>
            </a:xfrm>
            <a:prstGeom prst="rect">
              <a:avLst/>
            </a:prstGeom>
            <a:noFill/>
            <a:ln>
              <a:solidFill>
                <a:srgbClr val="CD4E37"/>
              </a:solidFill>
            </a:ln>
          </p:spPr>
          <p:style>
            <a:lnRef idx="2">
              <a:schemeClr val="accent2"/>
            </a:lnRef>
            <a:fillRef idx="1">
              <a:schemeClr val="lt1"/>
            </a:fillRef>
            <a:effectRef idx="0">
              <a:schemeClr val="accent2"/>
            </a:effectRef>
            <a:fontRef idx="minor">
              <a:schemeClr val="dk1"/>
            </a:fontRef>
          </p:style>
          <p:txBody>
            <a:bodyPr lIns="45720" tIns="91440" rIns="4572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spcBef>
                  <a:spcPct val="0"/>
                </a:spcBef>
              </a:pPr>
              <a:r>
                <a:rPr lang="zh-CN" altLang="en-US" sz="1400">
                  <a:solidFill>
                    <a:schemeClr val="tx1"/>
                  </a:solidFill>
                  <a:latin typeface="微软雅黑" pitchFamily="34" charset="-122"/>
                  <a:ea typeface="微软雅黑" pitchFamily="34" charset="-122"/>
                </a:rPr>
                <a:t>分支机构险种业务管理</a:t>
              </a:r>
              <a:endParaRPr lang="en-GB" altLang="zh-CN" sz="1400">
                <a:solidFill>
                  <a:schemeClr val="tx1"/>
                </a:solidFill>
                <a:latin typeface="微软雅黑" pitchFamily="34" charset="-122"/>
                <a:ea typeface="微软雅黑" pitchFamily="34" charset="-122"/>
              </a:endParaRPr>
            </a:p>
          </p:txBody>
        </p:sp>
        <p:sp>
          <p:nvSpPr>
            <p:cNvPr id="53" name="Rectangle 52"/>
            <p:cNvSpPr>
              <a:spLocks noChangeArrowheads="1"/>
            </p:cNvSpPr>
            <p:nvPr/>
          </p:nvSpPr>
          <p:spPr bwMode="auto">
            <a:xfrm>
              <a:off x="533579" y="5428906"/>
              <a:ext cx="8877121" cy="520373"/>
            </a:xfrm>
            <a:prstGeom prst="rect">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tIns="91440" bIns="9144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人力资源、信息技术、行政支持、党务等</a:t>
              </a:r>
              <a:endParaRPr lang="zh-CN" altLang="en-GB" sz="1400" b="1">
                <a:solidFill>
                  <a:schemeClr val="bg1"/>
                </a:solidFill>
                <a:latin typeface="微软雅黑" pitchFamily="34" charset="-122"/>
                <a:ea typeface="微软雅黑" pitchFamily="34" charset="-122"/>
              </a:endParaRPr>
            </a:p>
          </p:txBody>
        </p:sp>
      </p:grpSp>
      <p:sp>
        <p:nvSpPr>
          <p:cNvPr id="3" name="标题 2"/>
          <p:cNvSpPr>
            <a:spLocks noGrp="1"/>
          </p:cNvSpPr>
          <p:nvPr>
            <p:ph type="title"/>
          </p:nvPr>
        </p:nvSpPr>
        <p:spPr>
          <a:xfrm>
            <a:off x="495300" y="1070656"/>
            <a:ext cx="8915400" cy="520700"/>
          </a:xfrm>
          <a:noFill/>
          <a:ln w="9525">
            <a:noFill/>
            <a:miter lim="800000"/>
          </a:ln>
        </p:spPr>
        <p:txBody>
          <a:bodyPr vert="horz" wrap="square" lIns="0" tIns="0" rIns="0" bIns="0" numCol="1" anchor="b" anchorCtr="0" compatLnSpc="1">
            <a:prstTxWarp prst="textNoShape">
              <a:avLst/>
            </a:prstTxWarp>
          </a:bodyPr>
          <a:lstStyle/>
          <a:p>
            <a:pPr algn="ctr"/>
            <a:r>
              <a:rPr lang="zh-CN" altLang="en-US" sz="2000">
                <a:solidFill>
                  <a:srgbClr val="3A5063"/>
                </a:solidFill>
              </a:rPr>
              <a:t>保险公司的价值链及与之配套的组织结构</a:t>
            </a:r>
          </a:p>
        </p:txBody>
      </p:sp>
      <p:sp>
        <p:nvSpPr>
          <p:cNvPr id="41" name="Title 4"/>
          <p:cNvSpPr txBox="1"/>
          <p:nvPr/>
        </p:nvSpPr>
        <p:spPr bwMode="auto">
          <a:xfrm>
            <a:off x="495300" y="304800"/>
            <a:ext cx="8915400" cy="520700"/>
          </a:xfrm>
          <a:prstGeom prst="rect">
            <a:avLst/>
          </a:prstGeom>
          <a:noFill/>
          <a:ln w="9525">
            <a:noFill/>
            <a:miter lim="800000"/>
          </a:ln>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bg2">
                    <a:lumMod val="10000"/>
                  </a:schemeClr>
                </a:solidFill>
                <a:latin typeface="微软雅黑" pitchFamily="34" charset="-122"/>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r>
              <a:rPr lang="zh-CN" altLang="en-US"/>
              <a:t>理论框架：价值链分析</a:t>
            </a:r>
            <a:r>
              <a:rPr lang="en-US" altLang="zh-CN"/>
              <a:t>·</a:t>
            </a:r>
            <a:r>
              <a:rPr lang="zh-CN" altLang="en-US"/>
              <a:t>保险公司案例</a:t>
            </a:r>
          </a:p>
        </p:txBody>
      </p:sp>
    </p:spTree>
    <p:extLst>
      <p:ext uri="{BB962C8B-B14F-4D97-AF65-F5344CB8AC3E}">
        <p14:creationId xmlns:p14="http://schemas.microsoft.com/office/powerpoint/2010/main" val="1284993182"/>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nvPr>
        </p:nvSpPr>
        <p:spPr>
          <a:xfrm>
            <a:off x="495300" y="1070656"/>
            <a:ext cx="8915400" cy="520700"/>
          </a:xfrm>
          <a:noFill/>
          <a:ln w="9525">
            <a:noFill/>
            <a:miter lim="800000"/>
          </a:ln>
        </p:spPr>
        <p:txBody>
          <a:bodyPr vert="horz" wrap="square" lIns="0" tIns="0" rIns="0" bIns="0" numCol="1" anchor="b" anchorCtr="0" compatLnSpc="1">
            <a:prstTxWarp prst="textNoShape">
              <a:avLst/>
            </a:prstTxWarp>
          </a:bodyPr>
          <a:lstStyle/>
          <a:p>
            <a:pPr algn="ctr"/>
            <a:r>
              <a:rPr lang="en-US" altLang="zh-CN" sz="2000">
                <a:solidFill>
                  <a:srgbClr val="3A5063"/>
                </a:solidFill>
              </a:rPr>
              <a:t>PE</a:t>
            </a:r>
            <a:r>
              <a:rPr lang="zh-CN" altLang="en-US" sz="2000">
                <a:solidFill>
                  <a:srgbClr val="3A5063"/>
                </a:solidFill>
              </a:rPr>
              <a:t>公司的投资业务流程</a:t>
            </a:r>
          </a:p>
        </p:txBody>
      </p:sp>
      <p:sp>
        <p:nvSpPr>
          <p:cNvPr id="41" name="Title 4"/>
          <p:cNvSpPr txBox="1"/>
          <p:nvPr/>
        </p:nvSpPr>
        <p:spPr bwMode="auto">
          <a:xfrm>
            <a:off x="495300" y="304800"/>
            <a:ext cx="8915400" cy="520700"/>
          </a:xfrm>
          <a:prstGeom prst="rect">
            <a:avLst/>
          </a:prstGeom>
          <a:noFill/>
          <a:ln w="9525">
            <a:noFill/>
            <a:miter lim="800000"/>
          </a:ln>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bg2">
                    <a:lumMod val="10000"/>
                  </a:schemeClr>
                </a:solidFill>
                <a:latin typeface="微软雅黑" pitchFamily="34" charset="-122"/>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r>
              <a:rPr lang="zh-CN" altLang="en-US"/>
              <a:t>理论框架：价值链分析</a:t>
            </a:r>
            <a:r>
              <a:rPr lang="en-US" altLang="zh-CN"/>
              <a:t>·PE</a:t>
            </a:r>
            <a:r>
              <a:rPr lang="zh-CN" altLang="en-US"/>
              <a:t>公司案例</a:t>
            </a:r>
          </a:p>
        </p:txBody>
      </p:sp>
      <p:sp>
        <p:nvSpPr>
          <p:cNvPr id="8" name="AutoShape 5"/>
          <p:cNvSpPr>
            <a:spLocks noChangeArrowheads="1"/>
          </p:cNvSpPr>
          <p:nvPr/>
        </p:nvSpPr>
        <p:spPr bwMode="gray">
          <a:xfrm>
            <a:off x="7768131" y="1790591"/>
            <a:ext cx="1498827" cy="830120"/>
          </a:xfrm>
          <a:prstGeom prst="homePlate">
            <a:avLst>
              <a:gd name="adj" fmla="val 25000"/>
            </a:avLst>
          </a:prstGeom>
          <a:solidFill>
            <a:srgbClr val="C00000"/>
          </a:solidFill>
          <a:ln>
            <a:solidFill>
              <a:schemeClr val="bg1"/>
            </a:solid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spcBef>
                <a:spcPct val="0"/>
              </a:spcBef>
            </a:pPr>
            <a:endParaRPr lang="zh-CN" altLang="en-US" sz="1400" b="1">
              <a:solidFill>
                <a:schemeClr val="bg1"/>
              </a:solidFill>
              <a:latin typeface="微软雅黑" pitchFamily="34" charset="-122"/>
              <a:ea typeface="微软雅黑" pitchFamily="34" charset="-122"/>
            </a:endParaRPr>
          </a:p>
        </p:txBody>
      </p:sp>
      <p:sp>
        <p:nvSpPr>
          <p:cNvPr id="9" name="AutoShape 6"/>
          <p:cNvSpPr>
            <a:spLocks noChangeArrowheads="1"/>
          </p:cNvSpPr>
          <p:nvPr/>
        </p:nvSpPr>
        <p:spPr bwMode="gray">
          <a:xfrm>
            <a:off x="6964903" y="1790591"/>
            <a:ext cx="1526066" cy="830120"/>
          </a:xfrm>
          <a:prstGeom prst="homePlate">
            <a:avLst>
              <a:gd name="adj" fmla="val 25000"/>
            </a:avLst>
          </a:prstGeom>
          <a:solidFill>
            <a:srgbClr val="C00000"/>
          </a:solidFill>
          <a:ln>
            <a:solidFill>
              <a:schemeClr val="bg1"/>
            </a:solid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en-GB" altLang="zh-CN" sz="1400" b="1">
              <a:solidFill>
                <a:schemeClr val="bg1"/>
              </a:solidFill>
              <a:latin typeface="微软雅黑" pitchFamily="34" charset="-122"/>
              <a:ea typeface="微软雅黑" pitchFamily="34" charset="-122"/>
            </a:endParaRPr>
          </a:p>
        </p:txBody>
      </p:sp>
      <p:sp>
        <p:nvSpPr>
          <p:cNvPr id="10" name="AutoShape 7"/>
          <p:cNvSpPr>
            <a:spLocks noChangeArrowheads="1"/>
          </p:cNvSpPr>
          <p:nvPr/>
        </p:nvSpPr>
        <p:spPr bwMode="gray">
          <a:xfrm>
            <a:off x="6155158" y="1790591"/>
            <a:ext cx="1612973" cy="830120"/>
          </a:xfrm>
          <a:prstGeom prst="homePlate">
            <a:avLst>
              <a:gd name="adj" fmla="val 25000"/>
            </a:avLst>
          </a:prstGeom>
          <a:solidFill>
            <a:srgbClr val="C00000"/>
          </a:solidFill>
          <a:ln>
            <a:solidFill>
              <a:schemeClr val="bg1"/>
            </a:solid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en-US" altLang="zh-CN" sz="1400" b="1">
              <a:solidFill>
                <a:schemeClr val="bg1"/>
              </a:solidFill>
              <a:latin typeface="微软雅黑" pitchFamily="34" charset="-122"/>
              <a:ea typeface="微软雅黑" pitchFamily="34" charset="-122"/>
            </a:endParaRPr>
          </a:p>
        </p:txBody>
      </p:sp>
      <p:sp>
        <p:nvSpPr>
          <p:cNvPr id="11" name="AutoShape 8"/>
          <p:cNvSpPr>
            <a:spLocks noChangeArrowheads="1"/>
          </p:cNvSpPr>
          <p:nvPr/>
        </p:nvSpPr>
        <p:spPr bwMode="gray">
          <a:xfrm>
            <a:off x="5324235" y="1790591"/>
            <a:ext cx="1510550" cy="830120"/>
          </a:xfrm>
          <a:prstGeom prst="homePlate">
            <a:avLst>
              <a:gd name="adj" fmla="val 25000"/>
            </a:avLst>
          </a:prstGeom>
          <a:solidFill>
            <a:srgbClr val="C00000"/>
          </a:solidFill>
          <a:ln>
            <a:solidFill>
              <a:schemeClr val="bg1"/>
            </a:solid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en-GB" altLang="zh-CN">
              <a:solidFill>
                <a:schemeClr val="bg1"/>
              </a:solidFill>
              <a:latin typeface="微软雅黑" pitchFamily="34" charset="-122"/>
              <a:ea typeface="微软雅黑" pitchFamily="34" charset="-122"/>
            </a:endParaRPr>
          </a:p>
        </p:txBody>
      </p:sp>
      <p:sp>
        <p:nvSpPr>
          <p:cNvPr id="12" name="AutoShape 9"/>
          <p:cNvSpPr>
            <a:spLocks noChangeArrowheads="1"/>
          </p:cNvSpPr>
          <p:nvPr/>
        </p:nvSpPr>
        <p:spPr bwMode="gray">
          <a:xfrm>
            <a:off x="4482095" y="1790591"/>
            <a:ext cx="1200562" cy="830120"/>
          </a:xfrm>
          <a:prstGeom prst="homePlate">
            <a:avLst>
              <a:gd name="adj" fmla="val 25000"/>
            </a:avLst>
          </a:prstGeom>
          <a:solidFill>
            <a:srgbClr val="C00000"/>
          </a:solidFill>
          <a:ln>
            <a:solidFill>
              <a:schemeClr val="bg1"/>
            </a:solid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en-GB" altLang="zh-CN" sz="1400" b="1">
              <a:solidFill>
                <a:schemeClr val="bg1"/>
              </a:solidFill>
              <a:latin typeface="微软雅黑" pitchFamily="34" charset="-122"/>
              <a:ea typeface="微软雅黑" pitchFamily="34" charset="-122"/>
            </a:endParaRPr>
          </a:p>
        </p:txBody>
      </p:sp>
      <p:sp>
        <p:nvSpPr>
          <p:cNvPr id="13" name="AutoShape 10"/>
          <p:cNvSpPr>
            <a:spLocks noChangeArrowheads="1"/>
          </p:cNvSpPr>
          <p:nvPr/>
        </p:nvSpPr>
        <p:spPr bwMode="gray">
          <a:xfrm>
            <a:off x="3664204" y="1790591"/>
            <a:ext cx="1187529" cy="830120"/>
          </a:xfrm>
          <a:prstGeom prst="homePlate">
            <a:avLst>
              <a:gd name="adj" fmla="val 25000"/>
            </a:avLst>
          </a:prstGeom>
          <a:solidFill>
            <a:srgbClr val="C00000"/>
          </a:solidFill>
          <a:ln>
            <a:solidFill>
              <a:schemeClr val="bg1"/>
            </a:solid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en-GB" altLang="zh-CN" sz="1400" b="1">
              <a:solidFill>
                <a:schemeClr val="bg1"/>
              </a:solidFill>
              <a:latin typeface="微软雅黑" pitchFamily="34" charset="-122"/>
              <a:ea typeface="微软雅黑" pitchFamily="34" charset="-122"/>
            </a:endParaRPr>
          </a:p>
        </p:txBody>
      </p:sp>
      <p:sp>
        <p:nvSpPr>
          <p:cNvPr id="14" name="AutoShape 11"/>
          <p:cNvSpPr>
            <a:spLocks noChangeArrowheads="1"/>
          </p:cNvSpPr>
          <p:nvPr/>
        </p:nvSpPr>
        <p:spPr bwMode="gray">
          <a:xfrm>
            <a:off x="2869123" y="1790591"/>
            <a:ext cx="1019164" cy="830120"/>
          </a:xfrm>
          <a:prstGeom prst="homePlate">
            <a:avLst>
              <a:gd name="adj" fmla="val 25000"/>
            </a:avLst>
          </a:prstGeom>
          <a:solidFill>
            <a:srgbClr val="C00000"/>
          </a:solidFill>
          <a:ln>
            <a:solidFill>
              <a:schemeClr val="bg1"/>
            </a:solidFill>
          </a:ln>
        </p:spPr>
        <p:style>
          <a:lnRef idx="2">
            <a:schemeClr val="accent2"/>
          </a:lnRef>
          <a:fillRef idx="1">
            <a:schemeClr val="lt1"/>
          </a:fillRef>
          <a:effectRef idx="0">
            <a:schemeClr val="accent2"/>
          </a:effectRef>
          <a:fontRef idx="minor">
            <a:schemeClr val="dk1"/>
          </a:fontRef>
        </p:style>
        <p:txBody>
          <a:bodyPr wrap="none"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en-GB" altLang="zh-CN">
              <a:solidFill>
                <a:schemeClr val="bg1"/>
              </a:solidFill>
              <a:latin typeface="微软雅黑" pitchFamily="34" charset="-122"/>
              <a:ea typeface="微软雅黑" pitchFamily="34" charset="-122"/>
            </a:endParaRPr>
          </a:p>
        </p:txBody>
      </p:sp>
      <p:sp>
        <p:nvSpPr>
          <p:cNvPr id="15" name="AutoShape 12"/>
          <p:cNvSpPr>
            <a:spLocks noChangeArrowheads="1"/>
          </p:cNvSpPr>
          <p:nvPr/>
        </p:nvSpPr>
        <p:spPr bwMode="gray">
          <a:xfrm>
            <a:off x="2101350" y="1789051"/>
            <a:ext cx="989019" cy="830121"/>
          </a:xfrm>
          <a:prstGeom prst="homePlate">
            <a:avLst>
              <a:gd name="adj" fmla="val 25000"/>
            </a:avLst>
          </a:prstGeom>
          <a:solidFill>
            <a:srgbClr val="C00000"/>
          </a:solidFill>
          <a:ln>
            <a:solidFill>
              <a:schemeClr val="bg1"/>
            </a:solidFill>
          </a:ln>
        </p:spPr>
        <p:style>
          <a:lnRef idx="2">
            <a:schemeClr val="accent2"/>
          </a:lnRef>
          <a:fillRef idx="1">
            <a:schemeClr val="lt1"/>
          </a:fillRef>
          <a:effectRef idx="0">
            <a:schemeClr val="accent2"/>
          </a:effectRef>
          <a:fontRef idx="minor">
            <a:schemeClr val="dk1"/>
          </a:fontRef>
        </p:style>
        <p:txBody>
          <a:bodyPr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spcBef>
                <a:spcPct val="0"/>
              </a:spcBef>
            </a:pPr>
            <a:endParaRPr lang="zh-CN" altLang="en-US" sz="1400" b="1">
              <a:solidFill>
                <a:schemeClr val="bg1"/>
              </a:solidFill>
              <a:latin typeface="微软雅黑" pitchFamily="34" charset="-122"/>
              <a:ea typeface="微软雅黑" pitchFamily="34" charset="-122"/>
            </a:endParaRPr>
          </a:p>
        </p:txBody>
      </p:sp>
      <p:sp>
        <p:nvSpPr>
          <p:cNvPr id="16" name="AutoShape 13"/>
          <p:cNvSpPr>
            <a:spLocks noChangeArrowheads="1"/>
          </p:cNvSpPr>
          <p:nvPr/>
        </p:nvSpPr>
        <p:spPr bwMode="gray">
          <a:xfrm>
            <a:off x="920552" y="1790591"/>
            <a:ext cx="905227" cy="830120"/>
          </a:xfrm>
          <a:prstGeom prst="homePlate">
            <a:avLst>
              <a:gd name="adj" fmla="val 25000"/>
            </a:avLst>
          </a:prstGeom>
          <a:solidFill>
            <a:srgbClr val="C00000"/>
          </a:solidFill>
          <a:ln>
            <a:noFill/>
          </a:ln>
        </p:spPr>
        <p:style>
          <a:lnRef idx="2">
            <a:schemeClr val="accent2"/>
          </a:lnRef>
          <a:fillRef idx="1">
            <a:schemeClr val="lt1"/>
          </a:fillRef>
          <a:effectRef idx="0">
            <a:schemeClr val="accent2"/>
          </a:effectRef>
          <a:fontRef idx="minor">
            <a:schemeClr val="dk1"/>
          </a:fontRef>
        </p:style>
        <p:txBody>
          <a:bodyPr lIns="0" tIns="0" rIns="0" bIns="0" anchor="ct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spcBef>
                <a:spcPct val="0"/>
              </a:spcBef>
            </a:pPr>
            <a:r>
              <a:rPr lang="zh-CN" altLang="en-US" sz="1400" b="1">
                <a:solidFill>
                  <a:schemeClr val="bg1"/>
                </a:solidFill>
                <a:latin typeface="微软雅黑" pitchFamily="34" charset="-122"/>
                <a:ea typeface="微软雅黑" pitchFamily="34" charset="-122"/>
              </a:rPr>
              <a:t>项目搜集</a:t>
            </a:r>
          </a:p>
        </p:txBody>
      </p:sp>
      <p:sp>
        <p:nvSpPr>
          <p:cNvPr id="4" name="文本框 3"/>
          <p:cNvSpPr txBox="1"/>
          <p:nvPr/>
        </p:nvSpPr>
        <p:spPr>
          <a:xfrm>
            <a:off x="2101349" y="2050222"/>
            <a:ext cx="902811" cy="307777"/>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sz="1400" b="1">
                <a:solidFill>
                  <a:schemeClr val="bg1"/>
                </a:solidFill>
                <a:latin typeface="微软雅黑" pitchFamily="34" charset="-122"/>
                <a:ea typeface="微软雅黑" pitchFamily="34" charset="-122"/>
              </a:rPr>
              <a:t>项目初审</a:t>
            </a:r>
          </a:p>
        </p:txBody>
      </p:sp>
      <p:sp>
        <p:nvSpPr>
          <p:cNvPr id="50" name="文本框 49"/>
          <p:cNvSpPr txBox="1"/>
          <p:nvPr/>
        </p:nvSpPr>
        <p:spPr>
          <a:xfrm>
            <a:off x="2970435" y="1956219"/>
            <a:ext cx="919750" cy="523220"/>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签署</a:t>
            </a:r>
            <a:endParaRPr lang="en-US" altLang="zh-CN" sz="1400" b="1">
              <a:solidFill>
                <a:schemeClr val="bg1"/>
              </a:solidFill>
              <a:latin typeface="微软雅黑" pitchFamily="34" charset="-122"/>
              <a:ea typeface="微软雅黑" pitchFamily="34" charset="-122"/>
            </a:endParaRPr>
          </a:p>
          <a:p>
            <a:pPr algn="ctr"/>
            <a:r>
              <a:rPr lang="zh-CN" altLang="en-US" sz="1400" b="1">
                <a:solidFill>
                  <a:schemeClr val="bg1"/>
                </a:solidFill>
                <a:latin typeface="微软雅黑" pitchFamily="34" charset="-122"/>
                <a:ea typeface="微软雅黑" pitchFamily="34" charset="-122"/>
              </a:rPr>
              <a:t>保密协议</a:t>
            </a:r>
          </a:p>
        </p:txBody>
      </p:sp>
      <p:sp>
        <p:nvSpPr>
          <p:cNvPr id="51" name="文本框 50"/>
          <p:cNvSpPr txBox="1"/>
          <p:nvPr/>
        </p:nvSpPr>
        <p:spPr>
          <a:xfrm>
            <a:off x="3876506" y="1956219"/>
            <a:ext cx="896806" cy="523220"/>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项目申请与立项</a:t>
            </a:r>
          </a:p>
        </p:txBody>
      </p:sp>
      <p:sp>
        <p:nvSpPr>
          <p:cNvPr id="54" name="文本框 53"/>
          <p:cNvSpPr txBox="1"/>
          <p:nvPr/>
        </p:nvSpPr>
        <p:spPr>
          <a:xfrm>
            <a:off x="4762595" y="1942500"/>
            <a:ext cx="896806" cy="523220"/>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尽职</a:t>
            </a:r>
            <a:endParaRPr lang="en-US" altLang="zh-CN" sz="1400" b="1">
              <a:solidFill>
                <a:schemeClr val="bg1"/>
              </a:solidFill>
              <a:latin typeface="微软雅黑" pitchFamily="34" charset="-122"/>
              <a:ea typeface="微软雅黑" pitchFamily="34" charset="-122"/>
            </a:endParaRPr>
          </a:p>
          <a:p>
            <a:pPr algn="ctr"/>
            <a:r>
              <a:rPr lang="zh-CN" altLang="en-US" sz="1400" b="1">
                <a:solidFill>
                  <a:schemeClr val="bg1"/>
                </a:solidFill>
                <a:latin typeface="微软雅黑" pitchFamily="34" charset="-122"/>
                <a:ea typeface="微软雅黑" pitchFamily="34" charset="-122"/>
              </a:rPr>
              <a:t>调查</a:t>
            </a:r>
          </a:p>
        </p:txBody>
      </p:sp>
      <p:sp>
        <p:nvSpPr>
          <p:cNvPr id="55" name="文本框 54"/>
          <p:cNvSpPr txBox="1"/>
          <p:nvPr/>
        </p:nvSpPr>
        <p:spPr>
          <a:xfrm>
            <a:off x="5669618" y="1942500"/>
            <a:ext cx="1086058" cy="523220"/>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投资决策</a:t>
            </a:r>
            <a:endParaRPr lang="en-US" altLang="zh-CN" sz="1400" b="1">
              <a:solidFill>
                <a:schemeClr val="bg1"/>
              </a:solidFill>
              <a:latin typeface="微软雅黑" pitchFamily="34" charset="-122"/>
              <a:ea typeface="微软雅黑" pitchFamily="34" charset="-122"/>
            </a:endParaRPr>
          </a:p>
          <a:p>
            <a:pPr algn="ctr"/>
            <a:r>
              <a:rPr lang="zh-CN" altLang="en-US" sz="1400" b="1">
                <a:solidFill>
                  <a:schemeClr val="bg1"/>
                </a:solidFill>
                <a:latin typeface="微软雅黑" pitchFamily="34" charset="-122"/>
                <a:ea typeface="微软雅黑" pitchFamily="34" charset="-122"/>
              </a:rPr>
              <a:t>委员会审查</a:t>
            </a:r>
          </a:p>
        </p:txBody>
      </p:sp>
      <p:sp>
        <p:nvSpPr>
          <p:cNvPr id="57" name="文本框 56"/>
          <p:cNvSpPr txBox="1"/>
          <p:nvPr/>
        </p:nvSpPr>
        <p:spPr>
          <a:xfrm>
            <a:off x="6797898" y="1942500"/>
            <a:ext cx="896806" cy="523220"/>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签订</a:t>
            </a:r>
            <a:endParaRPr lang="en-US" altLang="zh-CN" sz="1400" b="1">
              <a:solidFill>
                <a:schemeClr val="bg1"/>
              </a:solidFill>
              <a:latin typeface="微软雅黑" pitchFamily="34" charset="-122"/>
              <a:ea typeface="微软雅黑" pitchFamily="34" charset="-122"/>
            </a:endParaRPr>
          </a:p>
          <a:p>
            <a:pPr algn="ctr"/>
            <a:r>
              <a:rPr lang="zh-CN" altLang="en-US" sz="1400" b="1">
                <a:solidFill>
                  <a:schemeClr val="bg1"/>
                </a:solidFill>
                <a:latin typeface="微软雅黑" pitchFamily="34" charset="-122"/>
                <a:ea typeface="微软雅黑" pitchFamily="34" charset="-122"/>
              </a:rPr>
              <a:t>相关协议</a:t>
            </a:r>
          </a:p>
        </p:txBody>
      </p:sp>
      <p:sp>
        <p:nvSpPr>
          <p:cNvPr id="62" name="文本框 61"/>
          <p:cNvSpPr txBox="1"/>
          <p:nvPr/>
        </p:nvSpPr>
        <p:spPr>
          <a:xfrm>
            <a:off x="7625782" y="1956219"/>
            <a:ext cx="885002" cy="523220"/>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投后</a:t>
            </a:r>
            <a:endParaRPr lang="en-US" altLang="zh-CN" sz="1400" b="1">
              <a:solidFill>
                <a:schemeClr val="bg1"/>
              </a:solidFill>
              <a:latin typeface="微软雅黑" pitchFamily="34" charset="-122"/>
              <a:ea typeface="微软雅黑" pitchFamily="34" charset="-122"/>
            </a:endParaRPr>
          </a:p>
          <a:p>
            <a:pPr algn="ctr"/>
            <a:r>
              <a:rPr lang="zh-CN" altLang="en-US" sz="1400" b="1">
                <a:solidFill>
                  <a:schemeClr val="bg1"/>
                </a:solidFill>
                <a:latin typeface="微软雅黑" pitchFamily="34" charset="-122"/>
                <a:ea typeface="微软雅黑" pitchFamily="34" charset="-122"/>
              </a:rPr>
              <a:t>跟踪</a:t>
            </a:r>
          </a:p>
        </p:txBody>
      </p:sp>
      <p:sp>
        <p:nvSpPr>
          <p:cNvPr id="63" name="文本框 62"/>
          <p:cNvSpPr txBox="1"/>
          <p:nvPr/>
        </p:nvSpPr>
        <p:spPr>
          <a:xfrm>
            <a:off x="8355583" y="1956219"/>
            <a:ext cx="896806" cy="523220"/>
          </a:xfrm>
          <a:prstGeom prst="rect">
            <a:avLst/>
          </a:prstGeom>
          <a:noFill/>
        </p:spPr>
        <p:txBody>
          <a:bodyPr wrap="squar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sz="1400" b="1">
                <a:solidFill>
                  <a:schemeClr val="bg1"/>
                </a:solidFill>
                <a:latin typeface="微软雅黑" pitchFamily="34" charset="-122"/>
                <a:ea typeface="微软雅黑" pitchFamily="34" charset="-122"/>
              </a:rPr>
              <a:t>退</a:t>
            </a:r>
            <a:endParaRPr lang="en-US" altLang="zh-CN" sz="1400" b="1">
              <a:solidFill>
                <a:schemeClr val="bg1"/>
              </a:solidFill>
              <a:latin typeface="微软雅黑" pitchFamily="34" charset="-122"/>
              <a:ea typeface="微软雅黑" pitchFamily="34" charset="-122"/>
            </a:endParaRPr>
          </a:p>
          <a:p>
            <a:pPr algn="ctr"/>
            <a:r>
              <a:rPr lang="zh-CN" altLang="en-US" sz="1400" b="1">
                <a:solidFill>
                  <a:schemeClr val="bg1"/>
                </a:solidFill>
                <a:latin typeface="微软雅黑" pitchFamily="34" charset="-122"/>
                <a:ea typeface="微软雅黑" pitchFamily="34" charset="-122"/>
              </a:rPr>
              <a:t>出</a:t>
            </a:r>
          </a:p>
        </p:txBody>
      </p:sp>
      <p:sp>
        <p:nvSpPr>
          <p:cNvPr id="17" name="圆角矩形 16"/>
          <p:cNvSpPr/>
          <p:nvPr/>
        </p:nvSpPr>
        <p:spPr>
          <a:xfrm>
            <a:off x="2115917" y="2734787"/>
            <a:ext cx="873673"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接到项目</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建议书</a:t>
            </a:r>
          </a:p>
        </p:txBody>
      </p:sp>
      <p:sp>
        <p:nvSpPr>
          <p:cNvPr id="64" name="圆角矩形 63"/>
          <p:cNvSpPr/>
          <p:nvPr/>
        </p:nvSpPr>
        <p:spPr>
          <a:xfrm>
            <a:off x="2130487" y="3573016"/>
            <a:ext cx="873673"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提出建议</a:t>
            </a:r>
          </a:p>
        </p:txBody>
      </p:sp>
      <p:sp>
        <p:nvSpPr>
          <p:cNvPr id="65" name="圆角矩形 64"/>
          <p:cNvSpPr/>
          <p:nvPr/>
        </p:nvSpPr>
        <p:spPr>
          <a:xfrm>
            <a:off x="2146399" y="4411245"/>
            <a:ext cx="873673"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填写</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项目概况表</a:t>
            </a:r>
          </a:p>
        </p:txBody>
      </p:sp>
      <p:sp>
        <p:nvSpPr>
          <p:cNvPr id="66" name="圆角矩形 65"/>
          <p:cNvSpPr/>
          <p:nvPr/>
        </p:nvSpPr>
        <p:spPr>
          <a:xfrm>
            <a:off x="2146398" y="5249474"/>
            <a:ext cx="873673" cy="95917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分类</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编号</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入项目库</a:t>
            </a:r>
          </a:p>
        </p:txBody>
      </p:sp>
      <p:sp>
        <p:nvSpPr>
          <p:cNvPr id="19" name="下箭头 18"/>
          <p:cNvSpPr/>
          <p:nvPr/>
        </p:nvSpPr>
        <p:spPr>
          <a:xfrm>
            <a:off x="2471298" y="3412252"/>
            <a:ext cx="223871" cy="134746"/>
          </a:xfrm>
          <a:prstGeom prst="downArrow">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68" name="下箭头 67"/>
          <p:cNvSpPr/>
          <p:nvPr/>
        </p:nvSpPr>
        <p:spPr>
          <a:xfrm>
            <a:off x="2483921" y="4235860"/>
            <a:ext cx="223871" cy="134746"/>
          </a:xfrm>
          <a:prstGeom prst="downArrow">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69" name="下箭头 68"/>
          <p:cNvSpPr/>
          <p:nvPr/>
        </p:nvSpPr>
        <p:spPr>
          <a:xfrm>
            <a:off x="2483921" y="5080153"/>
            <a:ext cx="223871" cy="134746"/>
          </a:xfrm>
          <a:prstGeom prst="downArrow">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70" name="圆角矩形 69"/>
          <p:cNvSpPr/>
          <p:nvPr/>
        </p:nvSpPr>
        <p:spPr>
          <a:xfrm>
            <a:off x="3039626" y="2734786"/>
            <a:ext cx="759615"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签署</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保密协议</a:t>
            </a:r>
          </a:p>
        </p:txBody>
      </p:sp>
      <p:sp>
        <p:nvSpPr>
          <p:cNvPr id="71" name="圆角矩形 70"/>
          <p:cNvSpPr/>
          <p:nvPr/>
        </p:nvSpPr>
        <p:spPr>
          <a:xfrm>
            <a:off x="3849427" y="2739961"/>
            <a:ext cx="873673"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填写</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立项审批</a:t>
            </a:r>
          </a:p>
        </p:txBody>
      </p:sp>
      <p:sp>
        <p:nvSpPr>
          <p:cNvPr id="72" name="圆角矩形 71"/>
          <p:cNvSpPr/>
          <p:nvPr/>
        </p:nvSpPr>
        <p:spPr>
          <a:xfrm>
            <a:off x="3863997" y="3578190"/>
            <a:ext cx="873673"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立项批准</a:t>
            </a:r>
          </a:p>
        </p:txBody>
      </p:sp>
      <p:sp>
        <p:nvSpPr>
          <p:cNvPr id="73" name="圆角矩形 72"/>
          <p:cNvSpPr/>
          <p:nvPr/>
        </p:nvSpPr>
        <p:spPr>
          <a:xfrm>
            <a:off x="3879909" y="4416419"/>
            <a:ext cx="873673"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拟启动</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尽职调查</a:t>
            </a:r>
          </a:p>
        </p:txBody>
      </p:sp>
      <p:sp>
        <p:nvSpPr>
          <p:cNvPr id="74" name="下箭头 73"/>
          <p:cNvSpPr/>
          <p:nvPr/>
        </p:nvSpPr>
        <p:spPr>
          <a:xfrm>
            <a:off x="4204808" y="3417426"/>
            <a:ext cx="223871" cy="134746"/>
          </a:xfrm>
          <a:prstGeom prst="downArrow">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75" name="下箭头 74"/>
          <p:cNvSpPr/>
          <p:nvPr/>
        </p:nvSpPr>
        <p:spPr>
          <a:xfrm>
            <a:off x="4217431" y="4241034"/>
            <a:ext cx="223871" cy="134746"/>
          </a:xfrm>
          <a:prstGeom prst="downArrow">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76" name="圆角矩形 75"/>
          <p:cNvSpPr/>
          <p:nvPr/>
        </p:nvSpPr>
        <p:spPr>
          <a:xfrm>
            <a:off x="4773286" y="2734786"/>
            <a:ext cx="873673"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组织</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尽职调查</a:t>
            </a:r>
          </a:p>
        </p:txBody>
      </p:sp>
      <p:sp>
        <p:nvSpPr>
          <p:cNvPr id="77" name="圆角矩形 76"/>
          <p:cNvSpPr/>
          <p:nvPr/>
        </p:nvSpPr>
        <p:spPr>
          <a:xfrm>
            <a:off x="4787856" y="3573015"/>
            <a:ext cx="873673"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撰写</a:t>
            </a:r>
            <a:r>
              <a:rPr lang="en-US" altLang="zh-CN" sz="1200" kern="0">
                <a:solidFill>
                  <a:schemeClr val="tx1"/>
                </a:solidFill>
                <a:latin typeface="微软雅黑" pitchFamily="34" charset="-122"/>
                <a:ea typeface="微软雅黑" pitchFamily="34" charset="-122"/>
              </a:rPr>
              <a:t>《</a:t>
            </a:r>
            <a:r>
              <a:rPr lang="zh-CN" altLang="en-US" sz="1200" kern="0">
                <a:solidFill>
                  <a:schemeClr val="tx1"/>
                </a:solidFill>
                <a:latin typeface="微软雅黑" pitchFamily="34" charset="-122"/>
                <a:ea typeface="微软雅黑" pitchFamily="34" charset="-122"/>
              </a:rPr>
              <a:t>尽职</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调查报告</a:t>
            </a:r>
            <a:r>
              <a:rPr lang="en-US" altLang="zh-CN" sz="1200" kern="0">
                <a:solidFill>
                  <a:schemeClr val="tx1"/>
                </a:solidFill>
                <a:latin typeface="微软雅黑" pitchFamily="34" charset="-122"/>
                <a:ea typeface="微软雅黑" pitchFamily="34" charset="-122"/>
              </a:rPr>
              <a:t>》</a:t>
            </a:r>
            <a:endParaRPr lang="zh-CN" altLang="en-US" sz="1200" kern="0">
              <a:solidFill>
                <a:schemeClr val="tx1"/>
              </a:solidFill>
              <a:latin typeface="微软雅黑" pitchFamily="34" charset="-122"/>
              <a:ea typeface="微软雅黑" pitchFamily="34" charset="-122"/>
            </a:endParaRPr>
          </a:p>
        </p:txBody>
      </p:sp>
      <p:sp>
        <p:nvSpPr>
          <p:cNvPr id="78" name="圆角矩形 77"/>
          <p:cNvSpPr/>
          <p:nvPr/>
        </p:nvSpPr>
        <p:spPr>
          <a:xfrm>
            <a:off x="4803768" y="4411244"/>
            <a:ext cx="873673"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撰写</a:t>
            </a:r>
            <a:r>
              <a:rPr lang="en-US" altLang="zh-CN" sz="1200" kern="0">
                <a:solidFill>
                  <a:schemeClr val="tx1"/>
                </a:solidFill>
                <a:latin typeface="微软雅黑" pitchFamily="34" charset="-122"/>
                <a:ea typeface="微软雅黑" pitchFamily="34" charset="-122"/>
              </a:rPr>
              <a:t>《</a:t>
            </a:r>
            <a:r>
              <a:rPr lang="zh-CN" altLang="en-US" sz="1200" kern="0">
                <a:solidFill>
                  <a:schemeClr val="tx1"/>
                </a:solidFill>
                <a:latin typeface="微软雅黑" pitchFamily="34" charset="-122"/>
                <a:ea typeface="微软雅黑" pitchFamily="34" charset="-122"/>
              </a:rPr>
              <a:t>投资</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建议书</a:t>
            </a:r>
            <a:r>
              <a:rPr lang="en-US" altLang="zh-CN" sz="1200" kern="0">
                <a:solidFill>
                  <a:schemeClr val="tx1"/>
                </a:solidFill>
                <a:latin typeface="微软雅黑" pitchFamily="34" charset="-122"/>
                <a:ea typeface="微软雅黑" pitchFamily="34" charset="-122"/>
              </a:rPr>
              <a:t>》</a:t>
            </a:r>
            <a:endParaRPr lang="zh-CN" altLang="en-US" sz="1200" kern="0">
              <a:solidFill>
                <a:schemeClr val="tx1"/>
              </a:solidFill>
              <a:latin typeface="微软雅黑" pitchFamily="34" charset="-122"/>
              <a:ea typeface="微软雅黑" pitchFamily="34" charset="-122"/>
            </a:endParaRPr>
          </a:p>
        </p:txBody>
      </p:sp>
      <p:sp>
        <p:nvSpPr>
          <p:cNvPr id="79" name="下箭头 78"/>
          <p:cNvSpPr/>
          <p:nvPr/>
        </p:nvSpPr>
        <p:spPr>
          <a:xfrm>
            <a:off x="5128667" y="3412251"/>
            <a:ext cx="223871" cy="134746"/>
          </a:xfrm>
          <a:prstGeom prst="downArrow">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80" name="下箭头 79"/>
          <p:cNvSpPr/>
          <p:nvPr/>
        </p:nvSpPr>
        <p:spPr>
          <a:xfrm>
            <a:off x="5141290" y="4235859"/>
            <a:ext cx="223871" cy="134746"/>
          </a:xfrm>
          <a:prstGeom prst="downArrow">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81" name="圆角矩形 80"/>
          <p:cNvSpPr/>
          <p:nvPr/>
        </p:nvSpPr>
        <p:spPr>
          <a:xfrm>
            <a:off x="5713874" y="2734786"/>
            <a:ext cx="1069454"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现场、电话会</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议通讯表决</a:t>
            </a:r>
          </a:p>
        </p:txBody>
      </p:sp>
      <p:sp>
        <p:nvSpPr>
          <p:cNvPr id="82" name="圆角矩形 81"/>
          <p:cNvSpPr/>
          <p:nvPr/>
        </p:nvSpPr>
        <p:spPr>
          <a:xfrm>
            <a:off x="5728444" y="3573015"/>
            <a:ext cx="1069454"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通过</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或不通过</a:t>
            </a:r>
          </a:p>
        </p:txBody>
      </p:sp>
      <p:sp>
        <p:nvSpPr>
          <p:cNvPr id="83" name="下箭头 82"/>
          <p:cNvSpPr/>
          <p:nvPr/>
        </p:nvSpPr>
        <p:spPr>
          <a:xfrm>
            <a:off x="6136665" y="3412251"/>
            <a:ext cx="223871" cy="134746"/>
          </a:xfrm>
          <a:prstGeom prst="downArrow">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84" name="圆角矩形 83"/>
          <p:cNvSpPr/>
          <p:nvPr/>
        </p:nvSpPr>
        <p:spPr>
          <a:xfrm>
            <a:off x="6851687" y="2734786"/>
            <a:ext cx="843017"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200" kern="0">
                <a:solidFill>
                  <a:schemeClr val="tx1"/>
                </a:solidFill>
                <a:latin typeface="微软雅黑" pitchFamily="34" charset="-122"/>
                <a:ea typeface="微软雅黑" pitchFamily="34" charset="-122"/>
              </a:rPr>
              <a:t>法律顾问</a:t>
            </a:r>
            <a:endParaRPr lang="en-US" altLang="zh-CN" sz="1200" kern="0">
              <a:solidFill>
                <a:schemeClr val="tx1"/>
              </a:solidFill>
              <a:latin typeface="微软雅黑" pitchFamily="34" charset="-122"/>
              <a:ea typeface="微软雅黑" pitchFamily="34" charset="-122"/>
            </a:endParaRPr>
          </a:p>
          <a:p>
            <a:pPr algn="ctr"/>
            <a:r>
              <a:rPr lang="zh-CN" altLang="en-US" sz="1200" kern="0">
                <a:solidFill>
                  <a:schemeClr val="tx1"/>
                </a:solidFill>
                <a:latin typeface="微软雅黑" pitchFamily="34" charset="-122"/>
                <a:ea typeface="微软雅黑" pitchFamily="34" charset="-122"/>
              </a:rPr>
              <a:t>审查相关</a:t>
            </a:r>
            <a:endParaRPr lang="en-US" altLang="zh-CN" sz="1200" kern="0">
              <a:solidFill>
                <a:schemeClr val="tx1"/>
              </a:solidFill>
              <a:latin typeface="微软雅黑" pitchFamily="34" charset="-122"/>
              <a:ea typeface="微软雅黑" pitchFamily="34" charset="-122"/>
            </a:endParaRPr>
          </a:p>
          <a:p>
            <a:pPr algn="ctr"/>
            <a:r>
              <a:rPr lang="zh-CN" altLang="en-US" sz="1200" kern="0">
                <a:solidFill>
                  <a:schemeClr val="tx1"/>
                </a:solidFill>
                <a:latin typeface="微软雅黑" pitchFamily="34" charset="-122"/>
                <a:ea typeface="微软雅黑" pitchFamily="34" charset="-122"/>
              </a:rPr>
              <a:t>法律文件</a:t>
            </a:r>
          </a:p>
        </p:txBody>
      </p:sp>
      <p:sp>
        <p:nvSpPr>
          <p:cNvPr id="85" name="圆角矩形 84"/>
          <p:cNvSpPr/>
          <p:nvPr/>
        </p:nvSpPr>
        <p:spPr>
          <a:xfrm>
            <a:off x="6866257" y="3573015"/>
            <a:ext cx="843017"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签署</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相关协议</a:t>
            </a:r>
          </a:p>
        </p:txBody>
      </p:sp>
      <p:sp>
        <p:nvSpPr>
          <p:cNvPr id="86" name="下箭头 85"/>
          <p:cNvSpPr/>
          <p:nvPr/>
        </p:nvSpPr>
        <p:spPr>
          <a:xfrm>
            <a:off x="7175829" y="3412251"/>
            <a:ext cx="223871" cy="134746"/>
          </a:xfrm>
          <a:prstGeom prst="downArrow">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87" name="圆角矩形 86"/>
          <p:cNvSpPr/>
          <p:nvPr/>
        </p:nvSpPr>
        <p:spPr>
          <a:xfrm>
            <a:off x="7763064" y="2734786"/>
            <a:ext cx="713336"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定期取</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得报告</a:t>
            </a:r>
          </a:p>
        </p:txBody>
      </p:sp>
      <p:sp>
        <p:nvSpPr>
          <p:cNvPr id="88" name="圆角矩形 87"/>
          <p:cNvSpPr/>
          <p:nvPr/>
        </p:nvSpPr>
        <p:spPr>
          <a:xfrm>
            <a:off x="7777634" y="3573015"/>
            <a:ext cx="713336"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参与重</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要会议</a:t>
            </a:r>
          </a:p>
        </p:txBody>
      </p:sp>
      <p:sp>
        <p:nvSpPr>
          <p:cNvPr id="89" name="圆角矩形 88"/>
          <p:cNvSpPr/>
          <p:nvPr/>
        </p:nvSpPr>
        <p:spPr>
          <a:xfrm>
            <a:off x="7793546" y="4411244"/>
            <a:ext cx="713336"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组织季</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度访谈</a:t>
            </a:r>
          </a:p>
        </p:txBody>
      </p:sp>
      <p:sp>
        <p:nvSpPr>
          <p:cNvPr id="90" name="下箭头 89"/>
          <p:cNvSpPr/>
          <p:nvPr/>
        </p:nvSpPr>
        <p:spPr>
          <a:xfrm>
            <a:off x="8033165" y="3412251"/>
            <a:ext cx="223871" cy="134746"/>
          </a:xfrm>
          <a:prstGeom prst="downArrow">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91" name="下箭头 90"/>
          <p:cNvSpPr/>
          <p:nvPr/>
        </p:nvSpPr>
        <p:spPr>
          <a:xfrm>
            <a:off x="8045788" y="4235859"/>
            <a:ext cx="223871" cy="134746"/>
          </a:xfrm>
          <a:prstGeom prst="downArrow">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92" name="圆角矩形 91"/>
          <p:cNvSpPr/>
          <p:nvPr/>
        </p:nvSpPr>
        <p:spPr>
          <a:xfrm>
            <a:off x="8539053" y="2734786"/>
            <a:ext cx="713336"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股权转让</a:t>
            </a:r>
          </a:p>
        </p:txBody>
      </p:sp>
      <p:sp>
        <p:nvSpPr>
          <p:cNvPr id="93" name="圆角矩形 92"/>
          <p:cNvSpPr/>
          <p:nvPr/>
        </p:nvSpPr>
        <p:spPr>
          <a:xfrm>
            <a:off x="8553623" y="3573015"/>
            <a:ext cx="713336" cy="622205"/>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股份回购</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等</a:t>
            </a:r>
          </a:p>
        </p:txBody>
      </p:sp>
      <p:sp>
        <p:nvSpPr>
          <p:cNvPr id="95" name="下箭头 94"/>
          <p:cNvSpPr/>
          <p:nvPr/>
        </p:nvSpPr>
        <p:spPr>
          <a:xfrm>
            <a:off x="8809154" y="3412251"/>
            <a:ext cx="223871" cy="134746"/>
          </a:xfrm>
          <a:prstGeom prst="downArrow">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97" name="圆角矩形 96"/>
          <p:cNvSpPr/>
          <p:nvPr/>
        </p:nvSpPr>
        <p:spPr>
          <a:xfrm>
            <a:off x="915172" y="2734786"/>
            <a:ext cx="873673" cy="2710438"/>
          </a:xfrm>
          <a:prstGeom prst="roundRect">
            <a:avLst/>
          </a:prstGeom>
          <a:noFill/>
          <a:ln>
            <a:solidFill>
              <a:srgbClr val="F7AC12"/>
            </a:solid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lnSpc>
                <a:spcPct val="150000"/>
              </a:lnSpc>
            </a:pPr>
            <a:r>
              <a:rPr lang="zh-CN" altLang="en-US" sz="1200" kern="0">
                <a:solidFill>
                  <a:schemeClr val="tx1"/>
                </a:solidFill>
                <a:latin typeface="微软雅黑" pitchFamily="34" charset="-122"/>
                <a:ea typeface="微软雅黑" pitchFamily="34" charset="-122"/>
              </a:rPr>
              <a:t>利用</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公司</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项目源</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组织</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项目</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搜集</a:t>
            </a:r>
            <a:endParaRPr lang="en-US" altLang="zh-CN" sz="1200" kern="0">
              <a:solidFill>
                <a:schemeClr val="tx1"/>
              </a:solidFill>
              <a:latin typeface="微软雅黑" pitchFamily="34" charset="-122"/>
              <a:ea typeface="微软雅黑" pitchFamily="34" charset="-122"/>
            </a:endParaRPr>
          </a:p>
          <a:p>
            <a:pPr algn="ctr">
              <a:lnSpc>
                <a:spcPct val="150000"/>
              </a:lnSpc>
            </a:pPr>
            <a:r>
              <a:rPr lang="zh-CN" altLang="en-US" sz="1200" kern="0">
                <a:solidFill>
                  <a:schemeClr val="tx1"/>
                </a:solidFill>
                <a:latin typeface="微软雅黑" pitchFamily="34" charset="-122"/>
                <a:ea typeface="微软雅黑" pitchFamily="34" charset="-122"/>
              </a:rPr>
              <a:t>工作</a:t>
            </a:r>
          </a:p>
        </p:txBody>
      </p:sp>
      <p:cxnSp>
        <p:nvCxnSpPr>
          <p:cNvPr id="21" name="直接连接符 20"/>
          <p:cNvCxnSpPr/>
          <p:nvPr/>
        </p:nvCxnSpPr>
        <p:spPr bwMode="auto">
          <a:xfrm flipH="1">
            <a:off x="1928664" y="2734786"/>
            <a:ext cx="0" cy="3473863"/>
          </a:xfrm>
          <a:prstGeom prst="line">
            <a:avLst/>
          </a:prstGeom>
          <a:solidFill>
            <a:schemeClr val="accent1"/>
          </a:solidFill>
          <a:ln w="28575" cap="flat" cmpd="sng" algn="ctr">
            <a:solidFill>
              <a:schemeClr val="bg1">
                <a:lumMod val="50000"/>
              </a:schemeClr>
            </a:solidFill>
            <a:prstDash val="dash"/>
            <a:round/>
            <a:headEnd type="none" w="med" len="med"/>
            <a:tailEnd type="none" w="med" len="med"/>
          </a:ln>
          <a:effectLst/>
        </p:spPr>
      </p:cxnSp>
    </p:spTree>
    <p:extLst>
      <p:ext uri="{BB962C8B-B14F-4D97-AF65-F5344CB8AC3E}">
        <p14:creationId xmlns:p14="http://schemas.microsoft.com/office/powerpoint/2010/main" val="4245744685"/>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理论框架：组织结构梳理的方法</a:t>
            </a:r>
          </a:p>
        </p:txBody>
      </p:sp>
      <p:sp>
        <p:nvSpPr>
          <p:cNvPr id="3" name="内容占位符 2"/>
          <p:cNvSpPr>
            <a:spLocks noGrp="1"/>
          </p:cNvSpPr>
          <p:nvPr>
            <p:ph idx="1"/>
          </p:nvPr>
        </p:nvSpPr>
        <p:spPr>
          <a:xfrm>
            <a:off x="3800872" y="2276872"/>
            <a:ext cx="2657500" cy="1924369"/>
          </a:xfrm>
          <a:solidFill>
            <a:schemeClr val="bg1">
              <a:lumMod val="95000"/>
              <a:alpha val="50000"/>
            </a:schemeClr>
          </a:solidFill>
        </p:spPr>
        <p:txBody>
          <a:bodyPr/>
          <a:lstStyle/>
          <a:p>
            <a:pPr marL="0" indent="0" algn="ctr">
              <a:lnSpc>
                <a:spcPct val="300000"/>
              </a:lnSpc>
              <a:buNone/>
            </a:pPr>
            <a:r>
              <a:rPr lang="zh-CN" altLang="en-US" b="1">
                <a:solidFill>
                  <a:schemeClr val="bg1">
                    <a:lumMod val="50000"/>
                  </a:schemeClr>
                </a:solidFill>
                <a:latin typeface="微软雅黑" pitchFamily="34" charset="-122"/>
              </a:rPr>
              <a:t>一、价值链分析</a:t>
            </a:r>
            <a:endParaRPr lang="en-US" altLang="zh-CN" b="1">
              <a:solidFill>
                <a:schemeClr val="bg1">
                  <a:lumMod val="50000"/>
                </a:schemeClr>
              </a:solidFill>
              <a:latin typeface="微软雅黑" pitchFamily="34" charset="-122"/>
            </a:endParaRPr>
          </a:p>
          <a:p>
            <a:pPr marL="0" indent="0" algn="ctr">
              <a:lnSpc>
                <a:spcPct val="300000"/>
              </a:lnSpc>
              <a:buNone/>
            </a:pPr>
            <a:r>
              <a:rPr lang="zh-CN" altLang="en-US" b="1">
                <a:solidFill>
                  <a:srgbClr val="C00000"/>
                </a:solidFill>
                <a:latin typeface="微软雅黑" pitchFamily="34" charset="-122"/>
              </a:rPr>
              <a:t>二、组织形态模型</a:t>
            </a:r>
          </a:p>
        </p:txBody>
      </p:sp>
      <p:grpSp>
        <p:nvGrpSpPr>
          <p:cNvPr id="10" name="组合 9"/>
          <p:cNvGrpSpPr/>
          <p:nvPr/>
        </p:nvGrpSpPr>
        <p:grpSpPr>
          <a:xfrm flipH="1">
            <a:off x="3080792" y="3861048"/>
            <a:ext cx="879301" cy="1296144"/>
            <a:chOff x="6547272" y="4200377"/>
            <a:chExt cx="700088" cy="1076324"/>
          </a:xfrm>
        </p:grpSpPr>
        <p:sp>
          <p:nvSpPr>
            <p:cNvPr id="7" name="Oval 371"/>
            <p:cNvSpPr>
              <a:spLocks noChangeArrowheads="1"/>
            </p:cNvSpPr>
            <p:nvPr/>
          </p:nvSpPr>
          <p:spPr bwMode="auto">
            <a:xfrm>
              <a:off x="6818734" y="4200377"/>
              <a:ext cx="161925" cy="161925"/>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sp>
          <p:nvSpPr>
            <p:cNvPr id="9" name="Freeform 373"/>
            <p:cNvSpPr/>
            <p:nvPr/>
          </p:nvSpPr>
          <p:spPr bwMode="auto">
            <a:xfrm>
              <a:off x="6547272" y="4395639"/>
              <a:ext cx="700088" cy="881062"/>
            </a:xfrm>
            <a:custGeom>
              <a:gdLst>
                <a:gd name="T0" fmla="*/ 314 w 430"/>
                <a:gd name="T1" fmla="*/ 34 h 541"/>
                <a:gd name="T2" fmla="*/ 250 w 430"/>
                <a:gd name="T3" fmla="*/ 0 h 541"/>
                <a:gd name="T4" fmla="*/ 217 w 430"/>
                <a:gd name="T5" fmla="*/ 0 h 541"/>
                <a:gd name="T6" fmla="*/ 183 w 430"/>
                <a:gd name="T7" fmla="*/ 0 h 541"/>
                <a:gd name="T8" fmla="*/ 108 w 430"/>
                <a:gd name="T9" fmla="*/ 54 h 541"/>
                <a:gd name="T10" fmla="*/ 85 w 430"/>
                <a:gd name="T11" fmla="*/ 104 h 541"/>
                <a:gd name="T12" fmla="*/ 37 w 430"/>
                <a:gd name="T13" fmla="*/ 54 h 541"/>
                <a:gd name="T14" fmla="*/ 0 w 430"/>
                <a:gd name="T15" fmla="*/ 54 h 541"/>
                <a:gd name="T16" fmla="*/ 51 w 430"/>
                <a:gd name="T17" fmla="*/ 121 h 541"/>
                <a:gd name="T18" fmla="*/ 94 w 430"/>
                <a:gd name="T19" fmla="*/ 151 h 541"/>
                <a:gd name="T20" fmla="*/ 125 w 430"/>
                <a:gd name="T21" fmla="*/ 133 h 541"/>
                <a:gd name="T22" fmla="*/ 152 w 430"/>
                <a:gd name="T23" fmla="*/ 97 h 541"/>
                <a:gd name="T24" fmla="*/ 152 w 430"/>
                <a:gd name="T25" fmla="*/ 260 h 541"/>
                <a:gd name="T26" fmla="*/ 152 w 430"/>
                <a:gd name="T27" fmla="*/ 541 h 541"/>
                <a:gd name="T28" fmla="*/ 195 w 430"/>
                <a:gd name="T29" fmla="*/ 541 h 541"/>
                <a:gd name="T30" fmla="*/ 217 w 430"/>
                <a:gd name="T31" fmla="*/ 303 h 541"/>
                <a:gd name="T32" fmla="*/ 238 w 430"/>
                <a:gd name="T33" fmla="*/ 541 h 541"/>
                <a:gd name="T34" fmla="*/ 282 w 430"/>
                <a:gd name="T35" fmla="*/ 541 h 541"/>
                <a:gd name="T36" fmla="*/ 282 w 430"/>
                <a:gd name="T37" fmla="*/ 97 h 541"/>
                <a:gd name="T38" fmla="*/ 336 w 430"/>
                <a:gd name="T39" fmla="*/ 154 h 541"/>
                <a:gd name="T40" fmla="*/ 416 w 430"/>
                <a:gd name="T41" fmla="*/ 194 h 541"/>
                <a:gd name="T42" fmla="*/ 430 w 430"/>
                <a:gd name="T43" fmla="*/ 172 h 541"/>
                <a:gd name="T44" fmla="*/ 365 w 430"/>
                <a:gd name="T45" fmla="*/ 122 h 541"/>
                <a:gd name="T46" fmla="*/ 314 w 430"/>
                <a:gd name="T47" fmla="*/ 34 h 5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30" h="541">
                  <a:moveTo>
                    <a:pt x="314" y="34"/>
                  </a:moveTo>
                  <a:cubicBezTo>
                    <a:pt x="306" y="22"/>
                    <a:pt x="289" y="1"/>
                    <a:pt x="250" y="0"/>
                  </a:cubicBezTo>
                  <a:cubicBezTo>
                    <a:pt x="217" y="0"/>
                    <a:pt x="217" y="0"/>
                    <a:pt x="217" y="0"/>
                  </a:cubicBezTo>
                  <a:cubicBezTo>
                    <a:pt x="183" y="0"/>
                    <a:pt x="183" y="0"/>
                    <a:pt x="183" y="0"/>
                  </a:cubicBezTo>
                  <a:cubicBezTo>
                    <a:pt x="161" y="2"/>
                    <a:pt x="132" y="5"/>
                    <a:pt x="108" y="54"/>
                  </a:cubicBezTo>
                  <a:cubicBezTo>
                    <a:pt x="85" y="104"/>
                    <a:pt x="85" y="104"/>
                    <a:pt x="85" y="104"/>
                  </a:cubicBezTo>
                  <a:cubicBezTo>
                    <a:pt x="37" y="54"/>
                    <a:pt x="37" y="54"/>
                    <a:pt x="37" y="54"/>
                  </a:cubicBezTo>
                  <a:cubicBezTo>
                    <a:pt x="0" y="54"/>
                    <a:pt x="0" y="54"/>
                    <a:pt x="0" y="54"/>
                  </a:cubicBezTo>
                  <a:cubicBezTo>
                    <a:pt x="51" y="121"/>
                    <a:pt x="51" y="121"/>
                    <a:pt x="51" y="121"/>
                  </a:cubicBezTo>
                  <a:cubicBezTo>
                    <a:pt x="51" y="121"/>
                    <a:pt x="72" y="151"/>
                    <a:pt x="94" y="151"/>
                  </a:cubicBezTo>
                  <a:cubicBezTo>
                    <a:pt x="113" y="151"/>
                    <a:pt x="125" y="133"/>
                    <a:pt x="125" y="133"/>
                  </a:cubicBezTo>
                  <a:cubicBezTo>
                    <a:pt x="152" y="97"/>
                    <a:pt x="152" y="97"/>
                    <a:pt x="152" y="97"/>
                  </a:cubicBezTo>
                  <a:cubicBezTo>
                    <a:pt x="152" y="260"/>
                    <a:pt x="152" y="260"/>
                    <a:pt x="152" y="260"/>
                  </a:cubicBezTo>
                  <a:cubicBezTo>
                    <a:pt x="152" y="541"/>
                    <a:pt x="152" y="541"/>
                    <a:pt x="152" y="541"/>
                  </a:cubicBezTo>
                  <a:cubicBezTo>
                    <a:pt x="195" y="541"/>
                    <a:pt x="195" y="541"/>
                    <a:pt x="195" y="541"/>
                  </a:cubicBezTo>
                  <a:cubicBezTo>
                    <a:pt x="217" y="303"/>
                    <a:pt x="217" y="303"/>
                    <a:pt x="217" y="303"/>
                  </a:cubicBezTo>
                  <a:cubicBezTo>
                    <a:pt x="238" y="541"/>
                    <a:pt x="238" y="541"/>
                    <a:pt x="238" y="541"/>
                  </a:cubicBezTo>
                  <a:cubicBezTo>
                    <a:pt x="282" y="541"/>
                    <a:pt x="282" y="541"/>
                    <a:pt x="282" y="541"/>
                  </a:cubicBezTo>
                  <a:cubicBezTo>
                    <a:pt x="282" y="97"/>
                    <a:pt x="282" y="97"/>
                    <a:pt x="282" y="97"/>
                  </a:cubicBezTo>
                  <a:cubicBezTo>
                    <a:pt x="336" y="154"/>
                    <a:pt x="336" y="154"/>
                    <a:pt x="336" y="154"/>
                  </a:cubicBezTo>
                  <a:cubicBezTo>
                    <a:pt x="416" y="194"/>
                    <a:pt x="416" y="194"/>
                    <a:pt x="416" y="194"/>
                  </a:cubicBezTo>
                  <a:cubicBezTo>
                    <a:pt x="430" y="172"/>
                    <a:pt x="430" y="172"/>
                    <a:pt x="430" y="172"/>
                  </a:cubicBezTo>
                  <a:cubicBezTo>
                    <a:pt x="365" y="122"/>
                    <a:pt x="365" y="122"/>
                    <a:pt x="365" y="122"/>
                  </a:cubicBezTo>
                  <a:cubicBezTo>
                    <a:pt x="365" y="122"/>
                    <a:pt x="334" y="64"/>
                    <a:pt x="314" y="34"/>
                  </a:cubicBez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p>
          </p:txBody>
        </p:sp>
      </p:grpSp>
    </p:spTree>
    <p:extLst>
      <p:ext uri="{BB962C8B-B14F-4D97-AF65-F5344CB8AC3E}">
        <p14:creationId xmlns:p14="http://schemas.microsoft.com/office/powerpoint/2010/main" val="1150561715"/>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451" name="Rectangle 3"/>
          <p:cNvSpPr>
            <a:spLocks noChangeArrowheads="1"/>
          </p:cNvSpPr>
          <p:nvPr/>
        </p:nvSpPr>
        <p:spPr bwMode="auto">
          <a:xfrm>
            <a:off x="641584" y="982067"/>
            <a:ext cx="8521336" cy="346349"/>
          </a:xfrm>
          <a:prstGeom prst="rect">
            <a:avLst/>
          </a:prstGeom>
          <a:noFill/>
          <a:ln w="9525">
            <a:noFill/>
            <a:miter lim="800000"/>
          </a:ln>
        </p:spPr>
        <p:txBody>
          <a:bodyPr vert="horz" wrap="square" lIns="0" tIns="0" rIns="0" bIns="0" numCol="1" anchor="b" anchorCtr="0" compatLnSpc="1">
            <a:prstTxWarp prst="textNoShape">
              <a:avLst/>
            </a:prstTxWarp>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lang="zh-CN" altLang="zh-CN" sz="1800" b="1">
                <a:latin typeface="微软雅黑" pitchFamily="34" charset="-122"/>
                <a:ea typeface="微软雅黑" pitchFamily="34" charset="-122"/>
                <a:cs typeface="+mj-cs"/>
              </a:rPr>
              <a:t>企业的组织结构依据业务活动类型，业务驱动因素和设计原则的不同可分为以下</a:t>
            </a:r>
            <a:r>
              <a:rPr lang="zh-CN" altLang="en-US" sz="1800" b="1">
                <a:latin typeface="微软雅黑" pitchFamily="34" charset="-122"/>
                <a:ea typeface="微软雅黑" pitchFamily="34" charset="-122"/>
                <a:cs typeface="+mj-cs"/>
              </a:rPr>
              <a:t>六种</a:t>
            </a:r>
          </a:p>
        </p:txBody>
      </p:sp>
      <p:sp>
        <p:nvSpPr>
          <p:cNvPr id="104452" name="Line 4"/>
          <p:cNvSpPr>
            <a:spLocks noChangeShapeType="1"/>
          </p:cNvSpPr>
          <p:nvPr/>
        </p:nvSpPr>
        <p:spPr bwMode="auto">
          <a:xfrm>
            <a:off x="598488" y="3615779"/>
            <a:ext cx="8993187" cy="0"/>
          </a:xfrm>
          <a:prstGeom prst="line">
            <a:avLst/>
          </a:prstGeom>
          <a:noFill/>
          <a:ln w="19050">
            <a:solidFill>
              <a:schemeClr val="bg1">
                <a:lumMod val="50000"/>
              </a:schemeClr>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04453" name="Line 5"/>
          <p:cNvSpPr>
            <a:spLocks noChangeShapeType="1"/>
          </p:cNvSpPr>
          <p:nvPr/>
        </p:nvSpPr>
        <p:spPr bwMode="auto">
          <a:xfrm flipH="1">
            <a:off x="3465513" y="1566316"/>
            <a:ext cx="0" cy="4503738"/>
          </a:xfrm>
          <a:prstGeom prst="line">
            <a:avLst/>
          </a:prstGeom>
          <a:noFill/>
          <a:ln w="19050">
            <a:solidFill>
              <a:schemeClr val="bg1">
                <a:lumMod val="50000"/>
              </a:schemeClr>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04454" name="Text Box 6"/>
          <p:cNvSpPr txBox="1">
            <a:spLocks noChangeArrowheads="1"/>
          </p:cNvSpPr>
          <p:nvPr/>
        </p:nvSpPr>
        <p:spPr bwMode="auto">
          <a:xfrm>
            <a:off x="1609003" y="3769295"/>
            <a:ext cx="723275"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ctr"/>
            <a:r>
              <a:rPr lang="ja-JP" altLang="zh-CN">
                <a:solidFill>
                  <a:srgbClr val="3A5063"/>
                </a:solidFill>
                <a:latin typeface="微软雅黑" pitchFamily="34" charset="-122"/>
                <a:ea typeface="微软雅黑" pitchFamily="34" charset="-122"/>
              </a:rPr>
              <a:t>产品</a:t>
            </a:r>
            <a:r>
              <a:rPr lang="zh-CN" altLang="en-US">
                <a:solidFill>
                  <a:srgbClr val="3A5063"/>
                </a:solidFill>
                <a:latin typeface="微软雅黑" pitchFamily="34" charset="-122"/>
                <a:ea typeface="微软雅黑" pitchFamily="34" charset="-122"/>
              </a:rPr>
              <a:t>型</a:t>
            </a:r>
            <a:endParaRPr lang="zh-CN" altLang="ja-JP">
              <a:solidFill>
                <a:srgbClr val="3A5063"/>
              </a:solidFill>
              <a:latin typeface="微软雅黑" pitchFamily="34" charset="-122"/>
              <a:ea typeface="微软雅黑" pitchFamily="34" charset="-122"/>
            </a:endParaRPr>
          </a:p>
        </p:txBody>
      </p:sp>
      <p:sp>
        <p:nvSpPr>
          <p:cNvPr id="104455" name="Text Box 7"/>
          <p:cNvSpPr txBox="1">
            <a:spLocks noChangeArrowheads="1"/>
          </p:cNvSpPr>
          <p:nvPr/>
        </p:nvSpPr>
        <p:spPr bwMode="auto">
          <a:xfrm>
            <a:off x="4197301" y="3765835"/>
            <a:ext cx="1611339"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ctr"/>
            <a:r>
              <a:rPr lang="ja-JP" altLang="zh-CN">
                <a:solidFill>
                  <a:srgbClr val="F7AC12"/>
                </a:solidFill>
                <a:latin typeface="微软雅黑" pitchFamily="34" charset="-122"/>
                <a:ea typeface="微软雅黑" pitchFamily="34" charset="-122"/>
              </a:rPr>
              <a:t>地区</a:t>
            </a:r>
            <a:r>
              <a:rPr lang="zh-CN" altLang="ja-JP">
                <a:solidFill>
                  <a:srgbClr val="F7AC12"/>
                </a:solidFill>
                <a:latin typeface="微软雅黑" pitchFamily="34" charset="-122"/>
                <a:ea typeface="微软雅黑" pitchFamily="34" charset="-122"/>
              </a:rPr>
              <a:t>/</a:t>
            </a:r>
            <a:r>
              <a:rPr lang="ja-JP" altLang="zh-CN">
                <a:solidFill>
                  <a:srgbClr val="F7AC12"/>
                </a:solidFill>
                <a:latin typeface="微软雅黑" pitchFamily="34" charset="-122"/>
                <a:ea typeface="微软雅黑" pitchFamily="34" charset="-122"/>
              </a:rPr>
              <a:t>市场</a:t>
            </a:r>
            <a:r>
              <a:rPr lang="zh-CN" altLang="ja-JP">
                <a:solidFill>
                  <a:srgbClr val="F7AC12"/>
                </a:solidFill>
                <a:latin typeface="微软雅黑" pitchFamily="34" charset="-122"/>
                <a:ea typeface="微软雅黑" pitchFamily="34" charset="-122"/>
              </a:rPr>
              <a:t>/</a:t>
            </a:r>
            <a:r>
              <a:rPr lang="ja-JP" altLang="zh-CN">
                <a:solidFill>
                  <a:srgbClr val="F7AC12"/>
                </a:solidFill>
                <a:latin typeface="微软雅黑" pitchFamily="34" charset="-122"/>
                <a:ea typeface="微软雅黑" pitchFamily="34" charset="-122"/>
              </a:rPr>
              <a:t>客户</a:t>
            </a:r>
            <a:r>
              <a:rPr lang="zh-CN" altLang="en-US">
                <a:solidFill>
                  <a:srgbClr val="F7AC12"/>
                </a:solidFill>
                <a:latin typeface="微软雅黑" pitchFamily="34" charset="-122"/>
                <a:ea typeface="微软雅黑" pitchFamily="34" charset="-122"/>
              </a:rPr>
              <a:t>型</a:t>
            </a:r>
            <a:endParaRPr lang="zh-CN" altLang="ja-JP">
              <a:solidFill>
                <a:srgbClr val="F7AC12"/>
              </a:solidFill>
              <a:latin typeface="微软雅黑" pitchFamily="34" charset="-122"/>
              <a:ea typeface="微软雅黑" pitchFamily="34" charset="-122"/>
            </a:endParaRPr>
          </a:p>
        </p:txBody>
      </p:sp>
      <p:sp>
        <p:nvSpPr>
          <p:cNvPr id="104456" name="Text Box 8"/>
          <p:cNvSpPr txBox="1">
            <a:spLocks noChangeArrowheads="1"/>
          </p:cNvSpPr>
          <p:nvPr/>
        </p:nvSpPr>
        <p:spPr bwMode="auto">
          <a:xfrm>
            <a:off x="7612795" y="3765835"/>
            <a:ext cx="723275"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ctr"/>
            <a:r>
              <a:rPr lang="ja-JP" altLang="zh-CN">
                <a:solidFill>
                  <a:srgbClr val="3A5063"/>
                </a:solidFill>
                <a:latin typeface="微软雅黑" pitchFamily="34" charset="-122"/>
                <a:ea typeface="微软雅黑" pitchFamily="34" charset="-122"/>
              </a:rPr>
              <a:t>矩阵</a:t>
            </a:r>
            <a:r>
              <a:rPr lang="zh-CN" altLang="en-US">
                <a:solidFill>
                  <a:srgbClr val="3A5063"/>
                </a:solidFill>
                <a:latin typeface="微软雅黑" pitchFamily="34" charset="-122"/>
                <a:ea typeface="微软雅黑" pitchFamily="34" charset="-122"/>
              </a:rPr>
              <a:t>型</a:t>
            </a:r>
            <a:endParaRPr lang="zh-CN" altLang="ja-JP">
              <a:solidFill>
                <a:srgbClr val="3A5063"/>
              </a:solidFill>
              <a:latin typeface="微软雅黑" pitchFamily="34" charset="-122"/>
              <a:ea typeface="微软雅黑" pitchFamily="34" charset="-122"/>
            </a:endParaRPr>
          </a:p>
        </p:txBody>
      </p:sp>
      <p:sp>
        <p:nvSpPr>
          <p:cNvPr id="104457" name="Rectangle 10"/>
          <p:cNvSpPr>
            <a:spLocks noChangeArrowheads="1"/>
          </p:cNvSpPr>
          <p:nvPr/>
        </p:nvSpPr>
        <p:spPr bwMode="auto">
          <a:xfrm>
            <a:off x="4030663" y="4615699"/>
            <a:ext cx="544512" cy="985838"/>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04458" name="Rectangle 11"/>
          <p:cNvSpPr>
            <a:spLocks noChangeArrowheads="1"/>
          </p:cNvSpPr>
          <p:nvPr/>
        </p:nvSpPr>
        <p:spPr bwMode="auto">
          <a:xfrm>
            <a:off x="4676775" y="4615699"/>
            <a:ext cx="544513" cy="985838"/>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04459" name="Rectangle 12"/>
          <p:cNvSpPr>
            <a:spLocks noChangeArrowheads="1"/>
          </p:cNvSpPr>
          <p:nvPr/>
        </p:nvSpPr>
        <p:spPr bwMode="auto">
          <a:xfrm>
            <a:off x="5322888" y="4615699"/>
            <a:ext cx="544512" cy="985838"/>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grpSp>
        <p:nvGrpSpPr>
          <p:cNvPr id="104460" name="Group 13"/>
          <p:cNvGrpSpPr/>
          <p:nvPr/>
        </p:nvGrpSpPr>
        <p:grpSpPr>
          <a:xfrm>
            <a:off x="4105275" y="4825007"/>
            <a:ext cx="369888" cy="411163"/>
            <a:chOff x="2747" y="3168"/>
            <a:chExt cx="244" cy="278"/>
          </a:xfrm>
        </p:grpSpPr>
        <p:sp>
          <p:nvSpPr>
            <p:cNvPr id="104545" name="Oval 14"/>
            <p:cNvSpPr>
              <a:spLocks noChangeArrowheads="1"/>
            </p:cNvSpPr>
            <p:nvPr/>
          </p:nvSpPr>
          <p:spPr bwMode="auto">
            <a:xfrm>
              <a:off x="2747" y="3336"/>
              <a:ext cx="101" cy="110"/>
            </a:xfrm>
            <a:prstGeom prst="ellipse">
              <a:avLst/>
            </a:prstGeom>
            <a:solidFill>
              <a:schemeClr val="bg1"/>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rgbClr val="F7AC12"/>
                  </a:solidFill>
                  <a:latin typeface="微软雅黑" pitchFamily="34" charset="-122"/>
                  <a:ea typeface="微软雅黑" pitchFamily="34" charset="-122"/>
                </a:rPr>
                <a:t>C</a:t>
              </a:r>
            </a:p>
          </p:txBody>
        </p:sp>
        <p:sp>
          <p:nvSpPr>
            <p:cNvPr id="104546" name="Oval 15"/>
            <p:cNvSpPr>
              <a:spLocks noChangeArrowheads="1"/>
            </p:cNvSpPr>
            <p:nvPr/>
          </p:nvSpPr>
          <p:spPr bwMode="auto">
            <a:xfrm>
              <a:off x="2890" y="3336"/>
              <a:ext cx="101" cy="110"/>
            </a:xfrm>
            <a:prstGeom prst="ellipse">
              <a:avLst/>
            </a:prstGeom>
            <a:solidFill>
              <a:schemeClr val="bg1"/>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rgbClr val="F7AC12"/>
                  </a:solidFill>
                  <a:latin typeface="微软雅黑" pitchFamily="34" charset="-122"/>
                  <a:ea typeface="微软雅黑" pitchFamily="34" charset="-122"/>
                </a:rPr>
                <a:t>D</a:t>
              </a:r>
            </a:p>
          </p:txBody>
        </p:sp>
        <p:sp>
          <p:nvSpPr>
            <p:cNvPr id="104547" name="Oval 16"/>
            <p:cNvSpPr>
              <a:spLocks noChangeArrowheads="1"/>
            </p:cNvSpPr>
            <p:nvPr/>
          </p:nvSpPr>
          <p:spPr bwMode="auto">
            <a:xfrm>
              <a:off x="2747" y="3168"/>
              <a:ext cx="101" cy="110"/>
            </a:xfrm>
            <a:prstGeom prst="ellipse">
              <a:avLst/>
            </a:prstGeom>
            <a:solidFill>
              <a:schemeClr val="bg1"/>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rgbClr val="F7AC12"/>
                  </a:solidFill>
                  <a:latin typeface="微软雅黑" pitchFamily="34" charset="-122"/>
                  <a:ea typeface="微软雅黑" pitchFamily="34" charset="-122"/>
                </a:rPr>
                <a:t>A</a:t>
              </a:r>
            </a:p>
          </p:txBody>
        </p:sp>
        <p:sp>
          <p:nvSpPr>
            <p:cNvPr id="104548" name="Oval 17"/>
            <p:cNvSpPr>
              <a:spLocks noChangeArrowheads="1"/>
            </p:cNvSpPr>
            <p:nvPr/>
          </p:nvSpPr>
          <p:spPr bwMode="auto">
            <a:xfrm>
              <a:off x="2890" y="3168"/>
              <a:ext cx="101" cy="110"/>
            </a:xfrm>
            <a:prstGeom prst="ellipse">
              <a:avLst/>
            </a:prstGeom>
            <a:solidFill>
              <a:schemeClr val="bg1"/>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rgbClr val="F7AC12"/>
                  </a:solidFill>
                  <a:latin typeface="微软雅黑" pitchFamily="34" charset="-122"/>
                  <a:ea typeface="微软雅黑" pitchFamily="34" charset="-122"/>
                </a:rPr>
                <a:t>B</a:t>
              </a:r>
            </a:p>
          </p:txBody>
        </p:sp>
      </p:grpSp>
      <p:grpSp>
        <p:nvGrpSpPr>
          <p:cNvPr id="104461" name="Group 18"/>
          <p:cNvGrpSpPr/>
          <p:nvPr/>
        </p:nvGrpSpPr>
        <p:grpSpPr>
          <a:xfrm>
            <a:off x="4749800" y="4825007"/>
            <a:ext cx="368300" cy="411163"/>
            <a:chOff x="2747" y="3168"/>
            <a:chExt cx="244" cy="278"/>
          </a:xfrm>
        </p:grpSpPr>
        <p:sp>
          <p:nvSpPr>
            <p:cNvPr id="104541" name="Oval 19"/>
            <p:cNvSpPr>
              <a:spLocks noChangeArrowheads="1"/>
            </p:cNvSpPr>
            <p:nvPr/>
          </p:nvSpPr>
          <p:spPr bwMode="auto">
            <a:xfrm>
              <a:off x="2747" y="3336"/>
              <a:ext cx="101" cy="110"/>
            </a:xfrm>
            <a:prstGeom prst="ellipse">
              <a:avLst/>
            </a:prstGeom>
            <a:solidFill>
              <a:schemeClr val="bg1"/>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rgbClr val="F7AC12"/>
                  </a:solidFill>
                  <a:latin typeface="微软雅黑" pitchFamily="34" charset="-122"/>
                  <a:ea typeface="微软雅黑" pitchFamily="34" charset="-122"/>
                </a:rPr>
                <a:t>C</a:t>
              </a:r>
            </a:p>
          </p:txBody>
        </p:sp>
        <p:sp>
          <p:nvSpPr>
            <p:cNvPr id="104542" name="Oval 20"/>
            <p:cNvSpPr>
              <a:spLocks noChangeArrowheads="1"/>
            </p:cNvSpPr>
            <p:nvPr/>
          </p:nvSpPr>
          <p:spPr bwMode="auto">
            <a:xfrm>
              <a:off x="2890" y="3336"/>
              <a:ext cx="101" cy="110"/>
            </a:xfrm>
            <a:prstGeom prst="ellipse">
              <a:avLst/>
            </a:prstGeom>
            <a:solidFill>
              <a:schemeClr val="bg1"/>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rgbClr val="F7AC12"/>
                  </a:solidFill>
                  <a:latin typeface="微软雅黑" pitchFamily="34" charset="-122"/>
                  <a:ea typeface="微软雅黑" pitchFamily="34" charset="-122"/>
                </a:rPr>
                <a:t>D</a:t>
              </a:r>
            </a:p>
          </p:txBody>
        </p:sp>
        <p:sp>
          <p:nvSpPr>
            <p:cNvPr id="104543" name="Oval 21"/>
            <p:cNvSpPr>
              <a:spLocks noChangeArrowheads="1"/>
            </p:cNvSpPr>
            <p:nvPr/>
          </p:nvSpPr>
          <p:spPr bwMode="auto">
            <a:xfrm>
              <a:off x="2747" y="3168"/>
              <a:ext cx="101" cy="110"/>
            </a:xfrm>
            <a:prstGeom prst="ellipse">
              <a:avLst/>
            </a:prstGeom>
            <a:solidFill>
              <a:schemeClr val="bg1"/>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rgbClr val="F7AC12"/>
                  </a:solidFill>
                  <a:latin typeface="微软雅黑" pitchFamily="34" charset="-122"/>
                  <a:ea typeface="微软雅黑" pitchFamily="34" charset="-122"/>
                </a:rPr>
                <a:t>A</a:t>
              </a:r>
            </a:p>
          </p:txBody>
        </p:sp>
        <p:sp>
          <p:nvSpPr>
            <p:cNvPr id="104544" name="Oval 22"/>
            <p:cNvSpPr>
              <a:spLocks noChangeArrowheads="1"/>
            </p:cNvSpPr>
            <p:nvPr/>
          </p:nvSpPr>
          <p:spPr bwMode="auto">
            <a:xfrm>
              <a:off x="2890" y="3168"/>
              <a:ext cx="101" cy="110"/>
            </a:xfrm>
            <a:prstGeom prst="ellipse">
              <a:avLst/>
            </a:prstGeom>
            <a:solidFill>
              <a:schemeClr val="bg1"/>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rgbClr val="F7AC12"/>
                  </a:solidFill>
                  <a:latin typeface="微软雅黑" pitchFamily="34" charset="-122"/>
                  <a:ea typeface="微软雅黑" pitchFamily="34" charset="-122"/>
                </a:rPr>
                <a:t>B</a:t>
              </a:r>
            </a:p>
          </p:txBody>
        </p:sp>
      </p:grpSp>
      <p:grpSp>
        <p:nvGrpSpPr>
          <p:cNvPr id="104462" name="Group 23"/>
          <p:cNvGrpSpPr/>
          <p:nvPr/>
        </p:nvGrpSpPr>
        <p:grpSpPr>
          <a:xfrm>
            <a:off x="5394325" y="4825007"/>
            <a:ext cx="368300" cy="411163"/>
            <a:chOff x="2747" y="3168"/>
            <a:chExt cx="244" cy="278"/>
          </a:xfrm>
        </p:grpSpPr>
        <p:sp>
          <p:nvSpPr>
            <p:cNvPr id="104537" name="Oval 24"/>
            <p:cNvSpPr>
              <a:spLocks noChangeArrowheads="1"/>
            </p:cNvSpPr>
            <p:nvPr/>
          </p:nvSpPr>
          <p:spPr bwMode="auto">
            <a:xfrm>
              <a:off x="2747" y="3336"/>
              <a:ext cx="101" cy="110"/>
            </a:xfrm>
            <a:prstGeom prst="ellipse">
              <a:avLst/>
            </a:prstGeom>
            <a:solidFill>
              <a:schemeClr val="bg1"/>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rgbClr val="F7AC12"/>
                  </a:solidFill>
                  <a:latin typeface="微软雅黑" pitchFamily="34" charset="-122"/>
                  <a:ea typeface="微软雅黑" pitchFamily="34" charset="-122"/>
                </a:rPr>
                <a:t>C</a:t>
              </a:r>
            </a:p>
          </p:txBody>
        </p:sp>
        <p:sp>
          <p:nvSpPr>
            <p:cNvPr id="104538" name="Oval 25"/>
            <p:cNvSpPr>
              <a:spLocks noChangeArrowheads="1"/>
            </p:cNvSpPr>
            <p:nvPr/>
          </p:nvSpPr>
          <p:spPr bwMode="auto">
            <a:xfrm>
              <a:off x="2890" y="3336"/>
              <a:ext cx="101" cy="110"/>
            </a:xfrm>
            <a:prstGeom prst="ellipse">
              <a:avLst/>
            </a:prstGeom>
            <a:solidFill>
              <a:schemeClr val="bg1"/>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rgbClr val="F7AC12"/>
                  </a:solidFill>
                  <a:latin typeface="微软雅黑" pitchFamily="34" charset="-122"/>
                  <a:ea typeface="微软雅黑" pitchFamily="34" charset="-122"/>
                </a:rPr>
                <a:t>D</a:t>
              </a:r>
            </a:p>
          </p:txBody>
        </p:sp>
        <p:sp>
          <p:nvSpPr>
            <p:cNvPr id="104539" name="Oval 26"/>
            <p:cNvSpPr>
              <a:spLocks noChangeArrowheads="1"/>
            </p:cNvSpPr>
            <p:nvPr/>
          </p:nvSpPr>
          <p:spPr bwMode="auto">
            <a:xfrm>
              <a:off x="2747" y="3168"/>
              <a:ext cx="101" cy="110"/>
            </a:xfrm>
            <a:prstGeom prst="ellipse">
              <a:avLst/>
            </a:prstGeom>
            <a:solidFill>
              <a:schemeClr val="bg1"/>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rgbClr val="F7AC12"/>
                  </a:solidFill>
                  <a:latin typeface="微软雅黑" pitchFamily="34" charset="-122"/>
                  <a:ea typeface="微软雅黑" pitchFamily="34" charset="-122"/>
                </a:rPr>
                <a:t>A</a:t>
              </a:r>
            </a:p>
          </p:txBody>
        </p:sp>
        <p:sp>
          <p:nvSpPr>
            <p:cNvPr id="104540" name="Oval 27"/>
            <p:cNvSpPr>
              <a:spLocks noChangeArrowheads="1"/>
            </p:cNvSpPr>
            <p:nvPr/>
          </p:nvSpPr>
          <p:spPr bwMode="auto">
            <a:xfrm>
              <a:off x="2890" y="3168"/>
              <a:ext cx="101" cy="110"/>
            </a:xfrm>
            <a:prstGeom prst="ellipse">
              <a:avLst/>
            </a:prstGeom>
            <a:solidFill>
              <a:schemeClr val="bg1"/>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rgbClr val="F7AC12"/>
                  </a:solidFill>
                  <a:latin typeface="微软雅黑" pitchFamily="34" charset="-122"/>
                  <a:ea typeface="微软雅黑" pitchFamily="34" charset="-122"/>
                </a:rPr>
                <a:t>B</a:t>
              </a:r>
            </a:p>
          </p:txBody>
        </p:sp>
      </p:grpSp>
      <p:sp>
        <p:nvSpPr>
          <p:cNvPr id="104463" name="Text Box 28"/>
          <p:cNvSpPr txBox="1">
            <a:spLocks noChangeArrowheads="1"/>
          </p:cNvSpPr>
          <p:nvPr/>
        </p:nvSpPr>
        <p:spPr bwMode="auto">
          <a:xfrm>
            <a:off x="4065588" y="4068361"/>
            <a:ext cx="437940" cy="584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ctr"/>
            <a:r>
              <a:rPr lang="ja-JP" altLang="zh-CN" sz="800">
                <a:solidFill>
                  <a:srgbClr val="F7AC12"/>
                </a:solidFill>
                <a:latin typeface="微软雅黑" pitchFamily="34" charset="-122"/>
                <a:ea typeface="微软雅黑" pitchFamily="34" charset="-122"/>
              </a:rPr>
              <a:t>地区</a:t>
            </a:r>
            <a:r>
              <a:rPr lang="zh-CN" altLang="ja-JP" sz="800">
                <a:solidFill>
                  <a:srgbClr val="F7AC12"/>
                </a:solidFill>
                <a:latin typeface="微软雅黑" pitchFamily="34" charset="-122"/>
                <a:ea typeface="微软雅黑" pitchFamily="34" charset="-122"/>
              </a:rPr>
              <a:t>/</a:t>
            </a:r>
          </a:p>
          <a:p>
            <a:pPr algn="ctr"/>
            <a:r>
              <a:rPr lang="ja-JP" altLang="zh-CN" sz="800">
                <a:solidFill>
                  <a:srgbClr val="F7AC12"/>
                </a:solidFill>
                <a:latin typeface="微软雅黑" pitchFamily="34" charset="-122"/>
                <a:ea typeface="微软雅黑" pitchFamily="34" charset="-122"/>
              </a:rPr>
              <a:t>市场</a:t>
            </a:r>
            <a:r>
              <a:rPr lang="zh-CN" altLang="ja-JP" sz="800">
                <a:solidFill>
                  <a:srgbClr val="F7AC12"/>
                </a:solidFill>
                <a:latin typeface="微软雅黑" pitchFamily="34" charset="-122"/>
                <a:ea typeface="微软雅黑" pitchFamily="34" charset="-122"/>
              </a:rPr>
              <a:t>/</a:t>
            </a:r>
          </a:p>
          <a:p>
            <a:pPr algn="ctr"/>
            <a:r>
              <a:rPr lang="ja-JP" altLang="zh-CN" sz="800">
                <a:solidFill>
                  <a:srgbClr val="F7AC12"/>
                </a:solidFill>
                <a:latin typeface="微软雅黑" pitchFamily="34" charset="-122"/>
                <a:ea typeface="微软雅黑" pitchFamily="34" charset="-122"/>
              </a:rPr>
              <a:t>客户</a:t>
            </a:r>
            <a:endParaRPr lang="zh-CN" altLang="ja-JP" sz="800">
              <a:solidFill>
                <a:srgbClr val="F7AC12"/>
              </a:solidFill>
              <a:latin typeface="微软雅黑" pitchFamily="34" charset="-122"/>
              <a:ea typeface="微软雅黑" pitchFamily="34" charset="-122"/>
            </a:endParaRPr>
          </a:p>
          <a:p>
            <a:pPr algn="ctr"/>
            <a:r>
              <a:rPr lang="zh-CN" altLang="ja-JP" sz="800">
                <a:solidFill>
                  <a:srgbClr val="F7AC12"/>
                </a:solidFill>
                <a:latin typeface="微软雅黑" pitchFamily="34" charset="-122"/>
                <a:ea typeface="微软雅黑" pitchFamily="34" charset="-122"/>
              </a:rPr>
              <a:t>1</a:t>
            </a:r>
          </a:p>
        </p:txBody>
      </p:sp>
      <p:sp>
        <p:nvSpPr>
          <p:cNvPr id="104464" name="Text Box 29"/>
          <p:cNvSpPr txBox="1">
            <a:spLocks noChangeArrowheads="1"/>
          </p:cNvSpPr>
          <p:nvPr/>
        </p:nvSpPr>
        <p:spPr bwMode="auto">
          <a:xfrm>
            <a:off x="4721225" y="4068361"/>
            <a:ext cx="437940" cy="584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ctr"/>
            <a:r>
              <a:rPr lang="ja-JP" altLang="zh-CN" sz="800">
                <a:solidFill>
                  <a:srgbClr val="F7AC12"/>
                </a:solidFill>
                <a:latin typeface="微软雅黑" pitchFamily="34" charset="-122"/>
                <a:ea typeface="微软雅黑" pitchFamily="34" charset="-122"/>
              </a:rPr>
              <a:t>地区</a:t>
            </a:r>
            <a:r>
              <a:rPr lang="zh-CN" altLang="ja-JP" sz="800">
                <a:solidFill>
                  <a:srgbClr val="F7AC12"/>
                </a:solidFill>
                <a:latin typeface="微软雅黑" pitchFamily="34" charset="-122"/>
                <a:ea typeface="微软雅黑" pitchFamily="34" charset="-122"/>
              </a:rPr>
              <a:t>/</a:t>
            </a:r>
          </a:p>
          <a:p>
            <a:pPr algn="ctr"/>
            <a:r>
              <a:rPr lang="ja-JP" altLang="zh-CN" sz="800">
                <a:solidFill>
                  <a:srgbClr val="F7AC12"/>
                </a:solidFill>
                <a:latin typeface="微软雅黑" pitchFamily="34" charset="-122"/>
                <a:ea typeface="微软雅黑" pitchFamily="34" charset="-122"/>
              </a:rPr>
              <a:t>市场</a:t>
            </a:r>
            <a:r>
              <a:rPr lang="zh-CN" altLang="ja-JP" sz="800">
                <a:solidFill>
                  <a:srgbClr val="F7AC12"/>
                </a:solidFill>
                <a:latin typeface="微软雅黑" pitchFamily="34" charset="-122"/>
                <a:ea typeface="微软雅黑" pitchFamily="34" charset="-122"/>
              </a:rPr>
              <a:t>/</a:t>
            </a:r>
          </a:p>
          <a:p>
            <a:pPr algn="ctr"/>
            <a:r>
              <a:rPr lang="ja-JP" altLang="zh-CN" sz="800">
                <a:solidFill>
                  <a:srgbClr val="F7AC12"/>
                </a:solidFill>
                <a:latin typeface="微软雅黑" pitchFamily="34" charset="-122"/>
                <a:ea typeface="微软雅黑" pitchFamily="34" charset="-122"/>
              </a:rPr>
              <a:t>客户</a:t>
            </a:r>
            <a:endParaRPr lang="zh-CN" altLang="ja-JP" sz="800">
              <a:solidFill>
                <a:srgbClr val="F7AC12"/>
              </a:solidFill>
              <a:latin typeface="微软雅黑" pitchFamily="34" charset="-122"/>
              <a:ea typeface="微软雅黑" pitchFamily="34" charset="-122"/>
            </a:endParaRPr>
          </a:p>
          <a:p>
            <a:pPr algn="ctr"/>
            <a:r>
              <a:rPr lang="zh-CN" altLang="ja-JP" sz="800">
                <a:solidFill>
                  <a:srgbClr val="F7AC12"/>
                </a:solidFill>
                <a:latin typeface="微软雅黑" pitchFamily="34" charset="-122"/>
                <a:ea typeface="微软雅黑" pitchFamily="34" charset="-122"/>
              </a:rPr>
              <a:t>2</a:t>
            </a:r>
          </a:p>
        </p:txBody>
      </p:sp>
      <p:sp>
        <p:nvSpPr>
          <p:cNvPr id="104465" name="Text Box 30"/>
          <p:cNvSpPr txBox="1">
            <a:spLocks noChangeArrowheads="1"/>
          </p:cNvSpPr>
          <p:nvPr/>
        </p:nvSpPr>
        <p:spPr bwMode="auto">
          <a:xfrm>
            <a:off x="5376863" y="4068361"/>
            <a:ext cx="437940" cy="584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ctr"/>
            <a:r>
              <a:rPr lang="ja-JP" altLang="zh-CN" sz="800">
                <a:solidFill>
                  <a:srgbClr val="F7AC12"/>
                </a:solidFill>
                <a:latin typeface="微软雅黑" pitchFamily="34" charset="-122"/>
                <a:ea typeface="微软雅黑" pitchFamily="34" charset="-122"/>
              </a:rPr>
              <a:t>地区</a:t>
            </a:r>
            <a:r>
              <a:rPr lang="zh-CN" altLang="ja-JP" sz="800">
                <a:solidFill>
                  <a:srgbClr val="F7AC12"/>
                </a:solidFill>
                <a:latin typeface="微软雅黑" pitchFamily="34" charset="-122"/>
                <a:ea typeface="微软雅黑" pitchFamily="34" charset="-122"/>
              </a:rPr>
              <a:t>/</a:t>
            </a:r>
          </a:p>
          <a:p>
            <a:pPr algn="ctr"/>
            <a:r>
              <a:rPr lang="ja-JP" altLang="zh-CN" sz="800">
                <a:solidFill>
                  <a:srgbClr val="F7AC12"/>
                </a:solidFill>
                <a:latin typeface="微软雅黑" pitchFamily="34" charset="-122"/>
                <a:ea typeface="微软雅黑" pitchFamily="34" charset="-122"/>
              </a:rPr>
              <a:t>市场</a:t>
            </a:r>
            <a:r>
              <a:rPr lang="zh-CN" altLang="ja-JP" sz="800">
                <a:solidFill>
                  <a:srgbClr val="F7AC12"/>
                </a:solidFill>
                <a:latin typeface="微软雅黑" pitchFamily="34" charset="-122"/>
                <a:ea typeface="微软雅黑" pitchFamily="34" charset="-122"/>
              </a:rPr>
              <a:t>/</a:t>
            </a:r>
          </a:p>
          <a:p>
            <a:pPr algn="ctr"/>
            <a:r>
              <a:rPr lang="ja-JP" altLang="zh-CN" sz="800">
                <a:solidFill>
                  <a:srgbClr val="F7AC12"/>
                </a:solidFill>
                <a:latin typeface="微软雅黑" pitchFamily="34" charset="-122"/>
                <a:ea typeface="微软雅黑" pitchFamily="34" charset="-122"/>
              </a:rPr>
              <a:t>客户</a:t>
            </a:r>
            <a:endParaRPr lang="zh-CN" altLang="ja-JP" sz="800">
              <a:solidFill>
                <a:srgbClr val="F7AC12"/>
              </a:solidFill>
              <a:latin typeface="微软雅黑" pitchFamily="34" charset="-122"/>
              <a:ea typeface="微软雅黑" pitchFamily="34" charset="-122"/>
            </a:endParaRPr>
          </a:p>
          <a:p>
            <a:pPr algn="ctr"/>
            <a:r>
              <a:rPr lang="zh-CN" altLang="ja-JP" sz="800">
                <a:solidFill>
                  <a:srgbClr val="F7AC12"/>
                </a:solidFill>
                <a:latin typeface="微软雅黑" pitchFamily="34" charset="-122"/>
                <a:ea typeface="微软雅黑" pitchFamily="34" charset="-122"/>
              </a:rPr>
              <a:t>3</a:t>
            </a:r>
          </a:p>
        </p:txBody>
      </p:sp>
      <p:sp>
        <p:nvSpPr>
          <p:cNvPr id="104466" name="Text Box 31"/>
          <p:cNvSpPr txBox="1">
            <a:spLocks noChangeArrowheads="1"/>
          </p:cNvSpPr>
          <p:nvPr/>
        </p:nvSpPr>
        <p:spPr bwMode="auto">
          <a:xfrm>
            <a:off x="3565525" y="5610820"/>
            <a:ext cx="646331" cy="2308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r>
              <a:rPr lang="ja-JP" altLang="zh-CN" sz="900">
                <a:solidFill>
                  <a:srgbClr val="F7AC12"/>
                </a:solidFill>
                <a:latin typeface="微软雅黑" pitchFamily="34" charset="-122"/>
                <a:ea typeface="微软雅黑" pitchFamily="34" charset="-122"/>
              </a:rPr>
              <a:t>专业</a:t>
            </a:r>
            <a:r>
              <a:rPr lang="zh-CN" altLang="zh-CN" sz="900">
                <a:solidFill>
                  <a:srgbClr val="F7AC12"/>
                </a:solidFill>
                <a:latin typeface="微软雅黑" pitchFamily="34" charset="-122"/>
                <a:ea typeface="微软雅黑" pitchFamily="34" charset="-122"/>
              </a:rPr>
              <a:t>职能</a:t>
            </a:r>
            <a:endParaRPr lang="zh-CN" altLang="ja-JP" sz="900">
              <a:solidFill>
                <a:srgbClr val="F7AC12"/>
              </a:solidFill>
              <a:latin typeface="微软雅黑" pitchFamily="34" charset="-122"/>
              <a:ea typeface="微软雅黑" pitchFamily="34" charset="-122"/>
            </a:endParaRPr>
          </a:p>
        </p:txBody>
      </p:sp>
      <p:sp>
        <p:nvSpPr>
          <p:cNvPr id="104467" name="Line 32"/>
          <p:cNvSpPr>
            <a:spLocks noChangeShapeType="1"/>
          </p:cNvSpPr>
          <p:nvPr/>
        </p:nvSpPr>
        <p:spPr bwMode="auto">
          <a:xfrm flipV="1">
            <a:off x="3879850" y="5293320"/>
            <a:ext cx="363538" cy="312737"/>
          </a:xfrm>
          <a:prstGeom prst="line">
            <a:avLst/>
          </a:prstGeom>
          <a:noFill/>
          <a:ln w="28575">
            <a:solidFill>
              <a:srgbClr val="CD4E37"/>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grpSp>
        <p:nvGrpSpPr>
          <p:cNvPr id="104468" name="Group 33"/>
          <p:cNvGrpSpPr/>
          <p:nvPr/>
        </p:nvGrpSpPr>
        <p:grpSpPr>
          <a:xfrm>
            <a:off x="7097588" y="4221088"/>
            <a:ext cx="2247900" cy="1333500"/>
            <a:chOff x="4647" y="2825"/>
            <a:chExt cx="1486" cy="900"/>
          </a:xfrm>
        </p:grpSpPr>
        <p:sp>
          <p:nvSpPr>
            <p:cNvPr id="104528" name="Rectangle 34"/>
            <p:cNvSpPr>
              <a:spLocks noChangeArrowheads="1"/>
            </p:cNvSpPr>
            <p:nvPr/>
          </p:nvSpPr>
          <p:spPr bwMode="auto">
            <a:xfrm>
              <a:off x="4730" y="3058"/>
              <a:ext cx="360" cy="667"/>
            </a:xfrm>
            <a:prstGeom prst="rect">
              <a:avLst/>
            </a:prstGeom>
            <a:solidFill>
              <a:srgbClr val="3A5063"/>
            </a:solidFill>
            <a:ln w="9525">
              <a:solidFill>
                <a:schemeClr val="bg1"/>
              </a:solid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solidFill>
                  <a:srgbClr val="3A5063"/>
                </a:solidFill>
                <a:latin typeface="微软雅黑" pitchFamily="34" charset="-122"/>
                <a:ea typeface="微软雅黑" pitchFamily="34" charset="-122"/>
              </a:endParaRPr>
            </a:p>
          </p:txBody>
        </p:sp>
        <p:sp>
          <p:nvSpPr>
            <p:cNvPr id="104529" name="Rectangle 35"/>
            <p:cNvSpPr>
              <a:spLocks noChangeArrowheads="1"/>
            </p:cNvSpPr>
            <p:nvPr/>
          </p:nvSpPr>
          <p:spPr bwMode="auto">
            <a:xfrm>
              <a:off x="5168" y="3058"/>
              <a:ext cx="360" cy="667"/>
            </a:xfrm>
            <a:prstGeom prst="rect">
              <a:avLst/>
            </a:prstGeom>
            <a:solidFill>
              <a:srgbClr val="3A5063"/>
            </a:solidFill>
            <a:ln w="9525">
              <a:solidFill>
                <a:schemeClr val="bg1"/>
              </a:solid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solidFill>
                  <a:srgbClr val="3A5063"/>
                </a:solidFill>
                <a:latin typeface="微软雅黑" pitchFamily="34" charset="-122"/>
                <a:ea typeface="微软雅黑" pitchFamily="34" charset="-122"/>
              </a:endParaRPr>
            </a:p>
          </p:txBody>
        </p:sp>
        <p:sp>
          <p:nvSpPr>
            <p:cNvPr id="104530" name="Rectangle 36"/>
            <p:cNvSpPr>
              <a:spLocks noChangeArrowheads="1"/>
            </p:cNvSpPr>
            <p:nvPr/>
          </p:nvSpPr>
          <p:spPr bwMode="auto">
            <a:xfrm>
              <a:off x="5606" y="3058"/>
              <a:ext cx="360" cy="667"/>
            </a:xfrm>
            <a:prstGeom prst="rect">
              <a:avLst/>
            </a:prstGeom>
            <a:solidFill>
              <a:srgbClr val="3A5063"/>
            </a:solidFill>
            <a:ln w="9525">
              <a:solidFill>
                <a:schemeClr val="bg1"/>
              </a:solid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solidFill>
                  <a:srgbClr val="3A5063"/>
                </a:solidFill>
                <a:latin typeface="微软雅黑" pitchFamily="34" charset="-122"/>
                <a:ea typeface="微软雅黑" pitchFamily="34" charset="-122"/>
              </a:endParaRPr>
            </a:p>
          </p:txBody>
        </p:sp>
        <p:sp>
          <p:nvSpPr>
            <p:cNvPr id="104531" name="AutoShape 37"/>
            <p:cNvSpPr>
              <a:spLocks noChangeArrowheads="1"/>
            </p:cNvSpPr>
            <p:nvPr/>
          </p:nvSpPr>
          <p:spPr bwMode="auto">
            <a:xfrm>
              <a:off x="4647" y="3173"/>
              <a:ext cx="1486" cy="114"/>
            </a:xfrm>
            <a:prstGeom prst="rightArrow">
              <a:avLst>
                <a:gd name="adj1" fmla="val 100000"/>
                <a:gd name="adj2" fmla="val 96315"/>
              </a:avLst>
            </a:prstGeom>
            <a:solidFill>
              <a:schemeClr val="bg1"/>
            </a:solidFill>
            <a:ln w="28575">
              <a:solidFill>
                <a:srgbClr val="3A5063"/>
              </a:solid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solidFill>
                  <a:srgbClr val="3A5063"/>
                </a:solidFill>
                <a:latin typeface="微软雅黑" pitchFamily="34" charset="-122"/>
                <a:ea typeface="微软雅黑" pitchFamily="34" charset="-122"/>
              </a:endParaRPr>
            </a:p>
          </p:txBody>
        </p:sp>
        <p:sp>
          <p:nvSpPr>
            <p:cNvPr id="104532" name="AutoShape 38"/>
            <p:cNvSpPr>
              <a:spLocks noChangeArrowheads="1"/>
            </p:cNvSpPr>
            <p:nvPr/>
          </p:nvSpPr>
          <p:spPr bwMode="auto">
            <a:xfrm>
              <a:off x="4647" y="3348"/>
              <a:ext cx="1486" cy="114"/>
            </a:xfrm>
            <a:prstGeom prst="rightArrow">
              <a:avLst>
                <a:gd name="adj1" fmla="val 100000"/>
                <a:gd name="adj2" fmla="val 96315"/>
              </a:avLst>
            </a:prstGeom>
            <a:solidFill>
              <a:schemeClr val="bg1"/>
            </a:solidFill>
            <a:ln w="28575">
              <a:solidFill>
                <a:srgbClr val="3A5063"/>
              </a:solid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solidFill>
                  <a:srgbClr val="3A5063"/>
                </a:solidFill>
                <a:latin typeface="微软雅黑" pitchFamily="34" charset="-122"/>
                <a:ea typeface="微软雅黑" pitchFamily="34" charset="-122"/>
              </a:endParaRPr>
            </a:p>
          </p:txBody>
        </p:sp>
        <p:sp>
          <p:nvSpPr>
            <p:cNvPr id="104533" name="AutoShape 39"/>
            <p:cNvSpPr>
              <a:spLocks noChangeArrowheads="1"/>
            </p:cNvSpPr>
            <p:nvPr/>
          </p:nvSpPr>
          <p:spPr bwMode="auto">
            <a:xfrm>
              <a:off x="4647" y="3524"/>
              <a:ext cx="1486" cy="114"/>
            </a:xfrm>
            <a:prstGeom prst="rightArrow">
              <a:avLst>
                <a:gd name="adj1" fmla="val 100000"/>
                <a:gd name="adj2" fmla="val 96315"/>
              </a:avLst>
            </a:prstGeom>
            <a:solidFill>
              <a:schemeClr val="bg1"/>
            </a:solidFill>
            <a:ln w="28575">
              <a:solidFill>
                <a:srgbClr val="3A5063"/>
              </a:solid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solidFill>
                  <a:srgbClr val="3A5063"/>
                </a:solidFill>
                <a:latin typeface="微软雅黑" pitchFamily="34" charset="-122"/>
                <a:ea typeface="微软雅黑" pitchFamily="34" charset="-122"/>
              </a:endParaRPr>
            </a:p>
          </p:txBody>
        </p:sp>
        <p:sp>
          <p:nvSpPr>
            <p:cNvPr id="104534" name="Text Box 40"/>
            <p:cNvSpPr txBox="1">
              <a:spLocks noChangeArrowheads="1"/>
            </p:cNvSpPr>
            <p:nvPr/>
          </p:nvSpPr>
          <p:spPr bwMode="auto">
            <a:xfrm>
              <a:off x="4678" y="2825"/>
              <a:ext cx="391" cy="227"/>
            </a:xfrm>
            <a:prstGeom prst="rect">
              <a:avLst/>
            </a:prstGeom>
            <a:no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ctr"/>
              <a:r>
                <a:rPr lang="zh-CN" altLang="en-US" sz="800">
                  <a:solidFill>
                    <a:srgbClr val="3A5063"/>
                  </a:solidFill>
                  <a:latin typeface="微软雅黑" pitchFamily="34" charset="-122"/>
                  <a:ea typeface="微软雅黑" pitchFamily="34" charset="-122"/>
                </a:rPr>
                <a:t>专业职能</a:t>
              </a:r>
              <a:endParaRPr lang="ja-JP" altLang="en-US" sz="800">
                <a:solidFill>
                  <a:srgbClr val="3A5063"/>
                </a:solidFill>
                <a:latin typeface="微软雅黑" pitchFamily="34" charset="-122"/>
                <a:ea typeface="微软雅黑" pitchFamily="34" charset="-122"/>
              </a:endParaRPr>
            </a:p>
            <a:p>
              <a:pPr algn="ctr"/>
              <a:r>
                <a:rPr lang="zh-CN" altLang="ja-JP" sz="800">
                  <a:solidFill>
                    <a:srgbClr val="3A5063"/>
                  </a:solidFill>
                  <a:latin typeface="微软雅黑" pitchFamily="34" charset="-122"/>
                  <a:ea typeface="微软雅黑" pitchFamily="34" charset="-122"/>
                </a:rPr>
                <a:t>1</a:t>
              </a:r>
            </a:p>
          </p:txBody>
        </p:sp>
        <p:sp>
          <p:nvSpPr>
            <p:cNvPr id="104535" name="Text Box 41"/>
            <p:cNvSpPr txBox="1">
              <a:spLocks noChangeArrowheads="1"/>
            </p:cNvSpPr>
            <p:nvPr/>
          </p:nvSpPr>
          <p:spPr bwMode="auto">
            <a:xfrm>
              <a:off x="5158" y="2825"/>
              <a:ext cx="390" cy="227"/>
            </a:xfrm>
            <a:prstGeom prst="rect">
              <a:avLst/>
            </a:prstGeom>
            <a:no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ctr"/>
              <a:r>
                <a:rPr lang="ja-JP" altLang="en-US" sz="800">
                  <a:solidFill>
                    <a:srgbClr val="3A5063"/>
                  </a:solidFill>
                  <a:latin typeface="微软雅黑" pitchFamily="34" charset="-122"/>
                  <a:ea typeface="微软雅黑" pitchFamily="34" charset="-122"/>
                </a:rPr>
                <a:t>专业</a:t>
              </a:r>
              <a:r>
                <a:rPr lang="zh-CN" altLang="en-US" sz="800">
                  <a:solidFill>
                    <a:srgbClr val="3A5063"/>
                  </a:solidFill>
                  <a:latin typeface="微软雅黑" pitchFamily="34" charset="-122"/>
                  <a:ea typeface="微软雅黑" pitchFamily="34" charset="-122"/>
                </a:rPr>
                <a:t>职能</a:t>
              </a:r>
              <a:endParaRPr lang="ja-JP" altLang="en-US" sz="800">
                <a:solidFill>
                  <a:srgbClr val="3A5063"/>
                </a:solidFill>
                <a:latin typeface="微软雅黑" pitchFamily="34" charset="-122"/>
                <a:ea typeface="微软雅黑" pitchFamily="34" charset="-122"/>
              </a:endParaRPr>
            </a:p>
            <a:p>
              <a:pPr algn="ctr"/>
              <a:r>
                <a:rPr lang="zh-CN" altLang="ja-JP" sz="800">
                  <a:solidFill>
                    <a:srgbClr val="3A5063"/>
                  </a:solidFill>
                  <a:latin typeface="微软雅黑" pitchFamily="34" charset="-122"/>
                  <a:ea typeface="微软雅黑" pitchFamily="34" charset="-122"/>
                </a:rPr>
                <a:t>2</a:t>
              </a:r>
            </a:p>
          </p:txBody>
        </p:sp>
        <p:sp>
          <p:nvSpPr>
            <p:cNvPr id="104536" name="Text Box 42"/>
            <p:cNvSpPr txBox="1">
              <a:spLocks noChangeArrowheads="1"/>
            </p:cNvSpPr>
            <p:nvPr/>
          </p:nvSpPr>
          <p:spPr bwMode="auto">
            <a:xfrm>
              <a:off x="5590" y="2825"/>
              <a:ext cx="391" cy="227"/>
            </a:xfrm>
            <a:prstGeom prst="rect">
              <a:avLst/>
            </a:prstGeom>
            <a:no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ctr"/>
              <a:r>
                <a:rPr lang="ja-JP" altLang="en-US" sz="800">
                  <a:solidFill>
                    <a:srgbClr val="3A5063"/>
                  </a:solidFill>
                  <a:latin typeface="微软雅黑" pitchFamily="34" charset="-122"/>
                  <a:ea typeface="微软雅黑" pitchFamily="34" charset="-122"/>
                </a:rPr>
                <a:t>专业</a:t>
              </a:r>
              <a:r>
                <a:rPr lang="zh-CN" altLang="en-US" sz="800">
                  <a:solidFill>
                    <a:srgbClr val="3A5063"/>
                  </a:solidFill>
                  <a:latin typeface="微软雅黑" pitchFamily="34" charset="-122"/>
                  <a:ea typeface="微软雅黑" pitchFamily="34" charset="-122"/>
                </a:rPr>
                <a:t>职能</a:t>
              </a:r>
              <a:endParaRPr lang="ja-JP" altLang="en-US" sz="800">
                <a:solidFill>
                  <a:srgbClr val="3A5063"/>
                </a:solidFill>
                <a:latin typeface="微软雅黑" pitchFamily="34" charset="-122"/>
                <a:ea typeface="微软雅黑" pitchFamily="34" charset="-122"/>
              </a:endParaRPr>
            </a:p>
            <a:p>
              <a:pPr algn="ctr"/>
              <a:r>
                <a:rPr lang="zh-CN" altLang="ja-JP" sz="800">
                  <a:solidFill>
                    <a:srgbClr val="3A5063"/>
                  </a:solidFill>
                  <a:latin typeface="微软雅黑" pitchFamily="34" charset="-122"/>
                  <a:ea typeface="微软雅黑" pitchFamily="34" charset="-122"/>
                </a:rPr>
                <a:t>3</a:t>
              </a:r>
            </a:p>
          </p:txBody>
        </p:sp>
      </p:grpSp>
      <p:sp>
        <p:nvSpPr>
          <p:cNvPr id="104469" name="Text Box 43"/>
          <p:cNvSpPr txBox="1">
            <a:spLocks noChangeArrowheads="1"/>
          </p:cNvSpPr>
          <p:nvPr/>
        </p:nvSpPr>
        <p:spPr bwMode="auto">
          <a:xfrm>
            <a:off x="6597997" y="4594894"/>
            <a:ext cx="497252" cy="2154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r>
              <a:rPr lang="ja-JP" altLang="zh-CN" sz="800">
                <a:solidFill>
                  <a:srgbClr val="3A5063"/>
                </a:solidFill>
                <a:latin typeface="微软雅黑" pitchFamily="34" charset="-122"/>
                <a:ea typeface="微软雅黑" pitchFamily="34" charset="-122"/>
              </a:rPr>
              <a:t>客户</a:t>
            </a:r>
            <a:r>
              <a:rPr lang="zh-CN" altLang="ja-JP" sz="800">
                <a:solidFill>
                  <a:srgbClr val="3A5063"/>
                </a:solidFill>
                <a:latin typeface="微软雅黑" pitchFamily="34" charset="-122"/>
                <a:ea typeface="微软雅黑" pitchFamily="34" charset="-122"/>
              </a:rPr>
              <a:t> </a:t>
            </a:r>
            <a:r>
              <a:rPr lang="en-US" altLang="ja-JP" sz="800">
                <a:solidFill>
                  <a:srgbClr val="3A5063"/>
                </a:solidFill>
                <a:latin typeface="微软雅黑" pitchFamily="34" charset="-122"/>
                <a:ea typeface="微软雅黑" pitchFamily="34" charset="-122"/>
              </a:rPr>
              <a:t>A</a:t>
            </a:r>
          </a:p>
        </p:txBody>
      </p:sp>
      <p:sp>
        <p:nvSpPr>
          <p:cNvPr id="104470" name="Text Box 44"/>
          <p:cNvSpPr txBox="1">
            <a:spLocks noChangeArrowheads="1"/>
          </p:cNvSpPr>
          <p:nvPr/>
        </p:nvSpPr>
        <p:spPr bwMode="auto">
          <a:xfrm>
            <a:off x="6597997" y="4836194"/>
            <a:ext cx="488950" cy="2143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r>
              <a:rPr lang="ja-JP" altLang="zh-CN" sz="800">
                <a:solidFill>
                  <a:srgbClr val="3A5063"/>
                </a:solidFill>
                <a:latin typeface="微软雅黑" pitchFamily="34" charset="-122"/>
                <a:ea typeface="微软雅黑" pitchFamily="34" charset="-122"/>
              </a:rPr>
              <a:t>客户</a:t>
            </a:r>
            <a:r>
              <a:rPr lang="zh-CN" altLang="ja-JP" sz="800">
                <a:solidFill>
                  <a:srgbClr val="3A5063"/>
                </a:solidFill>
                <a:latin typeface="微软雅黑" pitchFamily="34" charset="-122"/>
                <a:ea typeface="微软雅黑" pitchFamily="34" charset="-122"/>
              </a:rPr>
              <a:t> </a:t>
            </a:r>
            <a:r>
              <a:rPr lang="en-US" altLang="ja-JP" sz="800">
                <a:solidFill>
                  <a:srgbClr val="3A5063"/>
                </a:solidFill>
                <a:latin typeface="微软雅黑" pitchFamily="34" charset="-122"/>
                <a:ea typeface="微软雅黑" pitchFamily="34" charset="-122"/>
              </a:rPr>
              <a:t>B</a:t>
            </a:r>
          </a:p>
        </p:txBody>
      </p:sp>
      <p:sp>
        <p:nvSpPr>
          <p:cNvPr id="104471" name="Text Box 45"/>
          <p:cNvSpPr txBox="1">
            <a:spLocks noChangeArrowheads="1"/>
          </p:cNvSpPr>
          <p:nvPr/>
        </p:nvSpPr>
        <p:spPr bwMode="auto">
          <a:xfrm>
            <a:off x="6597997" y="5098132"/>
            <a:ext cx="517525" cy="2143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r>
              <a:rPr lang="ja-JP" altLang="zh-CN" sz="800">
                <a:solidFill>
                  <a:srgbClr val="3A5063"/>
                </a:solidFill>
                <a:latin typeface="微软雅黑" pitchFamily="34" charset="-122"/>
                <a:ea typeface="微软雅黑" pitchFamily="34" charset="-122"/>
              </a:rPr>
              <a:t>客户</a:t>
            </a:r>
            <a:r>
              <a:rPr lang="zh-CN" altLang="ja-JP" sz="800">
                <a:solidFill>
                  <a:srgbClr val="3A5063"/>
                </a:solidFill>
                <a:latin typeface="微软雅黑" pitchFamily="34" charset="-122"/>
                <a:ea typeface="微软雅黑" pitchFamily="34" charset="-122"/>
              </a:rPr>
              <a:t>  </a:t>
            </a:r>
            <a:r>
              <a:rPr lang="en-US" altLang="ja-JP" sz="800">
                <a:solidFill>
                  <a:srgbClr val="3A5063"/>
                </a:solidFill>
                <a:latin typeface="微软雅黑" pitchFamily="34" charset="-122"/>
                <a:ea typeface="微软雅黑" pitchFamily="34" charset="-122"/>
              </a:rPr>
              <a:t>C</a:t>
            </a:r>
          </a:p>
        </p:txBody>
      </p:sp>
      <p:sp>
        <p:nvSpPr>
          <p:cNvPr id="104472" name="AutoShape 47"/>
          <p:cNvSpPr>
            <a:spLocks noChangeArrowheads="1"/>
          </p:cNvSpPr>
          <p:nvPr/>
        </p:nvSpPr>
        <p:spPr bwMode="auto">
          <a:xfrm>
            <a:off x="6964363" y="2258466"/>
            <a:ext cx="2260600" cy="539750"/>
          </a:xfrm>
          <a:prstGeom prst="homePlate">
            <a:avLst>
              <a:gd name="adj" fmla="val 104706"/>
            </a:avLst>
          </a:prstGeom>
          <a:solidFill>
            <a:srgbClr val="F7AC12"/>
          </a:solidFill>
          <a:ln w="2857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04473" name="Rectangle 48"/>
          <p:cNvSpPr>
            <a:spLocks noChangeArrowheads="1"/>
          </p:cNvSpPr>
          <p:nvPr/>
        </p:nvSpPr>
        <p:spPr bwMode="auto">
          <a:xfrm>
            <a:off x="7102475" y="2399754"/>
            <a:ext cx="233363" cy="236537"/>
          </a:xfrm>
          <a:prstGeom prst="rect">
            <a:avLst/>
          </a:prstGeom>
          <a:solidFill>
            <a:schemeClr val="bg1"/>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900" b="1">
                <a:solidFill>
                  <a:srgbClr val="F7AC12"/>
                </a:solidFill>
                <a:latin typeface="微软雅黑" pitchFamily="34" charset="-122"/>
                <a:ea typeface="微软雅黑" pitchFamily="34" charset="-122"/>
              </a:rPr>
              <a:t>A</a:t>
            </a:r>
          </a:p>
        </p:txBody>
      </p:sp>
      <p:sp>
        <p:nvSpPr>
          <p:cNvPr id="104474" name="Rectangle 49"/>
          <p:cNvSpPr>
            <a:spLocks noChangeArrowheads="1"/>
          </p:cNvSpPr>
          <p:nvPr/>
        </p:nvSpPr>
        <p:spPr bwMode="auto">
          <a:xfrm>
            <a:off x="7519988" y="2399754"/>
            <a:ext cx="233362" cy="236537"/>
          </a:xfrm>
          <a:prstGeom prst="rect">
            <a:avLst/>
          </a:prstGeom>
          <a:solidFill>
            <a:schemeClr val="bg1"/>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900" b="1">
                <a:solidFill>
                  <a:srgbClr val="F7AC12"/>
                </a:solidFill>
                <a:latin typeface="微软雅黑" pitchFamily="34" charset="-122"/>
                <a:ea typeface="微软雅黑" pitchFamily="34" charset="-122"/>
              </a:rPr>
              <a:t>B</a:t>
            </a:r>
          </a:p>
        </p:txBody>
      </p:sp>
      <p:sp>
        <p:nvSpPr>
          <p:cNvPr id="104475" name="Rectangle 50"/>
          <p:cNvSpPr>
            <a:spLocks noChangeArrowheads="1"/>
          </p:cNvSpPr>
          <p:nvPr/>
        </p:nvSpPr>
        <p:spPr bwMode="auto">
          <a:xfrm>
            <a:off x="7939088" y="2399754"/>
            <a:ext cx="233362" cy="236537"/>
          </a:xfrm>
          <a:prstGeom prst="rect">
            <a:avLst/>
          </a:prstGeom>
          <a:solidFill>
            <a:schemeClr val="bg1"/>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900" b="1">
                <a:solidFill>
                  <a:srgbClr val="F7AC12"/>
                </a:solidFill>
                <a:latin typeface="微软雅黑" pitchFamily="34" charset="-122"/>
                <a:ea typeface="微软雅黑" pitchFamily="34" charset="-122"/>
              </a:rPr>
              <a:t>C</a:t>
            </a:r>
          </a:p>
        </p:txBody>
      </p:sp>
      <p:sp>
        <p:nvSpPr>
          <p:cNvPr id="104476" name="Rectangle 51"/>
          <p:cNvSpPr>
            <a:spLocks noChangeArrowheads="1"/>
          </p:cNvSpPr>
          <p:nvPr/>
        </p:nvSpPr>
        <p:spPr bwMode="auto">
          <a:xfrm>
            <a:off x="8358188" y="2399754"/>
            <a:ext cx="233362" cy="236537"/>
          </a:xfrm>
          <a:prstGeom prst="rect">
            <a:avLst/>
          </a:prstGeom>
          <a:solidFill>
            <a:schemeClr val="bg1"/>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900" b="1">
                <a:solidFill>
                  <a:srgbClr val="F7AC12"/>
                </a:solidFill>
                <a:latin typeface="微软雅黑" pitchFamily="34" charset="-122"/>
                <a:ea typeface="微软雅黑" pitchFamily="34" charset="-122"/>
              </a:rPr>
              <a:t>D</a:t>
            </a:r>
          </a:p>
        </p:txBody>
      </p:sp>
      <p:sp>
        <p:nvSpPr>
          <p:cNvPr id="104477" name="Line 52"/>
          <p:cNvSpPr>
            <a:spLocks noChangeShapeType="1"/>
          </p:cNvSpPr>
          <p:nvPr/>
        </p:nvSpPr>
        <p:spPr bwMode="auto">
          <a:xfrm>
            <a:off x="7350125" y="2507704"/>
            <a:ext cx="166688" cy="0"/>
          </a:xfrm>
          <a:prstGeom prst="line">
            <a:avLst/>
          </a:prstGeom>
          <a:noFill/>
          <a:ln w="28575">
            <a:solidFill>
              <a:schemeClr val="bg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04478" name="Line 53"/>
          <p:cNvSpPr>
            <a:spLocks noChangeShapeType="1"/>
          </p:cNvSpPr>
          <p:nvPr/>
        </p:nvSpPr>
        <p:spPr bwMode="auto">
          <a:xfrm>
            <a:off x="7778750" y="2507704"/>
            <a:ext cx="166688" cy="0"/>
          </a:xfrm>
          <a:prstGeom prst="line">
            <a:avLst/>
          </a:prstGeom>
          <a:noFill/>
          <a:ln w="28575">
            <a:solidFill>
              <a:schemeClr val="bg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04479" name="Line 54"/>
          <p:cNvSpPr>
            <a:spLocks noChangeShapeType="1"/>
          </p:cNvSpPr>
          <p:nvPr/>
        </p:nvSpPr>
        <p:spPr bwMode="auto">
          <a:xfrm>
            <a:off x="8186738" y="2507704"/>
            <a:ext cx="166687" cy="0"/>
          </a:xfrm>
          <a:prstGeom prst="line">
            <a:avLst/>
          </a:prstGeom>
          <a:noFill/>
          <a:ln w="28575">
            <a:solidFill>
              <a:schemeClr val="bg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grpSp>
        <p:nvGrpSpPr>
          <p:cNvPr id="104480" name="Group 55"/>
          <p:cNvGrpSpPr/>
          <p:nvPr/>
        </p:nvGrpSpPr>
        <p:grpSpPr>
          <a:xfrm>
            <a:off x="4184650" y="2067966"/>
            <a:ext cx="1503363" cy="766763"/>
            <a:chOff x="2661" y="1245"/>
            <a:chExt cx="993" cy="518"/>
          </a:xfrm>
        </p:grpSpPr>
        <p:sp>
          <p:nvSpPr>
            <p:cNvPr id="104521" name="Rectangle 56"/>
            <p:cNvSpPr>
              <a:spLocks noChangeArrowheads="1"/>
            </p:cNvSpPr>
            <p:nvPr/>
          </p:nvSpPr>
          <p:spPr bwMode="auto">
            <a:xfrm>
              <a:off x="2661" y="1245"/>
              <a:ext cx="677" cy="518"/>
            </a:xfrm>
            <a:prstGeom prst="rect">
              <a:avLst/>
            </a:prstGeom>
            <a:noFill/>
            <a:ln w="28575">
              <a:solidFill>
                <a:srgbClr val="3A5063"/>
              </a:solid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grpSp>
          <p:nvGrpSpPr>
            <p:cNvPr id="104522" name="Group 57"/>
            <p:cNvGrpSpPr/>
            <p:nvPr/>
          </p:nvGrpSpPr>
          <p:grpSpPr>
            <a:xfrm>
              <a:off x="2790" y="1307"/>
              <a:ext cx="442" cy="361"/>
              <a:chOff x="2630" y="1502"/>
              <a:chExt cx="442" cy="361"/>
            </a:xfrm>
          </p:grpSpPr>
          <p:sp>
            <p:nvSpPr>
              <p:cNvPr id="104525" name="Oval 59"/>
              <p:cNvSpPr>
                <a:spLocks noChangeArrowheads="1"/>
              </p:cNvSpPr>
              <p:nvPr/>
            </p:nvSpPr>
            <p:spPr bwMode="auto">
              <a:xfrm>
                <a:off x="2630" y="1656"/>
                <a:ext cx="211" cy="207"/>
              </a:xfrm>
              <a:prstGeom prst="ellipse">
                <a:avLst/>
              </a:prstGeom>
              <a:solidFill>
                <a:srgbClr val="3A5063">
                  <a:alpha val="85000"/>
                </a:srgbClr>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en-US" altLang="ja-JP" sz="900" b="1">
                    <a:solidFill>
                      <a:schemeClr val="bg1"/>
                    </a:solidFill>
                    <a:latin typeface="微软雅黑" pitchFamily="34" charset="-122"/>
                    <a:ea typeface="微软雅黑" pitchFamily="34" charset="-122"/>
                  </a:rPr>
                  <a:t>B</a:t>
                </a:r>
              </a:p>
            </p:txBody>
          </p:sp>
          <p:sp>
            <p:nvSpPr>
              <p:cNvPr id="104527" name="Oval 61"/>
              <p:cNvSpPr>
                <a:spLocks noChangeArrowheads="1"/>
              </p:cNvSpPr>
              <p:nvPr/>
            </p:nvSpPr>
            <p:spPr bwMode="auto">
              <a:xfrm>
                <a:off x="2861" y="1584"/>
                <a:ext cx="211" cy="207"/>
              </a:xfrm>
              <a:prstGeom prst="ellipse">
                <a:avLst/>
              </a:prstGeom>
              <a:solidFill>
                <a:srgbClr val="3A5063">
                  <a:alpha val="85000"/>
                </a:srgbClr>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en-US" altLang="ja-JP" sz="900" b="1">
                    <a:solidFill>
                      <a:schemeClr val="bg1"/>
                    </a:solidFill>
                    <a:latin typeface="微软雅黑" pitchFamily="34" charset="-122"/>
                    <a:ea typeface="微软雅黑" pitchFamily="34" charset="-122"/>
                  </a:rPr>
                  <a:t>C</a:t>
                </a:r>
              </a:p>
            </p:txBody>
          </p:sp>
          <p:sp>
            <p:nvSpPr>
              <p:cNvPr id="104526" name="Oval 60"/>
              <p:cNvSpPr>
                <a:spLocks noChangeArrowheads="1"/>
              </p:cNvSpPr>
              <p:nvPr/>
            </p:nvSpPr>
            <p:spPr bwMode="auto">
              <a:xfrm>
                <a:off x="2736" y="1560"/>
                <a:ext cx="211" cy="207"/>
              </a:xfrm>
              <a:prstGeom prst="ellipse">
                <a:avLst/>
              </a:prstGeom>
              <a:solidFill>
                <a:srgbClr val="3A5063">
                  <a:alpha val="85000"/>
                </a:srgbClr>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en-US" altLang="ja-JP" sz="900" b="1">
                    <a:solidFill>
                      <a:schemeClr val="bg1"/>
                    </a:solidFill>
                    <a:latin typeface="微软雅黑" pitchFamily="34" charset="-122"/>
                    <a:ea typeface="微软雅黑" pitchFamily="34" charset="-122"/>
                  </a:rPr>
                  <a:t>D</a:t>
                </a:r>
              </a:p>
            </p:txBody>
          </p:sp>
          <p:sp>
            <p:nvSpPr>
              <p:cNvPr id="104524" name="Oval 58"/>
              <p:cNvSpPr>
                <a:spLocks noChangeArrowheads="1"/>
              </p:cNvSpPr>
              <p:nvPr/>
            </p:nvSpPr>
            <p:spPr bwMode="auto">
              <a:xfrm>
                <a:off x="2635" y="1502"/>
                <a:ext cx="211" cy="207"/>
              </a:xfrm>
              <a:prstGeom prst="ellipse">
                <a:avLst/>
              </a:prstGeom>
              <a:solidFill>
                <a:srgbClr val="3A5063">
                  <a:alpha val="85000"/>
                </a:srgbClr>
              </a:solidFill>
              <a:ln w="952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en-US" altLang="ja-JP" sz="900" b="1">
                    <a:solidFill>
                      <a:schemeClr val="bg1"/>
                    </a:solidFill>
                    <a:latin typeface="微软雅黑" pitchFamily="34" charset="-122"/>
                    <a:ea typeface="微软雅黑" pitchFamily="34" charset="-122"/>
                  </a:rPr>
                  <a:t>A</a:t>
                </a:r>
              </a:p>
            </p:txBody>
          </p:sp>
        </p:grpSp>
        <p:sp>
          <p:nvSpPr>
            <p:cNvPr id="104523" name="AutoShape 62"/>
            <p:cNvSpPr>
              <a:spLocks noChangeArrowheads="1"/>
            </p:cNvSpPr>
            <p:nvPr/>
          </p:nvSpPr>
          <p:spPr bwMode="auto">
            <a:xfrm>
              <a:off x="3332" y="1359"/>
              <a:ext cx="322" cy="306"/>
            </a:xfrm>
            <a:prstGeom prst="rightArrow">
              <a:avLst>
                <a:gd name="adj1" fmla="val 50000"/>
                <a:gd name="adj2" fmla="val 26307"/>
              </a:avLst>
            </a:prstGeom>
            <a:noFill/>
            <a:ln w="28575">
              <a:solidFill>
                <a:srgbClr val="3A5063"/>
              </a:solid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grpSp>
      <p:grpSp>
        <p:nvGrpSpPr>
          <p:cNvPr id="104481" name="Group 63"/>
          <p:cNvGrpSpPr/>
          <p:nvPr/>
        </p:nvGrpSpPr>
        <p:grpSpPr>
          <a:xfrm>
            <a:off x="747713" y="1896516"/>
            <a:ext cx="2438400" cy="985838"/>
            <a:chOff x="233" y="1149"/>
            <a:chExt cx="1613" cy="667"/>
          </a:xfrm>
        </p:grpSpPr>
        <p:sp>
          <p:nvSpPr>
            <p:cNvPr id="104517" name="Rectangle 64"/>
            <p:cNvSpPr>
              <a:spLocks noChangeArrowheads="1"/>
            </p:cNvSpPr>
            <p:nvPr/>
          </p:nvSpPr>
          <p:spPr bwMode="auto">
            <a:xfrm>
              <a:off x="233" y="1149"/>
              <a:ext cx="360" cy="667"/>
            </a:xfrm>
            <a:prstGeom prst="rect">
              <a:avLst/>
            </a:prstGeom>
            <a:solidFill>
              <a:srgbClr val="F7AC12"/>
            </a:solidFill>
            <a:ln w="2857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ja-JP" altLang="en-US" sz="900" b="1">
                  <a:solidFill>
                    <a:schemeClr val="bg1"/>
                  </a:solidFill>
                  <a:latin typeface="微软雅黑" pitchFamily="34" charset="-122"/>
                  <a:ea typeface="微软雅黑" pitchFamily="34" charset="-122"/>
                </a:rPr>
                <a:t>专业</a:t>
              </a:r>
              <a:r>
                <a:rPr lang="zh-CN" altLang="en-US" sz="900" b="1">
                  <a:solidFill>
                    <a:schemeClr val="bg1"/>
                  </a:solidFill>
                  <a:latin typeface="微软雅黑" pitchFamily="34" charset="-122"/>
                  <a:ea typeface="微软雅黑" pitchFamily="34" charset="-122"/>
                </a:rPr>
                <a:t>职能</a:t>
              </a:r>
              <a:endParaRPr lang="ja-JP" altLang="en-US" sz="900" b="1">
                <a:solidFill>
                  <a:schemeClr val="bg1"/>
                </a:solidFill>
                <a:latin typeface="微软雅黑" pitchFamily="34" charset="-122"/>
                <a:ea typeface="微软雅黑" pitchFamily="34" charset="-122"/>
              </a:endParaRPr>
            </a:p>
            <a:p>
              <a:pPr algn="ctr"/>
              <a:r>
                <a:rPr lang="en-US" altLang="ja-JP" sz="900" b="1">
                  <a:solidFill>
                    <a:schemeClr val="bg1"/>
                  </a:solidFill>
                  <a:latin typeface="微软雅黑" pitchFamily="34" charset="-122"/>
                  <a:ea typeface="微软雅黑" pitchFamily="34" charset="-122"/>
                </a:rPr>
                <a:t>A</a:t>
              </a:r>
            </a:p>
          </p:txBody>
        </p:sp>
        <p:sp>
          <p:nvSpPr>
            <p:cNvPr id="104518" name="Rectangle 65"/>
            <p:cNvSpPr>
              <a:spLocks noChangeArrowheads="1"/>
            </p:cNvSpPr>
            <p:nvPr/>
          </p:nvSpPr>
          <p:spPr bwMode="auto">
            <a:xfrm>
              <a:off x="650" y="1149"/>
              <a:ext cx="360" cy="667"/>
            </a:xfrm>
            <a:prstGeom prst="rect">
              <a:avLst/>
            </a:prstGeom>
            <a:solidFill>
              <a:srgbClr val="F7AC12"/>
            </a:solidFill>
            <a:ln w="2857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ja-JP" altLang="en-US" sz="900" b="1">
                  <a:solidFill>
                    <a:schemeClr val="bg1"/>
                  </a:solidFill>
                  <a:latin typeface="微软雅黑" pitchFamily="34" charset="-122"/>
                  <a:ea typeface="微软雅黑" pitchFamily="34" charset="-122"/>
                </a:rPr>
                <a:t>专业</a:t>
              </a:r>
              <a:r>
                <a:rPr lang="zh-CN" altLang="en-US" sz="900" b="1">
                  <a:solidFill>
                    <a:schemeClr val="bg1"/>
                  </a:solidFill>
                  <a:latin typeface="微软雅黑" pitchFamily="34" charset="-122"/>
                  <a:ea typeface="微软雅黑" pitchFamily="34" charset="-122"/>
                </a:rPr>
                <a:t>职能</a:t>
              </a:r>
              <a:endParaRPr lang="ja-JP" altLang="en-US" sz="900" b="1">
                <a:solidFill>
                  <a:schemeClr val="bg1"/>
                </a:solidFill>
                <a:latin typeface="微软雅黑" pitchFamily="34" charset="-122"/>
                <a:ea typeface="微软雅黑" pitchFamily="34" charset="-122"/>
              </a:endParaRPr>
            </a:p>
            <a:p>
              <a:pPr algn="ctr"/>
              <a:r>
                <a:rPr lang="en-US" altLang="ja-JP" sz="900" b="1">
                  <a:solidFill>
                    <a:schemeClr val="bg1"/>
                  </a:solidFill>
                  <a:latin typeface="微软雅黑" pitchFamily="34" charset="-122"/>
                  <a:ea typeface="微软雅黑" pitchFamily="34" charset="-122"/>
                </a:rPr>
                <a:t>B</a:t>
              </a:r>
            </a:p>
          </p:txBody>
        </p:sp>
        <p:sp>
          <p:nvSpPr>
            <p:cNvPr id="104519" name="Rectangle 66"/>
            <p:cNvSpPr>
              <a:spLocks noChangeArrowheads="1"/>
            </p:cNvSpPr>
            <p:nvPr/>
          </p:nvSpPr>
          <p:spPr bwMode="auto">
            <a:xfrm>
              <a:off x="1068" y="1149"/>
              <a:ext cx="360" cy="667"/>
            </a:xfrm>
            <a:prstGeom prst="rect">
              <a:avLst/>
            </a:prstGeom>
            <a:solidFill>
              <a:srgbClr val="F7AC12"/>
            </a:solidFill>
            <a:ln w="2857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ja-JP" altLang="en-US" sz="900" b="1">
                  <a:solidFill>
                    <a:schemeClr val="bg1"/>
                  </a:solidFill>
                  <a:latin typeface="微软雅黑" pitchFamily="34" charset="-122"/>
                  <a:ea typeface="微软雅黑" pitchFamily="34" charset="-122"/>
                </a:rPr>
                <a:t>专业</a:t>
              </a:r>
              <a:r>
                <a:rPr lang="zh-CN" altLang="en-US" sz="900" b="1">
                  <a:solidFill>
                    <a:schemeClr val="bg1"/>
                  </a:solidFill>
                  <a:latin typeface="微软雅黑" pitchFamily="34" charset="-122"/>
                  <a:ea typeface="微软雅黑" pitchFamily="34" charset="-122"/>
                </a:rPr>
                <a:t>职能</a:t>
              </a:r>
              <a:endParaRPr lang="ja-JP" altLang="en-US" sz="900" b="1">
                <a:solidFill>
                  <a:schemeClr val="bg1"/>
                </a:solidFill>
                <a:latin typeface="微软雅黑" pitchFamily="34" charset="-122"/>
                <a:ea typeface="微软雅黑" pitchFamily="34" charset="-122"/>
              </a:endParaRPr>
            </a:p>
            <a:p>
              <a:pPr algn="ctr"/>
              <a:r>
                <a:rPr lang="en-US" altLang="ja-JP" sz="900" b="1">
                  <a:solidFill>
                    <a:schemeClr val="bg1"/>
                  </a:solidFill>
                  <a:latin typeface="微软雅黑" pitchFamily="34" charset="-122"/>
                  <a:ea typeface="微软雅黑" pitchFamily="34" charset="-122"/>
                </a:rPr>
                <a:t>C</a:t>
              </a:r>
            </a:p>
          </p:txBody>
        </p:sp>
        <p:sp>
          <p:nvSpPr>
            <p:cNvPr id="104520" name="Rectangle 67"/>
            <p:cNvSpPr>
              <a:spLocks noChangeArrowheads="1"/>
            </p:cNvSpPr>
            <p:nvPr/>
          </p:nvSpPr>
          <p:spPr bwMode="auto">
            <a:xfrm>
              <a:off x="1486" y="1149"/>
              <a:ext cx="360" cy="667"/>
            </a:xfrm>
            <a:prstGeom prst="rect">
              <a:avLst/>
            </a:prstGeom>
            <a:solidFill>
              <a:srgbClr val="F7AC12"/>
            </a:solidFill>
            <a:ln w="2857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ja-JP" altLang="en-US" sz="900" b="1">
                  <a:solidFill>
                    <a:schemeClr val="bg1"/>
                  </a:solidFill>
                  <a:latin typeface="微软雅黑" pitchFamily="34" charset="-122"/>
                  <a:ea typeface="微软雅黑" pitchFamily="34" charset="-122"/>
                </a:rPr>
                <a:t>专业</a:t>
              </a:r>
              <a:r>
                <a:rPr lang="zh-CN" altLang="en-US" sz="900" b="1">
                  <a:solidFill>
                    <a:schemeClr val="bg1"/>
                  </a:solidFill>
                  <a:latin typeface="微软雅黑" pitchFamily="34" charset="-122"/>
                  <a:ea typeface="微软雅黑" pitchFamily="34" charset="-122"/>
                </a:rPr>
                <a:t>职能</a:t>
              </a:r>
              <a:endParaRPr lang="ja-JP" altLang="en-US" sz="900" b="1">
                <a:solidFill>
                  <a:schemeClr val="bg1"/>
                </a:solidFill>
                <a:latin typeface="微软雅黑" pitchFamily="34" charset="-122"/>
                <a:ea typeface="微软雅黑" pitchFamily="34" charset="-122"/>
              </a:endParaRPr>
            </a:p>
            <a:p>
              <a:pPr algn="ctr"/>
              <a:r>
                <a:rPr lang="en-US" altLang="ja-JP" sz="900" b="1">
                  <a:solidFill>
                    <a:schemeClr val="bg1"/>
                  </a:solidFill>
                  <a:latin typeface="微软雅黑" pitchFamily="34" charset="-122"/>
                  <a:ea typeface="微软雅黑" pitchFamily="34" charset="-122"/>
                </a:rPr>
                <a:t>D</a:t>
              </a:r>
            </a:p>
          </p:txBody>
        </p:sp>
      </p:grpSp>
      <p:sp>
        <p:nvSpPr>
          <p:cNvPr id="104482" name="Text Box 68"/>
          <p:cNvSpPr txBox="1">
            <a:spLocks noChangeArrowheads="1"/>
          </p:cNvSpPr>
          <p:nvPr/>
        </p:nvSpPr>
        <p:spPr bwMode="auto">
          <a:xfrm>
            <a:off x="747713" y="2933154"/>
            <a:ext cx="2074607" cy="55399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r>
              <a:rPr lang="ja-JP" altLang="zh-CN" sz="1000" b="0">
                <a:solidFill>
                  <a:srgbClr val="F7AC12"/>
                </a:solidFill>
                <a:latin typeface="微软雅黑" pitchFamily="34" charset="-122"/>
                <a:ea typeface="微软雅黑" pitchFamily="34" charset="-122"/>
              </a:rPr>
              <a:t>如果</a:t>
            </a:r>
            <a:r>
              <a:rPr lang="zh-CN" altLang="zh-CN" sz="1000" b="0">
                <a:solidFill>
                  <a:srgbClr val="F7AC12"/>
                </a:solidFill>
                <a:latin typeface="微软雅黑" pitchFamily="34" charset="-122"/>
                <a:ea typeface="微软雅黑" pitchFamily="34" charset="-122"/>
              </a:rPr>
              <a:t>业务驱动因素要求</a:t>
            </a:r>
            <a:r>
              <a:rPr lang="zh-CN" altLang="ja-JP" sz="1000" b="0">
                <a:solidFill>
                  <a:srgbClr val="F7AC12"/>
                </a:solidFill>
                <a:latin typeface="微软雅黑" pitchFamily="34" charset="-122"/>
                <a:ea typeface="微软雅黑" pitchFamily="34" charset="-122"/>
              </a:rPr>
              <a:t>:</a:t>
            </a:r>
          </a:p>
          <a:p>
            <a:pPr algn="l">
              <a:buFontTx/>
              <a:buChar char="•"/>
            </a:pPr>
            <a:r>
              <a:rPr lang="zh-CN" altLang="ja-JP" sz="1000" b="0">
                <a:solidFill>
                  <a:srgbClr val="F7AC12"/>
                </a:solidFill>
                <a:latin typeface="微软雅黑" pitchFamily="34" charset="-122"/>
                <a:ea typeface="微软雅黑" pitchFamily="34" charset="-122"/>
              </a:rPr>
              <a:t> </a:t>
            </a:r>
            <a:r>
              <a:rPr lang="ja-JP" altLang="zh-CN" sz="1000" b="0">
                <a:solidFill>
                  <a:srgbClr val="F7AC12"/>
                </a:solidFill>
                <a:latin typeface="微软雅黑" pitchFamily="34" charset="-122"/>
                <a:ea typeface="微软雅黑" pitchFamily="34" charset="-122"/>
              </a:rPr>
              <a:t>专业</a:t>
            </a:r>
            <a:r>
              <a:rPr lang="zh-CN" altLang="zh-CN" sz="1000" b="0">
                <a:solidFill>
                  <a:srgbClr val="F7AC12"/>
                </a:solidFill>
                <a:latin typeface="微软雅黑" pitchFamily="34" charset="-122"/>
                <a:ea typeface="微软雅黑" pitchFamily="34" charset="-122"/>
              </a:rPr>
              <a:t>技能</a:t>
            </a:r>
            <a:endParaRPr lang="zh-CN" altLang="ja-JP" sz="1000" b="0">
              <a:solidFill>
                <a:srgbClr val="F7AC12"/>
              </a:solidFill>
              <a:latin typeface="微软雅黑" pitchFamily="34" charset="-122"/>
              <a:ea typeface="微软雅黑" pitchFamily="34" charset="-122"/>
            </a:endParaRPr>
          </a:p>
          <a:p>
            <a:pPr algn="l">
              <a:buFontTx/>
              <a:buChar char="•"/>
            </a:pPr>
            <a:r>
              <a:rPr lang="zh-CN" altLang="ja-JP" sz="1000" b="0">
                <a:solidFill>
                  <a:srgbClr val="F7AC12"/>
                </a:solidFill>
                <a:latin typeface="微软雅黑" pitchFamily="34" charset="-122"/>
                <a:ea typeface="微软雅黑" pitchFamily="34" charset="-122"/>
              </a:rPr>
              <a:t> </a:t>
            </a:r>
            <a:r>
              <a:rPr lang="ja-JP" altLang="zh-CN" sz="1000" b="0">
                <a:solidFill>
                  <a:srgbClr val="F7AC12"/>
                </a:solidFill>
                <a:latin typeface="微软雅黑" pitchFamily="34" charset="-122"/>
                <a:ea typeface="微软雅黑" pitchFamily="34" charset="-122"/>
              </a:rPr>
              <a:t>为</a:t>
            </a:r>
            <a:r>
              <a:rPr lang="zh-CN" altLang="zh-CN" sz="1000" b="0">
                <a:solidFill>
                  <a:srgbClr val="F7AC12"/>
                </a:solidFill>
                <a:latin typeface="微软雅黑" pitchFamily="34" charset="-122"/>
                <a:ea typeface="微软雅黑" pitchFamily="34" charset="-122"/>
              </a:rPr>
              <a:t>各种客户提供服务的专业职能</a:t>
            </a:r>
            <a:endParaRPr lang="zh-CN" altLang="ja-JP" sz="1000" b="0">
              <a:solidFill>
                <a:srgbClr val="F7AC12"/>
              </a:solidFill>
              <a:latin typeface="微软雅黑" pitchFamily="34" charset="-122"/>
              <a:ea typeface="微软雅黑" pitchFamily="34" charset="-122"/>
            </a:endParaRPr>
          </a:p>
        </p:txBody>
      </p:sp>
      <p:sp>
        <p:nvSpPr>
          <p:cNvPr id="104483" name="Text Box 69"/>
          <p:cNvSpPr txBox="1">
            <a:spLocks noChangeArrowheads="1"/>
          </p:cNvSpPr>
          <p:nvPr/>
        </p:nvSpPr>
        <p:spPr bwMode="auto">
          <a:xfrm>
            <a:off x="3612396" y="2907893"/>
            <a:ext cx="2739191" cy="70788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r>
              <a:rPr lang="ja-JP" altLang="zh-CN" sz="1000" b="0">
                <a:solidFill>
                  <a:srgbClr val="3A5063"/>
                </a:solidFill>
                <a:latin typeface="微软雅黑" pitchFamily="34" charset="-122"/>
                <a:ea typeface="微软雅黑" pitchFamily="34" charset="-122"/>
              </a:rPr>
              <a:t>如果</a:t>
            </a:r>
            <a:r>
              <a:rPr lang="zh-CN" altLang="zh-CN" sz="1000" b="0">
                <a:solidFill>
                  <a:srgbClr val="3A5063"/>
                </a:solidFill>
                <a:latin typeface="微软雅黑" pitchFamily="34" charset="-122"/>
                <a:ea typeface="微软雅黑" pitchFamily="34" charset="-122"/>
              </a:rPr>
              <a:t>业务驱动因素要求</a:t>
            </a:r>
            <a:r>
              <a:rPr lang="zh-CN" altLang="ja-JP" sz="1000" b="0">
                <a:solidFill>
                  <a:srgbClr val="3A5063"/>
                </a:solidFill>
                <a:latin typeface="微软雅黑" pitchFamily="34" charset="-122"/>
                <a:ea typeface="微软雅黑" pitchFamily="34" charset="-122"/>
              </a:rPr>
              <a:t>:</a:t>
            </a:r>
          </a:p>
          <a:p>
            <a:pPr algn="l">
              <a:buFontTx/>
              <a:buChar char="•"/>
            </a:pPr>
            <a:r>
              <a:rPr lang="zh-CN" altLang="ja-JP" sz="1000" b="0">
                <a:solidFill>
                  <a:srgbClr val="3A5063"/>
                </a:solidFill>
                <a:latin typeface="微软雅黑" pitchFamily="34" charset="-122"/>
                <a:ea typeface="微软雅黑" pitchFamily="34" charset="-122"/>
              </a:rPr>
              <a:t> </a:t>
            </a:r>
            <a:r>
              <a:rPr lang="ja-JP" altLang="zh-CN" sz="1000" b="0">
                <a:solidFill>
                  <a:srgbClr val="3A5063"/>
                </a:solidFill>
                <a:latin typeface="微软雅黑" pitchFamily="34" charset="-122"/>
                <a:ea typeface="微软雅黑" pitchFamily="34" charset="-122"/>
              </a:rPr>
              <a:t>高度</a:t>
            </a:r>
            <a:r>
              <a:rPr lang="zh-CN" altLang="zh-CN" sz="1000" b="0">
                <a:solidFill>
                  <a:srgbClr val="3A5063"/>
                </a:solidFill>
                <a:latin typeface="微软雅黑" pitchFamily="34" charset="-122"/>
                <a:ea typeface="微软雅黑" pitchFamily="34" charset="-122"/>
              </a:rPr>
              <a:t>集成的工作</a:t>
            </a:r>
            <a:endParaRPr lang="zh-CN" altLang="ja-JP" sz="1000" b="0">
              <a:solidFill>
                <a:srgbClr val="3A5063"/>
              </a:solidFill>
              <a:latin typeface="微软雅黑" pitchFamily="34" charset="-122"/>
              <a:ea typeface="微软雅黑" pitchFamily="34" charset="-122"/>
            </a:endParaRPr>
          </a:p>
          <a:p>
            <a:pPr algn="l">
              <a:buFontTx/>
              <a:buChar char="•"/>
            </a:pPr>
            <a:r>
              <a:rPr lang="zh-CN" altLang="ja-JP" sz="1000" b="0">
                <a:solidFill>
                  <a:srgbClr val="3A5063"/>
                </a:solidFill>
                <a:latin typeface="微软雅黑" pitchFamily="34" charset="-122"/>
                <a:ea typeface="微软雅黑" pitchFamily="34" charset="-122"/>
              </a:rPr>
              <a:t> </a:t>
            </a:r>
            <a:r>
              <a:rPr lang="ja-JP" altLang="zh-CN" sz="1000" b="0">
                <a:solidFill>
                  <a:srgbClr val="3A5063"/>
                </a:solidFill>
                <a:latin typeface="微软雅黑" pitchFamily="34" charset="-122"/>
                <a:ea typeface="微软雅黑" pitchFamily="34" charset="-122"/>
              </a:rPr>
              <a:t>按照</a:t>
            </a:r>
            <a:r>
              <a:rPr lang="zh-CN" altLang="zh-CN" sz="1000" b="0">
                <a:solidFill>
                  <a:srgbClr val="3A5063"/>
                </a:solidFill>
                <a:latin typeface="微软雅黑" pitchFamily="34" charset="-122"/>
                <a:ea typeface="微软雅黑" pitchFamily="34" charset="-122"/>
              </a:rPr>
              <a:t>明确任务组成工作小组</a:t>
            </a:r>
            <a:endParaRPr lang="zh-CN" altLang="ja-JP" sz="1000" b="0">
              <a:solidFill>
                <a:srgbClr val="3A5063"/>
              </a:solidFill>
              <a:latin typeface="微软雅黑" pitchFamily="34" charset="-122"/>
              <a:ea typeface="微软雅黑" pitchFamily="34" charset="-122"/>
            </a:endParaRPr>
          </a:p>
          <a:p>
            <a:pPr algn="l">
              <a:buFontTx/>
              <a:buChar char="•"/>
            </a:pPr>
            <a:r>
              <a:rPr lang="en-US" altLang="zh-CN" sz="1000" b="0">
                <a:solidFill>
                  <a:srgbClr val="3A5063"/>
                </a:solidFill>
                <a:latin typeface="微软雅黑" pitchFamily="34" charset="-122"/>
                <a:ea typeface="微软雅黑" pitchFamily="34" charset="-122"/>
              </a:rPr>
              <a:t> </a:t>
            </a:r>
            <a:r>
              <a:rPr lang="zh-CN" altLang="zh-CN" sz="1000" b="0">
                <a:solidFill>
                  <a:srgbClr val="3A5063"/>
                </a:solidFill>
                <a:latin typeface="微软雅黑" pitchFamily="34" charset="-122"/>
                <a:ea typeface="微软雅黑" pitchFamily="34" charset="-122"/>
              </a:rPr>
              <a:t>组织资源</a:t>
            </a:r>
            <a:r>
              <a:rPr lang="ja-JP" altLang="zh-CN" sz="1000" b="0">
                <a:solidFill>
                  <a:srgbClr val="3A5063"/>
                </a:solidFill>
                <a:latin typeface="微软雅黑" pitchFamily="34" charset="-122"/>
                <a:ea typeface="微软雅黑" pitchFamily="34" charset="-122"/>
              </a:rPr>
              <a:t>为</a:t>
            </a:r>
            <a:r>
              <a:rPr lang="zh-CN" altLang="zh-CN" sz="1000" b="0">
                <a:solidFill>
                  <a:srgbClr val="3A5063"/>
                </a:solidFill>
                <a:latin typeface="微软雅黑" pitchFamily="34" charset="-122"/>
                <a:ea typeface="微软雅黑" pitchFamily="34" charset="-122"/>
              </a:rPr>
              <a:t>一个共同的成果目标而生产</a:t>
            </a:r>
            <a:endParaRPr lang="zh-CN" altLang="ja-JP" sz="1000" b="0">
              <a:solidFill>
                <a:srgbClr val="3A5063"/>
              </a:solidFill>
              <a:latin typeface="微软雅黑" pitchFamily="34" charset="-122"/>
              <a:ea typeface="微软雅黑" pitchFamily="34" charset="-122"/>
            </a:endParaRPr>
          </a:p>
        </p:txBody>
      </p:sp>
      <p:sp>
        <p:nvSpPr>
          <p:cNvPr id="104484" name="Text Box 70"/>
          <p:cNvSpPr txBox="1">
            <a:spLocks noChangeArrowheads="1"/>
          </p:cNvSpPr>
          <p:nvPr/>
        </p:nvSpPr>
        <p:spPr bwMode="auto">
          <a:xfrm>
            <a:off x="6909593" y="2906225"/>
            <a:ext cx="1489075" cy="549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r>
              <a:rPr lang="ja-JP" altLang="zh-CN" sz="1000" b="0">
                <a:solidFill>
                  <a:srgbClr val="F7AC12"/>
                </a:solidFill>
                <a:latin typeface="微软雅黑" pitchFamily="34" charset="-122"/>
                <a:ea typeface="微软雅黑" pitchFamily="34" charset="-122"/>
              </a:rPr>
              <a:t>如果</a:t>
            </a:r>
            <a:r>
              <a:rPr lang="zh-CN" altLang="zh-CN" sz="1000" b="0">
                <a:solidFill>
                  <a:srgbClr val="F7AC12"/>
                </a:solidFill>
                <a:latin typeface="微软雅黑" pitchFamily="34" charset="-122"/>
                <a:ea typeface="微软雅黑" pitchFamily="34" charset="-122"/>
              </a:rPr>
              <a:t>业务驱动因素要求</a:t>
            </a:r>
            <a:r>
              <a:rPr lang="zh-CN" altLang="ja-JP" sz="1000" b="0">
                <a:solidFill>
                  <a:srgbClr val="F7AC12"/>
                </a:solidFill>
                <a:latin typeface="微软雅黑" pitchFamily="34" charset="-122"/>
                <a:ea typeface="微软雅黑" pitchFamily="34" charset="-122"/>
              </a:rPr>
              <a:t>:</a:t>
            </a:r>
          </a:p>
          <a:p>
            <a:pPr algn="l">
              <a:buFontTx/>
              <a:buChar char="•"/>
            </a:pPr>
            <a:r>
              <a:rPr lang="zh-CN" altLang="ja-JP" sz="1000" b="0">
                <a:solidFill>
                  <a:srgbClr val="F7AC12"/>
                </a:solidFill>
                <a:latin typeface="微软雅黑" pitchFamily="34" charset="-122"/>
                <a:ea typeface="微软雅黑" pitchFamily="34" charset="-122"/>
              </a:rPr>
              <a:t> </a:t>
            </a:r>
            <a:r>
              <a:rPr lang="ja-JP" altLang="zh-CN" sz="1000" b="0">
                <a:solidFill>
                  <a:srgbClr val="F7AC12"/>
                </a:solidFill>
                <a:latin typeface="微软雅黑" pitchFamily="34" charset="-122"/>
                <a:ea typeface="微软雅黑" pitchFamily="34" charset="-122"/>
              </a:rPr>
              <a:t>循环</a:t>
            </a:r>
            <a:r>
              <a:rPr lang="zh-CN" altLang="zh-CN" sz="1000" b="0">
                <a:solidFill>
                  <a:srgbClr val="F7AC12"/>
                </a:solidFill>
                <a:latin typeface="微软雅黑" pitchFamily="34" charset="-122"/>
                <a:ea typeface="微软雅黑" pitchFamily="34" charset="-122"/>
              </a:rPr>
              <a:t>周期短</a:t>
            </a:r>
            <a:endParaRPr lang="zh-CN" altLang="ja-JP" sz="1000" b="0">
              <a:solidFill>
                <a:srgbClr val="F7AC12"/>
              </a:solidFill>
              <a:latin typeface="微软雅黑" pitchFamily="34" charset="-122"/>
              <a:ea typeface="微软雅黑" pitchFamily="34" charset="-122"/>
            </a:endParaRPr>
          </a:p>
          <a:p>
            <a:pPr algn="l">
              <a:buFontTx/>
              <a:buChar char="•"/>
            </a:pPr>
            <a:r>
              <a:rPr lang="zh-CN" altLang="ja-JP" sz="1000" b="0">
                <a:solidFill>
                  <a:srgbClr val="F7AC12"/>
                </a:solidFill>
                <a:latin typeface="微软雅黑" pitchFamily="34" charset="-122"/>
                <a:ea typeface="微软雅黑" pitchFamily="34" charset="-122"/>
              </a:rPr>
              <a:t> </a:t>
            </a:r>
            <a:r>
              <a:rPr lang="ja-JP" altLang="zh-CN" sz="1000" b="0">
                <a:solidFill>
                  <a:srgbClr val="F7AC12"/>
                </a:solidFill>
                <a:latin typeface="微软雅黑" pitchFamily="34" charset="-122"/>
                <a:ea typeface="微软雅黑" pitchFamily="34" charset="-122"/>
              </a:rPr>
              <a:t>紧密</a:t>
            </a:r>
            <a:r>
              <a:rPr lang="zh-CN" altLang="zh-CN" sz="1000" b="0">
                <a:solidFill>
                  <a:srgbClr val="F7AC12"/>
                </a:solidFill>
                <a:latin typeface="微软雅黑" pitchFamily="34" charset="-122"/>
                <a:ea typeface="微软雅黑" pitchFamily="34" charset="-122"/>
              </a:rPr>
              <a:t>的控制</a:t>
            </a:r>
            <a:endParaRPr lang="zh-CN" altLang="ja-JP" sz="1000" b="0">
              <a:solidFill>
                <a:srgbClr val="F7AC12"/>
              </a:solidFill>
              <a:latin typeface="微软雅黑" pitchFamily="34" charset="-122"/>
              <a:ea typeface="微软雅黑" pitchFamily="34" charset="-122"/>
            </a:endParaRPr>
          </a:p>
        </p:txBody>
      </p:sp>
      <p:sp>
        <p:nvSpPr>
          <p:cNvPr id="104485" name="Text Box 71"/>
          <p:cNvSpPr txBox="1">
            <a:spLocks noChangeArrowheads="1"/>
          </p:cNvSpPr>
          <p:nvPr/>
        </p:nvSpPr>
        <p:spPr bwMode="auto">
          <a:xfrm>
            <a:off x="6607969" y="5696514"/>
            <a:ext cx="2973388" cy="549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98425" indent="-98425"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r>
              <a:rPr lang="ja-JP" altLang="zh-CN" sz="1000" b="0">
                <a:solidFill>
                  <a:srgbClr val="3A5063"/>
                </a:solidFill>
                <a:latin typeface="微软雅黑" pitchFamily="34" charset="-122"/>
                <a:ea typeface="微软雅黑" pitchFamily="34" charset="-122"/>
              </a:rPr>
              <a:t>如果</a:t>
            </a:r>
            <a:r>
              <a:rPr lang="zh-CN" altLang="zh-CN" sz="1000" b="0">
                <a:solidFill>
                  <a:srgbClr val="3A5063"/>
                </a:solidFill>
                <a:latin typeface="微软雅黑" pitchFamily="34" charset="-122"/>
                <a:ea typeface="微软雅黑" pitchFamily="34" charset="-122"/>
              </a:rPr>
              <a:t>业务驱动因素要求</a:t>
            </a:r>
            <a:r>
              <a:rPr lang="zh-CN" altLang="ja-JP" sz="1000" b="0">
                <a:solidFill>
                  <a:srgbClr val="3A5063"/>
                </a:solidFill>
                <a:latin typeface="微软雅黑" pitchFamily="34" charset="-122"/>
                <a:ea typeface="微软雅黑" pitchFamily="34" charset="-122"/>
              </a:rPr>
              <a:t>:</a:t>
            </a:r>
          </a:p>
          <a:p>
            <a:pPr algn="l">
              <a:buFontTx/>
              <a:buChar char="•"/>
            </a:pPr>
            <a:r>
              <a:rPr lang="ja-JP" altLang="zh-CN" sz="1000" b="0">
                <a:solidFill>
                  <a:srgbClr val="3A5063"/>
                </a:solidFill>
                <a:latin typeface="微软雅黑" pitchFamily="34" charset="-122"/>
                <a:ea typeface="微软雅黑" pitchFamily="34" charset="-122"/>
              </a:rPr>
              <a:t>大量</a:t>
            </a:r>
            <a:r>
              <a:rPr lang="zh-CN" altLang="zh-CN" sz="1000" b="0">
                <a:solidFill>
                  <a:srgbClr val="3A5063"/>
                </a:solidFill>
                <a:latin typeface="微软雅黑" pitchFamily="34" charset="-122"/>
                <a:ea typeface="微软雅黑" pitchFamily="34" charset="-122"/>
              </a:rPr>
              <a:t>的项目工作</a:t>
            </a:r>
            <a:endParaRPr lang="zh-CN" altLang="ja-JP" sz="1000" b="0">
              <a:solidFill>
                <a:srgbClr val="3A5063"/>
              </a:solidFill>
              <a:latin typeface="微软雅黑" pitchFamily="34" charset="-122"/>
              <a:ea typeface="微软雅黑" pitchFamily="34" charset="-122"/>
            </a:endParaRPr>
          </a:p>
          <a:p>
            <a:pPr algn="l">
              <a:buFontTx/>
              <a:buChar char="•"/>
            </a:pPr>
            <a:r>
              <a:rPr lang="zh-CN" altLang="zh-CN" sz="1000" b="0">
                <a:solidFill>
                  <a:srgbClr val="3A5063"/>
                </a:solidFill>
                <a:latin typeface="微软雅黑" pitchFamily="34" charset="-122"/>
                <a:ea typeface="微软雅黑" pitchFamily="34" charset="-122"/>
              </a:rPr>
              <a:t>保证专业技能的同时实现</a:t>
            </a:r>
            <a:r>
              <a:rPr lang="ja-JP" altLang="zh-CN" sz="1000" b="0">
                <a:solidFill>
                  <a:srgbClr val="3A5063"/>
                </a:solidFill>
                <a:latin typeface="微软雅黑" pitchFamily="34" charset="-122"/>
                <a:ea typeface="微软雅黑" pitchFamily="34" charset="-122"/>
              </a:rPr>
              <a:t>多</a:t>
            </a:r>
            <a:r>
              <a:rPr lang="zh-CN" altLang="zh-CN" sz="1000" b="0">
                <a:solidFill>
                  <a:srgbClr val="3A5063"/>
                </a:solidFill>
                <a:latin typeface="微软雅黑" pitchFamily="34" charset="-122"/>
                <a:ea typeface="微软雅黑" pitchFamily="34" charset="-122"/>
              </a:rPr>
              <a:t>技能小组的流动</a:t>
            </a:r>
            <a:endParaRPr lang="zh-CN" altLang="ja-JP" sz="1000" b="0">
              <a:solidFill>
                <a:srgbClr val="3A5063"/>
              </a:solidFill>
              <a:latin typeface="微软雅黑" pitchFamily="34" charset="-122"/>
              <a:ea typeface="微软雅黑" pitchFamily="34" charset="-122"/>
            </a:endParaRPr>
          </a:p>
        </p:txBody>
      </p:sp>
      <p:sp>
        <p:nvSpPr>
          <p:cNvPr id="104486" name="Text Box 72"/>
          <p:cNvSpPr txBox="1">
            <a:spLocks noChangeArrowheads="1"/>
          </p:cNvSpPr>
          <p:nvPr/>
        </p:nvSpPr>
        <p:spPr bwMode="auto">
          <a:xfrm>
            <a:off x="4105275" y="5596834"/>
            <a:ext cx="2487612" cy="7016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r>
              <a:rPr lang="ja-JP" altLang="zh-CN" sz="1000" b="0">
                <a:solidFill>
                  <a:srgbClr val="F7AC12"/>
                </a:solidFill>
                <a:latin typeface="微软雅黑" pitchFamily="34" charset="-122"/>
                <a:ea typeface="微软雅黑" pitchFamily="34" charset="-122"/>
              </a:rPr>
              <a:t>如果</a:t>
            </a:r>
            <a:r>
              <a:rPr lang="zh-CN" altLang="zh-CN" sz="1000" b="0">
                <a:solidFill>
                  <a:srgbClr val="F7AC12"/>
                </a:solidFill>
                <a:latin typeface="微软雅黑" pitchFamily="34" charset="-122"/>
                <a:ea typeface="微软雅黑" pitchFamily="34" charset="-122"/>
              </a:rPr>
              <a:t>业务驱动因素要求</a:t>
            </a:r>
            <a:r>
              <a:rPr lang="zh-CN" altLang="ja-JP" sz="1000" b="0">
                <a:solidFill>
                  <a:srgbClr val="F7AC12"/>
                </a:solidFill>
                <a:latin typeface="微软雅黑" pitchFamily="34" charset="-122"/>
                <a:ea typeface="微软雅黑" pitchFamily="34" charset="-122"/>
              </a:rPr>
              <a:t>:</a:t>
            </a:r>
          </a:p>
          <a:p>
            <a:pPr algn="l">
              <a:buFontTx/>
              <a:buChar char="•"/>
            </a:pPr>
            <a:r>
              <a:rPr lang="zh-CN" altLang="ja-JP" sz="1000" b="0">
                <a:solidFill>
                  <a:srgbClr val="F7AC12"/>
                </a:solidFill>
                <a:latin typeface="微软雅黑" pitchFamily="34" charset="-122"/>
                <a:ea typeface="微软雅黑" pitchFamily="34" charset="-122"/>
              </a:rPr>
              <a:t> </a:t>
            </a:r>
            <a:r>
              <a:rPr lang="ja-JP" altLang="en-US" sz="1000" b="0">
                <a:solidFill>
                  <a:srgbClr val="F7AC12"/>
                </a:solidFill>
                <a:latin typeface="微软雅黑" pitchFamily="34" charset="-122"/>
                <a:ea typeface="微软雅黑" pitchFamily="34" charset="-122"/>
              </a:rPr>
              <a:t>对</a:t>
            </a:r>
            <a:r>
              <a:rPr lang="zh-CN" altLang="en-US" sz="1000" b="0">
                <a:solidFill>
                  <a:srgbClr val="F7AC12"/>
                </a:solidFill>
                <a:latin typeface="微软雅黑" pitchFamily="34" charset="-122"/>
                <a:ea typeface="微软雅黑" pitchFamily="34" charset="-122"/>
              </a:rPr>
              <a:t>当地需求的敏感性</a:t>
            </a:r>
            <a:endParaRPr lang="ja-JP" altLang="en-US" sz="1000" b="0">
              <a:solidFill>
                <a:srgbClr val="F7AC12"/>
              </a:solidFill>
              <a:latin typeface="微软雅黑" pitchFamily="34" charset="-122"/>
              <a:ea typeface="微软雅黑" pitchFamily="34" charset="-122"/>
            </a:endParaRPr>
          </a:p>
          <a:p>
            <a:pPr algn="l">
              <a:buFontTx/>
              <a:buChar char="•"/>
            </a:pPr>
            <a:r>
              <a:rPr lang="zh-CN" altLang="ja-JP" sz="1000" b="0">
                <a:solidFill>
                  <a:srgbClr val="F7AC12"/>
                </a:solidFill>
                <a:latin typeface="微软雅黑" pitchFamily="34" charset="-122"/>
                <a:ea typeface="微软雅黑" pitchFamily="34" charset="-122"/>
              </a:rPr>
              <a:t> </a:t>
            </a:r>
            <a:r>
              <a:rPr lang="ja-JP" altLang="zh-CN" sz="1000" b="0">
                <a:solidFill>
                  <a:srgbClr val="F7AC12"/>
                </a:solidFill>
                <a:latin typeface="微软雅黑" pitchFamily="34" charset="-122"/>
                <a:ea typeface="微软雅黑" pitchFamily="34" charset="-122"/>
              </a:rPr>
              <a:t>对</a:t>
            </a:r>
            <a:r>
              <a:rPr lang="zh-CN" altLang="zh-CN" sz="1000" b="0">
                <a:solidFill>
                  <a:srgbClr val="F7AC12"/>
                </a:solidFill>
                <a:latin typeface="微软雅黑" pitchFamily="34" charset="-122"/>
                <a:ea typeface="微软雅黑" pitchFamily="34" charset="-122"/>
              </a:rPr>
              <a:t>当地需求的快速反应</a:t>
            </a:r>
          </a:p>
          <a:p>
            <a:pPr algn="l">
              <a:buFontTx/>
              <a:buChar char="•"/>
            </a:pPr>
            <a:r>
              <a:rPr lang="zh-CN" altLang="zh-CN" sz="1000" b="0">
                <a:solidFill>
                  <a:srgbClr val="F7AC12"/>
                </a:solidFill>
                <a:latin typeface="微软雅黑" pitchFamily="34" charset="-122"/>
                <a:ea typeface="微软雅黑" pitchFamily="34" charset="-122"/>
              </a:rPr>
              <a:t>需求/机遇</a:t>
            </a:r>
            <a:endParaRPr lang="zh-CN" altLang="ja-JP" sz="1000" b="0">
              <a:solidFill>
                <a:srgbClr val="F7AC12"/>
              </a:solidFill>
              <a:latin typeface="微软雅黑" pitchFamily="34" charset="-122"/>
              <a:ea typeface="微软雅黑" pitchFamily="34" charset="-122"/>
            </a:endParaRPr>
          </a:p>
        </p:txBody>
      </p:sp>
      <p:sp>
        <p:nvSpPr>
          <p:cNvPr id="104487" name="Text Box 73"/>
          <p:cNvSpPr txBox="1">
            <a:spLocks noChangeArrowheads="1"/>
          </p:cNvSpPr>
          <p:nvPr/>
        </p:nvSpPr>
        <p:spPr bwMode="auto">
          <a:xfrm>
            <a:off x="1144588" y="5739407"/>
            <a:ext cx="2489200" cy="549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r>
              <a:rPr lang="ja-JP" altLang="zh-CN" sz="1000" b="0">
                <a:solidFill>
                  <a:srgbClr val="3A5063"/>
                </a:solidFill>
                <a:latin typeface="微软雅黑" pitchFamily="34" charset="-122"/>
                <a:ea typeface="微软雅黑" pitchFamily="34" charset="-122"/>
              </a:rPr>
              <a:t>如果</a:t>
            </a:r>
            <a:r>
              <a:rPr lang="zh-CN" altLang="zh-CN" sz="1000" b="0">
                <a:solidFill>
                  <a:srgbClr val="3A5063"/>
                </a:solidFill>
                <a:latin typeface="微软雅黑" pitchFamily="34" charset="-122"/>
                <a:ea typeface="微软雅黑" pitchFamily="34" charset="-122"/>
              </a:rPr>
              <a:t>业务驱动因素要求</a:t>
            </a:r>
            <a:r>
              <a:rPr lang="zh-CN" altLang="ja-JP" sz="1000" b="0">
                <a:solidFill>
                  <a:srgbClr val="3A5063"/>
                </a:solidFill>
                <a:latin typeface="微软雅黑" pitchFamily="34" charset="-122"/>
                <a:ea typeface="微软雅黑" pitchFamily="34" charset="-122"/>
              </a:rPr>
              <a:t>:</a:t>
            </a:r>
          </a:p>
          <a:p>
            <a:pPr algn="l">
              <a:buFontTx/>
              <a:buChar char="•"/>
            </a:pPr>
            <a:r>
              <a:rPr lang="zh-CN" altLang="ja-JP" sz="1000" b="0">
                <a:solidFill>
                  <a:srgbClr val="3A5063"/>
                </a:solidFill>
                <a:latin typeface="微软雅黑" pitchFamily="34" charset="-122"/>
                <a:ea typeface="微软雅黑" pitchFamily="34" charset="-122"/>
              </a:rPr>
              <a:t> </a:t>
            </a:r>
            <a:r>
              <a:rPr lang="ja-JP" altLang="zh-CN" sz="1000" b="0">
                <a:solidFill>
                  <a:srgbClr val="3A5063"/>
                </a:solidFill>
                <a:latin typeface="微软雅黑" pitchFamily="34" charset="-122"/>
                <a:ea typeface="微软雅黑" pitchFamily="34" charset="-122"/>
              </a:rPr>
              <a:t>迅速</a:t>
            </a:r>
            <a:r>
              <a:rPr lang="zh-CN" altLang="zh-CN" sz="1000" b="0">
                <a:solidFill>
                  <a:srgbClr val="3A5063"/>
                </a:solidFill>
                <a:latin typeface="微软雅黑" pitchFamily="34" charset="-122"/>
                <a:ea typeface="微软雅黑" pitchFamily="34" charset="-122"/>
              </a:rPr>
              <a:t>的产品开发</a:t>
            </a:r>
            <a:endParaRPr lang="zh-CN" altLang="ja-JP" sz="1000" b="0">
              <a:solidFill>
                <a:srgbClr val="3A5063"/>
              </a:solidFill>
              <a:latin typeface="微软雅黑" pitchFamily="34" charset="-122"/>
              <a:ea typeface="微软雅黑" pitchFamily="34" charset="-122"/>
            </a:endParaRPr>
          </a:p>
          <a:p>
            <a:pPr algn="l">
              <a:buFontTx/>
              <a:buChar char="•"/>
            </a:pPr>
            <a:r>
              <a:rPr lang="zh-CN" altLang="ja-JP" sz="1000" b="0">
                <a:solidFill>
                  <a:srgbClr val="3A5063"/>
                </a:solidFill>
                <a:latin typeface="微软雅黑" pitchFamily="34" charset="-122"/>
                <a:ea typeface="微软雅黑" pitchFamily="34" charset="-122"/>
              </a:rPr>
              <a:t> </a:t>
            </a:r>
            <a:r>
              <a:rPr lang="ja-JP" altLang="zh-CN" sz="1000" b="0">
                <a:solidFill>
                  <a:srgbClr val="3A5063"/>
                </a:solidFill>
                <a:latin typeface="微软雅黑" pitchFamily="34" charset="-122"/>
                <a:ea typeface="微软雅黑" pitchFamily="34" charset="-122"/>
              </a:rPr>
              <a:t>多样化</a:t>
            </a:r>
            <a:r>
              <a:rPr lang="zh-CN" altLang="zh-CN" sz="1000" b="0">
                <a:solidFill>
                  <a:srgbClr val="3A5063"/>
                </a:solidFill>
                <a:latin typeface="微软雅黑" pitchFamily="34" charset="-122"/>
                <a:ea typeface="微软雅黑" pitchFamily="34" charset="-122"/>
              </a:rPr>
              <a:t>的复杂产品</a:t>
            </a:r>
            <a:endParaRPr lang="zh-CN" altLang="ja-JP" sz="1000" b="0">
              <a:solidFill>
                <a:srgbClr val="3A5063"/>
              </a:solidFill>
              <a:latin typeface="微软雅黑" pitchFamily="34" charset="-122"/>
              <a:ea typeface="微软雅黑" pitchFamily="34" charset="-122"/>
            </a:endParaRPr>
          </a:p>
        </p:txBody>
      </p:sp>
      <p:grpSp>
        <p:nvGrpSpPr>
          <p:cNvPr id="104488" name="Group 74"/>
          <p:cNvGrpSpPr/>
          <p:nvPr/>
        </p:nvGrpSpPr>
        <p:grpSpPr>
          <a:xfrm>
            <a:off x="619125" y="4172437"/>
            <a:ext cx="2300288" cy="1730892"/>
            <a:chOff x="338" y="2630"/>
            <a:chExt cx="1521" cy="1169"/>
          </a:xfrm>
        </p:grpSpPr>
        <p:sp>
          <p:nvSpPr>
            <p:cNvPr id="104494" name="Rectangle 75"/>
            <p:cNvSpPr>
              <a:spLocks noChangeArrowheads="1"/>
            </p:cNvSpPr>
            <p:nvPr/>
          </p:nvSpPr>
          <p:spPr bwMode="auto">
            <a:xfrm>
              <a:off x="645" y="2925"/>
              <a:ext cx="360" cy="667"/>
            </a:xfrm>
            <a:prstGeom prst="rect">
              <a:avLst/>
            </a:prstGeom>
            <a:noFill/>
            <a:ln w="28575">
              <a:solidFill>
                <a:srgbClr val="3A5063"/>
              </a:solid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solidFill>
                  <a:srgbClr val="F7AC12"/>
                </a:solidFill>
                <a:latin typeface="微软雅黑" pitchFamily="34" charset="-122"/>
                <a:ea typeface="微软雅黑" pitchFamily="34" charset="-122"/>
              </a:endParaRPr>
            </a:p>
          </p:txBody>
        </p:sp>
        <p:sp>
          <p:nvSpPr>
            <p:cNvPr id="104495" name="Rectangle 76"/>
            <p:cNvSpPr>
              <a:spLocks noChangeArrowheads="1"/>
            </p:cNvSpPr>
            <p:nvPr/>
          </p:nvSpPr>
          <p:spPr bwMode="auto">
            <a:xfrm>
              <a:off x="1072" y="2925"/>
              <a:ext cx="360" cy="667"/>
            </a:xfrm>
            <a:prstGeom prst="rect">
              <a:avLst/>
            </a:prstGeom>
            <a:noFill/>
            <a:ln w="28575">
              <a:solidFill>
                <a:srgbClr val="3A5063"/>
              </a:solid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solidFill>
                  <a:srgbClr val="F7AC12"/>
                </a:solidFill>
                <a:latin typeface="微软雅黑" pitchFamily="34" charset="-122"/>
                <a:ea typeface="微软雅黑" pitchFamily="34" charset="-122"/>
              </a:endParaRPr>
            </a:p>
          </p:txBody>
        </p:sp>
        <p:sp>
          <p:nvSpPr>
            <p:cNvPr id="104496" name="Rectangle 77"/>
            <p:cNvSpPr>
              <a:spLocks noChangeArrowheads="1"/>
            </p:cNvSpPr>
            <p:nvPr/>
          </p:nvSpPr>
          <p:spPr bwMode="auto">
            <a:xfrm>
              <a:off x="1499" y="2925"/>
              <a:ext cx="360" cy="667"/>
            </a:xfrm>
            <a:prstGeom prst="rect">
              <a:avLst/>
            </a:prstGeom>
            <a:noFill/>
            <a:ln w="28575">
              <a:solidFill>
                <a:srgbClr val="3A5063"/>
              </a:solid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solidFill>
                  <a:srgbClr val="F7AC12"/>
                </a:solidFill>
                <a:latin typeface="微软雅黑" pitchFamily="34" charset="-122"/>
                <a:ea typeface="微软雅黑" pitchFamily="34" charset="-122"/>
              </a:endParaRPr>
            </a:p>
          </p:txBody>
        </p:sp>
        <p:grpSp>
          <p:nvGrpSpPr>
            <p:cNvPr id="104497" name="Group 78"/>
            <p:cNvGrpSpPr/>
            <p:nvPr/>
          </p:nvGrpSpPr>
          <p:grpSpPr>
            <a:xfrm>
              <a:off x="694" y="3112"/>
              <a:ext cx="244" cy="278"/>
              <a:chOff x="2747" y="3168"/>
              <a:chExt cx="244" cy="278"/>
            </a:xfrm>
          </p:grpSpPr>
          <p:sp>
            <p:nvSpPr>
              <p:cNvPr id="104513" name="Oval 79"/>
              <p:cNvSpPr>
                <a:spLocks noChangeArrowheads="1"/>
              </p:cNvSpPr>
              <p:nvPr/>
            </p:nvSpPr>
            <p:spPr bwMode="auto">
              <a:xfrm>
                <a:off x="2747" y="3336"/>
                <a:ext cx="101" cy="110"/>
              </a:xfrm>
              <a:prstGeom prst="ellipse">
                <a:avLst/>
              </a:prstGeom>
              <a:solidFill>
                <a:srgbClr val="3A5063"/>
              </a:solidFill>
              <a:ln w="2857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chemeClr val="bg1"/>
                    </a:solidFill>
                    <a:latin typeface="微软雅黑" pitchFamily="34" charset="-122"/>
                    <a:ea typeface="微软雅黑" pitchFamily="34" charset="-122"/>
                  </a:rPr>
                  <a:t>C</a:t>
                </a:r>
              </a:p>
            </p:txBody>
          </p:sp>
          <p:sp>
            <p:nvSpPr>
              <p:cNvPr id="104514" name="Oval 80"/>
              <p:cNvSpPr>
                <a:spLocks noChangeArrowheads="1"/>
              </p:cNvSpPr>
              <p:nvPr/>
            </p:nvSpPr>
            <p:spPr bwMode="auto">
              <a:xfrm>
                <a:off x="2890" y="3336"/>
                <a:ext cx="101" cy="110"/>
              </a:xfrm>
              <a:prstGeom prst="ellipse">
                <a:avLst/>
              </a:prstGeom>
              <a:solidFill>
                <a:srgbClr val="3A5063"/>
              </a:solidFill>
              <a:ln w="2857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chemeClr val="bg1"/>
                    </a:solidFill>
                    <a:latin typeface="微软雅黑" pitchFamily="34" charset="-122"/>
                    <a:ea typeface="微软雅黑" pitchFamily="34" charset="-122"/>
                  </a:rPr>
                  <a:t>D</a:t>
                </a:r>
              </a:p>
            </p:txBody>
          </p:sp>
          <p:sp>
            <p:nvSpPr>
              <p:cNvPr id="104515" name="Oval 81"/>
              <p:cNvSpPr>
                <a:spLocks noChangeArrowheads="1"/>
              </p:cNvSpPr>
              <p:nvPr/>
            </p:nvSpPr>
            <p:spPr bwMode="auto">
              <a:xfrm>
                <a:off x="2747" y="3168"/>
                <a:ext cx="101" cy="110"/>
              </a:xfrm>
              <a:prstGeom prst="ellipse">
                <a:avLst/>
              </a:prstGeom>
              <a:solidFill>
                <a:srgbClr val="3A5063"/>
              </a:solidFill>
              <a:ln w="2857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chemeClr val="bg1"/>
                    </a:solidFill>
                    <a:latin typeface="微软雅黑" pitchFamily="34" charset="-122"/>
                    <a:ea typeface="微软雅黑" pitchFamily="34" charset="-122"/>
                  </a:rPr>
                  <a:t>A</a:t>
                </a:r>
              </a:p>
            </p:txBody>
          </p:sp>
          <p:sp>
            <p:nvSpPr>
              <p:cNvPr id="104516" name="Oval 82"/>
              <p:cNvSpPr>
                <a:spLocks noChangeArrowheads="1"/>
              </p:cNvSpPr>
              <p:nvPr/>
            </p:nvSpPr>
            <p:spPr bwMode="auto">
              <a:xfrm>
                <a:off x="2890" y="3168"/>
                <a:ext cx="101" cy="110"/>
              </a:xfrm>
              <a:prstGeom prst="ellipse">
                <a:avLst/>
              </a:prstGeom>
              <a:solidFill>
                <a:srgbClr val="3A5063"/>
              </a:solidFill>
              <a:ln w="2857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chemeClr val="bg1"/>
                    </a:solidFill>
                    <a:latin typeface="微软雅黑" pitchFamily="34" charset="-122"/>
                    <a:ea typeface="微软雅黑" pitchFamily="34" charset="-122"/>
                  </a:rPr>
                  <a:t>B</a:t>
                </a:r>
              </a:p>
            </p:txBody>
          </p:sp>
        </p:grpSp>
        <p:grpSp>
          <p:nvGrpSpPr>
            <p:cNvPr id="104498" name="Group 83"/>
            <p:cNvGrpSpPr/>
            <p:nvPr/>
          </p:nvGrpSpPr>
          <p:grpSpPr>
            <a:xfrm>
              <a:off x="1120" y="3112"/>
              <a:ext cx="244" cy="278"/>
              <a:chOff x="2747" y="3168"/>
              <a:chExt cx="244" cy="278"/>
            </a:xfrm>
          </p:grpSpPr>
          <p:sp>
            <p:nvSpPr>
              <p:cNvPr id="104509" name="Oval 84"/>
              <p:cNvSpPr>
                <a:spLocks noChangeArrowheads="1"/>
              </p:cNvSpPr>
              <p:nvPr/>
            </p:nvSpPr>
            <p:spPr bwMode="auto">
              <a:xfrm>
                <a:off x="2747" y="3336"/>
                <a:ext cx="101" cy="110"/>
              </a:xfrm>
              <a:prstGeom prst="ellipse">
                <a:avLst/>
              </a:prstGeom>
              <a:solidFill>
                <a:srgbClr val="3A5063"/>
              </a:solidFill>
              <a:ln w="2857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chemeClr val="bg1"/>
                    </a:solidFill>
                    <a:latin typeface="微软雅黑" pitchFamily="34" charset="-122"/>
                    <a:ea typeface="微软雅黑" pitchFamily="34" charset="-122"/>
                  </a:rPr>
                  <a:t>C</a:t>
                </a:r>
              </a:p>
            </p:txBody>
          </p:sp>
          <p:sp>
            <p:nvSpPr>
              <p:cNvPr id="104510" name="Oval 85"/>
              <p:cNvSpPr>
                <a:spLocks noChangeArrowheads="1"/>
              </p:cNvSpPr>
              <p:nvPr/>
            </p:nvSpPr>
            <p:spPr bwMode="auto">
              <a:xfrm>
                <a:off x="2890" y="3336"/>
                <a:ext cx="101" cy="110"/>
              </a:xfrm>
              <a:prstGeom prst="ellipse">
                <a:avLst/>
              </a:prstGeom>
              <a:solidFill>
                <a:srgbClr val="3A5063"/>
              </a:solidFill>
              <a:ln w="2857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chemeClr val="bg1"/>
                    </a:solidFill>
                    <a:latin typeface="微软雅黑" pitchFamily="34" charset="-122"/>
                    <a:ea typeface="微软雅黑" pitchFamily="34" charset="-122"/>
                  </a:rPr>
                  <a:t>D</a:t>
                </a:r>
              </a:p>
            </p:txBody>
          </p:sp>
          <p:sp>
            <p:nvSpPr>
              <p:cNvPr id="104511" name="Oval 86"/>
              <p:cNvSpPr>
                <a:spLocks noChangeArrowheads="1"/>
              </p:cNvSpPr>
              <p:nvPr/>
            </p:nvSpPr>
            <p:spPr bwMode="auto">
              <a:xfrm>
                <a:off x="2747" y="3168"/>
                <a:ext cx="101" cy="110"/>
              </a:xfrm>
              <a:prstGeom prst="ellipse">
                <a:avLst/>
              </a:prstGeom>
              <a:solidFill>
                <a:srgbClr val="3A5063"/>
              </a:solidFill>
              <a:ln w="2857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chemeClr val="bg1"/>
                    </a:solidFill>
                    <a:latin typeface="微软雅黑" pitchFamily="34" charset="-122"/>
                    <a:ea typeface="微软雅黑" pitchFamily="34" charset="-122"/>
                  </a:rPr>
                  <a:t>A</a:t>
                </a:r>
              </a:p>
            </p:txBody>
          </p:sp>
          <p:sp>
            <p:nvSpPr>
              <p:cNvPr id="104512" name="Oval 87"/>
              <p:cNvSpPr>
                <a:spLocks noChangeArrowheads="1"/>
              </p:cNvSpPr>
              <p:nvPr/>
            </p:nvSpPr>
            <p:spPr bwMode="auto">
              <a:xfrm>
                <a:off x="2890" y="3168"/>
                <a:ext cx="101" cy="110"/>
              </a:xfrm>
              <a:prstGeom prst="ellipse">
                <a:avLst/>
              </a:prstGeom>
              <a:solidFill>
                <a:srgbClr val="3A5063"/>
              </a:solidFill>
              <a:ln w="2857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chemeClr val="bg1"/>
                    </a:solidFill>
                    <a:latin typeface="微软雅黑" pitchFamily="34" charset="-122"/>
                    <a:ea typeface="微软雅黑" pitchFamily="34" charset="-122"/>
                  </a:rPr>
                  <a:t>B</a:t>
                </a:r>
              </a:p>
            </p:txBody>
          </p:sp>
        </p:grpSp>
        <p:grpSp>
          <p:nvGrpSpPr>
            <p:cNvPr id="104499" name="Group 88"/>
            <p:cNvGrpSpPr/>
            <p:nvPr/>
          </p:nvGrpSpPr>
          <p:grpSpPr>
            <a:xfrm>
              <a:off x="1546" y="3112"/>
              <a:ext cx="244" cy="278"/>
              <a:chOff x="2747" y="3168"/>
              <a:chExt cx="244" cy="278"/>
            </a:xfrm>
          </p:grpSpPr>
          <p:sp>
            <p:nvSpPr>
              <p:cNvPr id="104505" name="Oval 89"/>
              <p:cNvSpPr>
                <a:spLocks noChangeArrowheads="1"/>
              </p:cNvSpPr>
              <p:nvPr/>
            </p:nvSpPr>
            <p:spPr bwMode="auto">
              <a:xfrm>
                <a:off x="2747" y="3336"/>
                <a:ext cx="101" cy="110"/>
              </a:xfrm>
              <a:prstGeom prst="ellipse">
                <a:avLst/>
              </a:prstGeom>
              <a:solidFill>
                <a:srgbClr val="3A5063"/>
              </a:solidFill>
              <a:ln w="2857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chemeClr val="bg1"/>
                    </a:solidFill>
                    <a:latin typeface="微软雅黑" pitchFamily="34" charset="-122"/>
                    <a:ea typeface="微软雅黑" pitchFamily="34" charset="-122"/>
                  </a:rPr>
                  <a:t>C</a:t>
                </a:r>
              </a:p>
            </p:txBody>
          </p:sp>
          <p:sp>
            <p:nvSpPr>
              <p:cNvPr id="104506" name="Oval 90"/>
              <p:cNvSpPr>
                <a:spLocks noChangeArrowheads="1"/>
              </p:cNvSpPr>
              <p:nvPr/>
            </p:nvSpPr>
            <p:spPr bwMode="auto">
              <a:xfrm>
                <a:off x="2890" y="3336"/>
                <a:ext cx="101" cy="110"/>
              </a:xfrm>
              <a:prstGeom prst="ellipse">
                <a:avLst/>
              </a:prstGeom>
              <a:solidFill>
                <a:srgbClr val="3A5063"/>
              </a:solidFill>
              <a:ln w="2857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chemeClr val="bg1"/>
                    </a:solidFill>
                    <a:latin typeface="微软雅黑" pitchFamily="34" charset="-122"/>
                    <a:ea typeface="微软雅黑" pitchFamily="34" charset="-122"/>
                  </a:rPr>
                  <a:t>D</a:t>
                </a:r>
              </a:p>
            </p:txBody>
          </p:sp>
          <p:sp>
            <p:nvSpPr>
              <p:cNvPr id="104507" name="Oval 91"/>
              <p:cNvSpPr>
                <a:spLocks noChangeArrowheads="1"/>
              </p:cNvSpPr>
              <p:nvPr/>
            </p:nvSpPr>
            <p:spPr bwMode="auto">
              <a:xfrm>
                <a:off x="2747" y="3168"/>
                <a:ext cx="101" cy="110"/>
              </a:xfrm>
              <a:prstGeom prst="ellipse">
                <a:avLst/>
              </a:prstGeom>
              <a:solidFill>
                <a:srgbClr val="3A5063"/>
              </a:solidFill>
              <a:ln w="2857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chemeClr val="bg1"/>
                    </a:solidFill>
                    <a:latin typeface="微软雅黑" pitchFamily="34" charset="-122"/>
                    <a:ea typeface="微软雅黑" pitchFamily="34" charset="-122"/>
                  </a:rPr>
                  <a:t>A</a:t>
                </a:r>
              </a:p>
            </p:txBody>
          </p:sp>
          <p:sp>
            <p:nvSpPr>
              <p:cNvPr id="104508" name="Oval 92"/>
              <p:cNvSpPr>
                <a:spLocks noChangeArrowheads="1"/>
              </p:cNvSpPr>
              <p:nvPr/>
            </p:nvSpPr>
            <p:spPr bwMode="auto">
              <a:xfrm>
                <a:off x="2890" y="3168"/>
                <a:ext cx="101" cy="110"/>
              </a:xfrm>
              <a:prstGeom prst="ellipse">
                <a:avLst/>
              </a:prstGeom>
              <a:solidFill>
                <a:srgbClr val="3A5063"/>
              </a:solidFill>
              <a:ln w="28575">
                <a:no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en-US" altLang="ja-JP" sz="800" b="1">
                    <a:solidFill>
                      <a:schemeClr val="bg1"/>
                    </a:solidFill>
                    <a:latin typeface="微软雅黑" pitchFamily="34" charset="-122"/>
                    <a:ea typeface="微软雅黑" pitchFamily="34" charset="-122"/>
                  </a:rPr>
                  <a:t>B</a:t>
                </a:r>
              </a:p>
            </p:txBody>
          </p:sp>
        </p:grpSp>
        <p:sp>
          <p:nvSpPr>
            <p:cNvPr id="104500" name="Text Box 93"/>
            <p:cNvSpPr txBox="1">
              <a:spLocks noChangeArrowheads="1"/>
            </p:cNvSpPr>
            <p:nvPr/>
          </p:nvSpPr>
          <p:spPr bwMode="auto">
            <a:xfrm>
              <a:off x="631" y="2630"/>
              <a:ext cx="351" cy="249"/>
            </a:xfrm>
            <a:prstGeom prst="rect">
              <a:avLst/>
            </a:prstGeom>
            <a:noFill/>
            <a:ln w="28575">
              <a:noFill/>
              <a:miter lim="800000"/>
            </a:ln>
            <a:effec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ctr"/>
              <a:r>
                <a:rPr lang="ja-JP" altLang="en-US" sz="900">
                  <a:solidFill>
                    <a:srgbClr val="3A5063"/>
                  </a:solidFill>
                  <a:latin typeface="微软雅黑" pitchFamily="34" charset="-122"/>
                  <a:ea typeface="微软雅黑" pitchFamily="34" charset="-122"/>
                </a:rPr>
                <a:t>产品</a:t>
              </a:r>
              <a:r>
                <a:rPr lang="zh-CN" altLang="en-US" sz="900">
                  <a:solidFill>
                    <a:srgbClr val="3A5063"/>
                  </a:solidFill>
                  <a:latin typeface="微软雅黑" pitchFamily="34" charset="-122"/>
                  <a:ea typeface="微软雅黑" pitchFamily="34" charset="-122"/>
                </a:rPr>
                <a:t>类</a:t>
              </a:r>
              <a:endParaRPr lang="zh-CN" altLang="ja-JP" sz="900">
                <a:solidFill>
                  <a:srgbClr val="3A5063"/>
                </a:solidFill>
                <a:latin typeface="微软雅黑" pitchFamily="34" charset="-122"/>
                <a:ea typeface="微软雅黑" pitchFamily="34" charset="-122"/>
              </a:endParaRPr>
            </a:p>
            <a:p>
              <a:pPr algn="ctr"/>
              <a:r>
                <a:rPr lang="zh-CN" altLang="ja-JP" sz="900">
                  <a:solidFill>
                    <a:srgbClr val="3A5063"/>
                  </a:solidFill>
                  <a:latin typeface="微软雅黑" pitchFamily="34" charset="-122"/>
                  <a:ea typeface="微软雅黑" pitchFamily="34" charset="-122"/>
                </a:rPr>
                <a:t>1</a:t>
              </a:r>
            </a:p>
          </p:txBody>
        </p:sp>
        <p:sp>
          <p:nvSpPr>
            <p:cNvPr id="104501" name="Text Box 94"/>
            <p:cNvSpPr txBox="1">
              <a:spLocks noChangeArrowheads="1"/>
            </p:cNvSpPr>
            <p:nvPr/>
          </p:nvSpPr>
          <p:spPr bwMode="auto">
            <a:xfrm>
              <a:off x="1067" y="2630"/>
              <a:ext cx="351" cy="249"/>
            </a:xfrm>
            <a:prstGeom prst="rect">
              <a:avLst/>
            </a:prstGeom>
            <a:noFill/>
            <a:ln w="28575">
              <a:noFill/>
              <a:miter lim="800000"/>
            </a:ln>
            <a:effec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ctr"/>
              <a:r>
                <a:rPr lang="ja-JP" altLang="en-US" sz="900">
                  <a:solidFill>
                    <a:srgbClr val="3A5063"/>
                  </a:solidFill>
                  <a:latin typeface="微软雅黑" pitchFamily="34" charset="-122"/>
                  <a:ea typeface="微软雅黑" pitchFamily="34" charset="-122"/>
                </a:rPr>
                <a:t>产品</a:t>
              </a:r>
              <a:r>
                <a:rPr lang="zh-CN" altLang="en-US" sz="900">
                  <a:solidFill>
                    <a:srgbClr val="3A5063"/>
                  </a:solidFill>
                  <a:latin typeface="微软雅黑" pitchFamily="34" charset="-122"/>
                  <a:ea typeface="微软雅黑" pitchFamily="34" charset="-122"/>
                </a:rPr>
                <a:t>类</a:t>
              </a:r>
              <a:endParaRPr lang="ja-JP" altLang="en-US" sz="900">
                <a:solidFill>
                  <a:srgbClr val="3A5063"/>
                </a:solidFill>
                <a:latin typeface="微软雅黑" pitchFamily="34" charset="-122"/>
                <a:ea typeface="微软雅黑" pitchFamily="34" charset="-122"/>
              </a:endParaRPr>
            </a:p>
            <a:p>
              <a:pPr algn="ctr"/>
              <a:r>
                <a:rPr lang="zh-CN" altLang="ja-JP" sz="900">
                  <a:solidFill>
                    <a:srgbClr val="3A5063"/>
                  </a:solidFill>
                  <a:latin typeface="微软雅黑" pitchFamily="34" charset="-122"/>
                  <a:ea typeface="微软雅黑" pitchFamily="34" charset="-122"/>
                </a:rPr>
                <a:t>2</a:t>
              </a:r>
            </a:p>
          </p:txBody>
        </p:sp>
        <p:sp>
          <p:nvSpPr>
            <p:cNvPr id="104502" name="Text Box 95"/>
            <p:cNvSpPr txBox="1">
              <a:spLocks noChangeArrowheads="1"/>
            </p:cNvSpPr>
            <p:nvPr/>
          </p:nvSpPr>
          <p:spPr bwMode="auto">
            <a:xfrm>
              <a:off x="1500" y="2630"/>
              <a:ext cx="351" cy="249"/>
            </a:xfrm>
            <a:prstGeom prst="rect">
              <a:avLst/>
            </a:prstGeom>
            <a:noFill/>
            <a:ln w="28575">
              <a:noFill/>
              <a:miter lim="800000"/>
            </a:ln>
            <a:effec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ctr"/>
              <a:r>
                <a:rPr lang="ja-JP" altLang="en-US" sz="900">
                  <a:solidFill>
                    <a:srgbClr val="3A5063"/>
                  </a:solidFill>
                  <a:latin typeface="微软雅黑" pitchFamily="34" charset="-122"/>
                  <a:ea typeface="微软雅黑" pitchFamily="34" charset="-122"/>
                </a:rPr>
                <a:t>产品类</a:t>
              </a:r>
            </a:p>
            <a:p>
              <a:pPr algn="ctr"/>
              <a:r>
                <a:rPr lang="zh-CN" altLang="ja-JP" sz="900">
                  <a:solidFill>
                    <a:srgbClr val="3A5063"/>
                  </a:solidFill>
                  <a:latin typeface="微软雅黑" pitchFamily="34" charset="-122"/>
                  <a:ea typeface="微软雅黑" pitchFamily="34" charset="-122"/>
                </a:rPr>
                <a:t>3</a:t>
              </a:r>
            </a:p>
          </p:txBody>
        </p:sp>
        <p:sp>
          <p:nvSpPr>
            <p:cNvPr id="104503" name="Text Box 96"/>
            <p:cNvSpPr txBox="1">
              <a:spLocks noChangeArrowheads="1"/>
            </p:cNvSpPr>
            <p:nvPr/>
          </p:nvSpPr>
          <p:spPr bwMode="auto">
            <a:xfrm>
              <a:off x="338" y="3643"/>
              <a:ext cx="427" cy="156"/>
            </a:xfrm>
            <a:prstGeom prst="rect">
              <a:avLst/>
            </a:prstGeom>
            <a:noFill/>
            <a:ln w="28575">
              <a:noFill/>
              <a:miter lim="800000"/>
            </a:ln>
            <a:effec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r>
                <a:rPr lang="ja-JP" altLang="zh-CN" sz="900">
                  <a:solidFill>
                    <a:srgbClr val="3A5063"/>
                  </a:solidFill>
                  <a:latin typeface="微软雅黑" pitchFamily="34" charset="-122"/>
                  <a:ea typeface="微软雅黑" pitchFamily="34" charset="-122"/>
                </a:rPr>
                <a:t>专业</a:t>
              </a:r>
              <a:r>
                <a:rPr lang="zh-CN" altLang="zh-CN" sz="900">
                  <a:solidFill>
                    <a:srgbClr val="3A5063"/>
                  </a:solidFill>
                  <a:latin typeface="微软雅黑" pitchFamily="34" charset="-122"/>
                  <a:ea typeface="微软雅黑" pitchFamily="34" charset="-122"/>
                </a:rPr>
                <a:t>职能</a:t>
              </a:r>
              <a:endParaRPr lang="zh-CN" altLang="ja-JP" sz="900">
                <a:solidFill>
                  <a:srgbClr val="3A5063"/>
                </a:solidFill>
                <a:latin typeface="微软雅黑" pitchFamily="34" charset="-122"/>
                <a:ea typeface="微软雅黑" pitchFamily="34" charset="-122"/>
              </a:endParaRPr>
            </a:p>
          </p:txBody>
        </p:sp>
        <p:sp>
          <p:nvSpPr>
            <p:cNvPr id="104504" name="Line 97"/>
            <p:cNvSpPr>
              <a:spLocks noChangeShapeType="1"/>
            </p:cNvSpPr>
            <p:nvPr/>
          </p:nvSpPr>
          <p:spPr bwMode="auto">
            <a:xfrm flipV="1">
              <a:off x="545" y="3429"/>
              <a:ext cx="240" cy="211"/>
            </a:xfrm>
            <a:prstGeom prst="line">
              <a:avLst/>
            </a:prstGeom>
            <a:noFill/>
            <a:ln w="28575">
              <a:solidFill>
                <a:srgbClr val="3A5063"/>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grpSp>
      <p:sp>
        <p:nvSpPr>
          <p:cNvPr id="104490" name="Text Box 99"/>
          <p:cNvSpPr txBox="1">
            <a:spLocks noChangeArrowheads="1"/>
          </p:cNvSpPr>
          <p:nvPr/>
        </p:nvSpPr>
        <p:spPr bwMode="auto">
          <a:xfrm>
            <a:off x="1634671" y="1470050"/>
            <a:ext cx="717550" cy="304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r>
              <a:rPr lang="ja-JP" altLang="zh-CN">
                <a:solidFill>
                  <a:srgbClr val="F7AC12"/>
                </a:solidFill>
                <a:latin typeface="微软雅黑" pitchFamily="34" charset="-122"/>
                <a:ea typeface="微软雅黑" pitchFamily="34" charset="-122"/>
              </a:rPr>
              <a:t>职能型</a:t>
            </a:r>
            <a:endParaRPr lang="zh-CN" altLang="ja-JP">
              <a:solidFill>
                <a:srgbClr val="F7AC12"/>
              </a:solidFill>
              <a:latin typeface="微软雅黑" pitchFamily="34" charset="-122"/>
              <a:ea typeface="微软雅黑" pitchFamily="34" charset="-122"/>
            </a:endParaRPr>
          </a:p>
        </p:txBody>
      </p:sp>
      <p:sp>
        <p:nvSpPr>
          <p:cNvPr id="104491" name="Text Box 100"/>
          <p:cNvSpPr txBox="1">
            <a:spLocks noChangeArrowheads="1"/>
          </p:cNvSpPr>
          <p:nvPr/>
        </p:nvSpPr>
        <p:spPr bwMode="auto">
          <a:xfrm>
            <a:off x="4406883" y="1468339"/>
            <a:ext cx="1073150" cy="304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r>
              <a:rPr lang="ja-JP" altLang="zh-CN">
                <a:solidFill>
                  <a:srgbClr val="3A5063"/>
                </a:solidFill>
                <a:latin typeface="微软雅黑" pitchFamily="34" charset="-122"/>
                <a:ea typeface="微软雅黑" pitchFamily="34" charset="-122"/>
              </a:rPr>
              <a:t>项目小组型</a:t>
            </a:r>
            <a:endParaRPr lang="zh-CN" altLang="ja-JP">
              <a:solidFill>
                <a:srgbClr val="3A5063"/>
              </a:solidFill>
              <a:latin typeface="微软雅黑" pitchFamily="34" charset="-122"/>
              <a:ea typeface="微软雅黑" pitchFamily="34" charset="-122"/>
            </a:endParaRPr>
          </a:p>
        </p:txBody>
      </p:sp>
      <p:sp>
        <p:nvSpPr>
          <p:cNvPr id="104492" name="Text Box 101"/>
          <p:cNvSpPr txBox="1">
            <a:spLocks noChangeArrowheads="1"/>
          </p:cNvSpPr>
          <p:nvPr/>
        </p:nvSpPr>
        <p:spPr bwMode="auto">
          <a:xfrm>
            <a:off x="7434450" y="1468339"/>
            <a:ext cx="717550" cy="304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r>
              <a:rPr lang="ja-JP" altLang="zh-CN">
                <a:solidFill>
                  <a:srgbClr val="F7AC12"/>
                </a:solidFill>
                <a:latin typeface="微软雅黑" pitchFamily="34" charset="-122"/>
                <a:ea typeface="微软雅黑" pitchFamily="34" charset="-122"/>
              </a:rPr>
              <a:t>流程型</a:t>
            </a:r>
            <a:endParaRPr lang="zh-CN" altLang="ja-JP">
              <a:solidFill>
                <a:srgbClr val="F7AC12"/>
              </a:solidFill>
              <a:latin typeface="微软雅黑" pitchFamily="34" charset="-122"/>
              <a:ea typeface="微软雅黑" pitchFamily="34" charset="-122"/>
            </a:endParaRPr>
          </a:p>
        </p:txBody>
      </p:sp>
      <p:sp>
        <p:nvSpPr>
          <p:cNvPr id="104493" name="Line 102"/>
          <p:cNvSpPr>
            <a:spLocks noChangeShapeType="1"/>
          </p:cNvSpPr>
          <p:nvPr/>
        </p:nvSpPr>
        <p:spPr bwMode="auto">
          <a:xfrm flipH="1">
            <a:off x="6351588" y="1629816"/>
            <a:ext cx="0" cy="4468813"/>
          </a:xfrm>
          <a:prstGeom prst="line">
            <a:avLst/>
          </a:prstGeom>
          <a:noFill/>
          <a:ln w="19050">
            <a:solidFill>
              <a:schemeClr val="bg1">
                <a:lumMod val="50000"/>
              </a:schemeClr>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01" name="Title 4"/>
          <p:cNvSpPr txBox="1"/>
          <p:nvPr/>
        </p:nvSpPr>
        <p:spPr bwMode="auto">
          <a:xfrm>
            <a:off x="495300" y="304800"/>
            <a:ext cx="8915400" cy="520700"/>
          </a:xfrm>
          <a:prstGeom prst="rect">
            <a:avLst/>
          </a:prstGeom>
          <a:noFill/>
          <a:ln w="9525">
            <a:noFill/>
            <a:miter lim="800000"/>
          </a:ln>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r>
              <a:rPr lang="zh-CN" altLang="en-US" kern="0"/>
              <a:t>理论框架：组织形态</a:t>
            </a:r>
          </a:p>
        </p:txBody>
      </p:sp>
    </p:spTree>
    <p:extLst>
      <p:ext uri="{BB962C8B-B14F-4D97-AF65-F5344CB8AC3E}">
        <p14:creationId xmlns:p14="http://schemas.microsoft.com/office/powerpoint/2010/main" val="3267703809"/>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474" name="Rectangle 2"/>
          <p:cNvSpPr>
            <a:spLocks noGrp="1" noChangeArrowheads="1"/>
          </p:cNvSpPr>
          <p:nvPr>
            <p:ph type="title"/>
          </p:nvPr>
        </p:nvSpPr>
        <p:spPr>
          <a:xfrm>
            <a:off x="511175" y="892076"/>
            <a:ext cx="8915400" cy="520700"/>
          </a:xfrm>
          <a:noFill/>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a:lstStyle/>
          <a:p>
            <a:pPr marL="342900" indent="-342900" eaLnBrk="1" hangingPunct="1">
              <a:buFont typeface="Wingdings" panose="05000000000000000000" pitchFamily="2" charset="2"/>
              <a:buChar char="n"/>
            </a:pPr>
            <a:r>
              <a:rPr lang="zh-CN" altLang="en-US" b="0"/>
              <a:t>职能导向组织有助于引导资源运用于深化个别职能的专业，建立经济规模。</a:t>
            </a:r>
            <a:endParaRPr lang="zh-TW" altLang="en-US" b="0"/>
          </a:p>
        </p:txBody>
      </p:sp>
      <p:sp>
        <p:nvSpPr>
          <p:cNvPr id="105481" name="Rectangle 9"/>
          <p:cNvSpPr>
            <a:spLocks noGrp="1" noChangeArrowheads="1"/>
          </p:cNvSpPr>
          <p:nvPr>
            <p:ph type="body" idx="4294967295"/>
          </p:nvPr>
        </p:nvSpPr>
        <p:spPr>
          <a:xfrm>
            <a:off x="632520" y="4484292"/>
            <a:ext cx="3598079" cy="1521222"/>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solidFill>
                  <a:schemeClr val="tx1"/>
                </a:solidFill>
                <a:prstDash val="solid"/>
                <a:miter lim="800000"/>
                <a:headEnd/>
                <a:tailEnd/>
              </a14:hiddenLine>
            </a:ext>
          </a:extLst>
        </p:spPr>
        <p:txBody>
          <a:bodyPr/>
          <a:lstStyle/>
          <a:p>
            <a:pPr eaLnBrk="1" hangingPunct="1">
              <a:lnSpc>
                <a:spcPct val="115000"/>
              </a:lnSpc>
              <a:spcBef>
                <a:spcPct val="0"/>
              </a:spcBef>
              <a:buClr>
                <a:srgbClr val="3A5063"/>
              </a:buClr>
              <a:buSzPct val="90000"/>
              <a:buFont typeface="Arial" pitchFamily="34" charset="0"/>
              <a:buChar char="•"/>
            </a:pPr>
            <a:r>
              <a:rPr lang="zh-CN" altLang="en-US" sz="1500" b="0">
                <a:latin typeface="微软雅黑" pitchFamily="34" charset="-122"/>
              </a:rPr>
              <a:t>有助于相同功能内的知识分享</a:t>
            </a:r>
          </a:p>
          <a:p>
            <a:pPr eaLnBrk="1" hangingPunct="1">
              <a:lnSpc>
                <a:spcPct val="115000"/>
              </a:lnSpc>
              <a:spcBef>
                <a:spcPct val="0"/>
              </a:spcBef>
              <a:buClr>
                <a:srgbClr val="3A5063"/>
              </a:buClr>
              <a:buSzPct val="90000"/>
              <a:buFont typeface="Arial" pitchFamily="34" charset="0"/>
              <a:buChar char="•"/>
            </a:pPr>
            <a:r>
              <a:rPr lang="zh-CN" altLang="en-US" sz="1500" b="0">
                <a:latin typeface="微软雅黑" pitchFamily="34" charset="-122"/>
              </a:rPr>
              <a:t>较易建立深化的专业知识</a:t>
            </a:r>
          </a:p>
          <a:p>
            <a:pPr eaLnBrk="1" hangingPunct="1">
              <a:lnSpc>
                <a:spcPct val="115000"/>
              </a:lnSpc>
              <a:spcBef>
                <a:spcPct val="0"/>
              </a:spcBef>
              <a:buClr>
                <a:srgbClr val="3A5063"/>
              </a:buClr>
              <a:buSzPct val="90000"/>
              <a:buFont typeface="Arial" pitchFamily="34" charset="0"/>
              <a:buChar char="•"/>
            </a:pPr>
            <a:r>
              <a:rPr lang="zh-CN" altLang="en-US" sz="1500" b="0">
                <a:latin typeface="微软雅黑" pitchFamily="34" charset="-122"/>
              </a:rPr>
              <a:t>较易建立一致性的标准与提升效率</a:t>
            </a:r>
          </a:p>
          <a:p>
            <a:pPr eaLnBrk="1" hangingPunct="1">
              <a:lnSpc>
                <a:spcPct val="115000"/>
              </a:lnSpc>
              <a:spcBef>
                <a:spcPct val="0"/>
              </a:spcBef>
              <a:buClr>
                <a:srgbClr val="3A5063"/>
              </a:buClr>
              <a:buSzPct val="90000"/>
              <a:buFont typeface="Arial" pitchFamily="34" charset="0"/>
              <a:buChar char="•"/>
            </a:pPr>
            <a:r>
              <a:rPr lang="zh-CN" altLang="en-US" sz="1500" b="0">
                <a:latin typeface="微软雅黑" pitchFamily="34" charset="-122"/>
              </a:rPr>
              <a:t>资源集中，较易建立经济规模</a:t>
            </a:r>
          </a:p>
          <a:p>
            <a:pPr eaLnBrk="1" hangingPunct="1">
              <a:lnSpc>
                <a:spcPct val="115000"/>
              </a:lnSpc>
              <a:spcBef>
                <a:spcPct val="0"/>
              </a:spcBef>
              <a:buClr>
                <a:srgbClr val="3A5063"/>
              </a:buClr>
              <a:buSzPct val="90000"/>
              <a:buFont typeface="Arial" pitchFamily="34" charset="0"/>
              <a:buChar char="•"/>
            </a:pPr>
            <a:r>
              <a:rPr lang="zh-CN" altLang="en-US" sz="1500" b="0">
                <a:latin typeface="微软雅黑" pitchFamily="34" charset="-122"/>
              </a:rPr>
              <a:t>有助于规划清楚专业职涯发展</a:t>
            </a:r>
            <a:endParaRPr lang="zh-TW" altLang="en-US" sz="1500" b="0">
              <a:latin typeface="微软雅黑" pitchFamily="34" charset="-122"/>
            </a:endParaRPr>
          </a:p>
        </p:txBody>
      </p:sp>
      <p:sp>
        <p:nvSpPr>
          <p:cNvPr id="105475" name="Rectangle 3"/>
          <p:cNvSpPr>
            <a:spLocks noChangeArrowheads="1"/>
          </p:cNvSpPr>
          <p:nvPr/>
        </p:nvSpPr>
        <p:spPr bwMode="auto">
          <a:xfrm>
            <a:off x="2937941" y="3119388"/>
            <a:ext cx="1139825" cy="4572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人力资源</a:t>
            </a:r>
          </a:p>
        </p:txBody>
      </p:sp>
      <p:sp>
        <p:nvSpPr>
          <p:cNvPr id="105476" name="Rectangle 4"/>
          <p:cNvSpPr>
            <a:spLocks noChangeArrowheads="1"/>
          </p:cNvSpPr>
          <p:nvPr/>
        </p:nvSpPr>
        <p:spPr bwMode="auto">
          <a:xfrm>
            <a:off x="4212703" y="3119388"/>
            <a:ext cx="1181100" cy="4572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财务</a:t>
            </a:r>
          </a:p>
        </p:txBody>
      </p:sp>
      <p:sp>
        <p:nvSpPr>
          <p:cNvPr id="105477" name="Rectangle 5"/>
          <p:cNvSpPr>
            <a:spLocks noChangeArrowheads="1"/>
          </p:cNvSpPr>
          <p:nvPr/>
        </p:nvSpPr>
        <p:spPr bwMode="auto">
          <a:xfrm>
            <a:off x="5528741" y="3119388"/>
            <a:ext cx="1155700" cy="4572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行销</a:t>
            </a:r>
          </a:p>
        </p:txBody>
      </p:sp>
      <p:sp>
        <p:nvSpPr>
          <p:cNvPr id="105478" name="Rectangle 6"/>
          <p:cNvSpPr>
            <a:spLocks noChangeArrowheads="1"/>
          </p:cNvSpPr>
          <p:nvPr/>
        </p:nvSpPr>
        <p:spPr bwMode="auto">
          <a:xfrm>
            <a:off x="6817791" y="3119388"/>
            <a:ext cx="1211262" cy="4572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业务</a:t>
            </a:r>
          </a:p>
        </p:txBody>
      </p:sp>
      <p:sp>
        <p:nvSpPr>
          <p:cNvPr id="105479" name="Rectangle 7"/>
          <p:cNvSpPr>
            <a:spLocks noChangeArrowheads="1"/>
          </p:cNvSpPr>
          <p:nvPr/>
        </p:nvSpPr>
        <p:spPr bwMode="auto">
          <a:xfrm>
            <a:off x="1710803" y="3119388"/>
            <a:ext cx="1093788" cy="4572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信息</a:t>
            </a:r>
          </a:p>
        </p:txBody>
      </p:sp>
      <p:sp>
        <p:nvSpPr>
          <p:cNvPr id="105480" name="Rectangle 8"/>
          <p:cNvSpPr>
            <a:spLocks noChangeArrowheads="1"/>
          </p:cNvSpPr>
          <p:nvPr/>
        </p:nvSpPr>
        <p:spPr bwMode="auto">
          <a:xfrm>
            <a:off x="4274616" y="2247850"/>
            <a:ext cx="1336675" cy="533400"/>
          </a:xfrm>
          <a:prstGeom prst="rect">
            <a:avLst/>
          </a:prstGeom>
          <a:solidFill>
            <a:srgbClr val="C00000"/>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r>
              <a:rPr kumimoji="1" lang="zh-CN" altLang="en-US" sz="1800" b="1">
                <a:solidFill>
                  <a:schemeClr val="bg1"/>
                </a:solidFill>
                <a:latin typeface="微软雅黑" pitchFamily="34" charset="-122"/>
                <a:ea typeface="微软雅黑" pitchFamily="34" charset="-122"/>
              </a:rPr>
              <a:t>首席</a:t>
            </a:r>
            <a:r>
              <a:rPr kumimoji="1" lang="zh-TW" altLang="en-US" sz="1800" b="1">
                <a:solidFill>
                  <a:schemeClr val="bg1"/>
                </a:solidFill>
                <a:latin typeface="微软雅黑" pitchFamily="34" charset="-122"/>
                <a:ea typeface="微软雅黑" pitchFamily="34" charset="-122"/>
              </a:rPr>
              <a:t>执行</a:t>
            </a:r>
            <a:r>
              <a:rPr kumimoji="1" lang="zh-CN" altLang="en-US" sz="1800" b="1">
                <a:solidFill>
                  <a:schemeClr val="bg1"/>
                </a:solidFill>
                <a:latin typeface="微软雅黑" pitchFamily="34" charset="-122"/>
                <a:ea typeface="微软雅黑" pitchFamily="34" charset="-122"/>
              </a:rPr>
              <a:t>官</a:t>
            </a:r>
            <a:endParaRPr kumimoji="1" lang="zh-TW" altLang="en-US" sz="1800" b="1">
              <a:solidFill>
                <a:schemeClr val="bg1"/>
              </a:solidFill>
              <a:latin typeface="微软雅黑" pitchFamily="34" charset="-122"/>
              <a:ea typeface="微软雅黑" pitchFamily="34" charset="-122"/>
            </a:endParaRPr>
          </a:p>
        </p:txBody>
      </p:sp>
      <p:sp>
        <p:nvSpPr>
          <p:cNvPr id="105483" name="Rectangle 11"/>
          <p:cNvSpPr>
            <a:spLocks noChangeArrowheads="1"/>
          </p:cNvSpPr>
          <p:nvPr/>
        </p:nvSpPr>
        <p:spPr bwMode="auto">
          <a:xfrm>
            <a:off x="5659436" y="4488360"/>
            <a:ext cx="3600001" cy="15577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285750" indent="-285750" algn="l" eaLnBrk="1" hangingPunct="1">
              <a:lnSpc>
                <a:spcPct val="115000"/>
              </a:lnSpc>
              <a:spcAft>
                <a:spcPct val="20000"/>
              </a:spcAft>
              <a:buClr>
                <a:srgbClr val="3A5063"/>
              </a:buClr>
              <a:buSzPct val="90000"/>
              <a:buFont typeface="Arial" pitchFamily="34" charset="0"/>
              <a:buChar char="•"/>
            </a:pPr>
            <a:r>
              <a:rPr lang="zh-CN" altLang="en-US" sz="1500" b="0">
                <a:solidFill>
                  <a:srgbClr val="000000"/>
                </a:solidFill>
                <a:latin typeface="微软雅黑" pitchFamily="34" charset="-122"/>
                <a:ea typeface="微软雅黑" pitchFamily="34" charset="-122"/>
              </a:rPr>
              <a:t>不利于同时管理多个产品与服务</a:t>
            </a:r>
          </a:p>
          <a:p>
            <a:pPr marL="285750" indent="-285750" algn="l" eaLnBrk="1" hangingPunct="1">
              <a:lnSpc>
                <a:spcPct val="115000"/>
              </a:lnSpc>
              <a:spcAft>
                <a:spcPct val="20000"/>
              </a:spcAft>
              <a:buClr>
                <a:srgbClr val="3A5063"/>
              </a:buClr>
              <a:buSzPct val="90000"/>
              <a:buFont typeface="Arial" pitchFamily="34" charset="0"/>
              <a:buChar char="•"/>
            </a:pPr>
            <a:r>
              <a:rPr lang="zh-CN" altLang="en-US" sz="1500" b="0">
                <a:solidFill>
                  <a:srgbClr val="000000"/>
                </a:solidFill>
                <a:latin typeface="微软雅黑" pitchFamily="34" charset="-122"/>
                <a:ea typeface="微软雅黑" pitchFamily="34" charset="-122"/>
              </a:rPr>
              <a:t>跨功能协调成本较高</a:t>
            </a:r>
          </a:p>
          <a:p>
            <a:pPr marL="285750" indent="-285750" algn="l" eaLnBrk="1" hangingPunct="1">
              <a:lnSpc>
                <a:spcPct val="115000"/>
              </a:lnSpc>
              <a:spcAft>
                <a:spcPct val="20000"/>
              </a:spcAft>
              <a:buClr>
                <a:srgbClr val="3A5063"/>
              </a:buClr>
              <a:buSzPct val="90000"/>
              <a:buFont typeface="Arial" pitchFamily="34" charset="0"/>
              <a:buChar char="•"/>
            </a:pPr>
            <a:r>
              <a:rPr lang="zh-CN" altLang="en-US" sz="1500" b="0">
                <a:solidFill>
                  <a:srgbClr val="000000"/>
                </a:solidFill>
                <a:latin typeface="微软雅黑" pitchFamily="34" charset="-122"/>
                <a:ea typeface="微软雅黑" pitchFamily="34" charset="-122"/>
              </a:rPr>
              <a:t>容易造成功能本位主义，忽视客户的需求</a:t>
            </a:r>
            <a:endParaRPr lang="zh-TW" altLang="zh-TW" sz="1500" b="0">
              <a:solidFill>
                <a:srgbClr val="000000"/>
              </a:solidFill>
              <a:latin typeface="微软雅黑" pitchFamily="34" charset="-122"/>
              <a:ea typeface="微软雅黑" pitchFamily="34" charset="-122"/>
            </a:endParaRPr>
          </a:p>
        </p:txBody>
      </p:sp>
      <p:cxnSp>
        <p:nvCxnSpPr>
          <p:cNvPr id="105485" name="AutoShape 13"/>
          <p:cNvCxnSpPr>
            <a:cxnSpLocks noChangeShapeType="1"/>
            <a:stCxn id="105480" idx="2"/>
            <a:endCxn id="105479" idx="0"/>
          </p:cNvCxnSpPr>
          <p:nvPr/>
        </p:nvCxnSpPr>
        <p:spPr bwMode="auto">
          <a:xfrm rot="5400000">
            <a:off x="3431653" y="1608088"/>
            <a:ext cx="338138" cy="2684462"/>
          </a:xfrm>
          <a:prstGeom prst="bentConnector3">
            <a:avLst>
              <a:gd name="adj1" fmla="val 49764"/>
            </a:avLst>
          </a:prstGeom>
          <a:noFill/>
          <a:ln w="28575">
            <a:solidFill>
              <a:srgbClr val="C00000"/>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5486" name="AutoShape 14"/>
          <p:cNvCxnSpPr>
            <a:cxnSpLocks noChangeShapeType="1"/>
            <a:stCxn id="105480" idx="2"/>
            <a:endCxn id="105476" idx="0"/>
          </p:cNvCxnSpPr>
          <p:nvPr/>
        </p:nvCxnSpPr>
        <p:spPr bwMode="auto">
          <a:xfrm rot="5400000">
            <a:off x="4704034" y="2880469"/>
            <a:ext cx="338138" cy="139700"/>
          </a:xfrm>
          <a:prstGeom prst="bentConnector3">
            <a:avLst>
              <a:gd name="adj1" fmla="val 49764"/>
            </a:avLst>
          </a:prstGeom>
          <a:noFill/>
          <a:ln w="28575">
            <a:solidFill>
              <a:srgbClr val="C00000"/>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5487" name="AutoShape 15"/>
          <p:cNvCxnSpPr>
            <a:cxnSpLocks noChangeShapeType="1"/>
            <a:stCxn id="105480" idx="2"/>
            <a:endCxn id="105477" idx="0"/>
          </p:cNvCxnSpPr>
          <p:nvPr/>
        </p:nvCxnSpPr>
        <p:spPr bwMode="auto">
          <a:xfrm rot="16200000" flipH="1">
            <a:off x="5355703" y="2368500"/>
            <a:ext cx="338138" cy="1163638"/>
          </a:xfrm>
          <a:prstGeom prst="bentConnector3">
            <a:avLst>
              <a:gd name="adj1" fmla="val 49764"/>
            </a:avLst>
          </a:prstGeom>
          <a:noFill/>
          <a:ln w="28575">
            <a:solidFill>
              <a:srgbClr val="C00000"/>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5488" name="AutoShape 16"/>
          <p:cNvCxnSpPr>
            <a:cxnSpLocks noChangeShapeType="1"/>
            <a:stCxn id="105480" idx="2"/>
            <a:endCxn id="105475" idx="0"/>
          </p:cNvCxnSpPr>
          <p:nvPr/>
        </p:nvCxnSpPr>
        <p:spPr bwMode="auto">
          <a:xfrm rot="5400000">
            <a:off x="4056334" y="2232769"/>
            <a:ext cx="338138" cy="1435100"/>
          </a:xfrm>
          <a:prstGeom prst="bentConnector3">
            <a:avLst>
              <a:gd name="adj1" fmla="val 49764"/>
            </a:avLst>
          </a:prstGeom>
          <a:noFill/>
          <a:ln w="28575">
            <a:solidFill>
              <a:srgbClr val="C00000"/>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5489" name="AutoShape 17"/>
          <p:cNvCxnSpPr>
            <a:cxnSpLocks noChangeShapeType="1"/>
            <a:stCxn id="105480" idx="2"/>
            <a:endCxn id="105478" idx="0"/>
          </p:cNvCxnSpPr>
          <p:nvPr/>
        </p:nvCxnSpPr>
        <p:spPr bwMode="auto">
          <a:xfrm rot="16200000" flipH="1">
            <a:off x="6014516" y="1709687"/>
            <a:ext cx="338138" cy="2481263"/>
          </a:xfrm>
          <a:prstGeom prst="bentConnector3">
            <a:avLst>
              <a:gd name="adj1" fmla="val 49764"/>
            </a:avLst>
          </a:prstGeom>
          <a:noFill/>
          <a:ln w="28575">
            <a:solidFill>
              <a:srgbClr val="C00000"/>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sp>
        <p:nvSpPr>
          <p:cNvPr id="18" name="Title 4"/>
          <p:cNvSpPr txBox="1"/>
          <p:nvPr/>
        </p:nvSpPr>
        <p:spPr bwMode="auto">
          <a:xfrm>
            <a:off x="495300" y="304800"/>
            <a:ext cx="8915400" cy="520700"/>
          </a:xfrm>
          <a:prstGeom prst="rect">
            <a:avLst/>
          </a:prstGeom>
          <a:noFill/>
          <a:ln w="9525">
            <a:noFill/>
            <a:miter lim="800000"/>
          </a:ln>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r>
              <a:rPr lang="zh-CN" altLang="en-US" kern="0"/>
              <a:t>理论框架：组织形态</a:t>
            </a:r>
            <a:r>
              <a:rPr lang="en-US" altLang="zh-CN" kern="0"/>
              <a:t>·</a:t>
            </a:r>
            <a:r>
              <a:rPr lang="zh-CN" altLang="en-US" kern="0"/>
              <a:t>职能导向</a:t>
            </a:r>
          </a:p>
        </p:txBody>
      </p:sp>
      <p:sp>
        <p:nvSpPr>
          <p:cNvPr id="19" name="Rectangle 10"/>
          <p:cNvSpPr>
            <a:spLocks noChangeArrowheads="1"/>
          </p:cNvSpPr>
          <p:nvPr/>
        </p:nvSpPr>
        <p:spPr bwMode="auto">
          <a:xfrm>
            <a:off x="632520" y="4179491"/>
            <a:ext cx="3598080" cy="308009"/>
          </a:xfrm>
          <a:prstGeom prst="rect">
            <a:avLst/>
          </a:prstGeom>
          <a:solidFill>
            <a:srgbClr val="3A5063"/>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优点</a:t>
            </a:r>
          </a:p>
        </p:txBody>
      </p:sp>
      <p:sp>
        <p:nvSpPr>
          <p:cNvPr id="20" name="Rectangle 12"/>
          <p:cNvSpPr>
            <a:spLocks noChangeArrowheads="1"/>
          </p:cNvSpPr>
          <p:nvPr/>
        </p:nvSpPr>
        <p:spPr bwMode="auto">
          <a:xfrm>
            <a:off x="5659438" y="4179492"/>
            <a:ext cx="3600000" cy="304800"/>
          </a:xfrm>
          <a:prstGeom prst="rect">
            <a:avLst/>
          </a:prstGeom>
          <a:solidFill>
            <a:srgbClr val="3A5063"/>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缺点</a:t>
            </a:r>
          </a:p>
        </p:txBody>
      </p:sp>
    </p:spTree>
    <p:extLst>
      <p:ext uri="{BB962C8B-B14F-4D97-AF65-F5344CB8AC3E}">
        <p14:creationId xmlns:p14="http://schemas.microsoft.com/office/powerpoint/2010/main" val="3223422413"/>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499" name="Rectangle 3"/>
          <p:cNvSpPr>
            <a:spLocks noGrp="1" noChangeArrowheads="1"/>
          </p:cNvSpPr>
          <p:nvPr>
            <p:ph type="body" idx="4294967295"/>
          </p:nvPr>
        </p:nvSpPr>
        <p:spPr>
          <a:xfrm>
            <a:off x="5680745" y="4509120"/>
            <a:ext cx="3578693" cy="2192337"/>
          </a:xfrm>
          <a:prstGeom prst="rect">
            <a:avLst/>
          </a:prstGeom>
          <a:solidFill>
            <a:schemeClr val="bg1">
              <a:alpha val="85000"/>
            </a:schemeClr>
          </a:solidFill>
        </p:spPr>
        <p:txBody>
          <a:bodyPr/>
          <a:lstStyle/>
          <a:p>
            <a:pPr>
              <a:lnSpc>
                <a:spcPct val="115000"/>
              </a:lnSpc>
              <a:spcBef>
                <a:spcPct val="0"/>
              </a:spcBef>
              <a:buClr>
                <a:srgbClr val="3A5063"/>
              </a:buClr>
              <a:buSzPct val="90000"/>
              <a:buFont typeface="Arial" pitchFamily="34" charset="0"/>
              <a:buChar char="•"/>
            </a:pPr>
            <a:r>
              <a:rPr lang="zh-CN" altLang="en-US" sz="1500" b="0">
                <a:latin typeface="微软雅黑" pitchFamily="34" charset="-122"/>
              </a:rPr>
              <a:t>不同产品的标准及要求可能不一致</a:t>
            </a:r>
          </a:p>
          <a:p>
            <a:pPr>
              <a:lnSpc>
                <a:spcPct val="115000"/>
              </a:lnSpc>
              <a:spcBef>
                <a:spcPct val="0"/>
              </a:spcBef>
              <a:buClr>
                <a:srgbClr val="3A5063"/>
              </a:buClr>
              <a:buSzPct val="90000"/>
              <a:buFont typeface="Arial" pitchFamily="34" charset="0"/>
              <a:buChar char="•"/>
            </a:pPr>
            <a:r>
              <a:rPr lang="zh-CN" altLang="en-US" sz="1500" b="0">
                <a:latin typeface="微软雅黑" pitchFamily="34" charset="-122"/>
              </a:rPr>
              <a:t>对现有产品的过于专注可能导致难以因应组织战略及整体市场变化而必须彻底改变产品内容</a:t>
            </a:r>
          </a:p>
          <a:p>
            <a:pPr>
              <a:lnSpc>
                <a:spcPct val="115000"/>
              </a:lnSpc>
              <a:spcBef>
                <a:spcPct val="0"/>
              </a:spcBef>
              <a:buClr>
                <a:srgbClr val="3A5063"/>
              </a:buClr>
              <a:buSzPct val="90000"/>
              <a:buFont typeface="Arial" pitchFamily="34" charset="0"/>
              <a:buChar char="•"/>
            </a:pPr>
            <a:r>
              <a:rPr lang="zh-CN" altLang="en-US" sz="1500" b="0">
                <a:latin typeface="微软雅黑" pitchFamily="34" charset="-122"/>
              </a:rPr>
              <a:t>易导致类似功能的资源重复</a:t>
            </a:r>
          </a:p>
          <a:p>
            <a:pPr>
              <a:lnSpc>
                <a:spcPct val="115000"/>
              </a:lnSpc>
              <a:spcBef>
                <a:spcPct val="0"/>
              </a:spcBef>
              <a:buClr>
                <a:srgbClr val="3A5063"/>
              </a:buClr>
              <a:buSzPct val="90000"/>
              <a:buFont typeface="Arial" pitchFamily="34" charset="0"/>
              <a:buChar char="•"/>
            </a:pPr>
            <a:r>
              <a:rPr lang="zh-CN" altLang="en-US" sz="1500" b="0">
                <a:latin typeface="微软雅黑" pitchFamily="34" charset="-122"/>
              </a:rPr>
              <a:t>较不易建立经济规模</a:t>
            </a:r>
          </a:p>
          <a:p>
            <a:pPr>
              <a:lnSpc>
                <a:spcPct val="115000"/>
              </a:lnSpc>
              <a:spcBef>
                <a:spcPct val="0"/>
              </a:spcBef>
              <a:buClr>
                <a:srgbClr val="3A5063"/>
              </a:buClr>
              <a:buSzPct val="90000"/>
              <a:buFont typeface="Arial" pitchFamily="34" charset="0"/>
              <a:buChar char="•"/>
            </a:pPr>
            <a:r>
              <a:rPr lang="zh-CN" altLang="en-US" sz="1500" b="0">
                <a:latin typeface="微软雅黑" pitchFamily="34" charset="-122"/>
              </a:rPr>
              <a:t>使用多种产品的客户无法由单一窗口一次满足所有需求</a:t>
            </a:r>
            <a:endParaRPr lang="zh-TW" altLang="en-US" sz="1500" b="0">
              <a:latin typeface="微软雅黑" pitchFamily="34" charset="-122"/>
            </a:endParaRPr>
          </a:p>
        </p:txBody>
      </p:sp>
      <p:sp>
        <p:nvSpPr>
          <p:cNvPr id="106500" name="Rectangle 4"/>
          <p:cNvSpPr>
            <a:spLocks noChangeArrowheads="1"/>
          </p:cNvSpPr>
          <p:nvPr/>
        </p:nvSpPr>
        <p:spPr bwMode="auto">
          <a:xfrm>
            <a:off x="990600" y="4247845"/>
            <a:ext cx="379730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285750" indent="-285750" algn="l" eaLnBrk="1" hangingPunct="1">
              <a:spcAft>
                <a:spcPct val="20000"/>
              </a:spcAft>
              <a:buClr>
                <a:srgbClr val="A50021"/>
              </a:buClr>
              <a:buSzPct val="90000"/>
            </a:pPr>
            <a:endParaRPr lang="zh-TW" altLang="zh-TW" sz="1500" b="0">
              <a:solidFill>
                <a:srgbClr val="000000"/>
              </a:solidFill>
              <a:latin typeface="微软雅黑" pitchFamily="34" charset="-122"/>
              <a:ea typeface="微软雅黑" pitchFamily="34" charset="-122"/>
            </a:endParaRPr>
          </a:p>
        </p:txBody>
      </p:sp>
      <p:sp>
        <p:nvSpPr>
          <p:cNvPr id="106501" name="Rectangle 5"/>
          <p:cNvSpPr>
            <a:spLocks noChangeArrowheads="1"/>
          </p:cNvSpPr>
          <p:nvPr/>
        </p:nvSpPr>
        <p:spPr bwMode="auto">
          <a:xfrm>
            <a:off x="4376738" y="1735832"/>
            <a:ext cx="1294258" cy="533400"/>
          </a:xfrm>
          <a:prstGeom prst="rect">
            <a:avLst/>
          </a:prstGeom>
          <a:solidFill>
            <a:srgbClr val="C00000"/>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CN" altLang="en-US" sz="1800" b="1">
                <a:solidFill>
                  <a:schemeClr val="bg1"/>
                </a:solidFill>
                <a:latin typeface="微软雅黑" pitchFamily="34" charset="-122"/>
                <a:ea typeface="微软雅黑" pitchFamily="34" charset="-122"/>
              </a:rPr>
              <a:t>首席</a:t>
            </a:r>
            <a:r>
              <a:rPr kumimoji="1" lang="zh-TW" altLang="en-US" sz="1800" b="1">
                <a:solidFill>
                  <a:schemeClr val="bg1"/>
                </a:solidFill>
                <a:latin typeface="微软雅黑" pitchFamily="34" charset="-122"/>
                <a:ea typeface="微软雅黑" pitchFamily="34" charset="-122"/>
              </a:rPr>
              <a:t>执行</a:t>
            </a:r>
            <a:r>
              <a:rPr kumimoji="1" lang="zh-CN" altLang="en-US" sz="1800" b="1">
                <a:solidFill>
                  <a:schemeClr val="bg1"/>
                </a:solidFill>
                <a:latin typeface="微软雅黑" pitchFamily="34" charset="-122"/>
                <a:ea typeface="微软雅黑" pitchFamily="34" charset="-122"/>
              </a:rPr>
              <a:t>官</a:t>
            </a:r>
            <a:endParaRPr kumimoji="1" lang="zh-TW" altLang="en-US" sz="1800" b="1">
              <a:solidFill>
                <a:schemeClr val="bg1"/>
              </a:solidFill>
              <a:latin typeface="微软雅黑" pitchFamily="34" charset="-122"/>
              <a:ea typeface="微软雅黑" pitchFamily="34" charset="-122"/>
            </a:endParaRPr>
          </a:p>
        </p:txBody>
      </p:sp>
      <p:sp>
        <p:nvSpPr>
          <p:cNvPr id="106502" name="Rectangle 6"/>
          <p:cNvSpPr>
            <a:spLocks noChangeArrowheads="1"/>
          </p:cNvSpPr>
          <p:nvPr/>
        </p:nvSpPr>
        <p:spPr bwMode="auto">
          <a:xfrm>
            <a:off x="1457771" y="2650232"/>
            <a:ext cx="1155700" cy="4572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产品 </a:t>
            </a:r>
            <a:r>
              <a:rPr kumimoji="1" lang="en-US" altLang="zh-TW" sz="1800" b="1">
                <a:solidFill>
                  <a:schemeClr val="bg1"/>
                </a:solidFill>
                <a:latin typeface="微软雅黑" pitchFamily="34" charset="-122"/>
                <a:ea typeface="微软雅黑" pitchFamily="34" charset="-122"/>
              </a:rPr>
              <a:t>A</a:t>
            </a:r>
          </a:p>
        </p:txBody>
      </p:sp>
      <p:sp>
        <p:nvSpPr>
          <p:cNvPr id="106503" name="Rectangle 7"/>
          <p:cNvSpPr>
            <a:spLocks noChangeArrowheads="1"/>
          </p:cNvSpPr>
          <p:nvPr/>
        </p:nvSpPr>
        <p:spPr bwMode="auto">
          <a:xfrm>
            <a:off x="4440684" y="2650232"/>
            <a:ext cx="1155700" cy="4572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产品 </a:t>
            </a:r>
            <a:r>
              <a:rPr kumimoji="1" lang="en-US" altLang="zh-TW" sz="1800" b="1">
                <a:solidFill>
                  <a:schemeClr val="bg1"/>
                </a:solidFill>
                <a:latin typeface="微软雅黑" pitchFamily="34" charset="-122"/>
                <a:ea typeface="微软雅黑" pitchFamily="34" charset="-122"/>
              </a:rPr>
              <a:t>B</a:t>
            </a:r>
          </a:p>
        </p:txBody>
      </p:sp>
      <p:sp>
        <p:nvSpPr>
          <p:cNvPr id="106504" name="Rectangle 8"/>
          <p:cNvSpPr>
            <a:spLocks noChangeArrowheads="1"/>
          </p:cNvSpPr>
          <p:nvPr/>
        </p:nvSpPr>
        <p:spPr bwMode="auto">
          <a:xfrm>
            <a:off x="7401371" y="2650232"/>
            <a:ext cx="1155700" cy="4572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产品 </a:t>
            </a:r>
            <a:r>
              <a:rPr kumimoji="1" lang="en-US" altLang="zh-TW" sz="1800" b="1">
                <a:solidFill>
                  <a:schemeClr val="bg1"/>
                </a:solidFill>
                <a:latin typeface="微软雅黑" pitchFamily="34" charset="-122"/>
                <a:ea typeface="微软雅黑" pitchFamily="34" charset="-122"/>
              </a:rPr>
              <a:t>C</a:t>
            </a:r>
          </a:p>
        </p:txBody>
      </p:sp>
      <p:sp>
        <p:nvSpPr>
          <p:cNvPr id="106505" name="Rectangle 9"/>
          <p:cNvSpPr>
            <a:spLocks noChangeArrowheads="1"/>
          </p:cNvSpPr>
          <p:nvPr/>
        </p:nvSpPr>
        <p:spPr bwMode="auto">
          <a:xfrm>
            <a:off x="3561209" y="3412232"/>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研发</a:t>
            </a:r>
          </a:p>
        </p:txBody>
      </p:sp>
      <p:sp>
        <p:nvSpPr>
          <p:cNvPr id="106506" name="Rectangle 10"/>
          <p:cNvSpPr>
            <a:spLocks noChangeArrowheads="1"/>
          </p:cNvSpPr>
          <p:nvPr/>
        </p:nvSpPr>
        <p:spPr bwMode="auto">
          <a:xfrm>
            <a:off x="4551809" y="3412232"/>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生产</a:t>
            </a:r>
          </a:p>
        </p:txBody>
      </p:sp>
      <p:sp>
        <p:nvSpPr>
          <p:cNvPr id="106507" name="Rectangle 11"/>
          <p:cNvSpPr>
            <a:spLocks noChangeArrowheads="1"/>
          </p:cNvSpPr>
          <p:nvPr/>
        </p:nvSpPr>
        <p:spPr bwMode="auto">
          <a:xfrm>
            <a:off x="5542409" y="3412232"/>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行销</a:t>
            </a:r>
          </a:p>
        </p:txBody>
      </p:sp>
      <p:sp>
        <p:nvSpPr>
          <p:cNvPr id="106508" name="Rectangle 12"/>
          <p:cNvSpPr>
            <a:spLocks noChangeArrowheads="1"/>
          </p:cNvSpPr>
          <p:nvPr/>
        </p:nvSpPr>
        <p:spPr bwMode="auto">
          <a:xfrm>
            <a:off x="632521" y="4484326"/>
            <a:ext cx="3598080" cy="185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285750" indent="-285750" algn="l" eaLnBrk="1" hangingPunct="1">
              <a:lnSpc>
                <a:spcPct val="115000"/>
              </a:lnSpc>
              <a:spcAft>
                <a:spcPct val="20000"/>
              </a:spcAft>
              <a:buClr>
                <a:srgbClr val="3A5063"/>
              </a:buClr>
              <a:buSzPct val="90000"/>
              <a:buFont typeface="Arial" pitchFamily="34" charset="0"/>
              <a:buChar char="•"/>
            </a:pPr>
            <a:r>
              <a:rPr lang="zh-CN" altLang="en-US" sz="1500" b="0">
                <a:solidFill>
                  <a:srgbClr val="000000"/>
                </a:solidFill>
                <a:latin typeface="微软雅黑" pitchFamily="34" charset="-122"/>
                <a:ea typeface="微软雅黑" pitchFamily="34" charset="-122"/>
              </a:rPr>
              <a:t>有利于产品快速开发</a:t>
            </a:r>
          </a:p>
          <a:p>
            <a:pPr marL="285750" indent="-285750" algn="l" eaLnBrk="1" hangingPunct="1">
              <a:lnSpc>
                <a:spcPct val="115000"/>
              </a:lnSpc>
              <a:spcAft>
                <a:spcPct val="20000"/>
              </a:spcAft>
              <a:buClr>
                <a:srgbClr val="3A5063"/>
              </a:buClr>
              <a:buSzPct val="90000"/>
              <a:buFont typeface="Arial" pitchFamily="34" charset="0"/>
              <a:buChar char="•"/>
            </a:pPr>
            <a:r>
              <a:rPr lang="zh-CN" altLang="en-US" sz="1500" b="0">
                <a:solidFill>
                  <a:srgbClr val="000000"/>
                </a:solidFill>
                <a:latin typeface="微软雅黑" pitchFamily="34" charset="-122"/>
                <a:ea typeface="微软雅黑" pitchFamily="34" charset="-122"/>
              </a:rPr>
              <a:t>有利于发展最先进产品知识</a:t>
            </a:r>
          </a:p>
          <a:p>
            <a:pPr marL="285750" indent="-285750" algn="l" eaLnBrk="1" hangingPunct="1">
              <a:lnSpc>
                <a:spcPct val="115000"/>
              </a:lnSpc>
              <a:spcAft>
                <a:spcPct val="20000"/>
              </a:spcAft>
              <a:buClr>
                <a:srgbClr val="3A5063"/>
              </a:buClr>
              <a:buSzPct val="90000"/>
              <a:buFont typeface="Arial" pitchFamily="34" charset="0"/>
              <a:buChar char="•"/>
            </a:pPr>
            <a:r>
              <a:rPr lang="zh-CN" altLang="en-US" sz="1500" b="0">
                <a:solidFill>
                  <a:srgbClr val="000000"/>
                </a:solidFill>
                <a:latin typeface="微软雅黑" pitchFamily="34" charset="-122"/>
                <a:ea typeface="微软雅黑" pitchFamily="34" charset="-122"/>
              </a:rPr>
              <a:t>较易追踪各产品的绩效表现</a:t>
            </a:r>
          </a:p>
          <a:p>
            <a:pPr marL="285750" indent="-285750" algn="l" eaLnBrk="1" hangingPunct="1">
              <a:lnSpc>
                <a:spcPct val="115000"/>
              </a:lnSpc>
              <a:spcAft>
                <a:spcPct val="20000"/>
              </a:spcAft>
              <a:buClr>
                <a:srgbClr val="3A5063"/>
              </a:buClr>
              <a:buSzPct val="90000"/>
              <a:buFont typeface="Arial" pitchFamily="34" charset="0"/>
              <a:buChar char="•"/>
            </a:pPr>
            <a:r>
              <a:rPr lang="zh-CN" altLang="en-US" sz="1500" b="0">
                <a:solidFill>
                  <a:srgbClr val="000000"/>
                </a:solidFill>
                <a:latin typeface="微软雅黑" pitchFamily="34" charset="-122"/>
                <a:ea typeface="微软雅黑" pitchFamily="34" charset="-122"/>
              </a:rPr>
              <a:t>建立以产品为中心的团队精神</a:t>
            </a:r>
            <a:endParaRPr lang="zh-TW" altLang="en-US" sz="1500" b="0">
              <a:solidFill>
                <a:srgbClr val="000000"/>
              </a:solidFill>
              <a:latin typeface="微软雅黑" pitchFamily="34" charset="-122"/>
              <a:ea typeface="微软雅黑" pitchFamily="34" charset="-122"/>
            </a:endParaRPr>
          </a:p>
        </p:txBody>
      </p:sp>
      <p:sp>
        <p:nvSpPr>
          <p:cNvPr id="106511" name="Rectangle 15"/>
          <p:cNvSpPr>
            <a:spLocks noChangeArrowheads="1"/>
          </p:cNvSpPr>
          <p:nvPr/>
        </p:nvSpPr>
        <p:spPr bwMode="auto">
          <a:xfrm>
            <a:off x="548134" y="3409057"/>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研发</a:t>
            </a:r>
          </a:p>
        </p:txBody>
      </p:sp>
      <p:sp>
        <p:nvSpPr>
          <p:cNvPr id="106512" name="Rectangle 16"/>
          <p:cNvSpPr>
            <a:spLocks noChangeArrowheads="1"/>
          </p:cNvSpPr>
          <p:nvPr/>
        </p:nvSpPr>
        <p:spPr bwMode="auto">
          <a:xfrm>
            <a:off x="1538734" y="3409057"/>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生产</a:t>
            </a:r>
          </a:p>
        </p:txBody>
      </p:sp>
      <p:sp>
        <p:nvSpPr>
          <p:cNvPr id="106513" name="Rectangle 17"/>
          <p:cNvSpPr>
            <a:spLocks noChangeArrowheads="1"/>
          </p:cNvSpPr>
          <p:nvPr/>
        </p:nvSpPr>
        <p:spPr bwMode="auto">
          <a:xfrm>
            <a:off x="2529334" y="3409057"/>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行销</a:t>
            </a:r>
          </a:p>
        </p:txBody>
      </p:sp>
      <p:sp>
        <p:nvSpPr>
          <p:cNvPr id="106514" name="Rectangle 18"/>
          <p:cNvSpPr>
            <a:spLocks noChangeArrowheads="1"/>
          </p:cNvSpPr>
          <p:nvPr/>
        </p:nvSpPr>
        <p:spPr bwMode="auto">
          <a:xfrm>
            <a:off x="6528246" y="3409057"/>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研发</a:t>
            </a:r>
          </a:p>
        </p:txBody>
      </p:sp>
      <p:sp>
        <p:nvSpPr>
          <p:cNvPr id="106515" name="Rectangle 19"/>
          <p:cNvSpPr>
            <a:spLocks noChangeArrowheads="1"/>
          </p:cNvSpPr>
          <p:nvPr/>
        </p:nvSpPr>
        <p:spPr bwMode="auto">
          <a:xfrm>
            <a:off x="7518846" y="3409057"/>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生产</a:t>
            </a:r>
          </a:p>
        </p:txBody>
      </p:sp>
      <p:sp>
        <p:nvSpPr>
          <p:cNvPr id="106516" name="Rectangle 20"/>
          <p:cNvSpPr>
            <a:spLocks noChangeArrowheads="1"/>
          </p:cNvSpPr>
          <p:nvPr/>
        </p:nvSpPr>
        <p:spPr bwMode="auto">
          <a:xfrm>
            <a:off x="8509446" y="3409057"/>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行销</a:t>
            </a:r>
          </a:p>
        </p:txBody>
      </p:sp>
      <p:cxnSp>
        <p:nvCxnSpPr>
          <p:cNvPr id="106517" name="AutoShape 21"/>
          <p:cNvCxnSpPr>
            <a:cxnSpLocks noChangeShapeType="1"/>
            <a:stCxn id="106501" idx="2"/>
            <a:endCxn id="106502" idx="0"/>
          </p:cNvCxnSpPr>
          <p:nvPr/>
        </p:nvCxnSpPr>
        <p:spPr bwMode="auto">
          <a:xfrm rot="5400000">
            <a:off x="3339244" y="965609"/>
            <a:ext cx="381000" cy="2988246"/>
          </a:xfrm>
          <a:prstGeom prst="bentConnector3">
            <a:avLst>
              <a:gd name="adj1" fmla="val 50000"/>
            </a:avLst>
          </a:prstGeom>
          <a:noFill/>
          <a:ln w="28575">
            <a:solidFill>
              <a:srgbClr val="C00000"/>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6518" name="AutoShape 22"/>
          <p:cNvCxnSpPr>
            <a:cxnSpLocks noChangeShapeType="1"/>
            <a:stCxn id="106501" idx="2"/>
            <a:endCxn id="106503" idx="0"/>
          </p:cNvCxnSpPr>
          <p:nvPr/>
        </p:nvCxnSpPr>
        <p:spPr bwMode="auto">
          <a:xfrm rot="5400000">
            <a:off x="4830701" y="2457066"/>
            <a:ext cx="381000" cy="5333"/>
          </a:xfrm>
          <a:prstGeom prst="bentConnector3">
            <a:avLst>
              <a:gd name="adj1" fmla="val 50000"/>
            </a:avLst>
          </a:prstGeom>
          <a:noFill/>
          <a:ln w="28575">
            <a:solidFill>
              <a:srgbClr val="C00000"/>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6519" name="AutoShape 23"/>
          <p:cNvCxnSpPr>
            <a:cxnSpLocks noChangeShapeType="1"/>
            <a:stCxn id="106501" idx="2"/>
            <a:endCxn id="106504" idx="0"/>
          </p:cNvCxnSpPr>
          <p:nvPr/>
        </p:nvCxnSpPr>
        <p:spPr bwMode="auto">
          <a:xfrm rot="16200000" flipH="1">
            <a:off x="6311044" y="982055"/>
            <a:ext cx="381000" cy="2955354"/>
          </a:xfrm>
          <a:prstGeom prst="bentConnector3">
            <a:avLst>
              <a:gd name="adj1" fmla="val 50000"/>
            </a:avLst>
          </a:prstGeom>
          <a:noFill/>
          <a:ln w="28575">
            <a:solidFill>
              <a:srgbClr val="C00000"/>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6520" name="AutoShape 24"/>
          <p:cNvCxnSpPr>
            <a:cxnSpLocks noChangeShapeType="1"/>
          </p:cNvCxnSpPr>
          <p:nvPr/>
        </p:nvCxnSpPr>
        <p:spPr bwMode="auto">
          <a:xfrm rot="5400000">
            <a:off x="1368078" y="2741515"/>
            <a:ext cx="301625" cy="1033462"/>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6521" name="AutoShape 25"/>
          <p:cNvCxnSpPr>
            <a:cxnSpLocks noChangeShapeType="1"/>
            <a:stCxn id="106512" idx="0"/>
            <a:endCxn id="106502" idx="2"/>
          </p:cNvCxnSpPr>
          <p:nvPr/>
        </p:nvCxnSpPr>
        <p:spPr bwMode="auto">
          <a:xfrm rot="-5400000">
            <a:off x="1863377" y="3236814"/>
            <a:ext cx="301625" cy="42862"/>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6522" name="AutoShape 26"/>
          <p:cNvCxnSpPr>
            <a:cxnSpLocks noChangeShapeType="1"/>
          </p:cNvCxnSpPr>
          <p:nvPr/>
        </p:nvCxnSpPr>
        <p:spPr bwMode="auto">
          <a:xfrm rot="16200000" flipH="1">
            <a:off x="2358678" y="2784377"/>
            <a:ext cx="301625" cy="947738"/>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6523" name="AutoShape 27"/>
          <p:cNvCxnSpPr>
            <a:cxnSpLocks noChangeShapeType="1"/>
            <a:stCxn id="106503" idx="2"/>
            <a:endCxn id="106506" idx="0"/>
          </p:cNvCxnSpPr>
          <p:nvPr/>
        </p:nvCxnSpPr>
        <p:spPr bwMode="auto">
          <a:xfrm rot="5400000">
            <a:off x="4859784" y="3253482"/>
            <a:ext cx="304800" cy="12700"/>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6524" name="AutoShape 28"/>
          <p:cNvCxnSpPr>
            <a:cxnSpLocks noChangeShapeType="1"/>
            <a:stCxn id="106503" idx="2"/>
            <a:endCxn id="106505" idx="0"/>
          </p:cNvCxnSpPr>
          <p:nvPr/>
        </p:nvCxnSpPr>
        <p:spPr bwMode="auto">
          <a:xfrm rot="5400000">
            <a:off x="4364484" y="2758182"/>
            <a:ext cx="304800" cy="1003300"/>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6525" name="AutoShape 29"/>
          <p:cNvCxnSpPr>
            <a:cxnSpLocks noChangeShapeType="1"/>
            <a:stCxn id="106503" idx="2"/>
            <a:endCxn id="106507" idx="0"/>
          </p:cNvCxnSpPr>
          <p:nvPr/>
        </p:nvCxnSpPr>
        <p:spPr bwMode="auto">
          <a:xfrm rot="16200000" flipH="1">
            <a:off x="5355084" y="2770882"/>
            <a:ext cx="304800" cy="977900"/>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6526" name="AutoShape 30"/>
          <p:cNvCxnSpPr>
            <a:cxnSpLocks noChangeShapeType="1"/>
            <a:stCxn id="106504" idx="2"/>
            <a:endCxn id="106516" idx="0"/>
          </p:cNvCxnSpPr>
          <p:nvPr/>
        </p:nvCxnSpPr>
        <p:spPr bwMode="auto">
          <a:xfrm rot="16200000" flipH="1">
            <a:off x="8320533" y="2766120"/>
            <a:ext cx="301625" cy="984250"/>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6527" name="AutoShape 31"/>
          <p:cNvCxnSpPr>
            <a:cxnSpLocks noChangeShapeType="1"/>
            <a:stCxn id="106504" idx="2"/>
            <a:endCxn id="106515" idx="0"/>
          </p:cNvCxnSpPr>
          <p:nvPr/>
        </p:nvCxnSpPr>
        <p:spPr bwMode="auto">
          <a:xfrm rot="5400000">
            <a:off x="7825233" y="3255070"/>
            <a:ext cx="301625" cy="6350"/>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6528" name="AutoShape 32"/>
          <p:cNvCxnSpPr>
            <a:cxnSpLocks noChangeShapeType="1"/>
            <a:stCxn id="106504" idx="2"/>
            <a:endCxn id="106514" idx="0"/>
          </p:cNvCxnSpPr>
          <p:nvPr/>
        </p:nvCxnSpPr>
        <p:spPr bwMode="auto">
          <a:xfrm rot="5400000">
            <a:off x="7329933" y="2759770"/>
            <a:ext cx="301625" cy="996950"/>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sp>
        <p:nvSpPr>
          <p:cNvPr id="33" name="Title 4"/>
          <p:cNvSpPr txBox="1"/>
          <p:nvPr/>
        </p:nvSpPr>
        <p:spPr bwMode="auto">
          <a:xfrm>
            <a:off x="495300" y="304800"/>
            <a:ext cx="8915400" cy="520700"/>
          </a:xfrm>
          <a:prstGeom prst="rect">
            <a:avLst/>
          </a:prstGeom>
          <a:noFill/>
          <a:ln w="9525">
            <a:noFill/>
            <a:miter lim="800000"/>
          </a:ln>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r>
              <a:rPr lang="zh-CN" altLang="en-US" kern="0"/>
              <a:t>理论框架：组织形态</a:t>
            </a:r>
            <a:r>
              <a:rPr lang="en-US" altLang="zh-CN" kern="0"/>
              <a:t>·</a:t>
            </a:r>
            <a:r>
              <a:rPr lang="zh-CN" altLang="en-US" kern="0"/>
              <a:t>产品导向</a:t>
            </a:r>
          </a:p>
        </p:txBody>
      </p:sp>
      <p:sp>
        <p:nvSpPr>
          <p:cNvPr id="35" name="Rectangle 10"/>
          <p:cNvSpPr>
            <a:spLocks noChangeArrowheads="1"/>
          </p:cNvSpPr>
          <p:nvPr/>
        </p:nvSpPr>
        <p:spPr bwMode="auto">
          <a:xfrm>
            <a:off x="632520" y="4179491"/>
            <a:ext cx="3598080" cy="308009"/>
          </a:xfrm>
          <a:prstGeom prst="rect">
            <a:avLst/>
          </a:prstGeom>
          <a:solidFill>
            <a:srgbClr val="3A5063"/>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优点</a:t>
            </a:r>
          </a:p>
        </p:txBody>
      </p:sp>
      <p:sp>
        <p:nvSpPr>
          <p:cNvPr id="36" name="Rectangle 12"/>
          <p:cNvSpPr>
            <a:spLocks noChangeArrowheads="1"/>
          </p:cNvSpPr>
          <p:nvPr/>
        </p:nvSpPr>
        <p:spPr bwMode="auto">
          <a:xfrm>
            <a:off x="5659438" y="4179492"/>
            <a:ext cx="3600000" cy="304800"/>
          </a:xfrm>
          <a:prstGeom prst="rect">
            <a:avLst/>
          </a:prstGeom>
          <a:solidFill>
            <a:srgbClr val="3A5063"/>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缺点</a:t>
            </a:r>
          </a:p>
        </p:txBody>
      </p:sp>
      <p:sp>
        <p:nvSpPr>
          <p:cNvPr id="37" name="Rectangle 2"/>
          <p:cNvSpPr txBox="1">
            <a:spLocks noChangeArrowheads="1"/>
          </p:cNvSpPr>
          <p:nvPr/>
        </p:nvSpPr>
        <p:spPr bwMode="auto">
          <a:xfrm>
            <a:off x="511175" y="892076"/>
            <a:ext cx="8915400" cy="520700"/>
          </a:xfrm>
          <a:prstGeom prst="rect">
            <a:avLst/>
          </a:prstGeom>
          <a:noFill/>
          <a:ln w="9525">
            <a:noFill/>
            <a:miter lim="800000"/>
          </a:ln>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pPr marL="342900" indent="-342900">
              <a:buFont typeface="Wingdings" panose="05000000000000000000" pitchFamily="2" charset="2"/>
              <a:buChar char="n"/>
            </a:pPr>
            <a:r>
              <a:rPr lang="zh-CN" altLang="en-US" b="0" kern="0"/>
              <a:t>产品导向组织有助于引导资源运用于产品的创新。</a:t>
            </a:r>
            <a:endParaRPr lang="zh-TW" altLang="en-US" b="0" kern="0"/>
          </a:p>
        </p:txBody>
      </p:sp>
    </p:spTree>
    <p:extLst>
      <p:ext uri="{BB962C8B-B14F-4D97-AF65-F5344CB8AC3E}">
        <p14:creationId xmlns:p14="http://schemas.microsoft.com/office/powerpoint/2010/main" val="67198907"/>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7523" name="Rectangle 3"/>
          <p:cNvSpPr>
            <a:spLocks noGrp="1" noChangeArrowheads="1"/>
          </p:cNvSpPr>
          <p:nvPr>
            <p:ph type="body" idx="4294967295"/>
          </p:nvPr>
        </p:nvSpPr>
        <p:spPr>
          <a:xfrm>
            <a:off x="5673781" y="4484291"/>
            <a:ext cx="3586358" cy="1914525"/>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a:lstStyle/>
          <a:p>
            <a:pPr eaLnBrk="1" hangingPunct="1">
              <a:lnSpc>
                <a:spcPct val="115000"/>
              </a:lnSpc>
              <a:spcBef>
                <a:spcPct val="0"/>
              </a:spcBef>
              <a:buClr>
                <a:srgbClr val="3A5063"/>
              </a:buClr>
              <a:buSzPct val="90000"/>
              <a:buFont typeface="Arial" pitchFamily="34" charset="0"/>
              <a:buChar char="•"/>
            </a:pPr>
            <a:r>
              <a:rPr lang="zh-CN" altLang="zh-TW" sz="1500" b="0"/>
              <a:t>提供不同客户群产品与服务的标准及要求可能不一致</a:t>
            </a:r>
          </a:p>
          <a:p>
            <a:pPr eaLnBrk="1" hangingPunct="1">
              <a:lnSpc>
                <a:spcPct val="115000"/>
              </a:lnSpc>
              <a:spcBef>
                <a:spcPct val="0"/>
              </a:spcBef>
              <a:buClr>
                <a:srgbClr val="3A5063"/>
              </a:buClr>
              <a:buSzPct val="90000"/>
              <a:buFont typeface="Arial" pitchFamily="34" charset="0"/>
              <a:buChar char="•"/>
            </a:pPr>
            <a:r>
              <a:rPr lang="zh-CN" altLang="zh-TW" sz="1500" b="0"/>
              <a:t>易导致类似功能的资源重复</a:t>
            </a:r>
          </a:p>
          <a:p>
            <a:pPr eaLnBrk="1" hangingPunct="1">
              <a:lnSpc>
                <a:spcPct val="115000"/>
              </a:lnSpc>
              <a:spcBef>
                <a:spcPct val="0"/>
              </a:spcBef>
              <a:buClr>
                <a:srgbClr val="3A5063"/>
              </a:buClr>
              <a:buSzPct val="90000"/>
              <a:buFont typeface="Arial" pitchFamily="34" charset="0"/>
              <a:buChar char="•"/>
            </a:pPr>
            <a:r>
              <a:rPr lang="zh-CN" altLang="zh-TW" sz="1500" b="0"/>
              <a:t>比较不易建立经济规模</a:t>
            </a:r>
            <a:endParaRPr lang="zh-TW" altLang="zh-TW" sz="1500" b="0"/>
          </a:p>
        </p:txBody>
      </p:sp>
      <p:sp>
        <p:nvSpPr>
          <p:cNvPr id="107525" name="Rectangle 5"/>
          <p:cNvSpPr>
            <a:spLocks noChangeArrowheads="1"/>
          </p:cNvSpPr>
          <p:nvPr/>
        </p:nvSpPr>
        <p:spPr bwMode="auto">
          <a:xfrm>
            <a:off x="632520" y="4484291"/>
            <a:ext cx="359808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285750" indent="-285750" algn="l" eaLnBrk="1" hangingPunct="1">
              <a:lnSpc>
                <a:spcPct val="115000"/>
              </a:lnSpc>
              <a:spcAft>
                <a:spcPct val="20000"/>
              </a:spcAft>
              <a:buClr>
                <a:srgbClr val="3A5063"/>
              </a:buClr>
              <a:buSzPct val="90000"/>
              <a:buFont typeface="Arial" pitchFamily="34" charset="0"/>
              <a:buChar char="•"/>
            </a:pPr>
            <a:r>
              <a:rPr lang="zh-CN" altLang="en-US" sz="1500" b="0">
                <a:solidFill>
                  <a:srgbClr val="000000"/>
                </a:solidFill>
                <a:latin typeface="微软雅黑" pitchFamily="34" charset="-122"/>
                <a:ea typeface="微软雅黑" pitchFamily="34" charset="-122"/>
              </a:rPr>
              <a:t>依据客户需求进行客制化产品与服务</a:t>
            </a:r>
          </a:p>
          <a:p>
            <a:pPr marL="285750" indent="-285750" algn="l" eaLnBrk="1" hangingPunct="1">
              <a:lnSpc>
                <a:spcPct val="115000"/>
              </a:lnSpc>
              <a:spcAft>
                <a:spcPct val="20000"/>
              </a:spcAft>
              <a:buClr>
                <a:srgbClr val="3A5063"/>
              </a:buClr>
              <a:buSzPct val="90000"/>
              <a:buFont typeface="Arial" pitchFamily="34" charset="0"/>
              <a:buChar char="•"/>
            </a:pPr>
            <a:r>
              <a:rPr lang="zh-CN" altLang="en-US" sz="1500" b="0">
                <a:solidFill>
                  <a:srgbClr val="000000"/>
                </a:solidFill>
                <a:latin typeface="微软雅黑" pitchFamily="34" charset="-122"/>
                <a:ea typeface="微软雅黑" pitchFamily="34" charset="-122"/>
              </a:rPr>
              <a:t>建立长期且深入的客户关系</a:t>
            </a:r>
          </a:p>
        </p:txBody>
      </p:sp>
      <p:sp>
        <p:nvSpPr>
          <p:cNvPr id="107528" name="Rectangle 8"/>
          <p:cNvSpPr>
            <a:spLocks noChangeArrowheads="1"/>
          </p:cNvSpPr>
          <p:nvPr/>
        </p:nvSpPr>
        <p:spPr bwMode="auto">
          <a:xfrm>
            <a:off x="4382170" y="1734742"/>
            <a:ext cx="1306512" cy="533400"/>
          </a:xfrm>
          <a:prstGeom prst="rect">
            <a:avLst/>
          </a:prstGeom>
          <a:solidFill>
            <a:srgbClr val="C00000"/>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r>
              <a:rPr kumimoji="1" lang="zh-CN" altLang="en-US" sz="1800" b="1">
                <a:solidFill>
                  <a:schemeClr val="bg1"/>
                </a:solidFill>
                <a:latin typeface="微软雅黑" pitchFamily="34" charset="-122"/>
                <a:ea typeface="微软雅黑" pitchFamily="34" charset="-122"/>
              </a:rPr>
              <a:t>首席</a:t>
            </a:r>
            <a:r>
              <a:rPr kumimoji="1" lang="zh-TW" altLang="en-US" sz="1800" b="1">
                <a:solidFill>
                  <a:schemeClr val="bg1"/>
                </a:solidFill>
                <a:latin typeface="微软雅黑" pitchFamily="34" charset="-122"/>
                <a:ea typeface="微软雅黑" pitchFamily="34" charset="-122"/>
              </a:rPr>
              <a:t>执行</a:t>
            </a:r>
            <a:r>
              <a:rPr kumimoji="1" lang="zh-CN" altLang="en-US" sz="1800" b="1">
                <a:solidFill>
                  <a:schemeClr val="bg1"/>
                </a:solidFill>
                <a:latin typeface="微软雅黑" pitchFamily="34" charset="-122"/>
                <a:ea typeface="微软雅黑" pitchFamily="34" charset="-122"/>
              </a:rPr>
              <a:t>官</a:t>
            </a:r>
            <a:endParaRPr kumimoji="1" lang="zh-TW" altLang="en-US" sz="1800" b="1">
              <a:solidFill>
                <a:schemeClr val="bg1"/>
              </a:solidFill>
              <a:latin typeface="微软雅黑" pitchFamily="34" charset="-122"/>
              <a:ea typeface="微软雅黑" pitchFamily="34" charset="-122"/>
            </a:endParaRPr>
          </a:p>
        </p:txBody>
      </p:sp>
      <p:sp>
        <p:nvSpPr>
          <p:cNvPr id="107529" name="Rectangle 9"/>
          <p:cNvSpPr>
            <a:spLocks noChangeArrowheads="1"/>
          </p:cNvSpPr>
          <p:nvPr/>
        </p:nvSpPr>
        <p:spPr bwMode="auto">
          <a:xfrm>
            <a:off x="2256507" y="2649142"/>
            <a:ext cx="1155700" cy="4572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lnSpc>
                <a:spcPct val="80000"/>
              </a:lnSpc>
            </a:pPr>
            <a:r>
              <a:rPr lang="zh-TW" altLang="en-US" sz="1800" b="1">
                <a:solidFill>
                  <a:schemeClr val="bg1"/>
                </a:solidFill>
                <a:latin typeface="微软雅黑" pitchFamily="34" charset="-122"/>
                <a:ea typeface="微软雅黑" pitchFamily="34" charset="-122"/>
              </a:rPr>
              <a:t>企业金融</a:t>
            </a:r>
            <a:endParaRPr kumimoji="1" lang="zh-TW" altLang="en-US" sz="1800" b="1">
              <a:solidFill>
                <a:schemeClr val="bg1"/>
              </a:solidFill>
              <a:latin typeface="微软雅黑" pitchFamily="34" charset="-122"/>
              <a:ea typeface="微软雅黑" pitchFamily="34" charset="-122"/>
            </a:endParaRPr>
          </a:p>
        </p:txBody>
      </p:sp>
      <p:sp>
        <p:nvSpPr>
          <p:cNvPr id="107530" name="Rectangle 10"/>
          <p:cNvSpPr>
            <a:spLocks noChangeArrowheads="1"/>
          </p:cNvSpPr>
          <p:nvPr/>
        </p:nvSpPr>
        <p:spPr bwMode="auto">
          <a:xfrm>
            <a:off x="4382170" y="2649142"/>
            <a:ext cx="1155700" cy="4572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lnSpc>
                <a:spcPct val="80000"/>
              </a:lnSpc>
            </a:pPr>
            <a:r>
              <a:rPr kumimoji="1" lang="zh-TW" altLang="en-US" sz="1800" b="1">
                <a:solidFill>
                  <a:schemeClr val="bg1"/>
                </a:solidFill>
                <a:latin typeface="微软雅黑" pitchFamily="34" charset="-122"/>
                <a:ea typeface="微软雅黑" pitchFamily="34" charset="-122"/>
              </a:rPr>
              <a:t>个人金融</a:t>
            </a:r>
          </a:p>
        </p:txBody>
      </p:sp>
      <p:sp>
        <p:nvSpPr>
          <p:cNvPr id="107531" name="Rectangle 11"/>
          <p:cNvSpPr>
            <a:spLocks noChangeArrowheads="1"/>
          </p:cNvSpPr>
          <p:nvPr/>
        </p:nvSpPr>
        <p:spPr bwMode="auto">
          <a:xfrm>
            <a:off x="6326857" y="2649142"/>
            <a:ext cx="1155700" cy="4572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金融市场</a:t>
            </a:r>
          </a:p>
        </p:txBody>
      </p:sp>
      <p:sp>
        <p:nvSpPr>
          <p:cNvPr id="107532" name="Rectangle 12"/>
          <p:cNvSpPr>
            <a:spLocks noChangeArrowheads="1"/>
          </p:cNvSpPr>
          <p:nvPr/>
        </p:nvSpPr>
        <p:spPr bwMode="auto">
          <a:xfrm>
            <a:off x="3944020" y="3411142"/>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产品行销</a:t>
            </a:r>
          </a:p>
        </p:txBody>
      </p:sp>
      <p:sp>
        <p:nvSpPr>
          <p:cNvPr id="107533" name="Rectangle 13"/>
          <p:cNvSpPr>
            <a:spLocks noChangeArrowheads="1"/>
          </p:cNvSpPr>
          <p:nvPr/>
        </p:nvSpPr>
        <p:spPr bwMode="auto">
          <a:xfrm>
            <a:off x="4934620" y="3411142"/>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销售</a:t>
            </a:r>
          </a:p>
        </p:txBody>
      </p:sp>
      <p:sp>
        <p:nvSpPr>
          <p:cNvPr id="107534" name="Rectangle 14"/>
          <p:cNvSpPr>
            <a:spLocks noChangeArrowheads="1"/>
          </p:cNvSpPr>
          <p:nvPr/>
        </p:nvSpPr>
        <p:spPr bwMode="auto">
          <a:xfrm>
            <a:off x="1865982" y="3423842"/>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产品行销</a:t>
            </a:r>
          </a:p>
        </p:txBody>
      </p:sp>
      <p:sp>
        <p:nvSpPr>
          <p:cNvPr id="107535" name="Rectangle 15"/>
          <p:cNvSpPr>
            <a:spLocks noChangeArrowheads="1"/>
          </p:cNvSpPr>
          <p:nvPr/>
        </p:nvSpPr>
        <p:spPr bwMode="auto">
          <a:xfrm>
            <a:off x="2856582" y="3423842"/>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销售</a:t>
            </a:r>
          </a:p>
        </p:txBody>
      </p:sp>
      <p:sp>
        <p:nvSpPr>
          <p:cNvPr id="107536" name="Rectangle 16"/>
          <p:cNvSpPr>
            <a:spLocks noChangeArrowheads="1"/>
          </p:cNvSpPr>
          <p:nvPr/>
        </p:nvSpPr>
        <p:spPr bwMode="auto">
          <a:xfrm>
            <a:off x="6050632" y="3423842"/>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产品行销</a:t>
            </a:r>
          </a:p>
        </p:txBody>
      </p:sp>
      <p:sp>
        <p:nvSpPr>
          <p:cNvPr id="107537" name="Rectangle 17"/>
          <p:cNvSpPr>
            <a:spLocks noChangeArrowheads="1"/>
          </p:cNvSpPr>
          <p:nvPr/>
        </p:nvSpPr>
        <p:spPr bwMode="auto">
          <a:xfrm>
            <a:off x="7041232" y="3423842"/>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交易</a:t>
            </a:r>
          </a:p>
        </p:txBody>
      </p:sp>
      <p:cxnSp>
        <p:nvCxnSpPr>
          <p:cNvPr id="107538" name="AutoShape 18"/>
          <p:cNvCxnSpPr>
            <a:cxnSpLocks noChangeShapeType="1"/>
            <a:stCxn id="107528" idx="2"/>
            <a:endCxn id="107529" idx="0"/>
          </p:cNvCxnSpPr>
          <p:nvPr/>
        </p:nvCxnSpPr>
        <p:spPr bwMode="auto">
          <a:xfrm rot="5400000">
            <a:off x="3744789" y="1357710"/>
            <a:ext cx="381000" cy="2201863"/>
          </a:xfrm>
          <a:prstGeom prst="bentConnector3">
            <a:avLst>
              <a:gd name="adj1" fmla="val 50000"/>
            </a:avLst>
          </a:prstGeom>
          <a:noFill/>
          <a:ln w="28575">
            <a:solidFill>
              <a:srgbClr val="C00000"/>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7539" name="AutoShape 19"/>
          <p:cNvCxnSpPr>
            <a:cxnSpLocks noChangeShapeType="1"/>
            <a:stCxn id="107528" idx="2"/>
            <a:endCxn id="107530" idx="0"/>
          </p:cNvCxnSpPr>
          <p:nvPr/>
        </p:nvCxnSpPr>
        <p:spPr bwMode="auto">
          <a:xfrm rot="5400000">
            <a:off x="4807620" y="2420542"/>
            <a:ext cx="381000" cy="76200"/>
          </a:xfrm>
          <a:prstGeom prst="bentConnector3">
            <a:avLst>
              <a:gd name="adj1" fmla="val 50000"/>
            </a:avLst>
          </a:prstGeom>
          <a:noFill/>
          <a:ln w="28575">
            <a:solidFill>
              <a:srgbClr val="C00000"/>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7540" name="AutoShape 20"/>
          <p:cNvCxnSpPr>
            <a:cxnSpLocks noChangeShapeType="1"/>
            <a:stCxn id="107528" idx="2"/>
            <a:endCxn id="107531" idx="0"/>
          </p:cNvCxnSpPr>
          <p:nvPr/>
        </p:nvCxnSpPr>
        <p:spPr bwMode="auto">
          <a:xfrm rot="16200000" flipH="1">
            <a:off x="5779964" y="1524398"/>
            <a:ext cx="381000" cy="1868487"/>
          </a:xfrm>
          <a:prstGeom prst="bentConnector3">
            <a:avLst>
              <a:gd name="adj1" fmla="val 50000"/>
            </a:avLst>
          </a:prstGeom>
          <a:noFill/>
          <a:ln w="28575">
            <a:solidFill>
              <a:srgbClr val="C00000"/>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7541" name="AutoShape 21"/>
          <p:cNvCxnSpPr>
            <a:cxnSpLocks noChangeShapeType="1"/>
            <a:stCxn id="107529" idx="2"/>
            <a:endCxn id="107534" idx="0"/>
          </p:cNvCxnSpPr>
          <p:nvPr/>
        </p:nvCxnSpPr>
        <p:spPr bwMode="auto">
          <a:xfrm rot="5400000">
            <a:off x="2418432" y="3007917"/>
            <a:ext cx="317500" cy="514350"/>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7542" name="AutoShape 22"/>
          <p:cNvCxnSpPr>
            <a:cxnSpLocks noChangeShapeType="1"/>
            <a:stCxn id="107529" idx="2"/>
            <a:endCxn id="107535" idx="0"/>
          </p:cNvCxnSpPr>
          <p:nvPr/>
        </p:nvCxnSpPr>
        <p:spPr bwMode="auto">
          <a:xfrm rot="16200000" flipH="1">
            <a:off x="2913732" y="3026967"/>
            <a:ext cx="317500" cy="476250"/>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7543" name="AutoShape 23"/>
          <p:cNvCxnSpPr>
            <a:cxnSpLocks noChangeShapeType="1"/>
            <a:stCxn id="107530" idx="2"/>
            <a:endCxn id="107533" idx="0"/>
          </p:cNvCxnSpPr>
          <p:nvPr/>
        </p:nvCxnSpPr>
        <p:spPr bwMode="auto">
          <a:xfrm rot="16200000" flipH="1">
            <a:off x="5021933" y="3044429"/>
            <a:ext cx="304800" cy="428625"/>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7544" name="AutoShape 24"/>
          <p:cNvCxnSpPr>
            <a:cxnSpLocks noChangeShapeType="1"/>
            <a:stCxn id="107530" idx="2"/>
            <a:endCxn id="107532" idx="0"/>
          </p:cNvCxnSpPr>
          <p:nvPr/>
        </p:nvCxnSpPr>
        <p:spPr bwMode="auto">
          <a:xfrm rot="5400000">
            <a:off x="4526633" y="2977754"/>
            <a:ext cx="304800" cy="561975"/>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7545" name="AutoShape 25"/>
          <p:cNvCxnSpPr>
            <a:cxnSpLocks noChangeShapeType="1"/>
            <a:stCxn id="107531" idx="2"/>
            <a:endCxn id="107537" idx="0"/>
          </p:cNvCxnSpPr>
          <p:nvPr/>
        </p:nvCxnSpPr>
        <p:spPr bwMode="auto">
          <a:xfrm rot="16200000" flipH="1">
            <a:off x="7041232" y="2969817"/>
            <a:ext cx="317500" cy="590550"/>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7546" name="AutoShape 26"/>
          <p:cNvCxnSpPr>
            <a:cxnSpLocks noChangeShapeType="1"/>
            <a:stCxn id="107531" idx="2"/>
            <a:endCxn id="107536" idx="0"/>
          </p:cNvCxnSpPr>
          <p:nvPr/>
        </p:nvCxnSpPr>
        <p:spPr bwMode="auto">
          <a:xfrm rot="5400000">
            <a:off x="6545932" y="3065067"/>
            <a:ext cx="317500" cy="400050"/>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sp>
        <p:nvSpPr>
          <p:cNvPr id="27" name="Title 4"/>
          <p:cNvSpPr txBox="1"/>
          <p:nvPr/>
        </p:nvSpPr>
        <p:spPr bwMode="auto">
          <a:xfrm>
            <a:off x="495300" y="304800"/>
            <a:ext cx="8915400" cy="520700"/>
          </a:xfrm>
          <a:prstGeom prst="rect">
            <a:avLst/>
          </a:prstGeom>
          <a:noFill/>
          <a:ln w="9525">
            <a:noFill/>
            <a:miter lim="800000"/>
          </a:ln>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r>
              <a:rPr lang="zh-CN" altLang="en-US" kern="0"/>
              <a:t>理论框架：组织形态</a:t>
            </a:r>
            <a:r>
              <a:rPr lang="en-US" altLang="zh-CN" kern="0"/>
              <a:t>·</a:t>
            </a:r>
            <a:r>
              <a:rPr lang="zh-CN" altLang="en-US" kern="0"/>
              <a:t>顾客导向</a:t>
            </a:r>
          </a:p>
        </p:txBody>
      </p:sp>
      <p:sp>
        <p:nvSpPr>
          <p:cNvPr id="30" name="Rectangle 10"/>
          <p:cNvSpPr>
            <a:spLocks noChangeArrowheads="1"/>
          </p:cNvSpPr>
          <p:nvPr/>
        </p:nvSpPr>
        <p:spPr bwMode="auto">
          <a:xfrm>
            <a:off x="632520" y="4179491"/>
            <a:ext cx="3598080" cy="308009"/>
          </a:xfrm>
          <a:prstGeom prst="rect">
            <a:avLst/>
          </a:prstGeom>
          <a:solidFill>
            <a:srgbClr val="3A5063">
              <a:alpha val="97000"/>
            </a:srgbClr>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优点</a:t>
            </a:r>
          </a:p>
        </p:txBody>
      </p:sp>
      <p:sp>
        <p:nvSpPr>
          <p:cNvPr id="31" name="Rectangle 12"/>
          <p:cNvSpPr>
            <a:spLocks noChangeArrowheads="1"/>
          </p:cNvSpPr>
          <p:nvPr/>
        </p:nvSpPr>
        <p:spPr bwMode="auto">
          <a:xfrm>
            <a:off x="5659438" y="4179492"/>
            <a:ext cx="3600000" cy="304800"/>
          </a:xfrm>
          <a:prstGeom prst="rect">
            <a:avLst/>
          </a:prstGeom>
          <a:solidFill>
            <a:srgbClr val="3A5063"/>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缺点</a:t>
            </a:r>
          </a:p>
        </p:txBody>
      </p:sp>
      <p:sp>
        <p:nvSpPr>
          <p:cNvPr id="40" name="Rectangle 2"/>
          <p:cNvSpPr txBox="1">
            <a:spLocks noChangeArrowheads="1"/>
          </p:cNvSpPr>
          <p:nvPr/>
        </p:nvSpPr>
        <p:spPr bwMode="auto">
          <a:xfrm>
            <a:off x="511174" y="892076"/>
            <a:ext cx="9986441" cy="520700"/>
          </a:xfrm>
          <a:prstGeom prst="rect">
            <a:avLst/>
          </a:prstGeom>
          <a:noFill/>
          <a:ln w="9525">
            <a:noFill/>
            <a:miter lim="800000"/>
          </a:ln>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pPr marL="342900" indent="-342900">
              <a:buFont typeface="Wingdings" panose="05000000000000000000" pitchFamily="2" charset="2"/>
              <a:buChar char="n"/>
            </a:pPr>
            <a:r>
              <a:rPr lang="zh-CN" altLang="en-US" b="0" kern="0"/>
              <a:t>顾客导向组织有助于引导资源运用于深化顾客关系，提供客制化的产品与服务。</a:t>
            </a:r>
            <a:endParaRPr lang="zh-TW" altLang="en-US" b="0" kern="0"/>
          </a:p>
        </p:txBody>
      </p:sp>
    </p:spTree>
    <p:extLst>
      <p:ext uri="{BB962C8B-B14F-4D97-AF65-F5344CB8AC3E}">
        <p14:creationId xmlns:p14="http://schemas.microsoft.com/office/powerpoint/2010/main" val="1167544224"/>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 name="Title 4"/>
          <p:cNvSpPr txBox="1"/>
          <p:nvPr/>
        </p:nvSpPr>
        <p:spPr bwMode="auto">
          <a:xfrm>
            <a:off x="495300" y="304800"/>
            <a:ext cx="8915400" cy="520700"/>
          </a:xfrm>
          <a:prstGeom prst="rect">
            <a:avLst/>
          </a:prstGeom>
          <a:noFill/>
          <a:ln w="9525">
            <a:noFill/>
            <a:miter lim="800000"/>
          </a:ln>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r>
              <a:rPr lang="zh-CN" altLang="en-US" kern="0"/>
              <a:t>理论框架：组织形态</a:t>
            </a:r>
            <a:r>
              <a:rPr lang="en-US" altLang="zh-CN" kern="0"/>
              <a:t>·</a:t>
            </a:r>
            <a:r>
              <a:rPr lang="zh-CN" altLang="en-US" kern="0"/>
              <a:t>地域导向</a:t>
            </a:r>
          </a:p>
        </p:txBody>
      </p:sp>
      <p:sp>
        <p:nvSpPr>
          <p:cNvPr id="108547" name="Rectangle 3"/>
          <p:cNvSpPr>
            <a:spLocks noGrp="1" noChangeArrowheads="1"/>
          </p:cNvSpPr>
          <p:nvPr>
            <p:ph type="body" idx="4294967295"/>
          </p:nvPr>
        </p:nvSpPr>
        <p:spPr>
          <a:xfrm>
            <a:off x="5659438" y="4502150"/>
            <a:ext cx="3600000" cy="108585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a:lstStyle/>
          <a:p>
            <a:pPr eaLnBrk="1" hangingPunct="1">
              <a:lnSpc>
                <a:spcPct val="115000"/>
              </a:lnSpc>
              <a:spcBef>
                <a:spcPct val="0"/>
              </a:spcBef>
              <a:buClr>
                <a:srgbClr val="3A5063"/>
              </a:buClr>
              <a:buSzPct val="90000"/>
              <a:buFont typeface="Arial" pitchFamily="34" charset="0"/>
              <a:buChar char="•"/>
            </a:pPr>
            <a:r>
              <a:rPr lang="zh-CN" altLang="zh-TW" sz="1500" b="0"/>
              <a:t>易导致类似功能的资源重复</a:t>
            </a:r>
          </a:p>
          <a:p>
            <a:pPr eaLnBrk="1" hangingPunct="1">
              <a:lnSpc>
                <a:spcPct val="115000"/>
              </a:lnSpc>
              <a:spcBef>
                <a:spcPct val="0"/>
              </a:spcBef>
              <a:buClr>
                <a:srgbClr val="3A5063"/>
              </a:buClr>
              <a:buSzPct val="90000"/>
              <a:buFont typeface="Arial" pitchFamily="34" charset="0"/>
              <a:buChar char="•"/>
            </a:pPr>
            <a:r>
              <a:rPr lang="zh-CN" altLang="en-US" sz="1500" b="0"/>
              <a:t>比较不易建立经济规模</a:t>
            </a:r>
            <a:endParaRPr lang="zh-TW" altLang="en-US" sz="1500" b="0"/>
          </a:p>
        </p:txBody>
      </p:sp>
      <p:sp>
        <p:nvSpPr>
          <p:cNvPr id="108548" name="Rectangle 4"/>
          <p:cNvSpPr>
            <a:spLocks noChangeArrowheads="1"/>
          </p:cNvSpPr>
          <p:nvPr/>
        </p:nvSpPr>
        <p:spPr bwMode="auto">
          <a:xfrm>
            <a:off x="1049338" y="4208463"/>
            <a:ext cx="379730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285750" indent="-285750" algn="l" eaLnBrk="1" hangingPunct="1">
              <a:spcAft>
                <a:spcPct val="20000"/>
              </a:spcAft>
              <a:buClr>
                <a:srgbClr val="A50021"/>
              </a:buClr>
              <a:buSzPct val="90000"/>
            </a:pPr>
            <a:endParaRPr lang="zh-TW" altLang="zh-TW" sz="1500" b="0">
              <a:solidFill>
                <a:srgbClr val="000000"/>
              </a:solidFill>
              <a:latin typeface="微软雅黑" pitchFamily="34" charset="-122"/>
              <a:ea typeface="微软雅黑" pitchFamily="34" charset="-122"/>
            </a:endParaRPr>
          </a:p>
        </p:txBody>
      </p:sp>
      <p:sp>
        <p:nvSpPr>
          <p:cNvPr id="108549" name="Rectangle 5"/>
          <p:cNvSpPr>
            <a:spLocks noChangeArrowheads="1"/>
          </p:cNvSpPr>
          <p:nvPr/>
        </p:nvSpPr>
        <p:spPr bwMode="auto">
          <a:xfrm>
            <a:off x="4376936" y="1772816"/>
            <a:ext cx="1308100" cy="533400"/>
          </a:xfrm>
          <a:prstGeom prst="rect">
            <a:avLst/>
          </a:prstGeom>
          <a:solidFill>
            <a:srgbClr val="C00000"/>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CN" altLang="en-US" sz="1800" b="1">
                <a:solidFill>
                  <a:schemeClr val="bg1"/>
                </a:solidFill>
                <a:latin typeface="微软雅黑" pitchFamily="34" charset="-122"/>
                <a:ea typeface="微软雅黑" pitchFamily="34" charset="-122"/>
              </a:rPr>
              <a:t>首席</a:t>
            </a:r>
            <a:r>
              <a:rPr kumimoji="1" lang="zh-TW" altLang="en-US" sz="1800" b="1">
                <a:solidFill>
                  <a:schemeClr val="bg1"/>
                </a:solidFill>
                <a:latin typeface="微软雅黑" pitchFamily="34" charset="-122"/>
                <a:ea typeface="微软雅黑" pitchFamily="34" charset="-122"/>
              </a:rPr>
              <a:t>执行</a:t>
            </a:r>
            <a:r>
              <a:rPr kumimoji="1" lang="zh-CN" altLang="en-US" sz="1800" b="1">
                <a:solidFill>
                  <a:schemeClr val="bg1"/>
                </a:solidFill>
                <a:latin typeface="微软雅黑" pitchFamily="34" charset="-122"/>
                <a:ea typeface="微软雅黑" pitchFamily="34" charset="-122"/>
              </a:rPr>
              <a:t>官</a:t>
            </a:r>
            <a:endParaRPr kumimoji="1" lang="zh-TW" altLang="en-US" sz="1800" b="1">
              <a:solidFill>
                <a:schemeClr val="bg1"/>
              </a:solidFill>
              <a:latin typeface="微软雅黑" pitchFamily="34" charset="-122"/>
              <a:ea typeface="微软雅黑" pitchFamily="34" charset="-122"/>
            </a:endParaRPr>
          </a:p>
        </p:txBody>
      </p:sp>
      <p:sp>
        <p:nvSpPr>
          <p:cNvPr id="108550" name="Rectangle 6"/>
          <p:cNvSpPr>
            <a:spLocks noChangeArrowheads="1"/>
          </p:cNvSpPr>
          <p:nvPr/>
        </p:nvSpPr>
        <p:spPr bwMode="auto">
          <a:xfrm>
            <a:off x="1364804" y="2650232"/>
            <a:ext cx="1155700" cy="4572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区域 </a:t>
            </a:r>
            <a:r>
              <a:rPr kumimoji="1" lang="en-US" altLang="zh-TW" sz="1800" b="1">
                <a:solidFill>
                  <a:schemeClr val="bg1"/>
                </a:solidFill>
                <a:latin typeface="微软雅黑" pitchFamily="34" charset="-122"/>
                <a:ea typeface="微软雅黑" pitchFamily="34" charset="-122"/>
              </a:rPr>
              <a:t>A</a:t>
            </a:r>
          </a:p>
        </p:txBody>
      </p:sp>
      <p:sp>
        <p:nvSpPr>
          <p:cNvPr id="108551" name="Rectangle 7"/>
          <p:cNvSpPr>
            <a:spLocks noChangeArrowheads="1"/>
          </p:cNvSpPr>
          <p:nvPr/>
        </p:nvSpPr>
        <p:spPr bwMode="auto">
          <a:xfrm>
            <a:off x="4489004" y="2650232"/>
            <a:ext cx="1155700" cy="4572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区域 </a:t>
            </a:r>
            <a:r>
              <a:rPr kumimoji="1" lang="en-US" altLang="zh-TW" sz="1800" b="1">
                <a:solidFill>
                  <a:schemeClr val="bg1"/>
                </a:solidFill>
                <a:latin typeface="微软雅黑" pitchFamily="34" charset="-122"/>
                <a:ea typeface="微软雅黑" pitchFamily="34" charset="-122"/>
              </a:rPr>
              <a:t>B</a:t>
            </a:r>
          </a:p>
        </p:txBody>
      </p:sp>
      <p:sp>
        <p:nvSpPr>
          <p:cNvPr id="108552" name="Rectangle 8"/>
          <p:cNvSpPr>
            <a:spLocks noChangeArrowheads="1"/>
          </p:cNvSpPr>
          <p:nvPr/>
        </p:nvSpPr>
        <p:spPr bwMode="auto">
          <a:xfrm>
            <a:off x="7525891" y="2650232"/>
            <a:ext cx="1155700" cy="4572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区域 </a:t>
            </a:r>
            <a:r>
              <a:rPr kumimoji="1" lang="en-US" altLang="zh-TW" sz="1800" b="1">
                <a:solidFill>
                  <a:schemeClr val="bg1"/>
                </a:solidFill>
                <a:latin typeface="微软雅黑" pitchFamily="34" charset="-122"/>
                <a:ea typeface="微软雅黑" pitchFamily="34" charset="-122"/>
              </a:rPr>
              <a:t>C</a:t>
            </a:r>
          </a:p>
        </p:txBody>
      </p:sp>
      <p:sp>
        <p:nvSpPr>
          <p:cNvPr id="108553" name="Rectangle 9"/>
          <p:cNvSpPr>
            <a:spLocks noChangeArrowheads="1"/>
          </p:cNvSpPr>
          <p:nvPr/>
        </p:nvSpPr>
        <p:spPr bwMode="auto">
          <a:xfrm>
            <a:off x="3580954" y="3412232"/>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研发</a:t>
            </a:r>
          </a:p>
        </p:txBody>
      </p:sp>
      <p:sp>
        <p:nvSpPr>
          <p:cNvPr id="108554" name="Rectangle 10"/>
          <p:cNvSpPr>
            <a:spLocks noChangeArrowheads="1"/>
          </p:cNvSpPr>
          <p:nvPr/>
        </p:nvSpPr>
        <p:spPr bwMode="auto">
          <a:xfrm>
            <a:off x="4571554" y="3412232"/>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生产</a:t>
            </a:r>
          </a:p>
        </p:txBody>
      </p:sp>
      <p:sp>
        <p:nvSpPr>
          <p:cNvPr id="108555" name="Rectangle 11"/>
          <p:cNvSpPr>
            <a:spLocks noChangeArrowheads="1"/>
          </p:cNvSpPr>
          <p:nvPr/>
        </p:nvSpPr>
        <p:spPr bwMode="auto">
          <a:xfrm>
            <a:off x="5562154" y="3412232"/>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行销</a:t>
            </a:r>
          </a:p>
        </p:txBody>
      </p:sp>
      <p:sp>
        <p:nvSpPr>
          <p:cNvPr id="108556" name="Rectangle 12"/>
          <p:cNvSpPr>
            <a:spLocks noChangeArrowheads="1"/>
          </p:cNvSpPr>
          <p:nvPr/>
        </p:nvSpPr>
        <p:spPr bwMode="auto">
          <a:xfrm>
            <a:off x="632520" y="4487466"/>
            <a:ext cx="3598080" cy="1511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285750" indent="-285750" algn="l" eaLnBrk="1" hangingPunct="1">
              <a:lnSpc>
                <a:spcPct val="115000"/>
              </a:lnSpc>
              <a:spcAft>
                <a:spcPct val="20000"/>
              </a:spcAft>
              <a:buClr>
                <a:srgbClr val="3A5063"/>
              </a:buClr>
              <a:buSzPct val="90000"/>
              <a:buFont typeface="Arial" pitchFamily="34" charset="0"/>
              <a:buChar char="•"/>
            </a:pPr>
            <a:r>
              <a:rPr lang="zh-CN" altLang="en-US" sz="1500" b="0">
                <a:solidFill>
                  <a:srgbClr val="000000"/>
                </a:solidFill>
                <a:latin typeface="微软雅黑" pitchFamily="34" charset="-122"/>
                <a:ea typeface="微软雅黑" pitchFamily="34" charset="-122"/>
              </a:rPr>
              <a:t>依据地域特性需求提供客制化的产品与服务</a:t>
            </a:r>
          </a:p>
          <a:p>
            <a:pPr marL="285750" indent="-285750" algn="l" eaLnBrk="1" hangingPunct="1">
              <a:lnSpc>
                <a:spcPct val="115000"/>
              </a:lnSpc>
              <a:spcAft>
                <a:spcPct val="20000"/>
              </a:spcAft>
              <a:buClr>
                <a:srgbClr val="3A5063"/>
              </a:buClr>
              <a:buSzPct val="90000"/>
              <a:buFont typeface="Arial" pitchFamily="34" charset="0"/>
              <a:buChar char="•"/>
            </a:pPr>
            <a:r>
              <a:rPr lang="zh-CN" altLang="en-US" sz="1500" b="0">
                <a:solidFill>
                  <a:srgbClr val="000000"/>
                </a:solidFill>
                <a:latin typeface="微软雅黑" pitchFamily="34" charset="-122"/>
                <a:ea typeface="微软雅黑" pitchFamily="34" charset="-122"/>
              </a:rPr>
              <a:t>建立长期且深入的在地客户关系</a:t>
            </a:r>
            <a:endParaRPr lang="zh-TW" altLang="en-US" sz="1500" b="0">
              <a:solidFill>
                <a:srgbClr val="000000"/>
              </a:solidFill>
              <a:latin typeface="微软雅黑" pitchFamily="34" charset="-122"/>
              <a:ea typeface="微软雅黑" pitchFamily="34" charset="-122"/>
            </a:endParaRPr>
          </a:p>
        </p:txBody>
      </p:sp>
      <p:sp>
        <p:nvSpPr>
          <p:cNvPr id="108559" name="Rectangle 15"/>
          <p:cNvSpPr>
            <a:spLocks noChangeArrowheads="1"/>
          </p:cNvSpPr>
          <p:nvPr/>
        </p:nvSpPr>
        <p:spPr bwMode="auto">
          <a:xfrm>
            <a:off x="488504" y="3409057"/>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研发</a:t>
            </a:r>
          </a:p>
        </p:txBody>
      </p:sp>
      <p:sp>
        <p:nvSpPr>
          <p:cNvPr id="108560" name="Rectangle 16"/>
          <p:cNvSpPr>
            <a:spLocks noChangeArrowheads="1"/>
          </p:cNvSpPr>
          <p:nvPr/>
        </p:nvSpPr>
        <p:spPr bwMode="auto">
          <a:xfrm>
            <a:off x="1479104" y="3409057"/>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生产</a:t>
            </a:r>
          </a:p>
        </p:txBody>
      </p:sp>
      <p:sp>
        <p:nvSpPr>
          <p:cNvPr id="108561" name="Rectangle 17"/>
          <p:cNvSpPr>
            <a:spLocks noChangeArrowheads="1"/>
          </p:cNvSpPr>
          <p:nvPr/>
        </p:nvSpPr>
        <p:spPr bwMode="auto">
          <a:xfrm>
            <a:off x="2469704" y="3409057"/>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行销</a:t>
            </a:r>
          </a:p>
        </p:txBody>
      </p:sp>
      <p:sp>
        <p:nvSpPr>
          <p:cNvPr id="108562" name="Rectangle 18"/>
          <p:cNvSpPr>
            <a:spLocks noChangeArrowheads="1"/>
          </p:cNvSpPr>
          <p:nvPr/>
        </p:nvSpPr>
        <p:spPr bwMode="auto">
          <a:xfrm>
            <a:off x="6651179" y="3409057"/>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研发</a:t>
            </a:r>
          </a:p>
        </p:txBody>
      </p:sp>
      <p:sp>
        <p:nvSpPr>
          <p:cNvPr id="108563" name="Rectangle 19"/>
          <p:cNvSpPr>
            <a:spLocks noChangeArrowheads="1"/>
          </p:cNvSpPr>
          <p:nvPr/>
        </p:nvSpPr>
        <p:spPr bwMode="auto">
          <a:xfrm>
            <a:off x="7641779" y="3409057"/>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生产</a:t>
            </a:r>
          </a:p>
        </p:txBody>
      </p:sp>
      <p:sp>
        <p:nvSpPr>
          <p:cNvPr id="108564" name="Rectangle 20"/>
          <p:cNvSpPr>
            <a:spLocks noChangeArrowheads="1"/>
          </p:cNvSpPr>
          <p:nvPr/>
        </p:nvSpPr>
        <p:spPr bwMode="auto">
          <a:xfrm>
            <a:off x="8632379" y="3409057"/>
            <a:ext cx="908050" cy="304800"/>
          </a:xfrm>
          <a:prstGeom prst="rect">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600" b="1">
                <a:solidFill>
                  <a:schemeClr val="bg1"/>
                </a:solidFill>
                <a:latin typeface="微软雅黑" pitchFamily="34" charset="-122"/>
                <a:ea typeface="微软雅黑" pitchFamily="34" charset="-122"/>
              </a:rPr>
              <a:t>行销</a:t>
            </a:r>
          </a:p>
        </p:txBody>
      </p:sp>
      <p:cxnSp>
        <p:nvCxnSpPr>
          <p:cNvPr id="108565" name="AutoShape 21"/>
          <p:cNvCxnSpPr>
            <a:cxnSpLocks noChangeShapeType="1"/>
            <a:stCxn id="108549" idx="2"/>
            <a:endCxn id="108550" idx="0"/>
          </p:cNvCxnSpPr>
          <p:nvPr/>
        </p:nvCxnSpPr>
        <p:spPr bwMode="auto">
          <a:xfrm rot="5400000">
            <a:off x="3314812" y="934058"/>
            <a:ext cx="344016" cy="3088332"/>
          </a:xfrm>
          <a:prstGeom prst="bentConnector3">
            <a:avLst>
              <a:gd name="adj1" fmla="val 50000"/>
            </a:avLst>
          </a:prstGeom>
          <a:noFill/>
          <a:ln w="28575">
            <a:solidFill>
              <a:srgbClr val="C00000"/>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8566" name="AutoShape 22"/>
          <p:cNvCxnSpPr>
            <a:cxnSpLocks noChangeShapeType="1"/>
            <a:stCxn id="108549" idx="2"/>
            <a:endCxn id="108551" idx="0"/>
          </p:cNvCxnSpPr>
          <p:nvPr/>
        </p:nvCxnSpPr>
        <p:spPr bwMode="auto">
          <a:xfrm rot="16200000" flipH="1">
            <a:off x="4876912" y="2460290"/>
            <a:ext cx="344016" cy="35868"/>
          </a:xfrm>
          <a:prstGeom prst="bentConnector3">
            <a:avLst>
              <a:gd name="adj1" fmla="val 50000"/>
            </a:avLst>
          </a:prstGeom>
          <a:noFill/>
          <a:ln w="28575">
            <a:solidFill>
              <a:srgbClr val="C00000"/>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8567" name="AutoShape 23"/>
          <p:cNvCxnSpPr>
            <a:cxnSpLocks noChangeShapeType="1"/>
            <a:stCxn id="108549" idx="2"/>
            <a:endCxn id="108552" idx="0"/>
          </p:cNvCxnSpPr>
          <p:nvPr/>
        </p:nvCxnSpPr>
        <p:spPr bwMode="auto">
          <a:xfrm rot="16200000" flipH="1">
            <a:off x="6395355" y="941846"/>
            <a:ext cx="344016" cy="3072755"/>
          </a:xfrm>
          <a:prstGeom prst="bentConnector3">
            <a:avLst>
              <a:gd name="adj1" fmla="val 50000"/>
            </a:avLst>
          </a:prstGeom>
          <a:noFill/>
          <a:ln w="28575">
            <a:solidFill>
              <a:srgbClr val="C00000"/>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8568" name="AutoShape 24"/>
          <p:cNvCxnSpPr>
            <a:cxnSpLocks noChangeShapeType="1"/>
            <a:stCxn id="108550" idx="2"/>
            <a:endCxn id="108559" idx="0"/>
          </p:cNvCxnSpPr>
          <p:nvPr/>
        </p:nvCxnSpPr>
        <p:spPr bwMode="auto">
          <a:xfrm rot="5400000">
            <a:off x="1291779" y="2758182"/>
            <a:ext cx="301625" cy="1000125"/>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8569" name="AutoShape 25"/>
          <p:cNvCxnSpPr>
            <a:cxnSpLocks noChangeShapeType="1"/>
            <a:stCxn id="108550" idx="2"/>
            <a:endCxn id="108560" idx="0"/>
          </p:cNvCxnSpPr>
          <p:nvPr/>
        </p:nvCxnSpPr>
        <p:spPr bwMode="auto">
          <a:xfrm rot="5400000">
            <a:off x="1787079" y="3253482"/>
            <a:ext cx="301625" cy="9525"/>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8570" name="AutoShape 26"/>
          <p:cNvCxnSpPr>
            <a:cxnSpLocks noChangeShapeType="1"/>
            <a:stCxn id="108550" idx="2"/>
            <a:endCxn id="108561" idx="0"/>
          </p:cNvCxnSpPr>
          <p:nvPr/>
        </p:nvCxnSpPr>
        <p:spPr bwMode="auto">
          <a:xfrm rot="16200000" flipH="1">
            <a:off x="2282379" y="2767707"/>
            <a:ext cx="301625" cy="981075"/>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8571" name="AutoShape 27"/>
          <p:cNvCxnSpPr>
            <a:cxnSpLocks noChangeShapeType="1"/>
            <a:stCxn id="108551" idx="2"/>
            <a:endCxn id="108554" idx="0"/>
          </p:cNvCxnSpPr>
          <p:nvPr/>
        </p:nvCxnSpPr>
        <p:spPr bwMode="auto">
          <a:xfrm rot="5400000">
            <a:off x="4893817" y="3239194"/>
            <a:ext cx="304800" cy="41275"/>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8572" name="AutoShape 28"/>
          <p:cNvCxnSpPr>
            <a:cxnSpLocks noChangeShapeType="1"/>
            <a:stCxn id="108551" idx="2"/>
            <a:endCxn id="108555" idx="0"/>
          </p:cNvCxnSpPr>
          <p:nvPr/>
        </p:nvCxnSpPr>
        <p:spPr bwMode="auto">
          <a:xfrm rot="16200000" flipH="1">
            <a:off x="5389117" y="2785169"/>
            <a:ext cx="304800" cy="949325"/>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8573" name="AutoShape 29"/>
          <p:cNvCxnSpPr>
            <a:cxnSpLocks noChangeShapeType="1"/>
            <a:stCxn id="108551" idx="2"/>
            <a:endCxn id="108553" idx="0"/>
          </p:cNvCxnSpPr>
          <p:nvPr/>
        </p:nvCxnSpPr>
        <p:spPr bwMode="auto">
          <a:xfrm rot="5400000">
            <a:off x="4398517" y="2743894"/>
            <a:ext cx="304800" cy="1031875"/>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8574" name="AutoShape 30"/>
          <p:cNvCxnSpPr>
            <a:cxnSpLocks noChangeShapeType="1"/>
            <a:stCxn id="108552" idx="2"/>
            <a:endCxn id="108564" idx="0"/>
          </p:cNvCxnSpPr>
          <p:nvPr/>
        </p:nvCxnSpPr>
        <p:spPr bwMode="auto">
          <a:xfrm rot="16200000" flipH="1">
            <a:off x="8444260" y="2766913"/>
            <a:ext cx="301625" cy="982663"/>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8575" name="AutoShape 31"/>
          <p:cNvCxnSpPr>
            <a:cxnSpLocks noChangeShapeType="1"/>
            <a:stCxn id="108552" idx="2"/>
            <a:endCxn id="108563" idx="0"/>
          </p:cNvCxnSpPr>
          <p:nvPr/>
        </p:nvCxnSpPr>
        <p:spPr bwMode="auto">
          <a:xfrm rot="5400000">
            <a:off x="7948960" y="3254276"/>
            <a:ext cx="301625" cy="7937"/>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cxnSp>
        <p:nvCxnSpPr>
          <p:cNvPr id="108576" name="AutoShape 32"/>
          <p:cNvCxnSpPr>
            <a:cxnSpLocks noChangeShapeType="1"/>
            <a:stCxn id="108552" idx="2"/>
            <a:endCxn id="108562" idx="0"/>
          </p:cNvCxnSpPr>
          <p:nvPr/>
        </p:nvCxnSpPr>
        <p:spPr bwMode="auto">
          <a:xfrm rot="5400000">
            <a:off x="7453660" y="2758976"/>
            <a:ext cx="301625" cy="998537"/>
          </a:xfrm>
          <a:prstGeom prst="bentConnector3">
            <a:avLst>
              <a:gd name="adj1" fmla="val 50000"/>
            </a:avLst>
          </a:prstGeom>
          <a:noFill/>
          <a:ln w="28575">
            <a:solidFill>
              <a:srgbClr val="F7AC12"/>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FF9900"/>
                  </a:outerShdw>
                </a:effectLst>
              </a14:hiddenEffects>
            </a:ext>
          </a:extLst>
        </p:spPr>
      </p:cxnSp>
      <p:sp>
        <p:nvSpPr>
          <p:cNvPr id="36" name="Rectangle 10"/>
          <p:cNvSpPr>
            <a:spLocks noChangeArrowheads="1"/>
          </p:cNvSpPr>
          <p:nvPr/>
        </p:nvSpPr>
        <p:spPr bwMode="auto">
          <a:xfrm>
            <a:off x="632520" y="4179491"/>
            <a:ext cx="3598080" cy="308009"/>
          </a:xfrm>
          <a:prstGeom prst="rect">
            <a:avLst/>
          </a:prstGeom>
          <a:solidFill>
            <a:srgbClr val="3A5063"/>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优点</a:t>
            </a:r>
          </a:p>
        </p:txBody>
      </p:sp>
      <p:sp>
        <p:nvSpPr>
          <p:cNvPr id="37" name="Rectangle 12"/>
          <p:cNvSpPr>
            <a:spLocks noChangeArrowheads="1"/>
          </p:cNvSpPr>
          <p:nvPr/>
        </p:nvSpPr>
        <p:spPr bwMode="auto">
          <a:xfrm>
            <a:off x="5659438" y="4179492"/>
            <a:ext cx="3600000" cy="304800"/>
          </a:xfrm>
          <a:prstGeom prst="rect">
            <a:avLst/>
          </a:prstGeom>
          <a:solidFill>
            <a:srgbClr val="3A5063"/>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缺点</a:t>
            </a:r>
          </a:p>
        </p:txBody>
      </p:sp>
      <p:sp>
        <p:nvSpPr>
          <p:cNvPr id="38" name="Rectangle 2"/>
          <p:cNvSpPr txBox="1">
            <a:spLocks noChangeArrowheads="1"/>
          </p:cNvSpPr>
          <p:nvPr/>
        </p:nvSpPr>
        <p:spPr bwMode="auto">
          <a:xfrm>
            <a:off x="511174" y="1196752"/>
            <a:ext cx="9029255" cy="520700"/>
          </a:xfrm>
          <a:prstGeom prst="rect">
            <a:avLst/>
          </a:prstGeom>
          <a:noFill/>
          <a:ln w="9525">
            <a:noFill/>
            <a:miter lim="800000"/>
          </a:ln>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pPr marL="342900" indent="-342900">
              <a:buFont typeface="Wingdings" panose="05000000000000000000" pitchFamily="2" charset="2"/>
              <a:buChar char="n"/>
            </a:pPr>
            <a:r>
              <a:rPr lang="zh-CN" altLang="en-US" b="0"/>
              <a:t>地域导向组织有助于引导资源运用于深化在地关系，提供符合区域特性的产品</a:t>
            </a:r>
            <a:br>
              <a:rPr lang="en-US" altLang="zh-CN" b="0"/>
            </a:br>
            <a:r>
              <a:rPr lang="zh-CN" altLang="en-US" b="0"/>
              <a:t>与服务</a:t>
            </a:r>
            <a:r>
              <a:rPr lang="zh-CN" altLang="en-US" b="0" kern="0"/>
              <a:t>。</a:t>
            </a:r>
            <a:endParaRPr lang="zh-TW" altLang="en-US" b="0" kern="0"/>
          </a:p>
        </p:txBody>
      </p:sp>
    </p:spTree>
    <p:extLst>
      <p:ext uri="{BB962C8B-B14F-4D97-AF65-F5344CB8AC3E}">
        <p14:creationId xmlns:p14="http://schemas.microsoft.com/office/powerpoint/2010/main" val="425592226"/>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 name="Rectangle 2"/>
          <p:cNvSpPr txBox="1">
            <a:spLocks noChangeArrowheads="1"/>
          </p:cNvSpPr>
          <p:nvPr/>
        </p:nvSpPr>
        <p:spPr bwMode="auto">
          <a:xfrm>
            <a:off x="511175" y="1196752"/>
            <a:ext cx="9056688" cy="520700"/>
          </a:xfrm>
          <a:prstGeom prst="rect">
            <a:avLst/>
          </a:prstGeom>
          <a:noFill/>
          <a:ln w="9525">
            <a:noFill/>
            <a:miter lim="800000"/>
          </a:ln>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pPr marL="342900" indent="-342900">
              <a:buFont typeface="Wingdings" panose="05000000000000000000" pitchFamily="2" charset="2"/>
              <a:buChar char="n"/>
            </a:pPr>
            <a:r>
              <a:rPr lang="zh-CN" altLang="en-US" b="0"/>
              <a:t>矩阵型组织有助于引导资源运用于整合营运核心能力，以建立国际化与多角化的综效</a:t>
            </a:r>
            <a:r>
              <a:rPr lang="zh-CN" altLang="en-US" b="0" kern="0"/>
              <a:t>。</a:t>
            </a:r>
            <a:endParaRPr lang="zh-TW" altLang="en-US" b="0" kern="0"/>
          </a:p>
        </p:txBody>
      </p:sp>
      <p:sp>
        <p:nvSpPr>
          <p:cNvPr id="109570" name="Text Box 2"/>
          <p:cNvSpPr txBox="1">
            <a:spLocks noChangeArrowheads="1"/>
          </p:cNvSpPr>
          <p:nvPr/>
        </p:nvSpPr>
        <p:spPr bwMode="auto">
          <a:xfrm>
            <a:off x="632521" y="5367933"/>
            <a:ext cx="3598080" cy="941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285750" indent="-28575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lnSpc>
                <a:spcPct val="115000"/>
              </a:lnSpc>
              <a:spcAft>
                <a:spcPct val="20000"/>
              </a:spcAft>
              <a:buClr>
                <a:srgbClr val="3A5063"/>
              </a:buClr>
              <a:buSzPct val="90000"/>
              <a:buFont typeface="Arial" pitchFamily="34" charset="0"/>
              <a:buChar char="•"/>
            </a:pPr>
            <a:r>
              <a:rPr lang="zh-CN" altLang="en-US" sz="1500" b="0">
                <a:solidFill>
                  <a:srgbClr val="000000"/>
                </a:solidFill>
                <a:latin typeface="微软雅黑" pitchFamily="34" charset="-122"/>
                <a:ea typeface="微软雅黑" pitchFamily="34" charset="-122"/>
              </a:rPr>
              <a:t>能结合各种组织型态优势以产生综效</a:t>
            </a:r>
          </a:p>
          <a:p>
            <a:pPr algn="l" eaLnBrk="1" hangingPunct="1">
              <a:lnSpc>
                <a:spcPct val="115000"/>
              </a:lnSpc>
              <a:spcAft>
                <a:spcPct val="20000"/>
              </a:spcAft>
              <a:buClr>
                <a:srgbClr val="3A5063"/>
              </a:buClr>
              <a:buSzPct val="90000"/>
              <a:buFont typeface="Arial" pitchFamily="34" charset="0"/>
              <a:buChar char="•"/>
            </a:pPr>
            <a:r>
              <a:rPr lang="zh-CN" altLang="en-US" sz="1500" b="0">
                <a:solidFill>
                  <a:srgbClr val="000000"/>
                </a:solidFill>
                <a:latin typeface="微软雅黑" pitchFamily="34" charset="-122"/>
                <a:ea typeface="微软雅黑" pitchFamily="34" charset="-122"/>
              </a:rPr>
              <a:t>能因应企业国际化，多角化发展的营运需求</a:t>
            </a:r>
            <a:endParaRPr lang="zh-TW" altLang="en-US" sz="1500" b="0">
              <a:solidFill>
                <a:srgbClr val="000000"/>
              </a:solidFill>
              <a:latin typeface="微软雅黑" pitchFamily="34" charset="-122"/>
              <a:ea typeface="微软雅黑" pitchFamily="34" charset="-122"/>
            </a:endParaRPr>
          </a:p>
        </p:txBody>
      </p:sp>
      <p:sp>
        <p:nvSpPr>
          <p:cNvPr id="109571" name="AutoShape 3"/>
          <p:cNvSpPr>
            <a:spLocks noChangeArrowheads="1"/>
          </p:cNvSpPr>
          <p:nvPr/>
        </p:nvSpPr>
        <p:spPr bwMode="auto">
          <a:xfrm>
            <a:off x="4445223" y="2797472"/>
            <a:ext cx="1019175" cy="2035175"/>
          </a:xfrm>
          <a:prstGeom prst="downArrow">
            <a:avLst>
              <a:gd name="adj1" fmla="val 50000"/>
              <a:gd name="adj2" fmla="val 41482"/>
            </a:avLst>
          </a:prstGeom>
          <a:solidFill>
            <a:schemeClr val="bg1">
              <a:lumMod val="65000"/>
            </a:schemeClr>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109572" name="AutoShape 4"/>
          <p:cNvSpPr>
            <a:spLocks noChangeArrowheads="1"/>
          </p:cNvSpPr>
          <p:nvPr/>
        </p:nvSpPr>
        <p:spPr bwMode="auto">
          <a:xfrm>
            <a:off x="1851248" y="2775247"/>
            <a:ext cx="1022350" cy="2093913"/>
          </a:xfrm>
          <a:prstGeom prst="downArrow">
            <a:avLst>
              <a:gd name="adj1" fmla="val 50000"/>
              <a:gd name="adj2" fmla="val 42565"/>
            </a:avLst>
          </a:prstGeom>
          <a:solidFill>
            <a:schemeClr val="bg1">
              <a:lumMod val="65000"/>
            </a:schemeClr>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109573" name="AutoShape 5"/>
          <p:cNvSpPr>
            <a:spLocks noChangeArrowheads="1"/>
          </p:cNvSpPr>
          <p:nvPr/>
        </p:nvSpPr>
        <p:spPr bwMode="auto">
          <a:xfrm>
            <a:off x="1859186" y="2298997"/>
            <a:ext cx="1271587" cy="363538"/>
          </a:xfrm>
          <a:prstGeom prst="homePlate">
            <a:avLst>
              <a:gd name="adj" fmla="val 87445"/>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研发</a:t>
            </a:r>
          </a:p>
        </p:txBody>
      </p:sp>
      <p:sp>
        <p:nvSpPr>
          <p:cNvPr id="109574" name="AutoShape 6"/>
          <p:cNvSpPr>
            <a:spLocks noChangeArrowheads="1"/>
          </p:cNvSpPr>
          <p:nvPr/>
        </p:nvSpPr>
        <p:spPr bwMode="auto">
          <a:xfrm>
            <a:off x="3133948" y="2278360"/>
            <a:ext cx="1273175" cy="363537"/>
          </a:xfrm>
          <a:prstGeom prst="homePlate">
            <a:avLst>
              <a:gd name="adj" fmla="val 87555"/>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生产</a:t>
            </a:r>
          </a:p>
        </p:txBody>
      </p:sp>
      <p:sp>
        <p:nvSpPr>
          <p:cNvPr id="109575" name="AutoShape 7"/>
          <p:cNvSpPr>
            <a:spLocks noChangeArrowheads="1"/>
          </p:cNvSpPr>
          <p:nvPr/>
        </p:nvSpPr>
        <p:spPr bwMode="auto">
          <a:xfrm>
            <a:off x="4386486" y="2287885"/>
            <a:ext cx="1273175" cy="363537"/>
          </a:xfrm>
          <a:prstGeom prst="homePlate">
            <a:avLst>
              <a:gd name="adj" fmla="val 87555"/>
            </a:avLst>
          </a:prstGeom>
          <a:solidFill>
            <a:srgbClr val="F7AC12"/>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销售</a:t>
            </a:r>
          </a:p>
        </p:txBody>
      </p:sp>
      <p:sp>
        <p:nvSpPr>
          <p:cNvPr id="109576" name="Line 8"/>
          <p:cNvSpPr>
            <a:spLocks noChangeShapeType="1"/>
          </p:cNvSpPr>
          <p:nvPr/>
        </p:nvSpPr>
        <p:spPr bwMode="auto">
          <a:xfrm>
            <a:off x="2364011" y="2065635"/>
            <a:ext cx="4821237" cy="0"/>
          </a:xfrm>
          <a:prstGeom prst="line">
            <a:avLst/>
          </a:prstGeom>
          <a:noFill/>
          <a:ln w="28575">
            <a:solidFill>
              <a:srgbClr val="CD4E37"/>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109577" name="Line 9"/>
          <p:cNvSpPr>
            <a:spLocks noChangeShapeType="1"/>
          </p:cNvSpPr>
          <p:nvPr/>
        </p:nvSpPr>
        <p:spPr bwMode="auto">
          <a:xfrm flipH="1">
            <a:off x="2343373" y="2052935"/>
            <a:ext cx="0" cy="261937"/>
          </a:xfrm>
          <a:prstGeom prst="line">
            <a:avLst/>
          </a:prstGeom>
          <a:noFill/>
          <a:ln w="28575">
            <a:solidFill>
              <a:srgbClr val="CD4E37"/>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109578" name="Line 10"/>
          <p:cNvSpPr>
            <a:spLocks noChangeShapeType="1"/>
          </p:cNvSpPr>
          <p:nvPr/>
        </p:nvSpPr>
        <p:spPr bwMode="auto">
          <a:xfrm flipH="1">
            <a:off x="4970686" y="2081510"/>
            <a:ext cx="0" cy="203200"/>
          </a:xfrm>
          <a:prstGeom prst="line">
            <a:avLst/>
          </a:prstGeom>
          <a:noFill/>
          <a:ln w="28575">
            <a:solidFill>
              <a:srgbClr val="CD4E37"/>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109579" name="Line 11"/>
          <p:cNvSpPr>
            <a:spLocks noChangeShapeType="1"/>
          </p:cNvSpPr>
          <p:nvPr/>
        </p:nvSpPr>
        <p:spPr bwMode="auto">
          <a:xfrm flipH="1">
            <a:off x="3616548" y="2071985"/>
            <a:ext cx="0" cy="206375"/>
          </a:xfrm>
          <a:prstGeom prst="line">
            <a:avLst/>
          </a:prstGeom>
          <a:noFill/>
          <a:ln w="28575">
            <a:solidFill>
              <a:srgbClr val="CD4E37"/>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109580" name="Oval 12"/>
          <p:cNvSpPr>
            <a:spLocks noChangeArrowheads="1"/>
          </p:cNvSpPr>
          <p:nvPr/>
        </p:nvSpPr>
        <p:spPr bwMode="auto">
          <a:xfrm>
            <a:off x="2277144" y="1979910"/>
            <a:ext cx="155576" cy="145422"/>
          </a:xfrm>
          <a:prstGeom prst="ellipse">
            <a:avLst/>
          </a:prstGeom>
          <a:solidFill>
            <a:srgbClr val="F7AC12"/>
          </a:solidFill>
          <a:ln w="9525">
            <a:noFill/>
            <a:round/>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109583" name="AutoShape 15"/>
          <p:cNvSpPr>
            <a:spLocks noChangeArrowheads="1"/>
          </p:cNvSpPr>
          <p:nvPr/>
        </p:nvSpPr>
        <p:spPr bwMode="auto">
          <a:xfrm>
            <a:off x="1724248" y="2851447"/>
            <a:ext cx="4943475" cy="552450"/>
          </a:xfrm>
          <a:prstGeom prst="rightArrow">
            <a:avLst>
              <a:gd name="adj1" fmla="val 45204"/>
              <a:gd name="adj2" fmla="val 186671"/>
            </a:avLst>
          </a:prstGeom>
          <a:solidFill>
            <a:schemeClr val="bg1">
              <a:lumMod val="85000"/>
            </a:schemeClr>
          </a:solidFill>
          <a:ln w="38100">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109584" name="Line 16"/>
          <p:cNvSpPr>
            <a:spLocks noChangeShapeType="1"/>
          </p:cNvSpPr>
          <p:nvPr/>
        </p:nvSpPr>
        <p:spPr bwMode="auto">
          <a:xfrm rot="5400000">
            <a:off x="6109718" y="3141169"/>
            <a:ext cx="2151060" cy="0"/>
          </a:xfrm>
          <a:prstGeom prst="line">
            <a:avLst/>
          </a:prstGeom>
          <a:noFill/>
          <a:ln w="28575">
            <a:solidFill>
              <a:srgbClr val="CD4E37"/>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109585" name="Line 17"/>
          <p:cNvSpPr>
            <a:spLocks noChangeShapeType="1"/>
          </p:cNvSpPr>
          <p:nvPr/>
        </p:nvSpPr>
        <p:spPr bwMode="auto">
          <a:xfrm rot="5400000" flipH="1">
            <a:off x="6999511" y="2867322"/>
            <a:ext cx="0" cy="409575"/>
          </a:xfrm>
          <a:prstGeom prst="line">
            <a:avLst/>
          </a:prstGeom>
          <a:noFill/>
          <a:ln w="28575">
            <a:solidFill>
              <a:srgbClr val="CD4E37"/>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109586" name="Line 18"/>
          <p:cNvSpPr>
            <a:spLocks noChangeShapeType="1"/>
          </p:cNvSpPr>
          <p:nvPr/>
        </p:nvSpPr>
        <p:spPr bwMode="auto">
          <a:xfrm rot="5400000" flipH="1">
            <a:off x="7004273" y="4048422"/>
            <a:ext cx="0" cy="317500"/>
          </a:xfrm>
          <a:prstGeom prst="line">
            <a:avLst/>
          </a:prstGeom>
          <a:noFill/>
          <a:ln w="28575">
            <a:solidFill>
              <a:srgbClr val="CD4E37"/>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sz="1800">
              <a:latin typeface="微软雅黑" pitchFamily="34" charset="-122"/>
              <a:ea typeface="微软雅黑" pitchFamily="34" charset="-122"/>
            </a:endParaRPr>
          </a:p>
        </p:txBody>
      </p:sp>
      <p:sp>
        <p:nvSpPr>
          <p:cNvPr id="109587" name="Line 19"/>
          <p:cNvSpPr>
            <a:spLocks noChangeShapeType="1"/>
          </p:cNvSpPr>
          <p:nvPr/>
        </p:nvSpPr>
        <p:spPr bwMode="auto">
          <a:xfrm rot="5400000" flipH="1">
            <a:off x="7227317" y="3247529"/>
            <a:ext cx="0" cy="747712"/>
          </a:xfrm>
          <a:prstGeom prst="line">
            <a:avLst/>
          </a:prstGeom>
          <a:noFill/>
          <a:ln w="28575">
            <a:solidFill>
              <a:srgbClr val="CD4E37"/>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109592" name="AutoShape 24"/>
          <p:cNvSpPr>
            <a:spLocks noChangeArrowheads="1"/>
          </p:cNvSpPr>
          <p:nvPr/>
        </p:nvSpPr>
        <p:spPr bwMode="auto">
          <a:xfrm>
            <a:off x="1760761" y="3361035"/>
            <a:ext cx="4943475" cy="552450"/>
          </a:xfrm>
          <a:prstGeom prst="rightArrow">
            <a:avLst>
              <a:gd name="adj1" fmla="val 45204"/>
              <a:gd name="adj2" fmla="val 169976"/>
            </a:avLst>
          </a:prstGeom>
          <a:solidFill>
            <a:schemeClr val="bg1">
              <a:lumMod val="85000"/>
            </a:schemeClr>
          </a:solidFill>
          <a:ln w="38100">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109593" name="AutoShape 25"/>
          <p:cNvSpPr>
            <a:spLocks noChangeArrowheads="1"/>
          </p:cNvSpPr>
          <p:nvPr/>
        </p:nvSpPr>
        <p:spPr bwMode="auto">
          <a:xfrm>
            <a:off x="1729011" y="3884910"/>
            <a:ext cx="4943475" cy="554037"/>
          </a:xfrm>
          <a:prstGeom prst="rightArrow">
            <a:avLst>
              <a:gd name="adj1" fmla="val 45204"/>
              <a:gd name="adj2" fmla="val 169489"/>
            </a:avLst>
          </a:prstGeom>
          <a:solidFill>
            <a:schemeClr val="bg1">
              <a:lumMod val="85000"/>
            </a:schemeClr>
          </a:solidFill>
          <a:ln w="38100">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109594" name="AutoShape 26"/>
          <p:cNvSpPr>
            <a:spLocks noChangeArrowheads="1"/>
          </p:cNvSpPr>
          <p:nvPr/>
        </p:nvSpPr>
        <p:spPr bwMode="auto">
          <a:xfrm>
            <a:off x="3114898" y="2778422"/>
            <a:ext cx="1022350" cy="2052638"/>
          </a:xfrm>
          <a:prstGeom prst="downArrow">
            <a:avLst>
              <a:gd name="adj1" fmla="val 50000"/>
              <a:gd name="adj2" fmla="val 37227"/>
            </a:avLst>
          </a:prstGeom>
          <a:solidFill>
            <a:schemeClr val="bg1">
              <a:lumMod val="65000"/>
            </a:schemeClr>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109595" name="Text Box 27"/>
          <p:cNvSpPr txBox="1">
            <a:spLocks noChangeArrowheads="1"/>
          </p:cNvSpPr>
          <p:nvPr/>
        </p:nvSpPr>
        <p:spPr bwMode="auto">
          <a:xfrm>
            <a:off x="5668963" y="5366346"/>
            <a:ext cx="3590475" cy="7950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285750" indent="-28575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lnSpc>
                <a:spcPct val="115000"/>
              </a:lnSpc>
              <a:spcAft>
                <a:spcPct val="20000"/>
              </a:spcAft>
              <a:buClr>
                <a:srgbClr val="3A5063"/>
              </a:buClr>
              <a:buSzPct val="90000"/>
              <a:buFont typeface="Arial" pitchFamily="34" charset="0"/>
              <a:buChar char="•"/>
            </a:pPr>
            <a:r>
              <a:rPr lang="zh-CN" altLang="en-US" sz="1500" b="0">
                <a:solidFill>
                  <a:srgbClr val="000000"/>
                </a:solidFill>
                <a:latin typeface="微软雅黑" pitchFamily="34" charset="-122"/>
                <a:ea typeface="微软雅黑" pitchFamily="34" charset="-122"/>
              </a:rPr>
              <a:t>双重主管的问题</a:t>
            </a:r>
          </a:p>
          <a:p>
            <a:pPr algn="l" eaLnBrk="1" hangingPunct="1">
              <a:lnSpc>
                <a:spcPct val="115000"/>
              </a:lnSpc>
              <a:spcAft>
                <a:spcPct val="20000"/>
              </a:spcAft>
              <a:buClr>
                <a:srgbClr val="3A5063"/>
              </a:buClr>
              <a:buSzPct val="90000"/>
              <a:buFont typeface="Arial" pitchFamily="34" charset="0"/>
              <a:buChar char="•"/>
            </a:pPr>
            <a:r>
              <a:rPr lang="zh-CN" altLang="en-US" sz="1500" b="0">
                <a:solidFill>
                  <a:srgbClr val="000000"/>
                </a:solidFill>
                <a:latin typeface="微软雅黑" pitchFamily="34" charset="-122"/>
                <a:ea typeface="微软雅黑" pitchFamily="34" charset="-122"/>
              </a:rPr>
              <a:t>管理复杂度高</a:t>
            </a:r>
            <a:endParaRPr lang="zh-TW" altLang="en-US" sz="1500" b="0">
              <a:solidFill>
                <a:srgbClr val="000000"/>
              </a:solidFill>
              <a:latin typeface="微软雅黑" pitchFamily="34" charset="-122"/>
              <a:ea typeface="微软雅黑" pitchFamily="34" charset="-122"/>
            </a:endParaRPr>
          </a:p>
        </p:txBody>
      </p:sp>
      <p:sp>
        <p:nvSpPr>
          <p:cNvPr id="109597" name="Rectangle 29"/>
          <p:cNvSpPr>
            <a:spLocks noChangeArrowheads="1"/>
          </p:cNvSpPr>
          <p:nvPr/>
        </p:nvSpPr>
        <p:spPr bwMode="auto">
          <a:xfrm>
            <a:off x="1049338" y="1125538"/>
            <a:ext cx="379730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285750" indent="-285750" algn="ctr" eaLnBrk="1" hangingPunct="1">
              <a:spcAft>
                <a:spcPct val="20000"/>
              </a:spcAft>
              <a:buClr>
                <a:srgbClr val="A50021"/>
              </a:buClr>
              <a:buSzPct val="90000"/>
            </a:pPr>
            <a:endParaRPr lang="zh-TW" altLang="zh-TW" sz="1500" b="0">
              <a:solidFill>
                <a:srgbClr val="000000"/>
              </a:solidFill>
              <a:latin typeface="微软雅黑" pitchFamily="34" charset="-122"/>
              <a:ea typeface="微软雅黑" pitchFamily="34" charset="-122"/>
            </a:endParaRPr>
          </a:p>
        </p:txBody>
      </p:sp>
      <p:sp>
        <p:nvSpPr>
          <p:cNvPr id="32" name="Title 4"/>
          <p:cNvSpPr txBox="1"/>
          <p:nvPr/>
        </p:nvSpPr>
        <p:spPr bwMode="auto">
          <a:xfrm>
            <a:off x="495300" y="304800"/>
            <a:ext cx="8915400" cy="520700"/>
          </a:xfrm>
          <a:prstGeom prst="rect">
            <a:avLst/>
          </a:prstGeom>
          <a:noFill/>
          <a:ln w="9525">
            <a:noFill/>
            <a:miter lim="800000"/>
          </a:ln>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r>
              <a:rPr lang="zh-CN" altLang="en-US" kern="0"/>
              <a:t>理论框架：组织形态</a:t>
            </a:r>
            <a:r>
              <a:rPr lang="en-US" altLang="zh-CN" kern="0"/>
              <a:t>·</a:t>
            </a:r>
            <a:r>
              <a:rPr lang="zh-CN" altLang="en-US" kern="0"/>
              <a:t>矩阵型</a:t>
            </a:r>
          </a:p>
        </p:txBody>
      </p:sp>
      <p:sp>
        <p:nvSpPr>
          <p:cNvPr id="35" name="Rectangle 10"/>
          <p:cNvSpPr>
            <a:spLocks noChangeArrowheads="1"/>
          </p:cNvSpPr>
          <p:nvPr/>
        </p:nvSpPr>
        <p:spPr bwMode="auto">
          <a:xfrm>
            <a:off x="632520" y="5063132"/>
            <a:ext cx="3598080" cy="308009"/>
          </a:xfrm>
          <a:prstGeom prst="rect">
            <a:avLst/>
          </a:prstGeom>
          <a:solidFill>
            <a:srgbClr val="3A5063"/>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优点</a:t>
            </a:r>
          </a:p>
        </p:txBody>
      </p:sp>
      <p:sp>
        <p:nvSpPr>
          <p:cNvPr id="36" name="Rectangle 12"/>
          <p:cNvSpPr>
            <a:spLocks noChangeArrowheads="1"/>
          </p:cNvSpPr>
          <p:nvPr/>
        </p:nvSpPr>
        <p:spPr bwMode="auto">
          <a:xfrm>
            <a:off x="5659438" y="5063133"/>
            <a:ext cx="3600000" cy="304800"/>
          </a:xfrm>
          <a:prstGeom prst="rect">
            <a:avLst/>
          </a:prstGeom>
          <a:solidFill>
            <a:srgbClr val="3A5063"/>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TW" altLang="en-US" sz="1800" b="1">
                <a:solidFill>
                  <a:schemeClr val="bg1"/>
                </a:solidFill>
                <a:latin typeface="微软雅黑" pitchFamily="34" charset="-122"/>
                <a:ea typeface="微软雅黑" pitchFamily="34" charset="-122"/>
              </a:rPr>
              <a:t>缺点</a:t>
            </a:r>
          </a:p>
        </p:txBody>
      </p:sp>
      <p:sp>
        <p:nvSpPr>
          <p:cNvPr id="37" name="Rectangle 5"/>
          <p:cNvSpPr>
            <a:spLocks noChangeArrowheads="1"/>
          </p:cNvSpPr>
          <p:nvPr/>
        </p:nvSpPr>
        <p:spPr bwMode="auto">
          <a:xfrm>
            <a:off x="7610696" y="3370560"/>
            <a:ext cx="1308100" cy="533400"/>
          </a:xfrm>
          <a:prstGeom prst="rect">
            <a:avLst/>
          </a:prstGeom>
          <a:solidFill>
            <a:srgbClr val="C00000"/>
          </a:solidFill>
          <a:ln w="9525">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kumimoji="1" lang="zh-CN" altLang="en-US" sz="1800" b="1">
                <a:solidFill>
                  <a:schemeClr val="bg1"/>
                </a:solidFill>
                <a:latin typeface="微软雅黑" pitchFamily="34" charset="-122"/>
                <a:ea typeface="微软雅黑" pitchFamily="34" charset="-122"/>
              </a:rPr>
              <a:t>首席</a:t>
            </a:r>
            <a:r>
              <a:rPr kumimoji="1" lang="zh-TW" altLang="en-US" sz="1800" b="1">
                <a:solidFill>
                  <a:schemeClr val="bg1"/>
                </a:solidFill>
                <a:latin typeface="微软雅黑" pitchFamily="34" charset="-122"/>
                <a:ea typeface="微软雅黑" pitchFamily="34" charset="-122"/>
              </a:rPr>
              <a:t>执行</a:t>
            </a:r>
            <a:r>
              <a:rPr kumimoji="1" lang="zh-CN" altLang="en-US" sz="1800" b="1">
                <a:solidFill>
                  <a:schemeClr val="bg1"/>
                </a:solidFill>
                <a:latin typeface="微软雅黑" pitchFamily="34" charset="-122"/>
                <a:ea typeface="微软雅黑" pitchFamily="34" charset="-122"/>
              </a:rPr>
              <a:t>官</a:t>
            </a:r>
            <a:endParaRPr kumimoji="1" lang="zh-TW" altLang="en-US" sz="1800" b="1">
              <a:solidFill>
                <a:schemeClr val="bg1"/>
              </a:solidFill>
              <a:latin typeface="微软雅黑" pitchFamily="34" charset="-122"/>
              <a:ea typeface="微软雅黑" pitchFamily="34" charset="-122"/>
            </a:endParaRPr>
          </a:p>
        </p:txBody>
      </p:sp>
      <p:sp>
        <p:nvSpPr>
          <p:cNvPr id="39" name="Oval 12"/>
          <p:cNvSpPr>
            <a:spLocks noChangeArrowheads="1"/>
          </p:cNvSpPr>
          <p:nvPr/>
        </p:nvSpPr>
        <p:spPr bwMode="auto">
          <a:xfrm>
            <a:off x="3538760" y="1982919"/>
            <a:ext cx="155576" cy="145422"/>
          </a:xfrm>
          <a:prstGeom prst="ellipse">
            <a:avLst/>
          </a:prstGeom>
          <a:solidFill>
            <a:srgbClr val="F7AC12"/>
          </a:solidFill>
          <a:ln w="9525">
            <a:noFill/>
            <a:round/>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40" name="Oval 12"/>
          <p:cNvSpPr>
            <a:spLocks noChangeArrowheads="1"/>
          </p:cNvSpPr>
          <p:nvPr/>
        </p:nvSpPr>
        <p:spPr bwMode="auto">
          <a:xfrm>
            <a:off x="4873847" y="1982919"/>
            <a:ext cx="155576" cy="145422"/>
          </a:xfrm>
          <a:prstGeom prst="ellipse">
            <a:avLst/>
          </a:prstGeom>
          <a:solidFill>
            <a:srgbClr val="F7AC12"/>
          </a:solidFill>
          <a:ln w="9525">
            <a:noFill/>
            <a:round/>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41" name="Oval 12"/>
          <p:cNvSpPr>
            <a:spLocks noChangeArrowheads="1"/>
          </p:cNvSpPr>
          <p:nvPr/>
        </p:nvSpPr>
        <p:spPr bwMode="auto">
          <a:xfrm>
            <a:off x="7107460" y="2978265"/>
            <a:ext cx="155576" cy="145422"/>
          </a:xfrm>
          <a:prstGeom prst="ellipse">
            <a:avLst/>
          </a:prstGeom>
          <a:solidFill>
            <a:srgbClr val="F7AC12"/>
          </a:solidFill>
          <a:ln w="9525">
            <a:noFill/>
            <a:round/>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42" name="Oval 12"/>
          <p:cNvSpPr>
            <a:spLocks noChangeArrowheads="1"/>
          </p:cNvSpPr>
          <p:nvPr/>
        </p:nvSpPr>
        <p:spPr bwMode="auto">
          <a:xfrm>
            <a:off x="7107460" y="3546754"/>
            <a:ext cx="155576" cy="145422"/>
          </a:xfrm>
          <a:prstGeom prst="ellipse">
            <a:avLst/>
          </a:prstGeom>
          <a:solidFill>
            <a:srgbClr val="F7AC12"/>
          </a:solidFill>
          <a:ln w="9525">
            <a:noFill/>
            <a:round/>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43" name="Oval 12"/>
          <p:cNvSpPr>
            <a:spLocks noChangeArrowheads="1"/>
          </p:cNvSpPr>
          <p:nvPr/>
        </p:nvSpPr>
        <p:spPr bwMode="auto">
          <a:xfrm>
            <a:off x="7107460" y="4122671"/>
            <a:ext cx="155576" cy="145422"/>
          </a:xfrm>
          <a:prstGeom prst="ellipse">
            <a:avLst/>
          </a:prstGeom>
          <a:solidFill>
            <a:srgbClr val="F7AC12"/>
          </a:solidFill>
          <a:ln w="9525">
            <a:noFill/>
            <a:round/>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Tree>
    <p:extLst>
      <p:ext uri="{BB962C8B-B14F-4D97-AF65-F5344CB8AC3E}">
        <p14:creationId xmlns:p14="http://schemas.microsoft.com/office/powerpoint/2010/main" val="3863632762"/>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Title 4"/>
          <p:cNvSpPr txBox="1"/>
          <p:nvPr/>
        </p:nvSpPr>
        <p:spPr bwMode="auto">
          <a:xfrm>
            <a:off x="495300" y="304800"/>
            <a:ext cx="8915400" cy="520700"/>
          </a:xfrm>
          <a:prstGeom prst="rect">
            <a:avLst/>
          </a:prstGeom>
          <a:noFill/>
          <a:ln w="9525">
            <a:noFill/>
            <a:miter lim="800000"/>
          </a:ln>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r>
              <a:rPr lang="zh-CN" altLang="en-US" kern="0"/>
              <a:t>理论框架：组织形态</a:t>
            </a:r>
            <a:r>
              <a:rPr lang="en-US" altLang="zh-CN" kern="0"/>
              <a:t>·</a:t>
            </a:r>
            <a:r>
              <a:rPr lang="zh-CN" altLang="en-US" kern="0"/>
              <a:t>集团型</a:t>
            </a:r>
          </a:p>
        </p:txBody>
      </p:sp>
      <p:sp>
        <p:nvSpPr>
          <p:cNvPr id="34" name="Rectangle 2"/>
          <p:cNvSpPr txBox="1">
            <a:spLocks noChangeArrowheads="1"/>
          </p:cNvSpPr>
          <p:nvPr/>
        </p:nvSpPr>
        <p:spPr bwMode="auto">
          <a:xfrm>
            <a:off x="511175" y="1196752"/>
            <a:ext cx="9056688" cy="520700"/>
          </a:xfrm>
          <a:prstGeom prst="rect">
            <a:avLst/>
          </a:prstGeom>
          <a:noFill/>
          <a:ln w="9525">
            <a:noFill/>
            <a:miter lim="800000"/>
          </a:ln>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pPr marL="342900" indent="-342900">
              <a:buFont typeface="Wingdings" panose="05000000000000000000" pitchFamily="2" charset="2"/>
              <a:buChar char="n"/>
            </a:pPr>
            <a:r>
              <a:rPr lang="zh-CN" altLang="en-US" b="0"/>
              <a:t>而对于集团型企业来说，往往存在多种组织形态的存在。比如以下案例包括了职能型、矩阵型、项目小组型、流程型等</a:t>
            </a:r>
            <a:r>
              <a:rPr lang="zh-CN" altLang="en-US" b="0" kern="0"/>
              <a:t>。</a:t>
            </a:r>
            <a:endParaRPr lang="zh-TW" altLang="en-US" b="0" kern="0"/>
          </a:p>
        </p:txBody>
      </p:sp>
      <p:pic>
        <p:nvPicPr>
          <p:cNvPr id="2" name="图片 1"/>
          <p:cNvPicPr>
            <a:picLocks noChangeAspect="1"/>
          </p:cNvPicPr>
          <p:nvPr/>
        </p:nvPicPr>
        <p:blipFill>
          <a:blip r:embed="rId3"/>
          <a:stretch>
            <a:fillRect/>
          </a:stretch>
        </p:blipFill>
        <p:spPr>
          <a:xfrm>
            <a:off x="1280592" y="1916832"/>
            <a:ext cx="7248886" cy="4183533"/>
          </a:xfrm>
          <a:prstGeom prst="rect">
            <a:avLst/>
          </a:prstGeom>
        </p:spPr>
      </p:pic>
    </p:spTree>
    <p:extLst>
      <p:ext uri="{BB962C8B-B14F-4D97-AF65-F5344CB8AC3E}">
        <p14:creationId xmlns:p14="http://schemas.microsoft.com/office/powerpoint/2010/main" val="2798968882"/>
      </p:ext>
    </p:ext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1619" name="Text Box 3"/>
          <p:cNvSpPr txBox="1">
            <a:spLocks noChangeArrowheads="1"/>
          </p:cNvSpPr>
          <p:nvPr/>
        </p:nvSpPr>
        <p:spPr bwMode="auto">
          <a:xfrm>
            <a:off x="608806" y="2204864"/>
            <a:ext cx="8688388" cy="3454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wrap="square" lIns="7200" tIns="3600" rIns="7200" bIns="3600">
            <a:spAutoFit/>
          </a:bodyPr>
          <a:lstStyle>
            <a:defPPr>
              <a:defRPr lang="en-US"/>
            </a:defPPr>
            <a:lvl1pPr marL="177800" indent="-1778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lnSpc>
                <a:spcPct val="150000"/>
              </a:lnSpc>
              <a:spcBef>
                <a:spcPct val="25000"/>
              </a:spcBef>
              <a:spcAft>
                <a:spcPct val="25000"/>
              </a:spcAft>
              <a:buClr>
                <a:srgbClr val="F7AC12"/>
              </a:buClr>
              <a:buSzPct val="75000"/>
              <a:buFont typeface="Wingdings" panose="05000000000000000000" pitchFamily="2" charset="2"/>
              <a:buChar char="l"/>
            </a:pPr>
            <a:r>
              <a:rPr lang="zh-CN" altLang="en-US" sz="1600" b="0">
                <a:latin typeface="微软雅黑" pitchFamily="34" charset="-122"/>
                <a:ea typeface="微软雅黑" pitchFamily="34" charset="-122"/>
              </a:rPr>
              <a:t>历史沿革：最早由美国通用汽车公司总裁斯隆于</a:t>
            </a:r>
            <a:r>
              <a:rPr lang="en-US" altLang="zh-CN" sz="1600" b="0">
                <a:latin typeface="微软雅黑" pitchFamily="34" charset="-122"/>
                <a:ea typeface="微软雅黑" pitchFamily="34" charset="-122"/>
              </a:rPr>
              <a:t>1924</a:t>
            </a:r>
            <a:r>
              <a:rPr lang="zh-CN" altLang="en-US" sz="1600" b="0">
                <a:latin typeface="微软雅黑" pitchFamily="34" charset="-122"/>
                <a:ea typeface="微软雅黑" pitchFamily="34" charset="-122"/>
              </a:rPr>
              <a:t>年提出</a:t>
            </a:r>
            <a:endParaRPr lang="en-US" altLang="zh-CN" sz="1600" b="0">
              <a:latin typeface="微软雅黑" pitchFamily="34" charset="-122"/>
              <a:ea typeface="微软雅黑" pitchFamily="34" charset="-122"/>
            </a:endParaRPr>
          </a:p>
          <a:p>
            <a:pPr>
              <a:lnSpc>
                <a:spcPct val="150000"/>
              </a:lnSpc>
              <a:spcBef>
                <a:spcPct val="25000"/>
              </a:spcBef>
              <a:spcAft>
                <a:spcPct val="25000"/>
              </a:spcAft>
              <a:buClr>
                <a:srgbClr val="F7AC12"/>
              </a:buClr>
              <a:buSzPct val="75000"/>
              <a:buFont typeface="Wingdings" panose="05000000000000000000" pitchFamily="2" charset="2"/>
              <a:buChar char="l"/>
            </a:pPr>
            <a:r>
              <a:rPr lang="zh-CN" altLang="en-US" sz="1600" b="0">
                <a:latin typeface="微软雅黑" pitchFamily="34" charset="-122"/>
                <a:ea typeface="微软雅黑" pitchFamily="34" charset="-122"/>
              </a:rPr>
              <a:t>适用范围：规模庞大，品种繁多，技术复杂的大型企业</a:t>
            </a:r>
            <a:endParaRPr lang="en-US" altLang="zh-CN" sz="1600" b="0">
              <a:latin typeface="微软雅黑" pitchFamily="34" charset="-122"/>
              <a:ea typeface="微软雅黑" pitchFamily="34" charset="-122"/>
            </a:endParaRPr>
          </a:p>
          <a:p>
            <a:pPr>
              <a:lnSpc>
                <a:spcPct val="150000"/>
              </a:lnSpc>
              <a:spcBef>
                <a:spcPct val="25000"/>
              </a:spcBef>
              <a:spcAft>
                <a:spcPct val="25000"/>
              </a:spcAft>
              <a:buClr>
                <a:srgbClr val="F7AC12"/>
              </a:buClr>
              <a:buSzPct val="75000"/>
              <a:buFont typeface="Wingdings" panose="05000000000000000000" pitchFamily="2" charset="2"/>
              <a:buChar char="l"/>
            </a:pPr>
            <a:r>
              <a:rPr lang="zh-CN" altLang="en-US" sz="1600" b="0">
                <a:latin typeface="微软雅黑" pitchFamily="34" charset="-122"/>
                <a:ea typeface="微软雅黑" pitchFamily="34" charset="-122"/>
              </a:rPr>
              <a:t>分部标准：通常可以按产品、区域和客户划分</a:t>
            </a:r>
          </a:p>
          <a:p>
            <a:pPr>
              <a:lnSpc>
                <a:spcPct val="150000"/>
              </a:lnSpc>
              <a:spcBef>
                <a:spcPct val="25000"/>
              </a:spcBef>
              <a:spcAft>
                <a:spcPct val="25000"/>
              </a:spcAft>
              <a:buClr>
                <a:srgbClr val="F7AC12"/>
              </a:buClr>
              <a:buSzPct val="75000"/>
              <a:buFont typeface="Wingdings" panose="05000000000000000000" pitchFamily="2" charset="2"/>
              <a:buChar char="l"/>
            </a:pPr>
            <a:r>
              <a:rPr lang="zh-CN" altLang="en-US" sz="1600" b="0">
                <a:latin typeface="微软雅黑" pitchFamily="34" charset="-122"/>
                <a:ea typeface="微软雅黑" pitchFamily="34" charset="-122"/>
              </a:rPr>
              <a:t>管理特点：分级管理 、分级核算、自负盈亏；高度（层）集权下的分权管理体制</a:t>
            </a:r>
            <a:endParaRPr lang="en-US" altLang="zh-CN" sz="1600" b="0">
              <a:latin typeface="微软雅黑" pitchFamily="34" charset="-122"/>
              <a:ea typeface="微软雅黑" pitchFamily="34" charset="-122"/>
            </a:endParaRPr>
          </a:p>
          <a:p>
            <a:pPr algn="l">
              <a:lnSpc>
                <a:spcPct val="150000"/>
              </a:lnSpc>
              <a:spcBef>
                <a:spcPct val="25000"/>
              </a:spcBef>
              <a:spcAft>
                <a:spcPct val="25000"/>
              </a:spcAft>
              <a:buClr>
                <a:srgbClr val="F7AC12"/>
              </a:buClr>
              <a:buSzPct val="75000"/>
              <a:buFont typeface="Wingdings" panose="05000000000000000000" pitchFamily="2" charset="2"/>
              <a:buChar char="l"/>
            </a:pPr>
            <a:r>
              <a:rPr lang="zh-CN" altLang="en-US" sz="1600" b="0">
                <a:latin typeface="微软雅黑" pitchFamily="34" charset="-122"/>
                <a:ea typeface="微软雅黑" pitchFamily="34" charset="-122"/>
              </a:rPr>
              <a:t>即：</a:t>
            </a:r>
            <a:br>
              <a:rPr lang="en-US" altLang="zh-CN" sz="1600" b="0">
                <a:latin typeface="微软雅黑" pitchFamily="34" charset="-122"/>
                <a:ea typeface="微软雅黑" pitchFamily="34" charset="-122"/>
              </a:rPr>
            </a:br>
            <a:r>
              <a:rPr lang="zh-CN" altLang="en-US" sz="1600" b="0">
                <a:latin typeface="微软雅黑" pitchFamily="34" charset="-122"/>
                <a:ea typeface="微软雅黑" pitchFamily="34" charset="-122"/>
              </a:rPr>
              <a:t>　　一个公司按地区或按产品类别分成若干个事业部，从产品的设计，原料采购，成本核算，产品制造，一直到产品销售，均由事业部及所属工厂负责，实行单独核算，独立经营。</a:t>
            </a:r>
            <a:br>
              <a:rPr lang="en-US" altLang="zh-CN" sz="1600" b="0">
                <a:latin typeface="微软雅黑" pitchFamily="34" charset="-122"/>
                <a:ea typeface="微软雅黑" pitchFamily="34" charset="-122"/>
              </a:rPr>
            </a:br>
            <a:r>
              <a:rPr lang="zh-CN" altLang="en-US" sz="1600" b="0">
                <a:latin typeface="微软雅黑" pitchFamily="34" charset="-122"/>
                <a:ea typeface="微软雅黑" pitchFamily="34" charset="-122"/>
              </a:rPr>
              <a:t>　　公司总部只保留人事决策，预算控制和监督大权，并通过利润等指标对事业部进行控制。</a:t>
            </a:r>
          </a:p>
        </p:txBody>
      </p:sp>
      <p:sp>
        <p:nvSpPr>
          <p:cNvPr id="5" name="Title 4"/>
          <p:cNvSpPr txBox="1"/>
          <p:nvPr/>
        </p:nvSpPr>
        <p:spPr bwMode="auto">
          <a:xfrm>
            <a:off x="495300" y="304800"/>
            <a:ext cx="8915400" cy="520700"/>
          </a:xfrm>
          <a:prstGeom prst="rect">
            <a:avLst/>
          </a:prstGeom>
          <a:noFill/>
          <a:ln w="9525">
            <a:noFill/>
            <a:miter lim="800000"/>
          </a:ln>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r>
              <a:rPr lang="zh-CN" altLang="en-US" kern="0"/>
              <a:t>理论框架：组织形态</a:t>
            </a:r>
            <a:r>
              <a:rPr lang="en-US" altLang="zh-CN" kern="0"/>
              <a:t>·</a:t>
            </a:r>
            <a:r>
              <a:rPr lang="zh-CN" altLang="en-US" kern="0"/>
              <a:t>事业部型</a:t>
            </a:r>
          </a:p>
        </p:txBody>
      </p:sp>
      <p:sp>
        <p:nvSpPr>
          <p:cNvPr id="7" name="Rectangle 2"/>
          <p:cNvSpPr txBox="1">
            <a:spLocks noChangeArrowheads="1"/>
          </p:cNvSpPr>
          <p:nvPr/>
        </p:nvSpPr>
        <p:spPr bwMode="auto">
          <a:xfrm>
            <a:off x="511174" y="892076"/>
            <a:ext cx="9986441" cy="520700"/>
          </a:xfrm>
          <a:prstGeom prst="rect">
            <a:avLst/>
          </a:prstGeom>
          <a:noFill/>
          <a:ln w="9525">
            <a:noFill/>
            <a:miter lim="800000"/>
          </a:ln>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pPr marL="342900" indent="-342900">
              <a:buFont typeface="Wingdings" panose="05000000000000000000" pitchFamily="2" charset="2"/>
              <a:buChar char="n"/>
            </a:pPr>
            <a:r>
              <a:rPr lang="zh-CN" altLang="en-US" b="0" kern="0"/>
              <a:t>在组织规模变得越来越大时，常常会会出现事业部或分公司的组织形态。</a:t>
            </a:r>
            <a:endParaRPr lang="zh-TW" altLang="en-US" b="0" kern="0"/>
          </a:p>
        </p:txBody>
      </p:sp>
    </p:spTree>
    <p:extLst>
      <p:ext uri="{BB962C8B-B14F-4D97-AF65-F5344CB8AC3E}">
        <p14:creationId xmlns:p14="http://schemas.microsoft.com/office/powerpoint/2010/main" val="1269417799"/>
      </p:ext>
    </p:ext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42" name="Rectangle 2"/>
          <p:cNvSpPr>
            <a:spLocks noChangeArrowheads="1"/>
          </p:cNvSpPr>
          <p:nvPr/>
        </p:nvSpPr>
        <p:spPr bwMode="auto">
          <a:xfrm>
            <a:off x="6515100" y="5034911"/>
            <a:ext cx="2841625" cy="1129622"/>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12654" name="Text Box 14"/>
          <p:cNvSpPr txBox="1">
            <a:spLocks noChangeArrowheads="1"/>
          </p:cNvSpPr>
          <p:nvPr/>
        </p:nvSpPr>
        <p:spPr bwMode="auto">
          <a:xfrm>
            <a:off x="457200" y="2499095"/>
            <a:ext cx="245373" cy="6720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wrap="none" lIns="7200" tIns="3600" rIns="7200" bIns="3600">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nSpc>
                <a:spcPct val="80000"/>
              </a:lnSpc>
              <a:buFont typeface="Monotype Sorts" pitchFamily="2" charset="2"/>
              <a:buNone/>
            </a:pPr>
            <a:r>
              <a:rPr lang="zh-CN" altLang="en-US" sz="1800">
                <a:solidFill>
                  <a:srgbClr val="C00000"/>
                </a:solidFill>
                <a:latin typeface="微软雅黑" pitchFamily="34" charset="-122"/>
                <a:ea typeface="微软雅黑" pitchFamily="34" charset="-122"/>
              </a:rPr>
              <a:t>适</a:t>
            </a:r>
          </a:p>
          <a:p>
            <a:pPr>
              <a:lnSpc>
                <a:spcPct val="80000"/>
              </a:lnSpc>
              <a:buFont typeface="Monotype Sorts" pitchFamily="2" charset="2"/>
              <a:buNone/>
            </a:pPr>
            <a:r>
              <a:rPr lang="zh-CN" altLang="en-US" sz="1800">
                <a:solidFill>
                  <a:srgbClr val="C00000"/>
                </a:solidFill>
                <a:latin typeface="微软雅黑" pitchFamily="34" charset="-122"/>
                <a:ea typeface="微软雅黑" pitchFamily="34" charset="-122"/>
              </a:rPr>
              <a:t>用</a:t>
            </a:r>
          </a:p>
          <a:p>
            <a:pPr>
              <a:lnSpc>
                <a:spcPct val="80000"/>
              </a:lnSpc>
              <a:buFont typeface="Monotype Sorts" pitchFamily="2" charset="2"/>
              <a:buNone/>
            </a:pPr>
            <a:r>
              <a:rPr lang="zh-CN" altLang="en-US" sz="1800">
                <a:solidFill>
                  <a:srgbClr val="C00000"/>
                </a:solidFill>
                <a:latin typeface="微软雅黑" pitchFamily="34" charset="-122"/>
                <a:ea typeface="微软雅黑" pitchFamily="34" charset="-122"/>
              </a:rPr>
              <a:t>于</a:t>
            </a:r>
          </a:p>
        </p:txBody>
      </p:sp>
      <p:sp>
        <p:nvSpPr>
          <p:cNvPr id="112655" name="Text Box 15"/>
          <p:cNvSpPr txBox="1">
            <a:spLocks noChangeArrowheads="1"/>
          </p:cNvSpPr>
          <p:nvPr/>
        </p:nvSpPr>
        <p:spPr bwMode="auto">
          <a:xfrm>
            <a:off x="457200" y="4035795"/>
            <a:ext cx="245373" cy="4504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wrap="none" lIns="7200" tIns="3600" rIns="7200" bIns="3600">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nSpc>
                <a:spcPct val="80000"/>
              </a:lnSpc>
              <a:buFont typeface="Monotype Sorts" pitchFamily="2" charset="2"/>
              <a:buNone/>
            </a:pPr>
            <a:r>
              <a:rPr lang="zh-CN" altLang="en-US" sz="1800">
                <a:solidFill>
                  <a:srgbClr val="C00000"/>
                </a:solidFill>
                <a:latin typeface="微软雅黑" pitchFamily="34" charset="-122"/>
                <a:ea typeface="微软雅黑" pitchFamily="34" charset="-122"/>
              </a:rPr>
              <a:t>优</a:t>
            </a:r>
          </a:p>
          <a:p>
            <a:pPr>
              <a:lnSpc>
                <a:spcPct val="80000"/>
              </a:lnSpc>
              <a:buFont typeface="Monotype Sorts" pitchFamily="2" charset="2"/>
              <a:buNone/>
            </a:pPr>
            <a:r>
              <a:rPr lang="zh-CN" altLang="en-US" sz="1800">
                <a:solidFill>
                  <a:srgbClr val="C00000"/>
                </a:solidFill>
                <a:latin typeface="微软雅黑" pitchFamily="34" charset="-122"/>
                <a:ea typeface="微软雅黑" pitchFamily="34" charset="-122"/>
              </a:rPr>
              <a:t>点</a:t>
            </a:r>
          </a:p>
        </p:txBody>
      </p:sp>
      <p:sp>
        <p:nvSpPr>
          <p:cNvPr id="112656" name="Text Box 16"/>
          <p:cNvSpPr txBox="1">
            <a:spLocks noChangeArrowheads="1"/>
          </p:cNvSpPr>
          <p:nvPr/>
        </p:nvSpPr>
        <p:spPr bwMode="auto">
          <a:xfrm>
            <a:off x="457200" y="5281983"/>
            <a:ext cx="245373" cy="4504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wrap="none" lIns="7200" tIns="3600" rIns="7200" bIns="3600">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nSpc>
                <a:spcPct val="80000"/>
              </a:lnSpc>
              <a:buFont typeface="Monotype Sorts" pitchFamily="2" charset="2"/>
              <a:buNone/>
            </a:pPr>
            <a:r>
              <a:rPr lang="zh-CN" altLang="en-US" sz="1800">
                <a:solidFill>
                  <a:srgbClr val="C00000"/>
                </a:solidFill>
                <a:latin typeface="微软雅黑" pitchFamily="34" charset="-122"/>
                <a:ea typeface="微软雅黑" pitchFamily="34" charset="-122"/>
              </a:rPr>
              <a:t>缺</a:t>
            </a:r>
          </a:p>
          <a:p>
            <a:pPr>
              <a:lnSpc>
                <a:spcPct val="80000"/>
              </a:lnSpc>
              <a:buFont typeface="Monotype Sorts" pitchFamily="2" charset="2"/>
              <a:buNone/>
            </a:pPr>
            <a:r>
              <a:rPr lang="zh-CN" altLang="en-US" sz="1800">
                <a:solidFill>
                  <a:srgbClr val="C00000"/>
                </a:solidFill>
                <a:latin typeface="微软雅黑" pitchFamily="34" charset="-122"/>
                <a:ea typeface="微软雅黑" pitchFamily="34" charset="-122"/>
              </a:rPr>
              <a:t>点</a:t>
            </a:r>
          </a:p>
        </p:txBody>
      </p:sp>
      <p:sp>
        <p:nvSpPr>
          <p:cNvPr id="112657" name="Text Box 17"/>
          <p:cNvSpPr txBox="1">
            <a:spLocks noChangeArrowheads="1"/>
          </p:cNvSpPr>
          <p:nvPr/>
        </p:nvSpPr>
        <p:spPr bwMode="auto">
          <a:xfrm>
            <a:off x="1662113" y="1698995"/>
            <a:ext cx="1168703" cy="2288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wrap="none" lIns="7200" tIns="3600" rIns="7200" bIns="3600">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nSpc>
                <a:spcPct val="80000"/>
              </a:lnSpc>
              <a:buFont typeface="Monotype Sorts" pitchFamily="2" charset="2"/>
              <a:buNone/>
            </a:pPr>
            <a:r>
              <a:rPr lang="zh-CN" altLang="en-US" sz="1800">
                <a:solidFill>
                  <a:srgbClr val="F7AC12"/>
                </a:solidFill>
                <a:latin typeface="微软雅黑" pitchFamily="34" charset="-122"/>
                <a:ea typeface="微软雅黑" pitchFamily="34" charset="-122"/>
              </a:rPr>
              <a:t>按产品划分</a:t>
            </a:r>
          </a:p>
        </p:txBody>
      </p:sp>
      <p:sp>
        <p:nvSpPr>
          <p:cNvPr id="112658" name="Text Box 18"/>
          <p:cNvSpPr txBox="1">
            <a:spLocks noChangeArrowheads="1"/>
          </p:cNvSpPr>
          <p:nvPr/>
        </p:nvSpPr>
        <p:spPr bwMode="auto">
          <a:xfrm>
            <a:off x="4494213" y="1698995"/>
            <a:ext cx="1168703" cy="2288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wrap="none" lIns="7200" tIns="3600" rIns="7200" bIns="3600">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nSpc>
                <a:spcPct val="80000"/>
              </a:lnSpc>
              <a:buFont typeface="Monotype Sorts" pitchFamily="2" charset="2"/>
              <a:buNone/>
            </a:pPr>
            <a:r>
              <a:rPr lang="zh-CN" altLang="en-US" sz="1800">
                <a:solidFill>
                  <a:srgbClr val="F7AC12"/>
                </a:solidFill>
                <a:latin typeface="微软雅黑" pitchFamily="34" charset="-122"/>
                <a:ea typeface="微软雅黑" pitchFamily="34" charset="-122"/>
              </a:rPr>
              <a:t>按区域划分</a:t>
            </a:r>
          </a:p>
        </p:txBody>
      </p:sp>
      <p:sp>
        <p:nvSpPr>
          <p:cNvPr id="112659" name="Text Box 19"/>
          <p:cNvSpPr txBox="1">
            <a:spLocks noChangeArrowheads="1"/>
          </p:cNvSpPr>
          <p:nvPr/>
        </p:nvSpPr>
        <p:spPr bwMode="auto">
          <a:xfrm>
            <a:off x="7156450" y="1698995"/>
            <a:ext cx="1168703" cy="2288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wrap="none" lIns="7200" tIns="3600" rIns="7200" bIns="3600">
            <a:spAutoFit/>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nSpc>
                <a:spcPct val="80000"/>
              </a:lnSpc>
              <a:buFont typeface="Monotype Sorts" pitchFamily="2" charset="2"/>
              <a:buNone/>
            </a:pPr>
            <a:r>
              <a:rPr lang="zh-CN" altLang="en-US" sz="1800">
                <a:solidFill>
                  <a:srgbClr val="F7AC12"/>
                </a:solidFill>
                <a:latin typeface="微软雅黑" pitchFamily="34" charset="-122"/>
                <a:ea typeface="微软雅黑" pitchFamily="34" charset="-122"/>
              </a:rPr>
              <a:t>按客户划分</a:t>
            </a:r>
          </a:p>
        </p:txBody>
      </p:sp>
      <p:sp>
        <p:nvSpPr>
          <p:cNvPr id="112660" name="Rectangle 20"/>
          <p:cNvSpPr>
            <a:spLocks noChangeArrowheads="1"/>
          </p:cNvSpPr>
          <p:nvPr/>
        </p:nvSpPr>
        <p:spPr bwMode="auto">
          <a:xfrm>
            <a:off x="900113" y="2024433"/>
            <a:ext cx="2589212" cy="1617988"/>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12661" name="Rectangle 21"/>
          <p:cNvSpPr>
            <a:spLocks noChangeArrowheads="1"/>
          </p:cNvSpPr>
          <p:nvPr/>
        </p:nvSpPr>
        <p:spPr bwMode="auto">
          <a:xfrm>
            <a:off x="3735388" y="2024433"/>
            <a:ext cx="2587625" cy="1615329"/>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12662" name="Rectangle 22"/>
          <p:cNvSpPr>
            <a:spLocks noChangeArrowheads="1"/>
          </p:cNvSpPr>
          <p:nvPr/>
        </p:nvSpPr>
        <p:spPr bwMode="auto">
          <a:xfrm>
            <a:off x="6515100" y="2024433"/>
            <a:ext cx="2841625" cy="1615329"/>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12663" name="Rectangle 23"/>
          <p:cNvSpPr>
            <a:spLocks noChangeArrowheads="1"/>
          </p:cNvSpPr>
          <p:nvPr/>
        </p:nvSpPr>
        <p:spPr bwMode="auto">
          <a:xfrm>
            <a:off x="900113" y="3738990"/>
            <a:ext cx="2589212" cy="1203325"/>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12664" name="Rectangle 24"/>
          <p:cNvSpPr>
            <a:spLocks noChangeArrowheads="1"/>
          </p:cNvSpPr>
          <p:nvPr/>
        </p:nvSpPr>
        <p:spPr bwMode="auto">
          <a:xfrm>
            <a:off x="3735388" y="3736332"/>
            <a:ext cx="2587625" cy="1205983"/>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12665" name="Rectangle 25"/>
          <p:cNvSpPr>
            <a:spLocks noChangeArrowheads="1"/>
          </p:cNvSpPr>
          <p:nvPr/>
        </p:nvSpPr>
        <p:spPr bwMode="auto">
          <a:xfrm>
            <a:off x="6515100" y="3736332"/>
            <a:ext cx="2841625" cy="1205983"/>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12666" name="Rectangle 26"/>
          <p:cNvSpPr>
            <a:spLocks noChangeArrowheads="1"/>
          </p:cNvSpPr>
          <p:nvPr/>
        </p:nvSpPr>
        <p:spPr bwMode="auto">
          <a:xfrm>
            <a:off x="900113" y="5034911"/>
            <a:ext cx="2589212" cy="1130393"/>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12667" name="Rectangle 27"/>
          <p:cNvSpPr>
            <a:spLocks noChangeArrowheads="1"/>
          </p:cNvSpPr>
          <p:nvPr/>
        </p:nvSpPr>
        <p:spPr bwMode="auto">
          <a:xfrm>
            <a:off x="3756025" y="5038885"/>
            <a:ext cx="2587625" cy="1125648"/>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29" name="Title 4"/>
          <p:cNvSpPr txBox="1"/>
          <p:nvPr/>
        </p:nvSpPr>
        <p:spPr bwMode="auto">
          <a:xfrm>
            <a:off x="495300" y="304800"/>
            <a:ext cx="8915400" cy="520700"/>
          </a:xfrm>
          <a:prstGeom prst="rect">
            <a:avLst/>
          </a:prstGeom>
          <a:noFill/>
          <a:ln w="9525">
            <a:noFill/>
            <a:miter lim="800000"/>
          </a:ln>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r>
              <a:rPr lang="zh-CN" altLang="en-US" kern="0"/>
              <a:t>理论框架：组织形态</a:t>
            </a:r>
            <a:r>
              <a:rPr lang="en-US" altLang="zh-CN" kern="0"/>
              <a:t>·</a:t>
            </a:r>
            <a:r>
              <a:rPr lang="zh-CN" altLang="en-US" kern="0"/>
              <a:t>事业部型</a:t>
            </a:r>
          </a:p>
        </p:txBody>
      </p:sp>
      <p:sp>
        <p:nvSpPr>
          <p:cNvPr id="30" name="Rectangle 2"/>
          <p:cNvSpPr txBox="1">
            <a:spLocks noChangeArrowheads="1"/>
          </p:cNvSpPr>
          <p:nvPr/>
        </p:nvSpPr>
        <p:spPr bwMode="auto">
          <a:xfrm>
            <a:off x="511174" y="892076"/>
            <a:ext cx="9986441" cy="520700"/>
          </a:xfrm>
          <a:prstGeom prst="rect">
            <a:avLst/>
          </a:prstGeom>
          <a:noFill/>
          <a:ln w="9525">
            <a:noFill/>
            <a:miter lim="800000"/>
          </a:ln>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pPr marL="342900" indent="-342900">
              <a:buFont typeface="Wingdings" panose="05000000000000000000" pitchFamily="2" charset="2"/>
              <a:buChar char="n"/>
            </a:pPr>
            <a:r>
              <a:rPr lang="zh-CN" altLang="en-US" b="0" kern="0"/>
              <a:t>事业部制从业务运作特点来划分，通常可以按产品、地区和客户进行划分。</a:t>
            </a:r>
          </a:p>
        </p:txBody>
      </p:sp>
      <p:sp>
        <p:nvSpPr>
          <p:cNvPr id="34" name="Text Box 5"/>
          <p:cNvSpPr txBox="1">
            <a:spLocks noChangeArrowheads="1"/>
          </p:cNvSpPr>
          <p:nvPr/>
        </p:nvSpPr>
        <p:spPr bwMode="auto">
          <a:xfrm>
            <a:off x="942180" y="2113190"/>
            <a:ext cx="2505075" cy="14845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lIns="7200" tIns="3600" rIns="7200" bIns="3600">
            <a:spAutoFit/>
          </a:bodyPr>
          <a:lstStyle>
            <a:defPPr>
              <a:defRPr lang="en-US"/>
            </a:defPPr>
            <a:lvl1pPr marL="177800" indent="-1778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企业有不同的产品针对不同的客户（如百事可乐）</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产品开发和生命周期较短，需专人专注于该产品的开发</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专业经验整合在一个业务单元内不能形成经济规模</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该产品的规模可用利润中心模式运作</a:t>
            </a:r>
          </a:p>
        </p:txBody>
      </p:sp>
      <p:sp>
        <p:nvSpPr>
          <p:cNvPr id="35" name="Text Box 6"/>
          <p:cNvSpPr txBox="1">
            <a:spLocks noChangeArrowheads="1"/>
          </p:cNvSpPr>
          <p:nvPr/>
        </p:nvSpPr>
        <p:spPr bwMode="auto">
          <a:xfrm>
            <a:off x="6581775" y="2024433"/>
            <a:ext cx="2774950" cy="14845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lIns="7200" tIns="3600" rIns="7200" bIns="3600">
            <a:spAutoFit/>
          </a:bodyPr>
          <a:lstStyle>
            <a:defPPr>
              <a:defRPr lang="en-US"/>
            </a:defPPr>
            <a:lvl1pPr marL="177800" indent="-1778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客户类别非常重要（如银行分私人和企业类客户）</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对不同类别的客户有不同的产品或服务政策</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客户有很强的谈判实力</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对客户的了解构成明显的优势，需要专人从事</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客户要求变化大，产品周期短</a:t>
            </a:r>
          </a:p>
        </p:txBody>
      </p:sp>
      <p:sp>
        <p:nvSpPr>
          <p:cNvPr id="36" name="Text Box 7"/>
          <p:cNvSpPr txBox="1">
            <a:spLocks noChangeArrowheads="1"/>
          </p:cNvSpPr>
          <p:nvPr/>
        </p:nvSpPr>
        <p:spPr bwMode="auto">
          <a:xfrm>
            <a:off x="3762249" y="2115547"/>
            <a:ext cx="2486895" cy="11152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wrap="square" lIns="7200" tIns="3600" rIns="7200" bIns="3600">
            <a:spAutoFit/>
          </a:bodyPr>
          <a:lstStyle>
            <a:defPPr>
              <a:defRPr lang="en-US"/>
            </a:defPPr>
            <a:lvl1pPr marL="177800" indent="-1778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产品本身价值和运输价值相比较低</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必须上门完成的服务</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要求离客户近以便运输和维护  （如玻璃制品，杂货店，冷冻食品）</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必须在当地设立结构（如边境、机场免税店）</a:t>
            </a:r>
          </a:p>
        </p:txBody>
      </p:sp>
      <p:sp>
        <p:nvSpPr>
          <p:cNvPr id="37" name="Text Box 8"/>
          <p:cNvSpPr txBox="1">
            <a:spLocks noChangeArrowheads="1"/>
          </p:cNvSpPr>
          <p:nvPr/>
        </p:nvSpPr>
        <p:spPr bwMode="auto">
          <a:xfrm>
            <a:off x="942181" y="3806849"/>
            <a:ext cx="2505075" cy="11152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lIns="7200" tIns="3600" rIns="7200" bIns="3600">
            <a:spAutoFit/>
          </a:bodyPr>
          <a:lstStyle>
            <a:defPPr>
              <a:defRPr lang="en-US"/>
            </a:defPPr>
            <a:lvl1pPr marL="177800" indent="-1778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有利于围绕该产品的业务发展</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在多种经营的集团中有利于权责下放，对不同的业务实施不同的管理模式</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有利于新产品的成长，不会被成熟业务挤垮</a:t>
            </a:r>
          </a:p>
        </p:txBody>
      </p:sp>
      <p:sp>
        <p:nvSpPr>
          <p:cNvPr id="38" name="Text Box 9"/>
          <p:cNvSpPr txBox="1">
            <a:spLocks noChangeArrowheads="1"/>
          </p:cNvSpPr>
          <p:nvPr/>
        </p:nvSpPr>
        <p:spPr bwMode="auto">
          <a:xfrm>
            <a:off x="942180" y="5049267"/>
            <a:ext cx="2505075" cy="1115266"/>
          </a:xfrm>
          <a:prstGeom prst="rect">
            <a:avLst/>
          </a:prstGeom>
          <a:noFill/>
          <a:ln w="9525" algn="ctr">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lIns="7200" tIns="3600" rIns="7200" bIns="3600">
            <a:spAutoFit/>
          </a:bodyPr>
          <a:lstStyle>
            <a:defPPr>
              <a:defRPr lang="en-US"/>
            </a:defPPr>
            <a:lvl1pPr marL="177800" indent="-1778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各业务单元负责人建立独立王国，即使可以分享的信息和资源也容易被封锁在业务单元内</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人事、财务、信息设施服务等职能在不同产品部下复制会造成资源浪费</a:t>
            </a:r>
          </a:p>
        </p:txBody>
      </p:sp>
      <p:sp>
        <p:nvSpPr>
          <p:cNvPr id="39" name="Text Box 10"/>
          <p:cNvSpPr txBox="1">
            <a:spLocks noChangeArrowheads="1"/>
          </p:cNvSpPr>
          <p:nvPr/>
        </p:nvSpPr>
        <p:spPr bwMode="auto">
          <a:xfrm>
            <a:off x="3728243" y="3781690"/>
            <a:ext cx="2601913" cy="11152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lIns="7200" tIns="3600" rIns="7200" bIns="3600">
            <a:spAutoFit/>
          </a:bodyPr>
          <a:lstStyle>
            <a:defPPr>
              <a:defRPr lang="en-US"/>
            </a:defPPr>
            <a:lvl1pPr marL="177800" indent="-1778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有利于及时送货（</a:t>
            </a:r>
            <a:r>
              <a:rPr lang="en-US" altLang="zh-CN" sz="1200" b="0">
                <a:latin typeface="微软雅黑" pitchFamily="34" charset="-122"/>
                <a:ea typeface="微软雅黑" pitchFamily="34" charset="-122"/>
              </a:rPr>
              <a:t>JIT）</a:t>
            </a:r>
            <a:r>
              <a:rPr lang="zh-CN" altLang="en-US" sz="1200" b="0">
                <a:latin typeface="微软雅黑" pitchFamily="34" charset="-122"/>
                <a:ea typeface="微软雅黑" pitchFamily="34" charset="-122"/>
              </a:rPr>
              <a:t>并降低运输成本</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有利于捕捉更多的客户（如连锁店麦当劳</a:t>
            </a:r>
            <a:r>
              <a:rPr lang="en-US" altLang="zh-CN" sz="1200" b="0">
                <a:latin typeface="微软雅黑" pitchFamily="34" charset="-122"/>
                <a:ea typeface="微软雅黑" pitchFamily="34" charset="-122"/>
              </a:rPr>
              <a:t>/KFC</a:t>
            </a:r>
            <a:r>
              <a:rPr lang="zh-CN" altLang="en-US" sz="1200" b="0">
                <a:latin typeface="微软雅黑" pitchFamily="34" charset="-122"/>
                <a:ea typeface="微软雅黑" pitchFamily="34" charset="-122"/>
              </a:rPr>
              <a:t>等）</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有利于积累当地客户知识（销售部常常按地理分布）</a:t>
            </a:r>
          </a:p>
        </p:txBody>
      </p:sp>
      <p:sp>
        <p:nvSpPr>
          <p:cNvPr id="40" name="Text Box 11"/>
          <p:cNvSpPr txBox="1">
            <a:spLocks noChangeArrowheads="1"/>
          </p:cNvSpPr>
          <p:nvPr/>
        </p:nvSpPr>
        <p:spPr bwMode="auto">
          <a:xfrm>
            <a:off x="3756025" y="5097746"/>
            <a:ext cx="2601913" cy="561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lIns="7200" tIns="3600" rIns="7200" bIns="3600">
            <a:spAutoFit/>
          </a:bodyPr>
          <a:lstStyle>
            <a:defPPr>
              <a:defRPr lang="en-US"/>
            </a:defPPr>
            <a:lvl1pPr marL="177800" indent="-1778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与产品型结构相似</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很难要求业务人员对多个产品都能掌握</a:t>
            </a:r>
          </a:p>
        </p:txBody>
      </p:sp>
      <p:sp>
        <p:nvSpPr>
          <p:cNvPr id="41" name="Text Box 12"/>
          <p:cNvSpPr txBox="1">
            <a:spLocks noChangeArrowheads="1"/>
          </p:cNvSpPr>
          <p:nvPr/>
        </p:nvSpPr>
        <p:spPr bwMode="auto">
          <a:xfrm>
            <a:off x="6581015" y="3781086"/>
            <a:ext cx="2774950" cy="11152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lIns="7200" tIns="3600" rIns="7200" bIns="3600">
            <a:spAutoFit/>
          </a:bodyPr>
          <a:lstStyle>
            <a:defPPr>
              <a:defRPr lang="en-US"/>
            </a:defPPr>
            <a:lvl1pPr marL="177800" indent="-1778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有利于从客户需求出发进行产品/服务的组织</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满足客户要求</a:t>
            </a:r>
            <a:r>
              <a:rPr lang="en-US" altLang="zh-CN" sz="1200" b="0">
                <a:latin typeface="微软雅黑" pitchFamily="34" charset="-122"/>
                <a:ea typeface="微软雅黑" pitchFamily="34" charset="-122"/>
              </a:rPr>
              <a:t>(</a:t>
            </a:r>
            <a:r>
              <a:rPr lang="zh-CN" altLang="en-US" sz="1200" b="0">
                <a:latin typeface="微软雅黑" pitchFamily="34" charset="-122"/>
                <a:ea typeface="微软雅黑" pitchFamily="34" charset="-122"/>
              </a:rPr>
              <a:t>目前企业采购整合的趋势使“大客户”更具谈判实力，要求供应商有专职业务单元服务</a:t>
            </a:r>
            <a:r>
              <a:rPr lang="en-US" altLang="zh-CN" sz="1200" b="0">
                <a:latin typeface="微软雅黑" pitchFamily="34" charset="-122"/>
                <a:ea typeface="微软雅黑" pitchFamily="34" charset="-122"/>
              </a:rPr>
              <a:t>)</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有利于积累行业知识和客户经验</a:t>
            </a:r>
          </a:p>
        </p:txBody>
      </p:sp>
      <p:sp>
        <p:nvSpPr>
          <p:cNvPr id="42" name="Text Box 13"/>
          <p:cNvSpPr txBox="1">
            <a:spLocks noChangeArrowheads="1"/>
          </p:cNvSpPr>
          <p:nvPr/>
        </p:nvSpPr>
        <p:spPr bwMode="auto">
          <a:xfrm>
            <a:off x="6581775" y="5112120"/>
            <a:ext cx="2774950" cy="561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lIns="7200" tIns="3600" rIns="7200" bIns="3600">
            <a:spAutoFit/>
          </a:bodyPr>
          <a:lstStyle>
            <a:defPPr>
              <a:defRPr lang="en-US"/>
            </a:defPPr>
            <a:lvl1pPr marL="177800" indent="-1778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与产品型结构相似</a:t>
            </a:r>
          </a:p>
          <a:p>
            <a:pPr algn="l">
              <a:buClr>
                <a:srgbClr val="FF3300"/>
              </a:buClr>
              <a:buSzPct val="75000"/>
              <a:buFont typeface="Wingdings" panose="05000000000000000000" pitchFamily="2" charset="2"/>
              <a:buChar char="l"/>
            </a:pPr>
            <a:r>
              <a:rPr lang="zh-CN" altLang="en-US" sz="1200" b="0">
                <a:latin typeface="微软雅黑" pitchFamily="34" charset="-122"/>
                <a:ea typeface="微软雅黑" pitchFamily="34" charset="-122"/>
              </a:rPr>
              <a:t>很难要求业务人员对多个产品都能掌握</a:t>
            </a:r>
          </a:p>
        </p:txBody>
      </p:sp>
    </p:spTree>
    <p:extLst>
      <p:ext uri="{BB962C8B-B14F-4D97-AF65-F5344CB8AC3E}">
        <p14:creationId xmlns:p14="http://schemas.microsoft.com/office/powerpoint/2010/main" val="3366062854"/>
      </p:ext>
    </p:ext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4" name="Rectangle 2"/>
          <p:cNvSpPr>
            <a:spLocks noChangeArrowheads="1"/>
          </p:cNvSpPr>
          <p:nvPr/>
        </p:nvSpPr>
        <p:spPr bwMode="auto">
          <a:xfrm>
            <a:off x="5027702" y="1543320"/>
            <a:ext cx="2086769" cy="1567935"/>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81" name="Rectangle 2"/>
          <p:cNvSpPr>
            <a:spLocks noChangeArrowheads="1"/>
          </p:cNvSpPr>
          <p:nvPr/>
        </p:nvSpPr>
        <p:spPr bwMode="auto">
          <a:xfrm>
            <a:off x="5037137" y="3155484"/>
            <a:ext cx="2086769" cy="1567935"/>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13729" name="Text Box 136"/>
          <p:cNvSpPr txBox="1">
            <a:spLocks noChangeArrowheads="1"/>
          </p:cNvSpPr>
          <p:nvPr/>
        </p:nvSpPr>
        <p:spPr bwMode="auto">
          <a:xfrm>
            <a:off x="5042694" y="3155484"/>
            <a:ext cx="2060575" cy="1569660"/>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101600" indent="-1016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整个事业部为一个独立法人</a:t>
            </a:r>
          </a:p>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各下属业务单位分别为独立法人</a:t>
            </a:r>
          </a:p>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下属业务单位（独立法人）通过外包管理形式使用事业部的职能结构</a:t>
            </a:r>
          </a:p>
        </p:txBody>
      </p:sp>
      <p:sp>
        <p:nvSpPr>
          <p:cNvPr id="93" name="Rectangle 2"/>
          <p:cNvSpPr>
            <a:spLocks noChangeArrowheads="1"/>
          </p:cNvSpPr>
          <p:nvPr/>
        </p:nvSpPr>
        <p:spPr bwMode="auto">
          <a:xfrm>
            <a:off x="7204867" y="1540023"/>
            <a:ext cx="1917698" cy="1567935"/>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92" name="Rectangle 2"/>
          <p:cNvSpPr>
            <a:spLocks noChangeArrowheads="1"/>
          </p:cNvSpPr>
          <p:nvPr/>
        </p:nvSpPr>
        <p:spPr bwMode="auto">
          <a:xfrm>
            <a:off x="2731155" y="1533948"/>
            <a:ext cx="2230437" cy="1573768"/>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90" name="Rectangle 2"/>
          <p:cNvSpPr>
            <a:spLocks noChangeArrowheads="1"/>
          </p:cNvSpPr>
          <p:nvPr/>
        </p:nvSpPr>
        <p:spPr bwMode="auto">
          <a:xfrm>
            <a:off x="1156142" y="1557135"/>
            <a:ext cx="1504203" cy="1555968"/>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86" name="Rectangle 2"/>
          <p:cNvSpPr>
            <a:spLocks noChangeArrowheads="1"/>
          </p:cNvSpPr>
          <p:nvPr/>
        </p:nvSpPr>
        <p:spPr bwMode="auto">
          <a:xfrm>
            <a:off x="7204867" y="5647614"/>
            <a:ext cx="1943568" cy="561823"/>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85" name="Rectangle 2"/>
          <p:cNvSpPr>
            <a:spLocks noChangeArrowheads="1"/>
          </p:cNvSpPr>
          <p:nvPr/>
        </p:nvSpPr>
        <p:spPr bwMode="auto">
          <a:xfrm>
            <a:off x="7213600" y="4755911"/>
            <a:ext cx="1917698" cy="837070"/>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84" name="Rectangle 2"/>
          <p:cNvSpPr>
            <a:spLocks noChangeArrowheads="1"/>
          </p:cNvSpPr>
          <p:nvPr/>
        </p:nvSpPr>
        <p:spPr bwMode="auto">
          <a:xfrm>
            <a:off x="7204870" y="3155484"/>
            <a:ext cx="1917698" cy="1567935"/>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buClr>
                <a:srgbClr val="FF0000"/>
              </a:buClr>
            </a:pPr>
            <a:endParaRPr lang="zh-CN" altLang="en-US">
              <a:latin typeface="微软雅黑" pitchFamily="34" charset="-122"/>
              <a:ea typeface="微软雅黑" pitchFamily="34" charset="-122"/>
            </a:endParaRPr>
          </a:p>
        </p:txBody>
      </p:sp>
      <p:sp>
        <p:nvSpPr>
          <p:cNvPr id="83" name="Rectangle 2"/>
          <p:cNvSpPr>
            <a:spLocks noChangeArrowheads="1"/>
          </p:cNvSpPr>
          <p:nvPr/>
        </p:nvSpPr>
        <p:spPr bwMode="auto">
          <a:xfrm>
            <a:off x="5026910" y="5644261"/>
            <a:ext cx="2086769" cy="565176"/>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82" name="Rectangle 2"/>
          <p:cNvSpPr>
            <a:spLocks noChangeArrowheads="1"/>
          </p:cNvSpPr>
          <p:nvPr/>
        </p:nvSpPr>
        <p:spPr bwMode="auto">
          <a:xfrm>
            <a:off x="5026910" y="4755911"/>
            <a:ext cx="2086769" cy="837070"/>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80" name="Rectangle 2"/>
          <p:cNvSpPr>
            <a:spLocks noChangeArrowheads="1"/>
          </p:cNvSpPr>
          <p:nvPr/>
        </p:nvSpPr>
        <p:spPr bwMode="auto">
          <a:xfrm>
            <a:off x="2741193" y="5644261"/>
            <a:ext cx="2230437" cy="591310"/>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79" name="Rectangle 2"/>
          <p:cNvSpPr>
            <a:spLocks noChangeArrowheads="1"/>
          </p:cNvSpPr>
          <p:nvPr/>
        </p:nvSpPr>
        <p:spPr bwMode="auto">
          <a:xfrm>
            <a:off x="2749596" y="4755910"/>
            <a:ext cx="2230437" cy="837070"/>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78" name="Rectangle 2"/>
          <p:cNvSpPr>
            <a:spLocks noChangeArrowheads="1"/>
          </p:cNvSpPr>
          <p:nvPr/>
        </p:nvSpPr>
        <p:spPr bwMode="auto">
          <a:xfrm>
            <a:off x="2731294" y="3149651"/>
            <a:ext cx="2230437" cy="1573768"/>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77" name="Rectangle 2"/>
          <p:cNvSpPr>
            <a:spLocks noChangeArrowheads="1"/>
          </p:cNvSpPr>
          <p:nvPr/>
        </p:nvSpPr>
        <p:spPr bwMode="auto">
          <a:xfrm>
            <a:off x="1151729" y="5635844"/>
            <a:ext cx="1504203" cy="599728"/>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76" name="Rectangle 2"/>
          <p:cNvSpPr>
            <a:spLocks noChangeArrowheads="1"/>
          </p:cNvSpPr>
          <p:nvPr/>
        </p:nvSpPr>
        <p:spPr bwMode="auto">
          <a:xfrm>
            <a:off x="1155653" y="4755910"/>
            <a:ext cx="1504203" cy="837070"/>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73" name="Rectangle 2"/>
          <p:cNvSpPr>
            <a:spLocks noChangeArrowheads="1"/>
          </p:cNvSpPr>
          <p:nvPr/>
        </p:nvSpPr>
        <p:spPr bwMode="auto">
          <a:xfrm>
            <a:off x="1151730" y="3151376"/>
            <a:ext cx="1504203" cy="1573768"/>
          </a:xfrm>
          <a:prstGeom prst="rect">
            <a:avLst/>
          </a:prstGeom>
          <a:solidFill>
            <a:schemeClr val="bg1">
              <a:lumMod val="95000"/>
            </a:schemeClr>
          </a:solidFill>
          <a:ln w="9525" algn="ctr">
            <a:noFill/>
            <a:miter lim="800000"/>
          </a:ln>
          <a:effectLst/>
        </p:spPr>
        <p:txBody>
          <a:bodyPr wrap="none" lIns="7200" tIns="3600" rIns="7200" bIns="360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grpSp>
        <p:nvGrpSpPr>
          <p:cNvPr id="3" name="组合 2"/>
          <p:cNvGrpSpPr/>
          <p:nvPr/>
        </p:nvGrpSpPr>
        <p:grpSpPr>
          <a:xfrm>
            <a:off x="1411545" y="1628800"/>
            <a:ext cx="1004887" cy="1365250"/>
            <a:chOff x="1411545" y="1628800"/>
            <a:chExt cx="1004887" cy="1365250"/>
          </a:xfrm>
        </p:grpSpPr>
        <p:sp>
          <p:nvSpPr>
            <p:cNvPr id="113669" name="Rectangle 76"/>
            <p:cNvSpPr>
              <a:spLocks noChangeArrowheads="1"/>
            </p:cNvSpPr>
            <p:nvPr/>
          </p:nvSpPr>
          <p:spPr bwMode="blackWhite">
            <a:xfrm>
              <a:off x="1411545" y="1628800"/>
              <a:ext cx="1004887" cy="1365250"/>
            </a:xfrm>
            <a:prstGeom prst="rect">
              <a:avLst/>
            </a:prstGeom>
            <a:noFill/>
            <a:ln w="12700">
              <a:solidFill>
                <a:srgbClr val="3A5063"/>
              </a:solidFill>
              <a:prstDash val="dash"/>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solidFill>
                  <a:srgbClr val="3A5063"/>
                </a:solidFill>
                <a:latin typeface="微软雅黑" pitchFamily="34" charset="-122"/>
                <a:ea typeface="微软雅黑" pitchFamily="34" charset="-122"/>
              </a:endParaRPr>
            </a:p>
          </p:txBody>
        </p:sp>
        <p:sp>
          <p:nvSpPr>
            <p:cNvPr id="113670" name="Rectangle 77"/>
            <p:cNvSpPr>
              <a:spLocks noChangeArrowheads="1"/>
            </p:cNvSpPr>
            <p:nvPr/>
          </p:nvSpPr>
          <p:spPr bwMode="blackWhite">
            <a:xfrm>
              <a:off x="1551245" y="1754212"/>
              <a:ext cx="703262" cy="244475"/>
            </a:xfrm>
            <a:prstGeom prst="rect">
              <a:avLst/>
            </a:prstGeom>
            <a:solidFill>
              <a:srgbClr val="F7AC12"/>
            </a:solidFill>
            <a:ln w="12700">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lang="zh-CN" altLang="en-US" sz="1200" b="1">
                  <a:solidFill>
                    <a:schemeClr val="bg1"/>
                  </a:solidFill>
                  <a:latin typeface="微软雅黑" pitchFamily="34" charset="-122"/>
                  <a:ea typeface="微软雅黑" pitchFamily="34" charset="-122"/>
                </a:rPr>
                <a:t>事业部</a:t>
              </a:r>
            </a:p>
          </p:txBody>
        </p:sp>
        <p:sp>
          <p:nvSpPr>
            <p:cNvPr id="113671" name="Rectangle 78"/>
            <p:cNvSpPr>
              <a:spLocks noChangeArrowheads="1"/>
            </p:cNvSpPr>
            <p:nvPr/>
          </p:nvSpPr>
          <p:spPr bwMode="blackWhite">
            <a:xfrm>
              <a:off x="1551245" y="2122512"/>
              <a:ext cx="185737" cy="93663"/>
            </a:xfrm>
            <a:prstGeom prst="rect">
              <a:avLst/>
            </a:prstGeom>
            <a:noFill/>
            <a:ln w="1270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672" name="Rectangle 79"/>
            <p:cNvSpPr>
              <a:spLocks noChangeArrowheads="1"/>
            </p:cNvSpPr>
            <p:nvPr/>
          </p:nvSpPr>
          <p:spPr bwMode="blackWhite">
            <a:xfrm>
              <a:off x="2054482" y="2122512"/>
              <a:ext cx="185738" cy="93663"/>
            </a:xfrm>
            <a:prstGeom prst="rect">
              <a:avLst/>
            </a:prstGeom>
            <a:noFill/>
            <a:ln w="1270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673" name="Rectangle 80"/>
            <p:cNvSpPr>
              <a:spLocks noChangeArrowheads="1"/>
            </p:cNvSpPr>
            <p:nvPr/>
          </p:nvSpPr>
          <p:spPr bwMode="blackWhite">
            <a:xfrm>
              <a:off x="1551245" y="2295550"/>
              <a:ext cx="185737" cy="93662"/>
            </a:xfrm>
            <a:prstGeom prst="rect">
              <a:avLst/>
            </a:prstGeom>
            <a:noFill/>
            <a:ln w="1270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674" name="Rectangle 81"/>
            <p:cNvSpPr>
              <a:spLocks noChangeArrowheads="1"/>
            </p:cNvSpPr>
            <p:nvPr/>
          </p:nvSpPr>
          <p:spPr bwMode="blackWhite">
            <a:xfrm>
              <a:off x="2054482" y="2295550"/>
              <a:ext cx="185738" cy="93662"/>
            </a:xfrm>
            <a:prstGeom prst="rect">
              <a:avLst/>
            </a:prstGeom>
            <a:noFill/>
            <a:ln w="1270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675" name="Rectangle 82"/>
            <p:cNvSpPr>
              <a:spLocks noChangeArrowheads="1"/>
            </p:cNvSpPr>
            <p:nvPr/>
          </p:nvSpPr>
          <p:spPr bwMode="blackWhite">
            <a:xfrm>
              <a:off x="1551245" y="2517800"/>
              <a:ext cx="703262" cy="396875"/>
            </a:xfrm>
            <a:prstGeom prst="rect">
              <a:avLst/>
            </a:prstGeom>
            <a:noFill/>
            <a:ln w="19050">
              <a:solidFill>
                <a:srgbClr val="F7AC12"/>
              </a:solid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lang="zh-CN" altLang="en-US" sz="1200" b="1">
                  <a:solidFill>
                    <a:srgbClr val="F7AC12"/>
                  </a:solidFill>
                  <a:latin typeface="微软雅黑" pitchFamily="34" charset="-122"/>
                  <a:ea typeface="微软雅黑" pitchFamily="34" charset="-122"/>
                </a:rPr>
                <a:t>下属</a:t>
              </a:r>
              <a:endParaRPr lang="en-US" altLang="zh-CN" sz="1200" b="1">
                <a:solidFill>
                  <a:srgbClr val="F7AC12"/>
                </a:solidFill>
                <a:latin typeface="微软雅黑" pitchFamily="34" charset="-122"/>
                <a:ea typeface="微软雅黑" pitchFamily="34" charset="-122"/>
              </a:endParaRPr>
            </a:p>
            <a:p>
              <a:pPr algn="ctr" eaLnBrk="1" hangingPunct="1"/>
              <a:r>
                <a:rPr lang="zh-CN" altLang="en-US" sz="1200" b="1">
                  <a:solidFill>
                    <a:srgbClr val="F7AC12"/>
                  </a:solidFill>
                  <a:latin typeface="微软雅黑" pitchFamily="34" charset="-122"/>
                  <a:ea typeface="微软雅黑" pitchFamily="34" charset="-122"/>
                </a:rPr>
                <a:t>业务单位</a:t>
              </a:r>
            </a:p>
          </p:txBody>
        </p:sp>
        <p:cxnSp>
          <p:nvCxnSpPr>
            <p:cNvPr id="113676" name="AutoShape 83"/>
            <p:cNvCxnSpPr>
              <a:cxnSpLocks noChangeShapeType="1"/>
              <a:stCxn id="113670" idx="2"/>
              <a:endCxn id="113675" idx="0"/>
            </p:cNvCxnSpPr>
            <p:nvPr/>
          </p:nvCxnSpPr>
          <p:spPr bwMode="blackWhite">
            <a:xfrm rot="5400000">
              <a:off x="1644113" y="2258244"/>
              <a:ext cx="519113" cy="0"/>
            </a:xfrm>
            <a:prstGeom prst="straightConnector1">
              <a:avLst/>
            </a:prstGeom>
            <a:noFill/>
            <a:ln w="12700">
              <a:solidFill>
                <a:srgbClr val="F7AC1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3677" name="AutoShape 84"/>
            <p:cNvCxnSpPr>
              <a:cxnSpLocks noChangeShapeType="1"/>
              <a:stCxn id="113673" idx="3"/>
              <a:endCxn id="113674" idx="1"/>
            </p:cNvCxnSpPr>
            <p:nvPr/>
          </p:nvCxnSpPr>
          <p:spPr bwMode="blackWhite">
            <a:xfrm>
              <a:off x="1736982" y="2343175"/>
              <a:ext cx="317500" cy="0"/>
            </a:xfrm>
            <a:prstGeom prst="straightConnector1">
              <a:avLst/>
            </a:prstGeom>
            <a:noFill/>
            <a:ln w="12700">
              <a:solidFill>
                <a:srgbClr val="F7AC1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3678" name="AutoShape 85"/>
            <p:cNvCxnSpPr>
              <a:cxnSpLocks noChangeShapeType="1"/>
              <a:stCxn id="113671" idx="3"/>
              <a:endCxn id="113672" idx="1"/>
            </p:cNvCxnSpPr>
            <p:nvPr/>
          </p:nvCxnSpPr>
          <p:spPr bwMode="blackWhite">
            <a:xfrm>
              <a:off x="1736982" y="2170137"/>
              <a:ext cx="317500" cy="0"/>
            </a:xfrm>
            <a:prstGeom prst="straightConnector1">
              <a:avLst/>
            </a:prstGeom>
            <a:noFill/>
            <a:ln w="12700">
              <a:solidFill>
                <a:srgbClr val="F7AC1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grpSp>
        <p:nvGrpSpPr>
          <p:cNvPr id="4" name="组合 3"/>
          <p:cNvGrpSpPr/>
          <p:nvPr/>
        </p:nvGrpSpPr>
        <p:grpSpPr>
          <a:xfrm>
            <a:off x="3423304" y="1690488"/>
            <a:ext cx="846138" cy="1281798"/>
            <a:chOff x="3486721" y="1817257"/>
            <a:chExt cx="846138" cy="1281798"/>
          </a:xfrm>
        </p:grpSpPr>
        <p:sp>
          <p:nvSpPr>
            <p:cNvPr id="113681" name="Rectangle 88"/>
            <p:cNvSpPr>
              <a:spLocks noChangeArrowheads="1"/>
            </p:cNvSpPr>
            <p:nvPr/>
          </p:nvSpPr>
          <p:spPr bwMode="blackWhite">
            <a:xfrm>
              <a:off x="3561602" y="1817257"/>
              <a:ext cx="704850" cy="244475"/>
            </a:xfrm>
            <a:prstGeom prst="rect">
              <a:avLst/>
            </a:prstGeom>
            <a:solidFill>
              <a:srgbClr val="F7AC12"/>
            </a:solidFill>
            <a:ln w="12700">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r>
                <a:rPr lang="zh-CN" altLang="en-US" sz="1200" b="1">
                  <a:solidFill>
                    <a:schemeClr val="bg1"/>
                  </a:solidFill>
                  <a:latin typeface="微软雅黑" pitchFamily="34" charset="-122"/>
                  <a:ea typeface="微软雅黑" pitchFamily="34" charset="-122"/>
                </a:rPr>
                <a:t>事业部</a:t>
              </a:r>
            </a:p>
          </p:txBody>
        </p:sp>
        <p:sp>
          <p:nvSpPr>
            <p:cNvPr id="113682" name="Rectangle 89"/>
            <p:cNvSpPr>
              <a:spLocks noChangeArrowheads="1"/>
            </p:cNvSpPr>
            <p:nvPr/>
          </p:nvSpPr>
          <p:spPr bwMode="blackWhite">
            <a:xfrm>
              <a:off x="3561602" y="2185557"/>
              <a:ext cx="185738" cy="93663"/>
            </a:xfrm>
            <a:prstGeom prst="rect">
              <a:avLst/>
            </a:prstGeom>
            <a:noFill/>
            <a:ln w="1270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683" name="Rectangle 90"/>
            <p:cNvSpPr>
              <a:spLocks noChangeArrowheads="1"/>
            </p:cNvSpPr>
            <p:nvPr/>
          </p:nvSpPr>
          <p:spPr bwMode="blackWhite">
            <a:xfrm>
              <a:off x="4064840" y="2185557"/>
              <a:ext cx="185737" cy="93663"/>
            </a:xfrm>
            <a:prstGeom prst="rect">
              <a:avLst/>
            </a:prstGeom>
            <a:noFill/>
            <a:ln w="1270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684" name="Rectangle 91"/>
            <p:cNvSpPr>
              <a:spLocks noChangeArrowheads="1"/>
            </p:cNvSpPr>
            <p:nvPr/>
          </p:nvSpPr>
          <p:spPr bwMode="blackWhite">
            <a:xfrm>
              <a:off x="3561602" y="2358595"/>
              <a:ext cx="185738" cy="93662"/>
            </a:xfrm>
            <a:prstGeom prst="rect">
              <a:avLst/>
            </a:prstGeom>
            <a:noFill/>
            <a:ln w="1270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685" name="Rectangle 92"/>
            <p:cNvSpPr>
              <a:spLocks noChangeArrowheads="1"/>
            </p:cNvSpPr>
            <p:nvPr/>
          </p:nvSpPr>
          <p:spPr bwMode="blackWhite">
            <a:xfrm>
              <a:off x="4064840" y="2358595"/>
              <a:ext cx="185737" cy="93662"/>
            </a:xfrm>
            <a:prstGeom prst="rect">
              <a:avLst/>
            </a:prstGeom>
            <a:noFill/>
            <a:ln w="1270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686" name="Rectangle 93"/>
            <p:cNvSpPr>
              <a:spLocks noChangeArrowheads="1"/>
            </p:cNvSpPr>
            <p:nvPr/>
          </p:nvSpPr>
          <p:spPr bwMode="blackWhite">
            <a:xfrm>
              <a:off x="3561602" y="2580845"/>
              <a:ext cx="704850" cy="396875"/>
            </a:xfrm>
            <a:prstGeom prst="rect">
              <a:avLst/>
            </a:prstGeom>
            <a:noFill/>
            <a:ln w="1905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lang="zh-CN" altLang="en-US" sz="1200" b="1">
                  <a:solidFill>
                    <a:srgbClr val="F7AC12"/>
                  </a:solidFill>
                  <a:latin typeface="微软雅黑" pitchFamily="34" charset="-122"/>
                  <a:ea typeface="微软雅黑" pitchFamily="34" charset="-122"/>
                </a:rPr>
                <a:t>下属</a:t>
              </a:r>
              <a:endParaRPr lang="en-US" altLang="zh-CN" sz="1200" b="1">
                <a:solidFill>
                  <a:srgbClr val="F7AC12"/>
                </a:solidFill>
                <a:latin typeface="微软雅黑" pitchFamily="34" charset="-122"/>
                <a:ea typeface="微软雅黑" pitchFamily="34" charset="-122"/>
              </a:endParaRPr>
            </a:p>
            <a:p>
              <a:pPr algn="ctr" eaLnBrk="1" hangingPunct="1"/>
              <a:r>
                <a:rPr lang="zh-CN" altLang="en-US" sz="1200" b="1">
                  <a:solidFill>
                    <a:srgbClr val="F7AC12"/>
                  </a:solidFill>
                  <a:latin typeface="微软雅黑" pitchFamily="34" charset="-122"/>
                  <a:ea typeface="微软雅黑" pitchFamily="34" charset="-122"/>
                </a:rPr>
                <a:t>业务单位</a:t>
              </a:r>
            </a:p>
          </p:txBody>
        </p:sp>
        <p:cxnSp>
          <p:nvCxnSpPr>
            <p:cNvPr id="113687" name="AutoShape 94"/>
            <p:cNvCxnSpPr>
              <a:cxnSpLocks noChangeShapeType="1"/>
              <a:stCxn id="113681" idx="2"/>
              <a:endCxn id="113686" idx="0"/>
            </p:cNvCxnSpPr>
            <p:nvPr/>
          </p:nvCxnSpPr>
          <p:spPr bwMode="blackWhite">
            <a:xfrm rot="5400000">
              <a:off x="3656058" y="2321289"/>
              <a:ext cx="519113" cy="0"/>
            </a:xfrm>
            <a:prstGeom prst="straightConnector1">
              <a:avLst/>
            </a:prstGeom>
            <a:noFill/>
            <a:ln w="12700">
              <a:solidFill>
                <a:srgbClr val="F7AC1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3688" name="AutoShape 95"/>
            <p:cNvCxnSpPr>
              <a:cxnSpLocks noChangeShapeType="1"/>
              <a:stCxn id="113684" idx="3"/>
              <a:endCxn id="113685" idx="1"/>
            </p:cNvCxnSpPr>
            <p:nvPr/>
          </p:nvCxnSpPr>
          <p:spPr bwMode="blackWhite">
            <a:xfrm>
              <a:off x="3747340" y="2406220"/>
              <a:ext cx="317500" cy="0"/>
            </a:xfrm>
            <a:prstGeom prst="straightConnector1">
              <a:avLst/>
            </a:prstGeom>
            <a:noFill/>
            <a:ln w="12700">
              <a:solidFill>
                <a:srgbClr val="F7AC1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3689" name="AutoShape 96"/>
            <p:cNvCxnSpPr>
              <a:cxnSpLocks noChangeShapeType="1"/>
              <a:stCxn id="113682" idx="3"/>
              <a:endCxn id="113683" idx="1"/>
            </p:cNvCxnSpPr>
            <p:nvPr/>
          </p:nvCxnSpPr>
          <p:spPr bwMode="blackWhite">
            <a:xfrm>
              <a:off x="3747340" y="2233182"/>
              <a:ext cx="317500" cy="0"/>
            </a:xfrm>
            <a:prstGeom prst="straightConnector1">
              <a:avLst/>
            </a:prstGeom>
            <a:noFill/>
            <a:ln w="12700">
              <a:solidFill>
                <a:srgbClr val="F7AC1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3690" name="Rectangle 97"/>
            <p:cNvSpPr>
              <a:spLocks noChangeArrowheads="1"/>
            </p:cNvSpPr>
            <p:nvPr/>
          </p:nvSpPr>
          <p:spPr bwMode="blackWhite">
            <a:xfrm>
              <a:off x="3486721" y="2497392"/>
              <a:ext cx="846138" cy="601663"/>
            </a:xfrm>
            <a:prstGeom prst="rect">
              <a:avLst/>
            </a:prstGeom>
            <a:noFill/>
            <a:ln w="12700">
              <a:solidFill>
                <a:srgbClr val="3A5063"/>
              </a:solidFill>
              <a:prstDash val="dash"/>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grpSp>
      <p:grpSp>
        <p:nvGrpSpPr>
          <p:cNvPr id="5" name="组合 4"/>
          <p:cNvGrpSpPr/>
          <p:nvPr/>
        </p:nvGrpSpPr>
        <p:grpSpPr>
          <a:xfrm>
            <a:off x="5571852" y="1566794"/>
            <a:ext cx="1004888" cy="1416050"/>
            <a:chOff x="5596241" y="1682320"/>
            <a:chExt cx="1004888" cy="1416050"/>
          </a:xfrm>
        </p:grpSpPr>
        <p:sp>
          <p:nvSpPr>
            <p:cNvPr id="113693" name="Rectangle 100"/>
            <p:cNvSpPr>
              <a:spLocks noChangeArrowheads="1"/>
            </p:cNvSpPr>
            <p:nvPr/>
          </p:nvSpPr>
          <p:spPr bwMode="blackWhite">
            <a:xfrm>
              <a:off x="5737529" y="1807732"/>
              <a:ext cx="703262" cy="244475"/>
            </a:xfrm>
            <a:prstGeom prst="rect">
              <a:avLst/>
            </a:prstGeom>
            <a:solidFill>
              <a:srgbClr val="F7AC12"/>
            </a:solidFill>
            <a:ln w="12700">
              <a:no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r>
                <a:rPr lang="zh-CN" altLang="en-US" sz="1200" b="1">
                  <a:solidFill>
                    <a:schemeClr val="bg1"/>
                  </a:solidFill>
                  <a:latin typeface="微软雅黑" pitchFamily="34" charset="-122"/>
                  <a:ea typeface="微软雅黑" pitchFamily="34" charset="-122"/>
                </a:rPr>
                <a:t>事业部</a:t>
              </a:r>
            </a:p>
          </p:txBody>
        </p:sp>
        <p:sp>
          <p:nvSpPr>
            <p:cNvPr id="113694" name="Rectangle 101"/>
            <p:cNvSpPr>
              <a:spLocks noChangeArrowheads="1"/>
            </p:cNvSpPr>
            <p:nvPr/>
          </p:nvSpPr>
          <p:spPr bwMode="blackWhite">
            <a:xfrm>
              <a:off x="5737529" y="2176032"/>
              <a:ext cx="185737" cy="93663"/>
            </a:xfrm>
            <a:prstGeom prst="rect">
              <a:avLst/>
            </a:prstGeom>
            <a:noFill/>
            <a:ln w="1270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695" name="Rectangle 102"/>
            <p:cNvSpPr>
              <a:spLocks noChangeArrowheads="1"/>
            </p:cNvSpPr>
            <p:nvPr/>
          </p:nvSpPr>
          <p:spPr bwMode="blackWhite">
            <a:xfrm>
              <a:off x="6240766" y="2176032"/>
              <a:ext cx="185738" cy="93663"/>
            </a:xfrm>
            <a:prstGeom prst="rect">
              <a:avLst/>
            </a:prstGeom>
            <a:noFill/>
            <a:ln w="1270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696" name="Rectangle 103"/>
            <p:cNvSpPr>
              <a:spLocks noChangeArrowheads="1"/>
            </p:cNvSpPr>
            <p:nvPr/>
          </p:nvSpPr>
          <p:spPr bwMode="blackWhite">
            <a:xfrm>
              <a:off x="5737529" y="2349070"/>
              <a:ext cx="185737" cy="93662"/>
            </a:xfrm>
            <a:prstGeom prst="rect">
              <a:avLst/>
            </a:prstGeom>
            <a:noFill/>
            <a:ln w="1270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697" name="Rectangle 104"/>
            <p:cNvSpPr>
              <a:spLocks noChangeArrowheads="1"/>
            </p:cNvSpPr>
            <p:nvPr/>
          </p:nvSpPr>
          <p:spPr bwMode="blackWhite">
            <a:xfrm>
              <a:off x="6240766" y="2349070"/>
              <a:ext cx="185738" cy="93662"/>
            </a:xfrm>
            <a:prstGeom prst="rect">
              <a:avLst/>
            </a:prstGeom>
            <a:noFill/>
            <a:ln w="1270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698" name="Rectangle 105"/>
            <p:cNvSpPr>
              <a:spLocks noChangeArrowheads="1"/>
            </p:cNvSpPr>
            <p:nvPr/>
          </p:nvSpPr>
          <p:spPr bwMode="blackWhite">
            <a:xfrm>
              <a:off x="5737529" y="2571320"/>
              <a:ext cx="703262" cy="371475"/>
            </a:xfrm>
            <a:prstGeom prst="rect">
              <a:avLst/>
            </a:prstGeom>
            <a:noFill/>
            <a:ln w="1905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lang="zh-CN" altLang="en-US" sz="1200" b="1">
                  <a:solidFill>
                    <a:srgbClr val="F7AC12"/>
                  </a:solidFill>
                  <a:latin typeface="微软雅黑" pitchFamily="34" charset="-122"/>
                  <a:ea typeface="微软雅黑" pitchFamily="34" charset="-122"/>
                </a:rPr>
                <a:t>下属</a:t>
              </a:r>
              <a:endParaRPr lang="en-US" altLang="zh-CN" sz="1200" b="1">
                <a:solidFill>
                  <a:srgbClr val="F7AC12"/>
                </a:solidFill>
                <a:latin typeface="微软雅黑" pitchFamily="34" charset="-122"/>
                <a:ea typeface="微软雅黑" pitchFamily="34" charset="-122"/>
              </a:endParaRPr>
            </a:p>
            <a:p>
              <a:pPr algn="ctr" eaLnBrk="1" hangingPunct="1"/>
              <a:r>
                <a:rPr lang="zh-CN" altLang="en-US" sz="1200" b="1">
                  <a:solidFill>
                    <a:srgbClr val="F7AC12"/>
                  </a:solidFill>
                  <a:latin typeface="微软雅黑" pitchFamily="34" charset="-122"/>
                  <a:ea typeface="微软雅黑" pitchFamily="34" charset="-122"/>
                </a:rPr>
                <a:t>业务单位</a:t>
              </a:r>
            </a:p>
          </p:txBody>
        </p:sp>
        <p:cxnSp>
          <p:nvCxnSpPr>
            <p:cNvPr id="113699" name="AutoShape 106"/>
            <p:cNvCxnSpPr>
              <a:cxnSpLocks noChangeShapeType="1"/>
              <a:stCxn id="113693" idx="2"/>
              <a:endCxn id="113698" idx="0"/>
            </p:cNvCxnSpPr>
            <p:nvPr/>
          </p:nvCxnSpPr>
          <p:spPr bwMode="blackWhite">
            <a:xfrm rot="5400000">
              <a:off x="5830397" y="2311764"/>
              <a:ext cx="519113" cy="0"/>
            </a:xfrm>
            <a:prstGeom prst="straightConnector1">
              <a:avLst/>
            </a:prstGeom>
            <a:noFill/>
            <a:ln w="12700">
              <a:solidFill>
                <a:srgbClr val="F7AC1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3700" name="AutoShape 107"/>
            <p:cNvCxnSpPr>
              <a:cxnSpLocks noChangeShapeType="1"/>
              <a:stCxn id="113696" idx="3"/>
              <a:endCxn id="113697" idx="1"/>
            </p:cNvCxnSpPr>
            <p:nvPr/>
          </p:nvCxnSpPr>
          <p:spPr bwMode="blackWhite">
            <a:xfrm>
              <a:off x="5923266" y="2396695"/>
              <a:ext cx="317500" cy="0"/>
            </a:xfrm>
            <a:prstGeom prst="straightConnector1">
              <a:avLst/>
            </a:prstGeom>
            <a:noFill/>
            <a:ln w="12700">
              <a:solidFill>
                <a:srgbClr val="F7AC1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3701" name="AutoShape 108"/>
            <p:cNvCxnSpPr>
              <a:cxnSpLocks noChangeShapeType="1"/>
              <a:stCxn id="113694" idx="3"/>
              <a:endCxn id="113695" idx="1"/>
            </p:cNvCxnSpPr>
            <p:nvPr/>
          </p:nvCxnSpPr>
          <p:spPr bwMode="blackWhite">
            <a:xfrm>
              <a:off x="5923266" y="2223657"/>
              <a:ext cx="317500" cy="0"/>
            </a:xfrm>
            <a:prstGeom prst="straightConnector1">
              <a:avLst/>
            </a:prstGeom>
            <a:noFill/>
            <a:ln w="12700">
              <a:solidFill>
                <a:srgbClr val="F7AC1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3702" name="Rectangle 109"/>
            <p:cNvSpPr>
              <a:spLocks noChangeArrowheads="1"/>
            </p:cNvSpPr>
            <p:nvPr/>
          </p:nvSpPr>
          <p:spPr bwMode="blackWhite">
            <a:xfrm>
              <a:off x="5670854" y="2487182"/>
              <a:ext cx="846137" cy="538163"/>
            </a:xfrm>
            <a:prstGeom prst="rect">
              <a:avLst/>
            </a:prstGeom>
            <a:noFill/>
            <a:ln w="12700">
              <a:solidFill>
                <a:srgbClr val="F7AC12"/>
              </a:solidFill>
              <a:prstDash val="dash"/>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sp>
          <p:nvSpPr>
            <p:cNvPr id="113703" name="Rectangle 110"/>
            <p:cNvSpPr>
              <a:spLocks noChangeArrowheads="1"/>
            </p:cNvSpPr>
            <p:nvPr/>
          </p:nvSpPr>
          <p:spPr bwMode="blackWhite">
            <a:xfrm>
              <a:off x="5596241" y="1682320"/>
              <a:ext cx="1004888" cy="1416050"/>
            </a:xfrm>
            <a:prstGeom prst="rect">
              <a:avLst/>
            </a:prstGeom>
            <a:noFill/>
            <a:ln w="12700">
              <a:solidFill>
                <a:srgbClr val="3A5063"/>
              </a:solidFill>
              <a:prstDash val="dash"/>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grpSp>
      <p:grpSp>
        <p:nvGrpSpPr>
          <p:cNvPr id="6" name="组合 5"/>
          <p:cNvGrpSpPr/>
          <p:nvPr/>
        </p:nvGrpSpPr>
        <p:grpSpPr>
          <a:xfrm>
            <a:off x="7670004" y="1555657"/>
            <a:ext cx="1004887" cy="1530350"/>
            <a:chOff x="7572608" y="1555657"/>
            <a:chExt cx="1004887" cy="1530350"/>
          </a:xfrm>
        </p:grpSpPr>
        <p:cxnSp>
          <p:nvCxnSpPr>
            <p:cNvPr id="113704" name="AutoShape 111"/>
            <p:cNvCxnSpPr>
              <a:cxnSpLocks noChangeShapeType="1"/>
              <a:stCxn id="113716" idx="2"/>
              <a:endCxn id="113707" idx="0"/>
            </p:cNvCxnSpPr>
            <p:nvPr/>
          </p:nvCxnSpPr>
          <p:spPr bwMode="blackWhite">
            <a:xfrm rot="5400000">
              <a:off x="7928208" y="1943007"/>
              <a:ext cx="190500" cy="0"/>
            </a:xfrm>
            <a:prstGeom prst="straightConnector1">
              <a:avLst/>
            </a:prstGeom>
            <a:noFill/>
            <a:ln w="12700">
              <a:solidFill>
                <a:srgbClr val="F7AC1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3705" name="Rectangle 112"/>
            <p:cNvSpPr>
              <a:spLocks noChangeArrowheads="1"/>
            </p:cNvSpPr>
            <p:nvPr/>
          </p:nvSpPr>
          <p:spPr bwMode="blackWhite">
            <a:xfrm>
              <a:off x="7813908" y="1903319"/>
              <a:ext cx="704850" cy="244475"/>
            </a:xfrm>
            <a:prstGeom prst="rect">
              <a:avLst/>
            </a:prstGeom>
            <a:solidFill>
              <a:srgbClr val="F7AC12"/>
            </a:solidFill>
            <a:ln w="12700">
              <a:solidFill>
                <a:schemeClr val="bg1"/>
              </a:solid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b="1">
                <a:solidFill>
                  <a:schemeClr val="bg1"/>
                </a:solidFill>
                <a:latin typeface="微软雅黑" pitchFamily="34" charset="-122"/>
                <a:ea typeface="微软雅黑" pitchFamily="34" charset="-122"/>
              </a:endParaRPr>
            </a:p>
          </p:txBody>
        </p:sp>
        <p:sp>
          <p:nvSpPr>
            <p:cNvPr id="113706" name="Rectangle 113"/>
            <p:cNvSpPr>
              <a:spLocks noChangeArrowheads="1"/>
            </p:cNvSpPr>
            <p:nvPr/>
          </p:nvSpPr>
          <p:spPr bwMode="blackWhite">
            <a:xfrm>
              <a:off x="7728183" y="1969994"/>
              <a:ext cx="704850" cy="244475"/>
            </a:xfrm>
            <a:prstGeom prst="rect">
              <a:avLst/>
            </a:prstGeom>
            <a:solidFill>
              <a:srgbClr val="F7AC12"/>
            </a:solidFill>
            <a:ln w="12700">
              <a:solidFill>
                <a:schemeClr val="bg1"/>
              </a:solid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b="1">
                <a:solidFill>
                  <a:schemeClr val="bg1"/>
                </a:solidFill>
                <a:latin typeface="微软雅黑" pitchFamily="34" charset="-122"/>
                <a:ea typeface="微软雅黑" pitchFamily="34" charset="-122"/>
              </a:endParaRPr>
            </a:p>
          </p:txBody>
        </p:sp>
        <p:sp>
          <p:nvSpPr>
            <p:cNvPr id="113707" name="Rectangle 114"/>
            <p:cNvSpPr>
              <a:spLocks noChangeArrowheads="1"/>
            </p:cNvSpPr>
            <p:nvPr/>
          </p:nvSpPr>
          <p:spPr bwMode="blackWhite">
            <a:xfrm>
              <a:off x="7671033" y="2038257"/>
              <a:ext cx="703262" cy="244475"/>
            </a:xfrm>
            <a:prstGeom prst="rect">
              <a:avLst/>
            </a:prstGeom>
            <a:solidFill>
              <a:srgbClr val="F7AC12"/>
            </a:solidFill>
            <a:ln w="12700">
              <a:solidFill>
                <a:schemeClr val="bg1"/>
              </a:solidFill>
              <a:miter lim="800000"/>
            </a:ln>
            <a:effec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r>
                <a:rPr lang="zh-CN" altLang="en-US" sz="1200" b="1">
                  <a:solidFill>
                    <a:schemeClr val="bg1"/>
                  </a:solidFill>
                  <a:latin typeface="微软雅黑" pitchFamily="34" charset="-122"/>
                  <a:ea typeface="微软雅黑" pitchFamily="34" charset="-122"/>
                </a:rPr>
                <a:t>事业部</a:t>
              </a:r>
            </a:p>
          </p:txBody>
        </p:sp>
        <p:sp>
          <p:nvSpPr>
            <p:cNvPr id="113708" name="Rectangle 115"/>
            <p:cNvSpPr>
              <a:spLocks noChangeArrowheads="1"/>
            </p:cNvSpPr>
            <p:nvPr/>
          </p:nvSpPr>
          <p:spPr bwMode="blackWhite">
            <a:xfrm>
              <a:off x="7671033" y="2335119"/>
              <a:ext cx="184150" cy="93663"/>
            </a:xfrm>
            <a:prstGeom prst="rect">
              <a:avLst/>
            </a:prstGeom>
            <a:noFill/>
            <a:ln w="12700">
              <a:solidFill>
                <a:srgbClr val="F7AC12"/>
              </a:solidFill>
              <a:miter lim="800000"/>
            </a:ln>
            <a:effectLst/>
            <a:extLst>
              <a:ext uri="{909E8E84-426E-40DD-AFC4-6F175D3DCCD1}">
                <a14:hiddenFill xmlns:a14="http://schemas.microsoft.com/office/drawing/2010/main">
                  <a:solidFill>
                    <a:srgbClr val="CCCC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709" name="Rectangle 116"/>
            <p:cNvSpPr>
              <a:spLocks noChangeArrowheads="1"/>
            </p:cNvSpPr>
            <p:nvPr/>
          </p:nvSpPr>
          <p:spPr bwMode="blackWhite">
            <a:xfrm>
              <a:off x="8174270" y="2335119"/>
              <a:ext cx="184150" cy="93663"/>
            </a:xfrm>
            <a:prstGeom prst="rect">
              <a:avLst/>
            </a:prstGeom>
            <a:noFill/>
            <a:ln w="12700">
              <a:solidFill>
                <a:srgbClr val="F7AC12"/>
              </a:solidFill>
              <a:miter lim="800000"/>
            </a:ln>
            <a:effectLst/>
            <a:extLst>
              <a:ext uri="{909E8E84-426E-40DD-AFC4-6F175D3DCCD1}">
                <a14:hiddenFill xmlns:a14="http://schemas.microsoft.com/office/drawing/2010/main">
                  <a:solidFill>
                    <a:srgbClr val="CCCC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710" name="Rectangle 117"/>
            <p:cNvSpPr>
              <a:spLocks noChangeArrowheads="1"/>
            </p:cNvSpPr>
            <p:nvPr/>
          </p:nvSpPr>
          <p:spPr bwMode="blackWhite">
            <a:xfrm>
              <a:off x="7671033" y="2479582"/>
              <a:ext cx="184150" cy="93662"/>
            </a:xfrm>
            <a:prstGeom prst="rect">
              <a:avLst/>
            </a:prstGeom>
            <a:noFill/>
            <a:ln w="1270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711" name="Rectangle 118"/>
            <p:cNvSpPr>
              <a:spLocks noChangeArrowheads="1"/>
            </p:cNvSpPr>
            <p:nvPr/>
          </p:nvSpPr>
          <p:spPr bwMode="blackWhite">
            <a:xfrm>
              <a:off x="8174270" y="2479582"/>
              <a:ext cx="184150" cy="93662"/>
            </a:xfrm>
            <a:prstGeom prst="rect">
              <a:avLst/>
            </a:prstGeom>
            <a:noFill/>
            <a:ln w="1270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eaLnBrk="1" hangingPunct="1"/>
              <a:endParaRPr lang="zh-CN" altLang="en-US" sz="1200">
                <a:latin typeface="微软雅黑" pitchFamily="34" charset="-122"/>
                <a:ea typeface="微软雅黑" pitchFamily="34" charset="-122"/>
              </a:endParaRPr>
            </a:p>
          </p:txBody>
        </p:sp>
        <p:sp>
          <p:nvSpPr>
            <p:cNvPr id="113712" name="Rectangle 119"/>
            <p:cNvSpPr>
              <a:spLocks noChangeArrowheads="1"/>
            </p:cNvSpPr>
            <p:nvPr/>
          </p:nvSpPr>
          <p:spPr bwMode="blackWhite">
            <a:xfrm>
              <a:off x="7671033" y="2630394"/>
              <a:ext cx="703262" cy="371475"/>
            </a:xfrm>
            <a:prstGeom prst="rect">
              <a:avLst/>
            </a:prstGeom>
            <a:noFill/>
            <a:ln w="19050">
              <a:solidFill>
                <a:srgbClr val="F7AC12"/>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lang="zh-CN" altLang="en-US" sz="1200" b="1">
                  <a:solidFill>
                    <a:srgbClr val="F7AC12"/>
                  </a:solidFill>
                  <a:latin typeface="微软雅黑" pitchFamily="34" charset="-122"/>
                  <a:ea typeface="微软雅黑" pitchFamily="34" charset="-122"/>
                </a:rPr>
                <a:t>下属</a:t>
              </a:r>
              <a:endParaRPr lang="en-US" altLang="zh-CN" sz="1200" b="1">
                <a:solidFill>
                  <a:srgbClr val="F7AC12"/>
                </a:solidFill>
                <a:latin typeface="微软雅黑" pitchFamily="34" charset="-122"/>
                <a:ea typeface="微软雅黑" pitchFamily="34" charset="-122"/>
              </a:endParaRPr>
            </a:p>
            <a:p>
              <a:pPr algn="ctr" eaLnBrk="1" hangingPunct="1"/>
              <a:r>
                <a:rPr lang="zh-CN" altLang="en-US" sz="1200" b="1">
                  <a:solidFill>
                    <a:srgbClr val="F7AC12"/>
                  </a:solidFill>
                  <a:latin typeface="微软雅黑" pitchFamily="34" charset="-122"/>
                  <a:ea typeface="微软雅黑" pitchFamily="34" charset="-122"/>
                </a:rPr>
                <a:t>业务单位</a:t>
              </a:r>
            </a:p>
          </p:txBody>
        </p:sp>
        <p:cxnSp>
          <p:nvCxnSpPr>
            <p:cNvPr id="113713" name="AutoShape 120"/>
            <p:cNvCxnSpPr>
              <a:cxnSpLocks noChangeShapeType="1"/>
            </p:cNvCxnSpPr>
            <p:nvPr/>
          </p:nvCxnSpPr>
          <p:spPr bwMode="blackWhite">
            <a:xfrm rot="5400000">
              <a:off x="7828195" y="2463707"/>
              <a:ext cx="390525" cy="0"/>
            </a:xfrm>
            <a:prstGeom prst="straightConnector1">
              <a:avLst/>
            </a:prstGeom>
            <a:noFill/>
            <a:ln w="12700">
              <a:solidFill>
                <a:srgbClr val="F7AC1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3714" name="AutoShape 121"/>
            <p:cNvCxnSpPr>
              <a:cxnSpLocks noChangeShapeType="1"/>
              <a:stCxn id="113710" idx="3"/>
              <a:endCxn id="113711" idx="1"/>
            </p:cNvCxnSpPr>
            <p:nvPr/>
          </p:nvCxnSpPr>
          <p:spPr bwMode="blackWhite">
            <a:xfrm>
              <a:off x="7855183" y="2527207"/>
              <a:ext cx="319087" cy="0"/>
            </a:xfrm>
            <a:prstGeom prst="straightConnector1">
              <a:avLst/>
            </a:prstGeom>
            <a:noFill/>
            <a:ln w="12700">
              <a:solidFill>
                <a:srgbClr val="F7AC1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3715" name="AutoShape 122"/>
            <p:cNvCxnSpPr>
              <a:cxnSpLocks noChangeShapeType="1"/>
              <a:stCxn id="113708" idx="3"/>
              <a:endCxn id="113709" idx="1"/>
            </p:cNvCxnSpPr>
            <p:nvPr/>
          </p:nvCxnSpPr>
          <p:spPr bwMode="blackWhite">
            <a:xfrm>
              <a:off x="7855183" y="2382744"/>
              <a:ext cx="319087" cy="0"/>
            </a:xfrm>
            <a:prstGeom prst="straightConnector1">
              <a:avLst/>
            </a:prstGeom>
            <a:noFill/>
            <a:ln w="12700">
              <a:solidFill>
                <a:srgbClr val="F7AC1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3716" name="Rectangle 123"/>
            <p:cNvSpPr>
              <a:spLocks noChangeArrowheads="1"/>
            </p:cNvSpPr>
            <p:nvPr/>
          </p:nvSpPr>
          <p:spPr bwMode="blackWhite">
            <a:xfrm>
              <a:off x="7671033" y="1603282"/>
              <a:ext cx="703262" cy="244475"/>
            </a:xfrm>
            <a:prstGeom prst="rect">
              <a:avLst/>
            </a:prstGeom>
            <a:noFill/>
            <a:ln w="127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eaLnBrk="1" hangingPunct="1"/>
              <a:r>
                <a:rPr lang="zh-CN" altLang="en-US" sz="1200">
                  <a:latin typeface="微软雅黑" pitchFamily="34" charset="-122"/>
                  <a:ea typeface="微软雅黑" pitchFamily="34" charset="-122"/>
                </a:rPr>
                <a:t>股份公司</a:t>
              </a:r>
            </a:p>
          </p:txBody>
        </p:sp>
        <p:sp>
          <p:nvSpPr>
            <p:cNvPr id="113719" name="Rectangle 126"/>
            <p:cNvSpPr>
              <a:spLocks noChangeArrowheads="1"/>
            </p:cNvSpPr>
            <p:nvPr/>
          </p:nvSpPr>
          <p:spPr bwMode="blackWhite">
            <a:xfrm>
              <a:off x="7572608" y="1555657"/>
              <a:ext cx="1004887" cy="1530350"/>
            </a:xfrm>
            <a:prstGeom prst="rect">
              <a:avLst/>
            </a:prstGeom>
            <a:noFill/>
            <a:ln w="12700">
              <a:solidFill>
                <a:srgbClr val="3A5063"/>
              </a:solidFill>
              <a:prstDash val="dash"/>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endParaRPr lang="zh-CN" altLang="en-US">
                <a:latin typeface="微软雅黑" pitchFamily="34" charset="-122"/>
                <a:ea typeface="微软雅黑" pitchFamily="34" charset="-122"/>
              </a:endParaRPr>
            </a:p>
          </p:txBody>
        </p:sp>
      </p:grpSp>
      <p:sp>
        <p:nvSpPr>
          <p:cNvPr id="113720" name="Text Box 127"/>
          <p:cNvSpPr txBox="1">
            <a:spLocks noChangeArrowheads="1"/>
          </p:cNvSpPr>
          <p:nvPr/>
        </p:nvSpPr>
        <p:spPr bwMode="auto">
          <a:xfrm>
            <a:off x="548481" y="3155484"/>
            <a:ext cx="655638" cy="419100"/>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pPr>
            <a:r>
              <a:rPr kumimoji="1" lang="zh-CN" altLang="en-US">
                <a:solidFill>
                  <a:srgbClr val="C00000"/>
                </a:solidFill>
                <a:latin typeface="微软雅黑" pitchFamily="34" charset="-122"/>
                <a:ea typeface="微软雅黑" pitchFamily="34" charset="-122"/>
              </a:rPr>
              <a:t>描述</a:t>
            </a:r>
          </a:p>
        </p:txBody>
      </p:sp>
      <p:sp>
        <p:nvSpPr>
          <p:cNvPr id="113721" name="Text Box 128"/>
          <p:cNvSpPr txBox="1">
            <a:spLocks noChangeArrowheads="1"/>
          </p:cNvSpPr>
          <p:nvPr/>
        </p:nvSpPr>
        <p:spPr bwMode="auto">
          <a:xfrm>
            <a:off x="535781" y="4761983"/>
            <a:ext cx="655638" cy="419100"/>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pPr>
            <a:r>
              <a:rPr kumimoji="1" lang="zh-CN" altLang="en-US">
                <a:solidFill>
                  <a:srgbClr val="C00000"/>
                </a:solidFill>
                <a:latin typeface="微软雅黑" pitchFamily="34" charset="-122"/>
                <a:ea typeface="微软雅黑" pitchFamily="34" charset="-122"/>
              </a:rPr>
              <a:t>优点</a:t>
            </a:r>
          </a:p>
        </p:txBody>
      </p:sp>
      <p:sp>
        <p:nvSpPr>
          <p:cNvPr id="113722" name="Text Box 129"/>
          <p:cNvSpPr txBox="1">
            <a:spLocks noChangeArrowheads="1"/>
          </p:cNvSpPr>
          <p:nvPr/>
        </p:nvSpPr>
        <p:spPr bwMode="auto">
          <a:xfrm>
            <a:off x="535781" y="5601940"/>
            <a:ext cx="655638" cy="419100"/>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pPr>
            <a:r>
              <a:rPr kumimoji="1" lang="zh-CN" altLang="en-US">
                <a:solidFill>
                  <a:srgbClr val="C00000"/>
                </a:solidFill>
                <a:latin typeface="微软雅黑" pitchFamily="34" charset="-122"/>
                <a:ea typeface="微软雅黑" pitchFamily="34" charset="-122"/>
              </a:rPr>
              <a:t>缺点</a:t>
            </a:r>
          </a:p>
        </p:txBody>
      </p:sp>
      <p:sp>
        <p:nvSpPr>
          <p:cNvPr id="113723" name="Text Box 130"/>
          <p:cNvSpPr txBox="1">
            <a:spLocks noChangeArrowheads="1"/>
          </p:cNvSpPr>
          <p:nvPr/>
        </p:nvSpPr>
        <p:spPr bwMode="auto">
          <a:xfrm>
            <a:off x="1164431" y="3155484"/>
            <a:ext cx="1495425" cy="914400"/>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101600" indent="-1016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整个事业部为一个独立法人</a:t>
            </a:r>
          </a:p>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事业部内部无其它独立法人</a:t>
            </a:r>
          </a:p>
        </p:txBody>
      </p:sp>
      <p:sp>
        <p:nvSpPr>
          <p:cNvPr id="113724" name="Text Box 131"/>
          <p:cNvSpPr txBox="1">
            <a:spLocks noChangeArrowheads="1"/>
          </p:cNvSpPr>
          <p:nvPr/>
        </p:nvSpPr>
        <p:spPr bwMode="auto">
          <a:xfrm>
            <a:off x="1151731" y="4761983"/>
            <a:ext cx="1550988" cy="830997"/>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101600" indent="-1016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整个事业部为唯一的独立法人有利于事业部内业务的整合协调</a:t>
            </a:r>
          </a:p>
        </p:txBody>
      </p:sp>
      <p:sp>
        <p:nvSpPr>
          <p:cNvPr id="113725" name="Text Box 132"/>
          <p:cNvSpPr txBox="1">
            <a:spLocks noChangeArrowheads="1"/>
          </p:cNvSpPr>
          <p:nvPr/>
        </p:nvSpPr>
        <p:spPr bwMode="auto">
          <a:xfrm>
            <a:off x="1151731" y="5589240"/>
            <a:ext cx="1538288" cy="646331"/>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101600" indent="-1016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事业部需承担内部所有业务单位的经营风险</a:t>
            </a:r>
          </a:p>
        </p:txBody>
      </p:sp>
      <p:sp>
        <p:nvSpPr>
          <p:cNvPr id="113726" name="Text Box 133"/>
          <p:cNvSpPr txBox="1">
            <a:spLocks noChangeArrowheads="1"/>
          </p:cNvSpPr>
          <p:nvPr/>
        </p:nvSpPr>
        <p:spPr bwMode="auto">
          <a:xfrm>
            <a:off x="2736896" y="3155484"/>
            <a:ext cx="2226423" cy="1371600"/>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101600" indent="-1016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各下属业务单位分别为独立法人</a:t>
            </a:r>
          </a:p>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事业部非独立法人</a:t>
            </a:r>
          </a:p>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下属业务单位（独立法人）通过外包管理形式使用事业部的职能结构</a:t>
            </a:r>
          </a:p>
        </p:txBody>
      </p:sp>
      <p:sp>
        <p:nvSpPr>
          <p:cNvPr id="113727" name="Text Box 134"/>
          <p:cNvSpPr txBox="1">
            <a:spLocks noChangeArrowheads="1"/>
          </p:cNvSpPr>
          <p:nvPr/>
        </p:nvSpPr>
        <p:spPr bwMode="auto">
          <a:xfrm>
            <a:off x="2756694" y="4761983"/>
            <a:ext cx="2206625" cy="457200"/>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101600" indent="-1016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可以有效规避下属业务单位的经营风险</a:t>
            </a:r>
          </a:p>
        </p:txBody>
      </p:sp>
      <p:sp>
        <p:nvSpPr>
          <p:cNvPr id="113728" name="Text Box 135"/>
          <p:cNvSpPr txBox="1">
            <a:spLocks noChangeArrowheads="1"/>
          </p:cNvSpPr>
          <p:nvPr/>
        </p:nvSpPr>
        <p:spPr bwMode="auto">
          <a:xfrm>
            <a:off x="2736896" y="5589240"/>
            <a:ext cx="2232024" cy="646331"/>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101600" indent="-1016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传统的观点有可能阻碍事业部对下属业务单位的正常管理</a:t>
            </a:r>
          </a:p>
        </p:txBody>
      </p:sp>
      <p:sp>
        <p:nvSpPr>
          <p:cNvPr id="113730" name="Text Box 137"/>
          <p:cNvSpPr txBox="1">
            <a:spLocks noChangeArrowheads="1"/>
          </p:cNvSpPr>
          <p:nvPr/>
        </p:nvSpPr>
        <p:spPr bwMode="auto">
          <a:xfrm>
            <a:off x="5017294" y="4761983"/>
            <a:ext cx="1938337" cy="457200"/>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101600" indent="-1016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可以有效规避下属业务单位的经营风险</a:t>
            </a:r>
          </a:p>
        </p:txBody>
      </p:sp>
      <p:sp>
        <p:nvSpPr>
          <p:cNvPr id="113731" name="Text Box 138"/>
          <p:cNvSpPr txBox="1">
            <a:spLocks noChangeArrowheads="1"/>
          </p:cNvSpPr>
          <p:nvPr/>
        </p:nvSpPr>
        <p:spPr bwMode="auto">
          <a:xfrm>
            <a:off x="5003006" y="5589240"/>
            <a:ext cx="2019300" cy="646331"/>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101600" indent="-1016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传统的观点有可能阻碍事业部对下属业务单位的正常管理</a:t>
            </a:r>
          </a:p>
        </p:txBody>
      </p:sp>
      <p:sp>
        <p:nvSpPr>
          <p:cNvPr id="113732" name="Text Box 139"/>
          <p:cNvSpPr txBox="1">
            <a:spLocks noChangeArrowheads="1"/>
          </p:cNvSpPr>
          <p:nvPr/>
        </p:nvSpPr>
        <p:spPr bwMode="auto">
          <a:xfrm>
            <a:off x="7204868" y="3155484"/>
            <a:ext cx="1917699" cy="914400"/>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101600" indent="-1016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事业部及事业部以下不设独立法人</a:t>
            </a:r>
          </a:p>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包含多个事业部的股份公司为独立法人</a:t>
            </a:r>
          </a:p>
        </p:txBody>
      </p:sp>
      <p:sp>
        <p:nvSpPr>
          <p:cNvPr id="113733" name="Text Box 140"/>
          <p:cNvSpPr txBox="1">
            <a:spLocks noChangeArrowheads="1"/>
          </p:cNvSpPr>
          <p:nvPr/>
        </p:nvSpPr>
        <p:spPr bwMode="auto">
          <a:xfrm>
            <a:off x="7204868" y="4761983"/>
            <a:ext cx="1935163" cy="646331"/>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101600" indent="-1016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事业部内无独立法人有利于事业部内业务的整合协调</a:t>
            </a:r>
          </a:p>
        </p:txBody>
      </p:sp>
      <p:sp>
        <p:nvSpPr>
          <p:cNvPr id="113734" name="Text Box 141"/>
          <p:cNvSpPr txBox="1">
            <a:spLocks noChangeArrowheads="1"/>
          </p:cNvSpPr>
          <p:nvPr/>
        </p:nvSpPr>
        <p:spPr bwMode="auto">
          <a:xfrm>
            <a:off x="7204867" y="5589240"/>
            <a:ext cx="1935163" cy="646331"/>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101600" indent="-101600"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buClr>
                <a:srgbClr val="FF0000"/>
              </a:buClr>
              <a:buFontTx/>
              <a:buChar char="•"/>
            </a:pPr>
            <a:r>
              <a:rPr lang="zh-CN" altLang="en-US" sz="1200" b="0">
                <a:latin typeface="微软雅黑" pitchFamily="34" charset="-122"/>
                <a:ea typeface="微软雅黑" pitchFamily="34" charset="-122"/>
              </a:rPr>
              <a:t>股份公司完全承担事业部内所有债务与事故责任</a:t>
            </a:r>
          </a:p>
        </p:txBody>
      </p:sp>
      <p:sp>
        <p:nvSpPr>
          <p:cNvPr id="113735" name="Rectangle 142"/>
          <p:cNvSpPr>
            <a:spLocks noChangeArrowheads="1"/>
          </p:cNvSpPr>
          <p:nvPr/>
        </p:nvSpPr>
        <p:spPr bwMode="blackWhite">
          <a:xfrm>
            <a:off x="721037" y="2060848"/>
            <a:ext cx="255588" cy="152400"/>
          </a:xfrm>
          <a:prstGeom prst="rect">
            <a:avLst/>
          </a:prstGeom>
          <a:noFill/>
          <a:ln w="12700">
            <a:solidFill>
              <a:srgbClr val="3A5063"/>
            </a:solidFill>
            <a:prstDash val="dash"/>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endParaRPr lang="zh-CN" altLang="en-US">
              <a:latin typeface="微软雅黑" pitchFamily="34" charset="-122"/>
              <a:ea typeface="微软雅黑" pitchFamily="34" charset="-122"/>
            </a:endParaRPr>
          </a:p>
        </p:txBody>
      </p:sp>
      <p:sp>
        <p:nvSpPr>
          <p:cNvPr id="113736" name="Rectangle 143"/>
          <p:cNvSpPr>
            <a:spLocks noChangeArrowheads="1"/>
          </p:cNvSpPr>
          <p:nvPr/>
        </p:nvSpPr>
        <p:spPr bwMode="auto">
          <a:xfrm>
            <a:off x="541834" y="2271167"/>
            <a:ext cx="666750" cy="15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342900" indent="-342900" algn="ctr" eaLnBrk="1" hangingPunct="1">
              <a:spcBef>
                <a:spcPct val="20000"/>
              </a:spcBef>
              <a:spcAft>
                <a:spcPct val="20000"/>
              </a:spcAft>
            </a:pPr>
            <a:r>
              <a:rPr lang="zh-CN" altLang="en-US" sz="1000">
                <a:solidFill>
                  <a:srgbClr val="000000"/>
                </a:solidFill>
                <a:latin typeface="微软雅黑" pitchFamily="34" charset="-122"/>
                <a:ea typeface="微软雅黑" pitchFamily="34" charset="-122"/>
              </a:rPr>
              <a:t>独立法人</a:t>
            </a:r>
          </a:p>
        </p:txBody>
      </p:sp>
      <p:sp>
        <p:nvSpPr>
          <p:cNvPr id="87" name="Rectangle 2"/>
          <p:cNvSpPr txBox="1">
            <a:spLocks noChangeArrowheads="1"/>
          </p:cNvSpPr>
          <p:nvPr/>
        </p:nvSpPr>
        <p:spPr bwMode="auto">
          <a:xfrm>
            <a:off x="511174" y="892076"/>
            <a:ext cx="7344009" cy="520700"/>
          </a:xfrm>
          <a:prstGeom prst="rect">
            <a:avLst/>
          </a:prstGeom>
          <a:noFill/>
          <a:ln w="9525">
            <a:noFill/>
            <a:miter lim="800000"/>
          </a:ln>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pPr marL="342900" indent="-342900">
              <a:buFont typeface="Wingdings" panose="05000000000000000000" pitchFamily="2" charset="2"/>
              <a:buChar char="n"/>
            </a:pPr>
            <a:r>
              <a:rPr lang="zh-CN" altLang="en-US" b="0" kern="0"/>
              <a:t>事业部制从治理结构特点来划分，可分为以下四种：</a:t>
            </a:r>
          </a:p>
        </p:txBody>
      </p:sp>
      <p:sp>
        <p:nvSpPr>
          <p:cNvPr id="89" name="Title 4"/>
          <p:cNvSpPr txBox="1"/>
          <p:nvPr/>
        </p:nvSpPr>
        <p:spPr bwMode="auto">
          <a:xfrm>
            <a:off x="495300" y="304800"/>
            <a:ext cx="8915400" cy="520700"/>
          </a:xfrm>
          <a:prstGeom prst="rect">
            <a:avLst/>
          </a:prstGeom>
          <a:noFill/>
          <a:ln w="9525">
            <a:noFill/>
            <a:miter lim="800000"/>
          </a:ln>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r>
              <a:rPr lang="zh-CN" altLang="en-US" kern="0"/>
              <a:t>理论框架：组织形态</a:t>
            </a:r>
            <a:r>
              <a:rPr lang="en-US" altLang="zh-CN" kern="0"/>
              <a:t>·</a:t>
            </a:r>
            <a:r>
              <a:rPr lang="zh-CN" altLang="en-US" kern="0"/>
              <a:t>事业部型</a:t>
            </a:r>
          </a:p>
        </p:txBody>
      </p:sp>
      <p:sp>
        <p:nvSpPr>
          <p:cNvPr id="98" name="Text Box 127"/>
          <p:cNvSpPr txBox="1">
            <a:spLocks noChangeArrowheads="1"/>
          </p:cNvSpPr>
          <p:nvPr/>
        </p:nvSpPr>
        <p:spPr bwMode="auto">
          <a:xfrm>
            <a:off x="561639" y="1606103"/>
            <a:ext cx="655638" cy="419100"/>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1400" b="1" kern="1200">
                <a:solidFill>
                  <a:schemeClr val="tx1"/>
                </a:solidFill>
                <a:latin typeface="Arial"/>
                <a:ea typeface="宋体"/>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a:ea typeface="宋体"/>
                <a:cs typeface="+mn-cs"/>
              </a:defRPr>
            </a:lvl9pPr>
          </a:lstStyle>
          <a:p>
            <a:pPr algn="l" eaLnBrk="1" hangingPunct="1">
              <a:spcBef>
                <a:spcPct val="50000"/>
              </a:spcBef>
            </a:pPr>
            <a:r>
              <a:rPr kumimoji="1" lang="zh-CN" altLang="en-US">
                <a:solidFill>
                  <a:srgbClr val="C00000"/>
                </a:solidFill>
                <a:latin typeface="微软雅黑" pitchFamily="34" charset="-122"/>
                <a:ea typeface="微软雅黑" pitchFamily="34" charset="-122"/>
              </a:rPr>
              <a:t>形态</a:t>
            </a:r>
          </a:p>
        </p:txBody>
      </p:sp>
    </p:spTree>
    <p:extLst>
      <p:ext uri="{BB962C8B-B14F-4D97-AF65-F5344CB8AC3E}">
        <p14:creationId xmlns:p14="http://schemas.microsoft.com/office/powerpoint/2010/main" val="2056470008"/>
      </p:ext>
    </p:extLst>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金融行业的特殊结构：前、中、后台</a:t>
            </a:r>
            <a:r>
              <a:rPr lang="en-US" altLang="zh-CN"/>
              <a:t>——</a:t>
            </a:r>
            <a:r>
              <a:rPr lang="zh-CN" altLang="en-US"/>
              <a:t>金融行业的业务流程和组织特点</a:t>
            </a:r>
          </a:p>
        </p:txBody>
      </p:sp>
      <p:sp>
        <p:nvSpPr>
          <p:cNvPr id="4" name="五边形 3"/>
          <p:cNvSpPr/>
          <p:nvPr/>
        </p:nvSpPr>
        <p:spPr>
          <a:xfrm>
            <a:off x="939297" y="2977324"/>
            <a:ext cx="1438123" cy="667700"/>
          </a:xfrm>
          <a:prstGeom prst="homePlate">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800" b="1" kern="0">
                <a:solidFill>
                  <a:schemeClr val="bg1"/>
                </a:solidFill>
                <a:latin typeface="微软雅黑" pitchFamily="34" charset="-122"/>
                <a:ea typeface="微软雅黑" pitchFamily="34" charset="-122"/>
              </a:rPr>
              <a:t>获客</a:t>
            </a:r>
          </a:p>
        </p:txBody>
      </p:sp>
      <p:sp>
        <p:nvSpPr>
          <p:cNvPr id="5" name="燕尾形 4"/>
          <p:cNvSpPr/>
          <p:nvPr/>
        </p:nvSpPr>
        <p:spPr>
          <a:xfrm>
            <a:off x="2715400" y="2976932"/>
            <a:ext cx="1489485" cy="667700"/>
          </a:xfrm>
          <a:prstGeom prst="chevron">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800" b="1" kern="0">
                <a:solidFill>
                  <a:schemeClr val="bg1"/>
                </a:solidFill>
                <a:latin typeface="微软雅黑" pitchFamily="34" charset="-122"/>
                <a:ea typeface="微软雅黑" pitchFamily="34" charset="-122"/>
              </a:rPr>
              <a:t>  财务顾问</a:t>
            </a:r>
          </a:p>
        </p:txBody>
      </p:sp>
      <p:sp>
        <p:nvSpPr>
          <p:cNvPr id="6" name="五边形 5"/>
          <p:cNvSpPr/>
          <p:nvPr/>
        </p:nvSpPr>
        <p:spPr>
          <a:xfrm flipH="1">
            <a:off x="7439389" y="2976932"/>
            <a:ext cx="1438123" cy="667700"/>
          </a:xfrm>
          <a:prstGeom prst="homePlate">
            <a:avLst/>
          </a:prstGeom>
          <a:solidFill>
            <a:srgbClr val="CD4E37"/>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800" b="1" kern="0">
                <a:solidFill>
                  <a:schemeClr val="bg1"/>
                </a:solidFill>
                <a:latin typeface="微软雅黑" pitchFamily="34" charset="-122"/>
                <a:ea typeface="微软雅黑" pitchFamily="34" charset="-122"/>
              </a:rPr>
              <a:t>获客</a:t>
            </a:r>
          </a:p>
        </p:txBody>
      </p:sp>
      <p:sp>
        <p:nvSpPr>
          <p:cNvPr id="7" name="燕尾形 6"/>
          <p:cNvSpPr/>
          <p:nvPr/>
        </p:nvSpPr>
        <p:spPr>
          <a:xfrm flipH="1">
            <a:off x="5596697" y="2976932"/>
            <a:ext cx="1489485" cy="667700"/>
          </a:xfrm>
          <a:prstGeom prst="chevron">
            <a:avLst/>
          </a:prstGeom>
          <a:solidFill>
            <a:srgbClr val="CD4E37"/>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1800" b="1" kern="0">
                <a:solidFill>
                  <a:schemeClr val="bg1"/>
                </a:solidFill>
                <a:latin typeface="微软雅黑" pitchFamily="34" charset="-122"/>
                <a:ea typeface="微软雅黑" pitchFamily="34" charset="-122"/>
              </a:rPr>
              <a:t>资金管理   </a:t>
            </a:r>
          </a:p>
        </p:txBody>
      </p:sp>
      <p:sp>
        <p:nvSpPr>
          <p:cNvPr id="8" name="流程图: 过程 7"/>
          <p:cNvSpPr/>
          <p:nvPr/>
        </p:nvSpPr>
        <p:spPr>
          <a:xfrm>
            <a:off x="2536541" y="2060848"/>
            <a:ext cx="4904633" cy="2709405"/>
          </a:xfrm>
          <a:prstGeom prst="flowChartProcess">
            <a:avLst/>
          </a:prstGeom>
          <a:noFill/>
          <a:ln>
            <a:solidFill>
              <a:srgbClr val="3A5063"/>
            </a:solidFill>
            <a:prstDash val="dash"/>
          </a:ln>
        </p:spPr>
        <p:style>
          <a:lnRef idx="2">
            <a:schemeClr val="accent2"/>
          </a:lnRef>
          <a:fillRef idx="1">
            <a:schemeClr val="lt1"/>
          </a:fillRef>
          <a:effectRef idx="0">
            <a:schemeClr val="accent2"/>
          </a:effectRef>
          <a:fontRef idx="minor">
            <a:schemeClr val="dk1"/>
          </a:fontRef>
        </p:style>
        <p:txBody>
          <a:bodyPr wrap="none" rtlCol="0" anchor="b">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2000" b="1" kern="0">
                <a:solidFill>
                  <a:srgbClr val="3A5063"/>
                </a:solidFill>
                <a:latin typeface="微软雅黑" pitchFamily="34" charset="-122"/>
                <a:ea typeface="微软雅黑" pitchFamily="34" charset="-122"/>
              </a:rPr>
              <a:t>风险控制</a:t>
            </a:r>
          </a:p>
        </p:txBody>
      </p:sp>
      <p:sp>
        <p:nvSpPr>
          <p:cNvPr id="9" name="矩形 8"/>
          <p:cNvSpPr/>
          <p:nvPr/>
        </p:nvSpPr>
        <p:spPr>
          <a:xfrm>
            <a:off x="4739434" y="2221970"/>
            <a:ext cx="504056" cy="2062436"/>
          </a:xfrm>
          <a:prstGeom prst="rect">
            <a:avLst/>
          </a:prstGeom>
          <a:solidFill>
            <a:srgbClr val="3A5063"/>
          </a:solidFill>
          <a:ln>
            <a:noFill/>
          </a:ln>
        </p:spPr>
        <p:style>
          <a:lnRef idx="2">
            <a:schemeClr val="accent2"/>
          </a:lnRef>
          <a:fillRef idx="1">
            <a:schemeClr val="lt1"/>
          </a:fillRef>
          <a:effectRef idx="0">
            <a:schemeClr val="accent2"/>
          </a:effectRef>
          <a:fontRef idx="minor">
            <a:schemeClr val="dk1"/>
          </a:fontRef>
        </p:style>
        <p:txBody>
          <a:bodyPr vert="eaVert"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2000" b="1" kern="0">
                <a:solidFill>
                  <a:schemeClr val="bg1"/>
                </a:solidFill>
                <a:latin typeface="微软雅黑" pitchFamily="34" charset="-122"/>
                <a:ea typeface="微软雅黑" pitchFamily="34" charset="-122"/>
              </a:rPr>
              <a:t>匹配对接</a:t>
            </a:r>
          </a:p>
        </p:txBody>
      </p:sp>
      <p:sp>
        <p:nvSpPr>
          <p:cNvPr id="10" name="梯形 9"/>
          <p:cNvSpPr/>
          <p:nvPr/>
        </p:nvSpPr>
        <p:spPr>
          <a:xfrm>
            <a:off x="775280" y="4960796"/>
            <a:ext cx="8426192" cy="628444"/>
          </a:xfrm>
          <a:prstGeom prst="trapezoid">
            <a:avLst/>
          </a:prstGeom>
          <a:solidFill>
            <a:srgbClr val="3A5063"/>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Arial"/>
                <a:ea typeface="ＭＳ Ｐゴシック" pitchFamily="108" charset="-128"/>
                <a:cs typeface="+mn-cs"/>
              </a:defRPr>
            </a:lvl5pPr>
            <a:lvl6pPr marL="2286000" algn="l" defTabSz="914400" rtl="0" eaLnBrk="1" latinLnBrk="0" hangingPunct="1">
              <a:defRPr sz="2400" kern="1200">
                <a:solidFill>
                  <a:srgbClr val="000000"/>
                </a:solidFill>
                <a:latin typeface="Arial"/>
                <a:ea typeface="ＭＳ Ｐゴシック" pitchFamily="108" charset="-128"/>
                <a:cs typeface="+mn-cs"/>
              </a:defRPr>
            </a:lvl6pPr>
            <a:lvl7pPr marL="2743200" algn="l" defTabSz="914400" rtl="0" eaLnBrk="1" latinLnBrk="0" hangingPunct="1">
              <a:defRPr sz="2400" kern="1200">
                <a:solidFill>
                  <a:srgbClr val="000000"/>
                </a:solidFill>
                <a:latin typeface="Arial"/>
                <a:ea typeface="ＭＳ Ｐゴシック" pitchFamily="108" charset="-128"/>
                <a:cs typeface="+mn-cs"/>
              </a:defRPr>
            </a:lvl7pPr>
            <a:lvl8pPr marL="3200400" algn="l" defTabSz="914400" rtl="0" eaLnBrk="1" latinLnBrk="0" hangingPunct="1">
              <a:defRPr sz="2400" kern="1200">
                <a:solidFill>
                  <a:srgbClr val="000000"/>
                </a:solidFill>
                <a:latin typeface="Arial"/>
                <a:ea typeface="ＭＳ Ｐゴシック" pitchFamily="108" charset="-128"/>
                <a:cs typeface="+mn-cs"/>
              </a:defRPr>
            </a:lvl8pPr>
            <a:lvl9pPr marL="3657600" algn="l" defTabSz="914400" rtl="0" eaLnBrk="1" latinLnBrk="0" hangingPunct="1">
              <a:defRPr sz="2400" kern="1200">
                <a:solidFill>
                  <a:srgbClr val="000000"/>
                </a:solidFill>
                <a:latin typeface="Arial"/>
                <a:ea typeface="ＭＳ Ｐゴシック" pitchFamily="108" charset="-128"/>
                <a:cs typeface="+mn-cs"/>
              </a:defRPr>
            </a:lvl9pPr>
          </a:lstStyle>
          <a:p>
            <a:pPr algn="ctr"/>
            <a:r>
              <a:rPr lang="zh-CN" altLang="en-US" sz="2000" b="1" kern="0">
                <a:solidFill>
                  <a:schemeClr val="bg1"/>
                </a:solidFill>
                <a:latin typeface="微软雅黑" pitchFamily="34" charset="-122"/>
                <a:ea typeface="微软雅黑" pitchFamily="34" charset="-122"/>
              </a:rPr>
              <a:t>辅助支撑</a:t>
            </a:r>
          </a:p>
        </p:txBody>
      </p:sp>
      <p:sp>
        <p:nvSpPr>
          <p:cNvPr id="11" name="TextBox 10"/>
          <p:cNvSpPr txBox="1"/>
          <p:nvPr/>
        </p:nvSpPr>
        <p:spPr>
          <a:xfrm>
            <a:off x="855340" y="1743199"/>
            <a:ext cx="1107996"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b="1">
                <a:solidFill>
                  <a:srgbClr val="F7AC12"/>
                </a:solidFill>
                <a:latin typeface="微软雅黑" pitchFamily="34" charset="-122"/>
                <a:ea typeface="微软雅黑" pitchFamily="34" charset="-122"/>
              </a:rPr>
              <a:t>资产方</a:t>
            </a:r>
          </a:p>
        </p:txBody>
      </p:sp>
      <p:sp>
        <p:nvSpPr>
          <p:cNvPr id="12" name="TextBox 11"/>
          <p:cNvSpPr txBox="1"/>
          <p:nvPr/>
        </p:nvSpPr>
        <p:spPr>
          <a:xfrm>
            <a:off x="7832064" y="1743199"/>
            <a:ext cx="1107996"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r>
              <a:rPr lang="zh-CN" altLang="en-US" b="1">
                <a:solidFill>
                  <a:srgbClr val="CD4E37"/>
                </a:solidFill>
                <a:latin typeface="微软雅黑" pitchFamily="34" charset="-122"/>
                <a:ea typeface="微软雅黑" pitchFamily="34" charset="-122"/>
              </a:rPr>
              <a:t>资金方</a:t>
            </a:r>
          </a:p>
        </p:txBody>
      </p:sp>
    </p:spTree>
    <p:extLst>
      <p:ext uri="{BB962C8B-B14F-4D97-AF65-F5344CB8AC3E}">
        <p14:creationId xmlns:p14="http://schemas.microsoft.com/office/powerpoint/2010/main" val="3625596632"/>
      </p:ext>
    </p:extLst>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 name="Rectangle 175"/>
          <p:cNvSpPr>
            <a:spLocks noChangeArrowheads="1"/>
          </p:cNvSpPr>
          <p:nvPr/>
        </p:nvSpPr>
        <p:spPr bwMode="auto">
          <a:xfrm>
            <a:off x="0" y="457200"/>
            <a:ext cx="9906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1800" b="0" i="0" u="none" strike="noStrike" cap="none" normalizeH="0" baseline="0">
              <a:ln>
                <a:noFill/>
              </a:ln>
              <a:solidFill>
                <a:schemeClr val="tx1"/>
              </a:solidFill>
              <a:effectLst/>
              <a:latin typeface="Arial" pitchFamily="34" charset="0"/>
              <a:ea typeface="宋体" pitchFamily="2" charset="-122"/>
              <a:cs typeface="宋体" pitchFamily="2" charset="-122"/>
            </a:endParaRPr>
          </a:p>
        </p:txBody>
      </p:sp>
      <p:sp>
        <p:nvSpPr>
          <p:cNvPr id="126" name="Title 4"/>
          <p:cNvSpPr txBox="1"/>
          <p:nvPr/>
        </p:nvSpPr>
        <p:spPr bwMode="auto">
          <a:xfrm>
            <a:off x="495300" y="304800"/>
            <a:ext cx="8915400" cy="520700"/>
          </a:xfrm>
          <a:prstGeom prst="rect">
            <a:avLst/>
          </a:prstGeom>
          <a:noFill/>
          <a:ln w="9525">
            <a:noFill/>
            <a:miter lim="800000"/>
          </a:ln>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r>
              <a:rPr lang="zh-CN" altLang="en-US" kern="0"/>
              <a:t>金融行业的特殊结构：前、中、后台</a:t>
            </a:r>
            <a:r>
              <a:rPr lang="en-US" altLang="zh-CN" kern="0"/>
              <a:t>——</a:t>
            </a:r>
            <a:r>
              <a:rPr lang="zh-CN" altLang="en-US" kern="0"/>
              <a:t>某商业银行组织结构</a:t>
            </a:r>
          </a:p>
        </p:txBody>
      </p:sp>
      <p:sp>
        <p:nvSpPr>
          <p:cNvPr id="127" name="Rectangle 2"/>
          <p:cNvSpPr txBox="1">
            <a:spLocks noChangeArrowheads="1"/>
          </p:cNvSpPr>
          <p:nvPr/>
        </p:nvSpPr>
        <p:spPr bwMode="auto">
          <a:xfrm>
            <a:off x="511175" y="1196752"/>
            <a:ext cx="9056688" cy="520700"/>
          </a:xfrm>
          <a:prstGeom prst="rect">
            <a:avLst/>
          </a:prstGeom>
          <a:noFill/>
          <a:ln w="9525">
            <a:noFill/>
            <a:miter lim="800000"/>
          </a:ln>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vert="horz" wrap="square" lIns="0" tIns="0" rIns="0" bIns="0" numCol="1" anchor="b" anchorCtr="0" compatLnSpc="1">
            <a:prstTxWarp prst="textNoShape">
              <a:avLst/>
            </a:prstTxWarp>
          </a:bodyPr>
          <a:lstStyle>
            <a:defPPr>
              <a:defRPr lang="en-US"/>
            </a:defPPr>
            <a:lvl1pPr algn="l" rtl="0" eaLnBrk="1" fontAlgn="base" hangingPunct="1">
              <a:spcBef>
                <a:spcPct val="0"/>
              </a:spcBef>
              <a:spcAft>
                <a:spcPct val="0"/>
              </a:spcAft>
              <a:defRPr sz="2000" b="1" kern="1200">
                <a:solidFill>
                  <a:schemeClr val="tx1"/>
                </a:solidFill>
                <a:latin typeface="Arial" pitchFamily="34" charset="0"/>
                <a:ea typeface="微软雅黑" pitchFamily="34" charset="-122"/>
                <a:cs typeface="+mj-cs"/>
              </a:defRPr>
            </a:lvl1pPr>
            <a:lvl2pPr marL="4572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2pPr>
            <a:lvl3pPr marL="9144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3pPr>
            <a:lvl4pPr marL="13716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4pPr>
            <a:lvl5pPr marL="1828800" algn="l" rtl="0" eaLnBrk="1" fontAlgn="base" hangingPunct="1">
              <a:spcBef>
                <a:spcPct val="0"/>
              </a:spcBef>
              <a:spcAft>
                <a:spcPct val="0"/>
              </a:spcAft>
              <a:defRPr sz="2000" kern="1200">
                <a:solidFill>
                  <a:srgbClr val="E11B22"/>
                </a:solidFill>
                <a:latin typeface="Arial"/>
                <a:ea typeface="ＭＳ Ｐゴシック" pitchFamily="108" charset="-128"/>
                <a:cs typeface="+mn-cs"/>
              </a:defRPr>
            </a:lvl5pPr>
            <a:lvl6pPr marL="4572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6pPr>
            <a:lvl7pPr marL="9144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7pPr>
            <a:lvl8pPr marL="13716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8pPr>
            <a:lvl9pPr marL="1828800" algn="l" defTabSz="914400" rtl="0" eaLnBrk="1" fontAlgn="base" latinLnBrk="0" hangingPunct="1">
              <a:spcBef>
                <a:spcPct val="0"/>
              </a:spcBef>
              <a:spcAft>
                <a:spcPct val="0"/>
              </a:spcAft>
              <a:defRPr sz="2000" kern="1200">
                <a:solidFill>
                  <a:srgbClr val="E11B22"/>
                </a:solidFill>
                <a:latin typeface="Arial"/>
                <a:ea typeface="ＭＳ Ｐゴシック" pitchFamily="108" charset="-128"/>
                <a:cs typeface="+mn-cs"/>
              </a:defRPr>
            </a:lvl9pPr>
          </a:lstStyle>
          <a:p>
            <a:pPr marL="342900" indent="-342900">
              <a:buFont typeface="Wingdings" panose="05000000000000000000" pitchFamily="2" charset="2"/>
              <a:buChar char="n"/>
            </a:pPr>
            <a:r>
              <a:rPr lang="zh-CN" altLang="en-US" b="0"/>
              <a:t>在金融行业组织设计的过程中，除了前述的基本方法和基本原则之外，建立有别于传统行业的“前、中、后台” 部门概念也是必须着重考虑的因素。</a:t>
            </a:r>
            <a:endParaRPr lang="zh-TW" altLang="en-US" b="0" kern="0"/>
          </a:p>
        </p:txBody>
      </p:sp>
      <p:pic>
        <p:nvPicPr>
          <p:cNvPr id="124" name="图片 123"/>
          <p:cNvPicPr>
            <a:picLocks noChangeAspect="1"/>
          </p:cNvPicPr>
          <p:nvPr/>
        </p:nvPicPr>
        <p:blipFill>
          <a:blip r:embed="rId3"/>
          <a:stretch>
            <a:fillRect/>
          </a:stretch>
        </p:blipFill>
        <p:spPr>
          <a:xfrm>
            <a:off x="1875421" y="1844824"/>
            <a:ext cx="6328196" cy="4889416"/>
          </a:xfrm>
          <a:prstGeom prst="rect">
            <a:avLst/>
          </a:prstGeom>
        </p:spPr>
      </p:pic>
    </p:spTree>
    <p:extLst>
      <p:ext uri="{BB962C8B-B14F-4D97-AF65-F5344CB8AC3E}">
        <p14:creationId xmlns:p14="http://schemas.microsoft.com/office/powerpoint/2010/main" val="53523526"/>
      </p:ext>
    </p:extLst>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1" name="组合 60"/>
          <p:cNvGrpSpPr/>
          <p:nvPr/>
        </p:nvGrpSpPr>
        <p:grpSpPr>
          <a:xfrm>
            <a:off x="1605610" y="2864498"/>
            <a:ext cx="4807566" cy="1740997"/>
            <a:chOff x="1605610" y="3080522"/>
            <a:chExt cx="4807566" cy="1740997"/>
          </a:xfrm>
        </p:grpSpPr>
        <p:cxnSp>
          <p:nvCxnSpPr>
            <p:cNvPr id="50" name="曲线连接符 49"/>
            <p:cNvCxnSpPr/>
            <p:nvPr/>
          </p:nvCxnSpPr>
          <p:spPr bwMode="auto">
            <a:xfrm rot="10800000" flipV="1">
              <a:off x="3701877" y="3080522"/>
              <a:ext cx="2711299" cy="1740995"/>
            </a:xfrm>
            <a:prstGeom prst="curvedConnector3">
              <a:avLst>
                <a:gd name="adj1" fmla="val 50000"/>
              </a:avLst>
            </a:prstGeom>
            <a:solidFill>
              <a:schemeClr val="accent1"/>
            </a:solidFill>
            <a:ln w="28575" cap="flat" cmpd="sng" algn="ctr">
              <a:solidFill>
                <a:srgbClr val="47545C"/>
              </a:solidFill>
              <a:prstDash val="solid"/>
              <a:round/>
              <a:headEnd type="none" w="med" len="med"/>
              <a:tailEnd type="none" w="med" len="med"/>
            </a:ln>
            <a:effectLst/>
          </p:spPr>
        </p:cxnSp>
        <p:cxnSp>
          <p:nvCxnSpPr>
            <p:cNvPr id="47" name="曲线连接符 46"/>
            <p:cNvCxnSpPr/>
            <p:nvPr/>
          </p:nvCxnSpPr>
          <p:spPr bwMode="auto">
            <a:xfrm>
              <a:off x="1605610" y="3131675"/>
              <a:ext cx="2073308" cy="1689844"/>
            </a:xfrm>
            <a:prstGeom prst="curvedConnector3">
              <a:avLst>
                <a:gd name="adj1" fmla="val 50000"/>
              </a:avLst>
            </a:prstGeom>
            <a:solidFill>
              <a:schemeClr val="accent1"/>
            </a:solidFill>
            <a:ln w="28575" cap="flat" cmpd="sng" algn="ctr">
              <a:solidFill>
                <a:srgbClr val="47545C"/>
              </a:solidFill>
              <a:prstDash val="solid"/>
              <a:round/>
              <a:headEnd type="none" w="med" len="med"/>
              <a:tailEnd type="none" w="med" len="med"/>
            </a:ln>
            <a:effectLst/>
          </p:spPr>
        </p:cxnSp>
      </p:grpSp>
      <p:pic>
        <p:nvPicPr>
          <p:cNvPr id="13" name="图片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528" y="1657919"/>
            <a:ext cx="1693984" cy="1288342"/>
          </a:xfrm>
          <a:prstGeom prst="rect">
            <a:avLst/>
          </a:prstGeom>
        </p:spPr>
      </p:pic>
      <p:pic>
        <p:nvPicPr>
          <p:cNvPr id="14" name="图片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60157" y="4025637"/>
            <a:ext cx="1650688" cy="1612815"/>
          </a:xfrm>
          <a:prstGeom prst="rect">
            <a:avLst/>
          </a:prstGeom>
        </p:spPr>
      </p:pic>
      <p:pic>
        <p:nvPicPr>
          <p:cNvPr id="15" name="图片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85048" y="1676934"/>
            <a:ext cx="1653723" cy="1385805"/>
          </a:xfrm>
          <a:prstGeom prst="rect">
            <a:avLst/>
          </a:prstGeom>
        </p:spPr>
      </p:pic>
      <p:grpSp>
        <p:nvGrpSpPr>
          <p:cNvPr id="25" name="组合 24"/>
          <p:cNvGrpSpPr/>
          <p:nvPr/>
        </p:nvGrpSpPr>
        <p:grpSpPr>
          <a:xfrm>
            <a:off x="2464152" y="1357693"/>
            <a:ext cx="2300857" cy="1605493"/>
            <a:chOff x="2464152" y="1328574"/>
            <a:chExt cx="2300857" cy="1605493"/>
          </a:xfrm>
        </p:grpSpPr>
        <p:sp>
          <p:nvSpPr>
            <p:cNvPr id="21" name="圆角矩形 20"/>
            <p:cNvSpPr/>
            <p:nvPr/>
          </p:nvSpPr>
          <p:spPr>
            <a:xfrm>
              <a:off x="2608815" y="1328574"/>
              <a:ext cx="2034109" cy="1605493"/>
            </a:xfrm>
            <a:prstGeom prst="roundRect">
              <a:avLst>
                <a:gd name="adj" fmla="val 3666"/>
              </a:avLst>
            </a:prstGeom>
            <a:solidFill>
              <a:schemeClr val="bg1">
                <a:lumMod val="95000"/>
              </a:schemeClr>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5pPr>
              <a:lvl6pPr marL="2286000" algn="l" defTabSz="914400" rtl="0" eaLnBrk="1" latinLnBrk="0" hangingPunct="1">
                <a:defRPr sz="2400" kern="1200">
                  <a:solidFill>
                    <a:srgbClr val="000000"/>
                  </a:solidFill>
                  <a:latin typeface="Calibri"/>
                  <a:ea typeface="ＭＳ Ｐゴシック" pitchFamily="108" charset="-128"/>
                  <a:cs typeface="+mn-cs"/>
                </a:defRPr>
              </a:lvl6pPr>
              <a:lvl7pPr marL="2743200" algn="l" defTabSz="914400" rtl="0" eaLnBrk="1" latinLnBrk="0" hangingPunct="1">
                <a:defRPr sz="2400" kern="1200">
                  <a:solidFill>
                    <a:srgbClr val="000000"/>
                  </a:solidFill>
                  <a:latin typeface="Calibri"/>
                  <a:ea typeface="ＭＳ Ｐゴシック" pitchFamily="108" charset="-128"/>
                  <a:cs typeface="+mn-cs"/>
                </a:defRPr>
              </a:lvl7pPr>
              <a:lvl8pPr marL="3200400" algn="l" defTabSz="914400" rtl="0" eaLnBrk="1" latinLnBrk="0" hangingPunct="1">
                <a:defRPr sz="2400" kern="1200">
                  <a:solidFill>
                    <a:srgbClr val="000000"/>
                  </a:solidFill>
                  <a:latin typeface="Calibri"/>
                  <a:ea typeface="ＭＳ Ｐゴシック" pitchFamily="108" charset="-128"/>
                  <a:cs typeface="+mn-cs"/>
                </a:defRPr>
              </a:lvl8pPr>
              <a:lvl9pPr marL="3657600" algn="l" defTabSz="914400" rtl="0" eaLnBrk="1" latinLnBrk="0" hangingPunct="1">
                <a:defRPr sz="2400" kern="1200">
                  <a:solidFill>
                    <a:srgbClr val="000000"/>
                  </a:solidFill>
                  <a:latin typeface="Calibri"/>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17" name="文本框 16"/>
            <p:cNvSpPr txBox="1"/>
            <p:nvPr/>
          </p:nvSpPr>
          <p:spPr>
            <a:xfrm>
              <a:off x="2906694" y="1897769"/>
              <a:ext cx="1415772"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a:latin typeface="微软雅黑" pitchFamily="34" charset="-122"/>
                  <a:ea typeface="微软雅黑" pitchFamily="34" charset="-122"/>
                </a:rPr>
                <a:t>开疆拓土</a:t>
              </a:r>
            </a:p>
          </p:txBody>
        </p:sp>
        <p:sp>
          <p:nvSpPr>
            <p:cNvPr id="19" name="Shape 14772"/>
            <p:cNvSpPr/>
            <p:nvPr/>
          </p:nvSpPr>
          <p:spPr>
            <a:xfrm>
              <a:off x="2464152" y="1561290"/>
              <a:ext cx="2300857" cy="461663"/>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45719" tIns="45719" rIns="45719" bIns="45719" numCol="1" anchor="t">
              <a:spAutoFit/>
            </a:bodyPr>
            <a:lstStyle>
              <a:defPPr>
                <a:defRPr lang="en-US"/>
              </a:defPPr>
              <a:lvl1pPr algn="l" rtl="0" eaLnBrk="0" fontAlgn="base" hangingPunct="0">
                <a:lnSpc>
                  <a:spcPct val="70000"/>
                </a:lnSpc>
                <a:spcBef>
                  <a:spcPct val="0"/>
                </a:spcBef>
                <a:spcAft>
                  <a:spcPct val="0"/>
                </a:spcAft>
                <a:defRPr sz="1400" kern="1200">
                  <a:solidFill>
                    <a:srgbClr val="F7AC12"/>
                  </a:solidFill>
                  <a:uFill>
                    <a:solidFill>
                      <a:srgbClr val="F7AC12"/>
                    </a:solidFill>
                  </a:uFill>
                  <a:latin typeface="+mn-lt"/>
                  <a:ea typeface="+mn-ea"/>
                  <a:cs typeface="+mn-cs"/>
                  <a:sym typeface="Bebas Neue"/>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lnSpc>
                  <a:spcPct val="100000"/>
                </a:lnSpc>
                <a:defRPr sz="1800">
                  <a:solidFill>
                    <a:srgbClr val="000000"/>
                  </a:solidFill>
                  <a:uFillTx/>
                </a:defRPr>
              </a:pPr>
              <a:r>
                <a:rPr lang="en-US" altLang="zh-CN" sz="2400">
                  <a:solidFill>
                    <a:srgbClr val="F7AC12"/>
                  </a:solidFill>
                  <a:uFill>
                    <a:solidFill>
                      <a:srgbClr val="F7AC12"/>
                    </a:solidFill>
                  </a:uFill>
                  <a:latin typeface="微软雅黑" pitchFamily="34" charset="-122"/>
                  <a:ea typeface="微软雅黑" pitchFamily="34" charset="-122"/>
                </a:rPr>
                <a:t>Part One</a:t>
              </a:r>
            </a:p>
          </p:txBody>
        </p:sp>
        <p:sp>
          <p:nvSpPr>
            <p:cNvPr id="20" name="Shape 14773"/>
            <p:cNvSpPr/>
            <p:nvPr/>
          </p:nvSpPr>
          <p:spPr>
            <a:xfrm>
              <a:off x="2513525" y="2287144"/>
              <a:ext cx="2202109" cy="34471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t">
              <a:spAutoFit/>
            </a:bodyPr>
            <a:lstStyle>
              <a:defPPr>
                <a:defRPr lang="en-US"/>
              </a:defPPr>
              <a:lvl1pPr algn="l" rtl="0" eaLnBrk="0" fontAlgn="base" hangingPunct="0">
                <a:lnSpc>
                  <a:spcPct val="140000"/>
                </a:lnSpc>
                <a:spcBef>
                  <a:spcPct val="0"/>
                </a:spcBef>
                <a:spcAft>
                  <a:spcPct val="0"/>
                </a:spcAft>
                <a:defRPr sz="700" kern="1200">
                  <a:solidFill>
                    <a:srgbClr val="808080"/>
                  </a:solidFill>
                  <a:uFill>
                    <a:solidFill>
                      <a:srgbClr val="808080"/>
                    </a:solidFill>
                  </a:uFill>
                  <a:latin typeface="Roboto condensed"/>
                  <a:ea typeface="Roboto condensed"/>
                  <a:cs typeface="Roboto condensed"/>
                  <a:sym typeface="Roboto condensed"/>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defRPr sz="1800">
                  <a:solidFill>
                    <a:srgbClr val="000000"/>
                  </a:solidFill>
                  <a:uFillTx/>
                </a:defRPr>
              </a:pPr>
              <a:r>
                <a:rPr lang="zh-CN" altLang="en-US" sz="1800">
                  <a:solidFill>
                    <a:srgbClr val="808080"/>
                  </a:solidFill>
                  <a:uFill>
                    <a:solidFill>
                      <a:srgbClr val="808080"/>
                    </a:solidFill>
                  </a:uFill>
                  <a:latin typeface="微软雅黑" pitchFamily="34" charset="-122"/>
                  <a:ea typeface="微软雅黑" pitchFamily="34" charset="-122"/>
                </a:rPr>
                <a:t>业务模式选择</a:t>
              </a:r>
              <a:endParaRPr sz="1800">
                <a:solidFill>
                  <a:srgbClr val="808080"/>
                </a:solidFill>
                <a:uFill>
                  <a:solidFill>
                    <a:srgbClr val="808080"/>
                  </a:solidFill>
                </a:uFill>
                <a:latin typeface="微软雅黑" pitchFamily="34" charset="-122"/>
                <a:ea typeface="微软雅黑" pitchFamily="34" charset="-122"/>
              </a:endParaRPr>
            </a:p>
          </p:txBody>
        </p:sp>
      </p:grpSp>
      <p:grpSp>
        <p:nvGrpSpPr>
          <p:cNvPr id="26" name="组合 25"/>
          <p:cNvGrpSpPr/>
          <p:nvPr/>
        </p:nvGrpSpPr>
        <p:grpSpPr>
          <a:xfrm>
            <a:off x="398034" y="3996594"/>
            <a:ext cx="2300857" cy="1701853"/>
            <a:chOff x="2464152" y="1436217"/>
            <a:chExt cx="2300857" cy="1701853"/>
          </a:xfrm>
        </p:grpSpPr>
        <p:sp>
          <p:nvSpPr>
            <p:cNvPr id="27" name="圆角矩形 26"/>
            <p:cNvSpPr/>
            <p:nvPr/>
          </p:nvSpPr>
          <p:spPr>
            <a:xfrm>
              <a:off x="2536048" y="1436217"/>
              <a:ext cx="2156194" cy="1701853"/>
            </a:xfrm>
            <a:prstGeom prst="roundRect">
              <a:avLst>
                <a:gd name="adj" fmla="val 3666"/>
              </a:avLst>
            </a:prstGeom>
            <a:solidFill>
              <a:schemeClr val="bg1">
                <a:lumMod val="95000"/>
              </a:schemeClr>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5pPr>
              <a:lvl6pPr marL="2286000" algn="l" defTabSz="914400" rtl="0" eaLnBrk="1" latinLnBrk="0" hangingPunct="1">
                <a:defRPr sz="2400" kern="1200">
                  <a:solidFill>
                    <a:srgbClr val="000000"/>
                  </a:solidFill>
                  <a:latin typeface="Calibri"/>
                  <a:ea typeface="ＭＳ Ｐゴシック" pitchFamily="108" charset="-128"/>
                  <a:cs typeface="+mn-cs"/>
                </a:defRPr>
              </a:lvl6pPr>
              <a:lvl7pPr marL="2743200" algn="l" defTabSz="914400" rtl="0" eaLnBrk="1" latinLnBrk="0" hangingPunct="1">
                <a:defRPr sz="2400" kern="1200">
                  <a:solidFill>
                    <a:srgbClr val="000000"/>
                  </a:solidFill>
                  <a:latin typeface="Calibri"/>
                  <a:ea typeface="ＭＳ Ｐゴシック" pitchFamily="108" charset="-128"/>
                  <a:cs typeface="+mn-cs"/>
                </a:defRPr>
              </a:lvl7pPr>
              <a:lvl8pPr marL="3200400" algn="l" defTabSz="914400" rtl="0" eaLnBrk="1" latinLnBrk="0" hangingPunct="1">
                <a:defRPr sz="2400" kern="1200">
                  <a:solidFill>
                    <a:srgbClr val="000000"/>
                  </a:solidFill>
                  <a:latin typeface="Calibri"/>
                  <a:ea typeface="ＭＳ Ｐゴシック" pitchFamily="108" charset="-128"/>
                  <a:cs typeface="+mn-cs"/>
                </a:defRPr>
              </a:lvl8pPr>
              <a:lvl9pPr marL="3657600" algn="l" defTabSz="914400" rtl="0" eaLnBrk="1" latinLnBrk="0" hangingPunct="1">
                <a:defRPr sz="2400" kern="1200">
                  <a:solidFill>
                    <a:srgbClr val="000000"/>
                  </a:solidFill>
                  <a:latin typeface="Calibri"/>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28" name="文本框 27"/>
            <p:cNvSpPr txBox="1"/>
            <p:nvPr/>
          </p:nvSpPr>
          <p:spPr>
            <a:xfrm>
              <a:off x="2906694" y="1897769"/>
              <a:ext cx="1415773"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a:latin typeface="微软雅黑" pitchFamily="34" charset="-122"/>
                  <a:ea typeface="微软雅黑" pitchFamily="34" charset="-122"/>
                </a:rPr>
                <a:t>运筹帷幄</a:t>
              </a:r>
            </a:p>
          </p:txBody>
        </p:sp>
        <p:sp>
          <p:nvSpPr>
            <p:cNvPr id="29" name="Shape 14772"/>
            <p:cNvSpPr/>
            <p:nvPr/>
          </p:nvSpPr>
          <p:spPr>
            <a:xfrm>
              <a:off x="2464152" y="1561290"/>
              <a:ext cx="2300857" cy="461663"/>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45719" tIns="45719" rIns="45719" bIns="45719" numCol="1" anchor="t">
              <a:spAutoFit/>
            </a:bodyPr>
            <a:lstStyle>
              <a:defPPr>
                <a:defRPr lang="en-US"/>
              </a:defPPr>
              <a:lvl1pPr algn="l" rtl="0" eaLnBrk="0" fontAlgn="base" hangingPunct="0">
                <a:lnSpc>
                  <a:spcPct val="70000"/>
                </a:lnSpc>
                <a:spcBef>
                  <a:spcPct val="0"/>
                </a:spcBef>
                <a:spcAft>
                  <a:spcPct val="0"/>
                </a:spcAft>
                <a:defRPr sz="1400" kern="1200">
                  <a:solidFill>
                    <a:srgbClr val="F7AC12"/>
                  </a:solidFill>
                  <a:uFill>
                    <a:solidFill>
                      <a:srgbClr val="F7AC12"/>
                    </a:solidFill>
                  </a:uFill>
                  <a:latin typeface="+mn-lt"/>
                  <a:ea typeface="+mn-ea"/>
                  <a:cs typeface="+mn-cs"/>
                  <a:sym typeface="Bebas Neue"/>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lnSpc>
                  <a:spcPct val="100000"/>
                </a:lnSpc>
                <a:defRPr sz="1800">
                  <a:solidFill>
                    <a:srgbClr val="000000"/>
                  </a:solidFill>
                  <a:uFillTx/>
                </a:defRPr>
              </a:pPr>
              <a:r>
                <a:rPr lang="en-US" altLang="zh-CN" sz="2400">
                  <a:solidFill>
                    <a:srgbClr val="F7AC12"/>
                  </a:solidFill>
                  <a:uFill>
                    <a:solidFill>
                      <a:srgbClr val="F7AC12"/>
                    </a:solidFill>
                  </a:uFill>
                  <a:latin typeface="微软雅黑" pitchFamily="34" charset="-122"/>
                  <a:ea typeface="微软雅黑" pitchFamily="34" charset="-122"/>
                </a:rPr>
                <a:t>Part Two </a:t>
              </a:r>
            </a:p>
          </p:txBody>
        </p:sp>
        <p:sp>
          <p:nvSpPr>
            <p:cNvPr id="30" name="Shape 14773"/>
            <p:cNvSpPr/>
            <p:nvPr/>
          </p:nvSpPr>
          <p:spPr>
            <a:xfrm>
              <a:off x="2513090" y="2341106"/>
              <a:ext cx="2202109" cy="553998"/>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t">
              <a:spAutoFit/>
            </a:bodyPr>
            <a:lstStyle>
              <a:defPPr>
                <a:defRPr lang="en-US"/>
              </a:defPPr>
              <a:lvl1pPr algn="l" rtl="0" eaLnBrk="0" fontAlgn="base" hangingPunct="0">
                <a:lnSpc>
                  <a:spcPct val="140000"/>
                </a:lnSpc>
                <a:spcBef>
                  <a:spcPct val="0"/>
                </a:spcBef>
                <a:spcAft>
                  <a:spcPct val="0"/>
                </a:spcAft>
                <a:defRPr sz="700" kern="1200">
                  <a:solidFill>
                    <a:srgbClr val="808080"/>
                  </a:solidFill>
                  <a:uFill>
                    <a:solidFill>
                      <a:srgbClr val="808080"/>
                    </a:solidFill>
                  </a:uFill>
                  <a:latin typeface="Roboto condensed"/>
                  <a:ea typeface="Roboto condensed"/>
                  <a:cs typeface="Roboto condensed"/>
                  <a:sym typeface="Roboto condensed"/>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lnSpc>
                  <a:spcPct val="100000"/>
                </a:lnSpc>
              </a:pPr>
              <a:r>
                <a:rPr lang="zh-CN" altLang="en-US" sz="1800">
                  <a:solidFill>
                    <a:schemeClr val="bg1">
                      <a:lumMod val="50000"/>
                    </a:schemeClr>
                  </a:solidFill>
                  <a:latin typeface="微软雅黑" pitchFamily="34" charset="-122"/>
                  <a:ea typeface="微软雅黑" pitchFamily="34" charset="-122"/>
                </a:rPr>
                <a:t>业务流程梳理</a:t>
              </a:r>
              <a:endParaRPr lang="en-US" altLang="zh-CN" sz="1800">
                <a:solidFill>
                  <a:schemeClr val="bg1">
                    <a:lumMod val="50000"/>
                  </a:schemeClr>
                </a:solidFill>
                <a:latin typeface="微软雅黑" pitchFamily="34" charset="-122"/>
                <a:ea typeface="微软雅黑" pitchFamily="34" charset="-122"/>
              </a:endParaRPr>
            </a:p>
            <a:p>
              <a:pPr algn="ctr">
                <a:lnSpc>
                  <a:spcPct val="100000"/>
                </a:lnSpc>
              </a:pPr>
              <a:r>
                <a:rPr lang="zh-CN" altLang="en-US" sz="1800">
                  <a:solidFill>
                    <a:schemeClr val="bg1">
                      <a:lumMod val="50000"/>
                    </a:schemeClr>
                  </a:solidFill>
                  <a:latin typeface="微软雅黑" pitchFamily="34" charset="-122"/>
                  <a:ea typeface="微软雅黑" pitchFamily="34" charset="-122"/>
                </a:rPr>
                <a:t>和组织结构设置</a:t>
              </a:r>
            </a:p>
          </p:txBody>
        </p:sp>
      </p:grpSp>
      <p:grpSp>
        <p:nvGrpSpPr>
          <p:cNvPr id="31" name="组合 30"/>
          <p:cNvGrpSpPr/>
          <p:nvPr/>
        </p:nvGrpSpPr>
        <p:grpSpPr>
          <a:xfrm>
            <a:off x="7185248" y="1340768"/>
            <a:ext cx="2300857" cy="1605493"/>
            <a:chOff x="2464152" y="1328574"/>
            <a:chExt cx="2300857" cy="1605493"/>
          </a:xfrm>
        </p:grpSpPr>
        <p:sp>
          <p:nvSpPr>
            <p:cNvPr id="32" name="圆角矩形 31"/>
            <p:cNvSpPr/>
            <p:nvPr/>
          </p:nvSpPr>
          <p:spPr>
            <a:xfrm>
              <a:off x="2608815" y="1328574"/>
              <a:ext cx="2034109" cy="1605493"/>
            </a:xfrm>
            <a:prstGeom prst="roundRect">
              <a:avLst>
                <a:gd name="adj" fmla="val 3666"/>
              </a:avLst>
            </a:prstGeom>
            <a:solidFill>
              <a:srgbClr val="F7AC12"/>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5pPr>
              <a:lvl6pPr marL="2286000" algn="l" defTabSz="914400" rtl="0" eaLnBrk="1" latinLnBrk="0" hangingPunct="1">
                <a:defRPr sz="2400" kern="1200">
                  <a:solidFill>
                    <a:srgbClr val="000000"/>
                  </a:solidFill>
                  <a:latin typeface="Calibri"/>
                  <a:ea typeface="ＭＳ Ｐゴシック" pitchFamily="108" charset="-128"/>
                  <a:cs typeface="+mn-cs"/>
                </a:defRPr>
              </a:lvl6pPr>
              <a:lvl7pPr marL="2743200" algn="l" defTabSz="914400" rtl="0" eaLnBrk="1" latinLnBrk="0" hangingPunct="1">
                <a:defRPr sz="2400" kern="1200">
                  <a:solidFill>
                    <a:srgbClr val="000000"/>
                  </a:solidFill>
                  <a:latin typeface="Calibri"/>
                  <a:ea typeface="ＭＳ Ｐゴシック" pitchFamily="108" charset="-128"/>
                  <a:cs typeface="+mn-cs"/>
                </a:defRPr>
              </a:lvl7pPr>
              <a:lvl8pPr marL="3200400" algn="l" defTabSz="914400" rtl="0" eaLnBrk="1" latinLnBrk="0" hangingPunct="1">
                <a:defRPr sz="2400" kern="1200">
                  <a:solidFill>
                    <a:srgbClr val="000000"/>
                  </a:solidFill>
                  <a:latin typeface="Calibri"/>
                  <a:ea typeface="ＭＳ Ｐゴシック" pitchFamily="108" charset="-128"/>
                  <a:cs typeface="+mn-cs"/>
                </a:defRPr>
              </a:lvl8pPr>
              <a:lvl9pPr marL="3657600" algn="l" defTabSz="914400" rtl="0" eaLnBrk="1" latinLnBrk="0" hangingPunct="1">
                <a:defRPr sz="2400" kern="1200">
                  <a:solidFill>
                    <a:srgbClr val="000000"/>
                  </a:solidFill>
                  <a:latin typeface="Calibri"/>
                  <a:ea typeface="ＭＳ Ｐゴシック" pitchFamily="108" charset="-128"/>
                  <a:cs typeface="+mn-cs"/>
                </a:defRPr>
              </a:lvl9pPr>
            </a:lstStyle>
            <a:p>
              <a:pPr algn="ctr"/>
              <a:endParaRPr lang="zh-CN" altLang="en-US" sz="1800" kern="0">
                <a:solidFill>
                  <a:schemeClr val="tx1"/>
                </a:solidFill>
                <a:latin typeface="微软雅黑" pitchFamily="34" charset="-122"/>
                <a:ea typeface="微软雅黑" pitchFamily="34" charset="-122"/>
              </a:endParaRPr>
            </a:p>
          </p:txBody>
        </p:sp>
        <p:sp>
          <p:nvSpPr>
            <p:cNvPr id="33" name="文本框 32"/>
            <p:cNvSpPr txBox="1"/>
            <p:nvPr/>
          </p:nvSpPr>
          <p:spPr>
            <a:xfrm>
              <a:off x="2906692" y="1897769"/>
              <a:ext cx="1415773" cy="461665"/>
            </a:xfrm>
            <a:prstGeom prst="rect">
              <a:avLst/>
            </a:prstGeom>
            <a:noFill/>
          </p:spPr>
          <p:txBody>
            <a:bodyPr wrap="none" rtlCol="0">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algn="ctr"/>
              <a:r>
                <a:rPr lang="zh-CN" altLang="en-US">
                  <a:latin typeface="微软雅黑" pitchFamily="34" charset="-122"/>
                  <a:ea typeface="微软雅黑" pitchFamily="34" charset="-122"/>
                </a:rPr>
                <a:t>求贤若渴</a:t>
              </a:r>
            </a:p>
          </p:txBody>
        </p:sp>
        <p:sp>
          <p:nvSpPr>
            <p:cNvPr id="34" name="Shape 14772"/>
            <p:cNvSpPr/>
            <p:nvPr/>
          </p:nvSpPr>
          <p:spPr>
            <a:xfrm>
              <a:off x="2464152" y="1561290"/>
              <a:ext cx="2300857" cy="461663"/>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45719" tIns="45719" rIns="45719" bIns="45719" numCol="1" anchor="t">
              <a:spAutoFit/>
            </a:bodyPr>
            <a:lstStyle>
              <a:defPPr>
                <a:defRPr lang="en-US"/>
              </a:defPPr>
              <a:lvl1pPr algn="l" rtl="0" eaLnBrk="0" fontAlgn="base" hangingPunct="0">
                <a:lnSpc>
                  <a:spcPct val="70000"/>
                </a:lnSpc>
                <a:spcBef>
                  <a:spcPct val="0"/>
                </a:spcBef>
                <a:spcAft>
                  <a:spcPct val="0"/>
                </a:spcAft>
                <a:defRPr sz="1400" kern="1200">
                  <a:solidFill>
                    <a:srgbClr val="F7AC12"/>
                  </a:solidFill>
                  <a:uFill>
                    <a:solidFill>
                      <a:srgbClr val="F7AC12"/>
                    </a:solidFill>
                  </a:uFill>
                  <a:latin typeface="+mn-lt"/>
                  <a:ea typeface="+mn-ea"/>
                  <a:cs typeface="+mn-cs"/>
                  <a:sym typeface="Bebas Neue"/>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lnSpc>
                  <a:spcPct val="100000"/>
                </a:lnSpc>
                <a:defRPr sz="1800">
                  <a:solidFill>
                    <a:srgbClr val="000000"/>
                  </a:solidFill>
                  <a:uFillTx/>
                </a:defRPr>
              </a:pPr>
              <a:r>
                <a:rPr lang="en-US" altLang="zh-CN" sz="2400">
                  <a:solidFill>
                    <a:schemeClr val="bg1"/>
                  </a:solidFill>
                  <a:uFill>
                    <a:solidFill>
                      <a:srgbClr val="F7AC12"/>
                    </a:solidFill>
                  </a:uFill>
                  <a:latin typeface="微软雅黑" pitchFamily="34" charset="-122"/>
                  <a:ea typeface="微软雅黑" pitchFamily="34" charset="-122"/>
                </a:rPr>
                <a:t>Part Three </a:t>
              </a:r>
            </a:p>
          </p:txBody>
        </p:sp>
        <p:sp>
          <p:nvSpPr>
            <p:cNvPr id="35" name="Shape 14773"/>
            <p:cNvSpPr/>
            <p:nvPr/>
          </p:nvSpPr>
          <p:spPr>
            <a:xfrm>
              <a:off x="2513525" y="2287144"/>
              <a:ext cx="2202109" cy="34580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square" lIns="0" tIns="0" rIns="0" bIns="0" numCol="1" anchor="t">
              <a:spAutoFit/>
            </a:bodyPr>
            <a:lstStyle>
              <a:defPPr>
                <a:defRPr lang="en-US"/>
              </a:defPPr>
              <a:lvl1pPr algn="l" rtl="0" eaLnBrk="0" fontAlgn="base" hangingPunct="0">
                <a:lnSpc>
                  <a:spcPct val="140000"/>
                </a:lnSpc>
                <a:spcBef>
                  <a:spcPct val="0"/>
                </a:spcBef>
                <a:spcAft>
                  <a:spcPct val="0"/>
                </a:spcAft>
                <a:defRPr sz="700" kern="1200">
                  <a:solidFill>
                    <a:srgbClr val="808080"/>
                  </a:solidFill>
                  <a:uFill>
                    <a:solidFill>
                      <a:srgbClr val="808080"/>
                    </a:solidFill>
                  </a:uFill>
                  <a:latin typeface="Roboto condensed"/>
                  <a:ea typeface="Roboto condensed"/>
                  <a:cs typeface="Roboto condensed"/>
                  <a:sym typeface="Roboto condensed"/>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lvl="0" algn="ctr">
                <a:defRPr sz="1800">
                  <a:solidFill>
                    <a:srgbClr val="000000"/>
                  </a:solidFill>
                  <a:uFillTx/>
                </a:defRPr>
              </a:pPr>
              <a:r>
                <a:rPr lang="zh-CN" altLang="en-US" sz="1800">
                  <a:solidFill>
                    <a:schemeClr val="bg1">
                      <a:lumMod val="95000"/>
                    </a:schemeClr>
                  </a:solidFill>
                  <a:uFill>
                    <a:solidFill>
                      <a:srgbClr val="808080"/>
                    </a:solidFill>
                  </a:uFill>
                  <a:latin typeface="微软雅黑" pitchFamily="34" charset="-122"/>
                  <a:ea typeface="微软雅黑" pitchFamily="34" charset="-122"/>
                </a:rPr>
                <a:t>招聘有效性</a:t>
              </a:r>
              <a:endParaRPr sz="1800">
                <a:solidFill>
                  <a:schemeClr val="bg1">
                    <a:lumMod val="95000"/>
                  </a:schemeClr>
                </a:solidFill>
                <a:uFill>
                  <a:solidFill>
                    <a:srgbClr val="808080"/>
                  </a:solidFill>
                </a:uFill>
                <a:latin typeface="微软雅黑" pitchFamily="34" charset="-122"/>
                <a:ea typeface="微软雅黑" pitchFamily="34" charset="-122"/>
              </a:endParaRPr>
            </a:p>
          </p:txBody>
        </p:sp>
      </p:grpSp>
      <p:sp>
        <p:nvSpPr>
          <p:cNvPr id="24" name="矩形 23"/>
          <p:cNvSpPr/>
          <p:nvPr/>
        </p:nvSpPr>
        <p:spPr>
          <a:xfrm>
            <a:off x="312679" y="620688"/>
            <a:ext cx="9320841" cy="504056"/>
          </a:xfrm>
          <a:prstGeom prst="rect">
            <a:avLst/>
          </a:prstGeom>
          <a:solidFill>
            <a:schemeClr val="bg1"/>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5pPr>
            <a:lvl6pPr marL="2286000" algn="l" defTabSz="914400" rtl="0" eaLnBrk="1" latinLnBrk="0" hangingPunct="1">
              <a:defRPr sz="2400" kern="1200">
                <a:solidFill>
                  <a:srgbClr val="000000"/>
                </a:solidFill>
                <a:latin typeface="Calibri"/>
                <a:ea typeface="ＭＳ Ｐゴシック" pitchFamily="108" charset="-128"/>
                <a:cs typeface="+mn-cs"/>
              </a:defRPr>
            </a:lvl6pPr>
            <a:lvl7pPr marL="2743200" algn="l" defTabSz="914400" rtl="0" eaLnBrk="1" latinLnBrk="0" hangingPunct="1">
              <a:defRPr sz="2400" kern="1200">
                <a:solidFill>
                  <a:srgbClr val="000000"/>
                </a:solidFill>
                <a:latin typeface="Calibri"/>
                <a:ea typeface="ＭＳ Ｐゴシック" pitchFamily="108" charset="-128"/>
                <a:cs typeface="+mn-cs"/>
              </a:defRPr>
            </a:lvl7pPr>
            <a:lvl8pPr marL="3200400" algn="l" defTabSz="914400" rtl="0" eaLnBrk="1" latinLnBrk="0" hangingPunct="1">
              <a:defRPr sz="2400" kern="1200">
                <a:solidFill>
                  <a:srgbClr val="000000"/>
                </a:solidFill>
                <a:latin typeface="Calibri"/>
                <a:ea typeface="ＭＳ Ｐゴシック" pitchFamily="108" charset="-128"/>
                <a:cs typeface="+mn-cs"/>
              </a:defRPr>
            </a:lvl8pPr>
            <a:lvl9pPr marL="3657600" algn="l" defTabSz="914400" rtl="0" eaLnBrk="1" latinLnBrk="0" hangingPunct="1">
              <a:defRPr sz="2400" kern="1200">
                <a:solidFill>
                  <a:srgbClr val="000000"/>
                </a:solidFill>
                <a:latin typeface="Calibri"/>
                <a:ea typeface="ＭＳ Ｐゴシック" pitchFamily="108" charset="-128"/>
                <a:cs typeface="+mn-cs"/>
              </a:defRPr>
            </a:lvl9pPr>
          </a:lstStyle>
          <a:p>
            <a:pPr algn="ctr"/>
            <a:r>
              <a:rPr lang="zh-CN" altLang="en-US" sz="3600" b="1" kern="0">
                <a:solidFill>
                  <a:srgbClr val="C00000"/>
                </a:solidFill>
                <a:latin typeface="微软雅黑" pitchFamily="34" charset="-122"/>
                <a:ea typeface="微软雅黑" pitchFamily="34" charset="-122"/>
              </a:rPr>
              <a:t>建 国 大 业</a:t>
            </a:r>
          </a:p>
        </p:txBody>
      </p:sp>
    </p:spTree>
    <p:extLst>
      <p:ext uri="{BB962C8B-B14F-4D97-AF65-F5344CB8AC3E}">
        <p14:creationId xmlns:p14="http://schemas.microsoft.com/office/powerpoint/2010/main" val="993280014"/>
      </p:ext>
    </p:extLst>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12679" y="620688"/>
            <a:ext cx="9320841" cy="504056"/>
          </a:xfrm>
          <a:prstGeom prst="rect">
            <a:avLst/>
          </a:prstGeom>
          <a:solidFill>
            <a:schemeClr val="bg1"/>
          </a:solidFill>
          <a:ln>
            <a:noFill/>
          </a:ln>
        </p:spPr>
        <p:style>
          <a:lnRef idx="2">
            <a:schemeClr val="accent2"/>
          </a:lnRef>
          <a:fillRef idx="1">
            <a:schemeClr val="lt1"/>
          </a:fillRef>
          <a:effectRef idx="0">
            <a:schemeClr val="accent2"/>
          </a:effectRef>
          <a:fontRef idx="minor">
            <a:schemeClr val="dk1"/>
          </a:fontRef>
        </p:style>
        <p:txBody>
          <a:bodyPr wrap="none" rtlCol="0" anchor="ctr">
            <a:noAutofit/>
          </a:bodyPr>
          <a:lstStyle>
            <a:defPPr>
              <a:defRPr lang="en-US"/>
            </a:defPPr>
            <a:lvl1pPr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1pPr>
            <a:lvl2pPr marL="4572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2pPr>
            <a:lvl3pPr marL="9144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3pPr>
            <a:lvl4pPr marL="13716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4pPr>
            <a:lvl5pPr marL="1828800" algn="l" rtl="0" eaLnBrk="0" fontAlgn="base" hangingPunct="0">
              <a:spcBef>
                <a:spcPct val="0"/>
              </a:spcBef>
              <a:spcAft>
                <a:spcPct val="0"/>
              </a:spcAft>
              <a:defRPr sz="2400" kern="1200">
                <a:solidFill>
                  <a:srgbClr val="000000"/>
                </a:solidFill>
                <a:latin typeface="Calibri"/>
                <a:ea typeface="ＭＳ Ｐゴシック" pitchFamily="108" charset="-128"/>
                <a:cs typeface="+mn-cs"/>
              </a:defRPr>
            </a:lvl5pPr>
            <a:lvl6pPr marL="2286000" algn="l" defTabSz="914400" rtl="0" eaLnBrk="1" latinLnBrk="0" hangingPunct="1">
              <a:defRPr sz="2400" kern="1200">
                <a:solidFill>
                  <a:srgbClr val="000000"/>
                </a:solidFill>
                <a:latin typeface="Calibri"/>
                <a:ea typeface="ＭＳ Ｐゴシック" pitchFamily="108" charset="-128"/>
                <a:cs typeface="+mn-cs"/>
              </a:defRPr>
            </a:lvl6pPr>
            <a:lvl7pPr marL="2743200" algn="l" defTabSz="914400" rtl="0" eaLnBrk="1" latinLnBrk="0" hangingPunct="1">
              <a:defRPr sz="2400" kern="1200">
                <a:solidFill>
                  <a:srgbClr val="000000"/>
                </a:solidFill>
                <a:latin typeface="Calibri"/>
                <a:ea typeface="ＭＳ Ｐゴシック" pitchFamily="108" charset="-128"/>
                <a:cs typeface="+mn-cs"/>
              </a:defRPr>
            </a:lvl7pPr>
            <a:lvl8pPr marL="3200400" algn="l" defTabSz="914400" rtl="0" eaLnBrk="1" latinLnBrk="0" hangingPunct="1">
              <a:defRPr sz="2400" kern="1200">
                <a:solidFill>
                  <a:srgbClr val="000000"/>
                </a:solidFill>
                <a:latin typeface="Calibri"/>
                <a:ea typeface="ＭＳ Ｐゴシック" pitchFamily="108" charset="-128"/>
                <a:cs typeface="+mn-cs"/>
              </a:defRPr>
            </a:lvl8pPr>
            <a:lvl9pPr marL="3657600" algn="l" defTabSz="914400" rtl="0" eaLnBrk="1" latinLnBrk="0" hangingPunct="1">
              <a:defRPr sz="2400" kern="1200">
                <a:solidFill>
                  <a:srgbClr val="000000"/>
                </a:solidFill>
                <a:latin typeface="Calibri"/>
                <a:ea typeface="ＭＳ Ｐゴシック" pitchFamily="108" charset="-128"/>
                <a:cs typeface="+mn-cs"/>
              </a:defRPr>
            </a:lvl9pPr>
          </a:lstStyle>
          <a:p>
            <a:pPr algn="ctr"/>
            <a:r>
              <a:rPr lang="zh-CN" altLang="en-US" sz="3600" b="1" kern="0">
                <a:solidFill>
                  <a:srgbClr val="F7AC12"/>
                </a:solidFill>
                <a:latin typeface="微软雅黑" pitchFamily="34" charset="-122"/>
                <a:ea typeface="微软雅黑" pitchFamily="34" charset="-122"/>
              </a:rPr>
              <a:t>求 贤 若 渴</a:t>
            </a:r>
          </a:p>
        </p:txBody>
      </p:sp>
    </p:spTree>
    <p:extLst>
      <p:ext uri="{BB962C8B-B14F-4D97-AF65-F5344CB8AC3E}">
        <p14:creationId xmlns:p14="http://schemas.microsoft.com/office/powerpoint/2010/main" val="570585966"/>
      </p:ext>
    </p:extLst>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案例 </a:t>
            </a:r>
            <a:r>
              <a:rPr lang="en-US" altLang="zh-CN"/>
              <a:t>3</a:t>
            </a:r>
            <a:endParaRPr lang="zh-CN" altLang="en-US"/>
          </a:p>
        </p:txBody>
      </p:sp>
      <p:sp>
        <p:nvSpPr>
          <p:cNvPr id="3" name="内容占位符 2"/>
          <p:cNvSpPr>
            <a:spLocks noGrp="1"/>
          </p:cNvSpPr>
          <p:nvPr>
            <p:ph idx="1"/>
          </p:nvPr>
        </p:nvSpPr>
        <p:spPr>
          <a:noFill/>
          <a:ln w="9525">
            <a:noFill/>
            <a:miter lim="800000"/>
          </a:ln>
        </p:spPr>
        <p:txBody>
          <a:bodyPr vert="horz" wrap="square" lIns="0" tIns="0" rIns="0" bIns="0" numCol="1" anchor="t" anchorCtr="0" compatLnSpc="1">
            <a:prstTxWarp prst="textNoShape">
              <a:avLst/>
            </a:prstTxWarp>
          </a:bodyPr>
          <a:lstStyle/>
          <a:p>
            <a:pPr>
              <a:lnSpc>
                <a:spcPct val="150000"/>
              </a:lnSpc>
            </a:pPr>
            <a:r>
              <a:rPr lang="zh-CN" altLang="en-US" sz="1700">
                <a:latin typeface="微软雅黑" pitchFamily="34" charset="-122"/>
              </a:rPr>
              <a:t>        在完成了组织结构与岗位体系的搭建后，</a:t>
            </a:r>
            <a:r>
              <a:rPr lang="en-US" altLang="zh-CN" sz="1700">
                <a:latin typeface="微软雅黑" pitchFamily="34" charset="-122"/>
              </a:rPr>
              <a:t>A</a:t>
            </a:r>
            <a:r>
              <a:rPr lang="zh-CN" altLang="en-US" sz="1700">
                <a:latin typeface="微软雅黑" pitchFamily="34" charset="-122"/>
              </a:rPr>
              <a:t>公司将几名老员工安排进新的基金公司负责项目猎寻、投资工作，同时立即着手于其他人才的招聘。首要寻找的，就是一位有着丰富行业经验的基金总监，作为基金部的负责人，全面负责资金募集工作。</a:t>
            </a:r>
          </a:p>
          <a:p>
            <a:pPr>
              <a:lnSpc>
                <a:spcPct val="150000"/>
              </a:lnSpc>
            </a:pPr>
            <a:r>
              <a:rPr lang="en-US" altLang="zh-CN" sz="1700">
                <a:latin typeface="微软雅黑" pitchFamily="34" charset="-122"/>
              </a:rPr>
              <a:t>        HR</a:t>
            </a:r>
            <a:r>
              <a:rPr lang="zh-CN" altLang="en-US" sz="1700">
                <a:latin typeface="微软雅黑" pitchFamily="34" charset="-122"/>
              </a:rPr>
              <a:t>主管很快找到了几位候选人。最终确定下来的负责人很有行业经验，各个是行业菁英，不知如何选择的</a:t>
            </a:r>
            <a:r>
              <a:rPr lang="en-US" altLang="zh-CN" sz="1700">
                <a:latin typeface="微软雅黑" pitchFamily="34" charset="-122"/>
              </a:rPr>
              <a:t>HR</a:t>
            </a:r>
            <a:r>
              <a:rPr lang="zh-CN" altLang="en-US" sz="1700">
                <a:latin typeface="微软雅黑" pitchFamily="34" charset="-122"/>
              </a:rPr>
              <a:t>主管向就职于怡安翰威特的好友述说，并向他说明了这几个候选人的情况。</a:t>
            </a:r>
          </a:p>
        </p:txBody>
      </p:sp>
    </p:spTree>
    <p:extLst>
      <p:ext uri="{BB962C8B-B14F-4D97-AF65-F5344CB8AC3E}">
        <p14:creationId xmlns:p14="http://schemas.microsoft.com/office/powerpoint/2010/main" val="2900191679"/>
      </p:ext>
    </p:extLst>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案例 </a:t>
            </a:r>
            <a:r>
              <a:rPr lang="en-US" altLang="zh-CN"/>
              <a:t>3</a:t>
            </a:r>
            <a:endParaRPr lang="zh-CN" altLang="en-US"/>
          </a:p>
        </p:txBody>
      </p:sp>
      <p:sp>
        <p:nvSpPr>
          <p:cNvPr id="3" name="内容占位符 2"/>
          <p:cNvSpPr>
            <a:spLocks noGrp="1"/>
          </p:cNvSpPr>
          <p:nvPr>
            <p:ph idx="1"/>
          </p:nvPr>
        </p:nvSpPr>
        <p:spPr>
          <a:noFill/>
          <a:ln w="9525">
            <a:noFill/>
            <a:miter lim="800000"/>
          </a:ln>
        </p:spPr>
        <p:txBody>
          <a:bodyPr vert="horz" wrap="square" lIns="0" tIns="0" rIns="0" bIns="0" numCol="1" anchor="t" anchorCtr="0" compatLnSpc="1">
            <a:prstTxWarp prst="textNoShape">
              <a:avLst/>
            </a:prstTxWarp>
          </a:bodyPr>
          <a:lstStyle/>
          <a:p>
            <a:pPr>
              <a:lnSpc>
                <a:spcPct val="150000"/>
              </a:lnSpc>
            </a:pPr>
            <a:r>
              <a:rPr lang="zh-CN" altLang="en-US" sz="1700">
                <a:latin typeface="微软雅黑" pitchFamily="34" charset="-122"/>
              </a:rPr>
              <a:t>        在完成了组织结构与岗位体系的搭建后，</a:t>
            </a:r>
            <a:r>
              <a:rPr lang="en-US" altLang="zh-CN" sz="1700">
                <a:latin typeface="微软雅黑" pitchFamily="34" charset="-122"/>
              </a:rPr>
              <a:t>A</a:t>
            </a:r>
            <a:r>
              <a:rPr lang="zh-CN" altLang="en-US" sz="1700">
                <a:latin typeface="微软雅黑" pitchFamily="34" charset="-122"/>
              </a:rPr>
              <a:t>公司将几名老员工安排进新的基金公司负责项目猎寻、投资工作，同时立即着手于其他人才的招聘。首要寻找的，就是一位有着丰富行业经验的基金总监，作为基金部的负责人，全面负责资金募集工作。</a:t>
            </a:r>
          </a:p>
          <a:p>
            <a:pPr>
              <a:lnSpc>
                <a:spcPct val="150000"/>
              </a:lnSpc>
            </a:pPr>
            <a:r>
              <a:rPr lang="en-US" altLang="zh-CN" sz="1700">
                <a:latin typeface="微软雅黑" pitchFamily="34" charset="-122"/>
              </a:rPr>
              <a:t>        HR</a:t>
            </a:r>
            <a:r>
              <a:rPr lang="zh-CN" altLang="en-US" sz="1700">
                <a:latin typeface="微软雅黑" pitchFamily="34" charset="-122"/>
              </a:rPr>
              <a:t>主管很快找到了几位候选人。最终确定下来的负责人很有行业经验，各个是行业菁英，不知如何选择的</a:t>
            </a:r>
            <a:r>
              <a:rPr lang="en-US" altLang="zh-CN" sz="1700">
                <a:latin typeface="微软雅黑" pitchFamily="34" charset="-122"/>
              </a:rPr>
              <a:t>HR</a:t>
            </a:r>
            <a:r>
              <a:rPr lang="zh-CN" altLang="en-US" sz="1700">
                <a:latin typeface="微软雅黑" pitchFamily="34" charset="-122"/>
              </a:rPr>
              <a:t>主管向就职于怡安翰威特的好友述说，并向他说明了这几个候选人的情况。</a:t>
            </a:r>
          </a:p>
        </p:txBody>
      </p:sp>
      <p:grpSp>
        <p:nvGrpSpPr>
          <p:cNvPr id="4" name="组合 3"/>
          <p:cNvGrpSpPr/>
          <p:nvPr/>
        </p:nvGrpSpPr>
        <p:grpSpPr>
          <a:xfrm>
            <a:off x="488504" y="3933056"/>
            <a:ext cx="2535596" cy="2436972"/>
            <a:chOff x="859025" y="3870749"/>
            <a:chExt cx="2535596" cy="2436972"/>
          </a:xfrm>
        </p:grpSpPr>
        <p:sp>
          <p:nvSpPr>
            <p:cNvPr id="5" name="矩形 4"/>
            <p:cNvSpPr/>
            <p:nvPr/>
          </p:nvSpPr>
          <p:spPr>
            <a:xfrm>
              <a:off x="874621" y="4178677"/>
              <a:ext cx="2520000" cy="2129044"/>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indent="684000">
                <a:lnSpc>
                  <a:spcPct val="150000"/>
                </a:lnSpc>
              </a:pPr>
              <a:r>
                <a:rPr lang="zh-CN" altLang="en-US" sz="1500">
                  <a:solidFill>
                    <a:schemeClr val="tx1">
                      <a:lumMod val="95000"/>
                      <a:lumOff val="5000"/>
                    </a:schemeClr>
                  </a:solidFill>
                  <a:latin typeface="微软雅黑" pitchFamily="34" charset="-122"/>
                  <a:ea typeface="微软雅黑" pitchFamily="34" charset="-122"/>
                </a:rPr>
                <a:t>某信托公司地区财富管理部的业务总监。曾任职于银行分行理财产品销售部门，负责高净值客户的财富管理，据称手握众多高净值客户资源。</a:t>
              </a:r>
            </a:p>
          </p:txBody>
        </p:sp>
        <p:sp>
          <p:nvSpPr>
            <p:cNvPr id="6" name="文本框 5"/>
            <p:cNvSpPr txBox="1"/>
            <p:nvPr/>
          </p:nvSpPr>
          <p:spPr>
            <a:xfrm>
              <a:off x="859025" y="3870749"/>
              <a:ext cx="703795" cy="703795"/>
            </a:xfrm>
            <a:custGeom>
              <a:rect l="l" t="t" r="r" b="b"/>
              <a:pathLst>
                <a:path w="1458312" h="1458312">
                  <a:moveTo>
                    <a:pt x="646466" y="255264"/>
                  </a:moveTo>
                  <a:cubicBezTo>
                    <a:pt x="586141" y="388614"/>
                    <a:pt x="476604" y="488627"/>
                    <a:pt x="317854" y="555302"/>
                  </a:cubicBezTo>
                  <a:lnTo>
                    <a:pt x="317854" y="683889"/>
                  </a:lnTo>
                  <a:cubicBezTo>
                    <a:pt x="448029" y="664839"/>
                    <a:pt x="557566" y="623564"/>
                    <a:pt x="646466" y="560064"/>
                  </a:cubicBezTo>
                  <a:lnTo>
                    <a:pt x="646466" y="1283964"/>
                  </a:lnTo>
                  <a:lnTo>
                    <a:pt x="875066" y="1283964"/>
                  </a:lnTo>
                  <a:lnTo>
                    <a:pt x="875066" y="255264"/>
                  </a:lnTo>
                  <a:close/>
                  <a:moveTo>
                    <a:pt x="729156" y="89729"/>
                  </a:moveTo>
                  <a:cubicBezTo>
                    <a:pt x="1082302" y="89729"/>
                    <a:pt x="1368583" y="376010"/>
                    <a:pt x="1368583" y="729156"/>
                  </a:cubicBezTo>
                  <a:cubicBezTo>
                    <a:pt x="1368583" y="1082302"/>
                    <a:pt x="1082302" y="1368583"/>
                    <a:pt x="729156" y="1368583"/>
                  </a:cubicBezTo>
                  <a:cubicBezTo>
                    <a:pt x="376010" y="1368583"/>
                    <a:pt x="89729" y="1082302"/>
                    <a:pt x="89729" y="729156"/>
                  </a:cubicBezTo>
                  <a:cubicBezTo>
                    <a:pt x="89729" y="376010"/>
                    <a:pt x="376010" y="89729"/>
                    <a:pt x="729156" y="89729"/>
                  </a:cubicBezTo>
                  <a:close/>
                  <a:moveTo>
                    <a:pt x="729156" y="69745"/>
                  </a:moveTo>
                  <a:cubicBezTo>
                    <a:pt x="364973" y="69745"/>
                    <a:pt x="69745" y="364973"/>
                    <a:pt x="69745" y="729156"/>
                  </a:cubicBezTo>
                  <a:cubicBezTo>
                    <a:pt x="69745" y="1093339"/>
                    <a:pt x="364973" y="1388567"/>
                    <a:pt x="729156" y="1388567"/>
                  </a:cubicBezTo>
                  <a:cubicBezTo>
                    <a:pt x="1093339" y="1388567"/>
                    <a:pt x="1388567" y="1093339"/>
                    <a:pt x="1388567" y="729156"/>
                  </a:cubicBezTo>
                  <a:cubicBezTo>
                    <a:pt x="1388567" y="364973"/>
                    <a:pt x="1093339" y="69745"/>
                    <a:pt x="729156" y="69745"/>
                  </a:cubicBezTo>
                  <a:close/>
                  <a:moveTo>
                    <a:pt x="729156" y="0"/>
                  </a:moveTo>
                  <a:cubicBezTo>
                    <a:pt x="1131858" y="0"/>
                    <a:pt x="1458312" y="326455"/>
                    <a:pt x="1458312" y="729156"/>
                  </a:cubicBezTo>
                  <a:cubicBezTo>
                    <a:pt x="1458312" y="1131858"/>
                    <a:pt x="1131858" y="1458312"/>
                    <a:pt x="729156" y="1458312"/>
                  </a:cubicBezTo>
                  <a:cubicBezTo>
                    <a:pt x="326455" y="1458312"/>
                    <a:pt x="0" y="1131858"/>
                    <a:pt x="0" y="729156"/>
                  </a:cubicBezTo>
                  <a:cubicBezTo>
                    <a:pt x="0" y="326455"/>
                    <a:pt x="326455" y="0"/>
                    <a:pt x="729156" y="0"/>
                  </a:cubicBezTo>
                  <a:close/>
                </a:path>
              </a:pathLst>
            </a:custGeom>
            <a:solidFill>
              <a:srgbClr val="FF9400">
                <a:alpha val="7411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ctr" rtl="0" eaLnBrk="0" fontAlgn="base" hangingPunct="0">
                <a:spcBef>
                  <a:spcPct val="0"/>
                </a:spcBef>
                <a:spcAft>
                  <a:spcPct val="0"/>
                </a:spcAft>
                <a:defRPr sz="2400" kern="1200">
                  <a:solidFill>
                    <a:schemeClr val="lt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5pPr>
              <a:lvl6pPr marL="2286000" algn="l" defTabSz="914400" rtl="0" eaLnBrk="1" latinLnBrk="0" hangingPunct="1">
                <a:defRPr sz="2400" kern="1200">
                  <a:solidFill>
                    <a:schemeClr val="lt1"/>
                  </a:solidFill>
                  <a:latin typeface="Arial"/>
                  <a:ea typeface="ＭＳ Ｐゴシック" pitchFamily="108" charset="-128"/>
                  <a:cs typeface="+mn-cs"/>
                </a:defRPr>
              </a:lvl6pPr>
              <a:lvl7pPr marL="2743200" algn="l" defTabSz="914400" rtl="0" eaLnBrk="1" latinLnBrk="0" hangingPunct="1">
                <a:defRPr sz="2400" kern="1200">
                  <a:solidFill>
                    <a:schemeClr val="lt1"/>
                  </a:solidFill>
                  <a:latin typeface="Arial"/>
                  <a:ea typeface="ＭＳ Ｐゴシック" pitchFamily="108" charset="-128"/>
                  <a:cs typeface="+mn-cs"/>
                </a:defRPr>
              </a:lvl7pPr>
              <a:lvl8pPr marL="3200400" algn="l" defTabSz="914400" rtl="0" eaLnBrk="1" latinLnBrk="0" hangingPunct="1">
                <a:defRPr sz="2400" kern="1200">
                  <a:solidFill>
                    <a:schemeClr val="lt1"/>
                  </a:solidFill>
                  <a:latin typeface="Arial"/>
                  <a:ea typeface="ＭＳ Ｐゴシック" pitchFamily="108" charset="-128"/>
                  <a:cs typeface="+mn-cs"/>
                </a:defRPr>
              </a:lvl8pPr>
              <a:lvl9pPr marL="3657600" algn="l" defTabSz="914400" rtl="0" eaLnBrk="1" latinLnBrk="0" hangingPunct="1">
                <a:defRPr sz="2400" kern="1200">
                  <a:solidFill>
                    <a:schemeClr val="lt1"/>
                  </a:solidFill>
                  <a:latin typeface="Arial"/>
                  <a:ea typeface="ＭＳ Ｐゴシック" pitchFamily="108" charset="-128"/>
                  <a:cs typeface="+mn-cs"/>
                </a:defRPr>
              </a:lvl9pPr>
            </a:lstStyle>
            <a:p>
              <a:endParaRPr lang="zh-CN" altLang="en-US"/>
            </a:p>
          </p:txBody>
        </p:sp>
      </p:grpSp>
      <p:grpSp>
        <p:nvGrpSpPr>
          <p:cNvPr id="7" name="组合 6"/>
          <p:cNvGrpSpPr/>
          <p:nvPr/>
        </p:nvGrpSpPr>
        <p:grpSpPr>
          <a:xfrm>
            <a:off x="3431409" y="3933056"/>
            <a:ext cx="2745727" cy="2477754"/>
            <a:chOff x="3979062" y="3886825"/>
            <a:chExt cx="2745727" cy="2477754"/>
          </a:xfrm>
        </p:grpSpPr>
        <p:sp>
          <p:nvSpPr>
            <p:cNvPr id="8" name="文本框 7"/>
            <p:cNvSpPr txBox="1"/>
            <p:nvPr/>
          </p:nvSpPr>
          <p:spPr>
            <a:xfrm>
              <a:off x="3979062" y="3886825"/>
              <a:ext cx="703795" cy="703795"/>
            </a:xfrm>
            <a:custGeom>
              <a:rect l="l" t="t" r="r" b="b"/>
              <a:pathLst>
                <a:path w="1458312" h="1458312">
                  <a:moveTo>
                    <a:pt x="750587" y="177913"/>
                  </a:moveTo>
                  <a:cubicBezTo>
                    <a:pt x="521987" y="181088"/>
                    <a:pt x="387050" y="296975"/>
                    <a:pt x="345775" y="525575"/>
                  </a:cubicBezTo>
                  <a:lnTo>
                    <a:pt x="560087" y="525575"/>
                  </a:lnTo>
                  <a:cubicBezTo>
                    <a:pt x="575962" y="395400"/>
                    <a:pt x="634700" y="328725"/>
                    <a:pt x="736300" y="325550"/>
                  </a:cubicBezTo>
                  <a:cubicBezTo>
                    <a:pt x="834725" y="322375"/>
                    <a:pt x="883937" y="374763"/>
                    <a:pt x="883937" y="482713"/>
                  </a:cubicBezTo>
                  <a:cubicBezTo>
                    <a:pt x="893462" y="552563"/>
                    <a:pt x="815675" y="646225"/>
                    <a:pt x="650575" y="763700"/>
                  </a:cubicBezTo>
                  <a:cubicBezTo>
                    <a:pt x="517225" y="862125"/>
                    <a:pt x="417212" y="968488"/>
                    <a:pt x="350537" y="1082788"/>
                  </a:cubicBezTo>
                  <a:lnTo>
                    <a:pt x="350537" y="1220900"/>
                  </a:lnTo>
                  <a:lnTo>
                    <a:pt x="1107775" y="1220900"/>
                  </a:lnTo>
                  <a:lnTo>
                    <a:pt x="1107775" y="1087550"/>
                  </a:lnTo>
                  <a:lnTo>
                    <a:pt x="579137" y="1087550"/>
                  </a:lnTo>
                  <a:cubicBezTo>
                    <a:pt x="633112" y="998650"/>
                    <a:pt x="733125" y="911338"/>
                    <a:pt x="879175" y="825613"/>
                  </a:cubicBezTo>
                  <a:cubicBezTo>
                    <a:pt x="1044275" y="727188"/>
                    <a:pt x="1122062" y="609713"/>
                    <a:pt x="1112537" y="473188"/>
                  </a:cubicBezTo>
                  <a:cubicBezTo>
                    <a:pt x="1103012" y="282688"/>
                    <a:pt x="982362" y="184263"/>
                    <a:pt x="750587" y="177913"/>
                  </a:cubicBezTo>
                  <a:close/>
                  <a:moveTo>
                    <a:pt x="729156" y="89729"/>
                  </a:moveTo>
                  <a:cubicBezTo>
                    <a:pt x="1082302" y="89729"/>
                    <a:pt x="1368583" y="376010"/>
                    <a:pt x="1368583" y="729156"/>
                  </a:cubicBezTo>
                  <a:cubicBezTo>
                    <a:pt x="1368583" y="1082302"/>
                    <a:pt x="1082302" y="1368583"/>
                    <a:pt x="729156" y="1368583"/>
                  </a:cubicBezTo>
                  <a:cubicBezTo>
                    <a:pt x="376010" y="1368583"/>
                    <a:pt x="89729" y="1082302"/>
                    <a:pt x="89729" y="729156"/>
                  </a:cubicBezTo>
                  <a:cubicBezTo>
                    <a:pt x="89729" y="376010"/>
                    <a:pt x="376010" y="89729"/>
                    <a:pt x="729156" y="89729"/>
                  </a:cubicBezTo>
                  <a:close/>
                  <a:moveTo>
                    <a:pt x="729156" y="69745"/>
                  </a:moveTo>
                  <a:cubicBezTo>
                    <a:pt x="364973" y="69745"/>
                    <a:pt x="69745" y="364973"/>
                    <a:pt x="69745" y="729156"/>
                  </a:cubicBezTo>
                  <a:cubicBezTo>
                    <a:pt x="69745" y="1093339"/>
                    <a:pt x="364973" y="1388567"/>
                    <a:pt x="729156" y="1388567"/>
                  </a:cubicBezTo>
                  <a:cubicBezTo>
                    <a:pt x="1093339" y="1388567"/>
                    <a:pt x="1388567" y="1093339"/>
                    <a:pt x="1388567" y="729156"/>
                  </a:cubicBezTo>
                  <a:cubicBezTo>
                    <a:pt x="1388567" y="364973"/>
                    <a:pt x="1093339" y="69745"/>
                    <a:pt x="729156" y="69745"/>
                  </a:cubicBezTo>
                  <a:close/>
                  <a:moveTo>
                    <a:pt x="729156" y="0"/>
                  </a:moveTo>
                  <a:cubicBezTo>
                    <a:pt x="1131858" y="0"/>
                    <a:pt x="1458312" y="326455"/>
                    <a:pt x="1458312" y="729156"/>
                  </a:cubicBezTo>
                  <a:cubicBezTo>
                    <a:pt x="1458312" y="1131858"/>
                    <a:pt x="1131858" y="1458312"/>
                    <a:pt x="729156" y="1458312"/>
                  </a:cubicBezTo>
                  <a:cubicBezTo>
                    <a:pt x="326455" y="1458312"/>
                    <a:pt x="0" y="1131858"/>
                    <a:pt x="0" y="729156"/>
                  </a:cubicBezTo>
                  <a:cubicBezTo>
                    <a:pt x="0" y="326455"/>
                    <a:pt x="326455" y="0"/>
                    <a:pt x="729156" y="0"/>
                  </a:cubicBezTo>
                  <a:close/>
                </a:path>
              </a:pathLst>
            </a:custGeom>
            <a:solidFill>
              <a:srgbClr val="FF9400">
                <a:alpha val="7411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ctr" rtl="0" eaLnBrk="0" fontAlgn="base" hangingPunct="0">
                <a:spcBef>
                  <a:spcPct val="0"/>
                </a:spcBef>
                <a:spcAft>
                  <a:spcPct val="0"/>
                </a:spcAft>
                <a:defRPr sz="2400" kern="1200">
                  <a:solidFill>
                    <a:schemeClr val="lt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5pPr>
              <a:lvl6pPr marL="2286000" algn="l" defTabSz="914400" rtl="0" eaLnBrk="1" latinLnBrk="0" hangingPunct="1">
                <a:defRPr sz="2400" kern="1200">
                  <a:solidFill>
                    <a:schemeClr val="lt1"/>
                  </a:solidFill>
                  <a:latin typeface="Arial"/>
                  <a:ea typeface="ＭＳ Ｐゴシック" pitchFamily="108" charset="-128"/>
                  <a:cs typeface="+mn-cs"/>
                </a:defRPr>
              </a:lvl6pPr>
              <a:lvl7pPr marL="2743200" algn="l" defTabSz="914400" rtl="0" eaLnBrk="1" latinLnBrk="0" hangingPunct="1">
                <a:defRPr sz="2400" kern="1200">
                  <a:solidFill>
                    <a:schemeClr val="lt1"/>
                  </a:solidFill>
                  <a:latin typeface="Arial"/>
                  <a:ea typeface="ＭＳ Ｐゴシック" pitchFamily="108" charset="-128"/>
                  <a:cs typeface="+mn-cs"/>
                </a:defRPr>
              </a:lvl7pPr>
              <a:lvl8pPr marL="3200400" algn="l" defTabSz="914400" rtl="0" eaLnBrk="1" latinLnBrk="0" hangingPunct="1">
                <a:defRPr sz="2400" kern="1200">
                  <a:solidFill>
                    <a:schemeClr val="lt1"/>
                  </a:solidFill>
                  <a:latin typeface="Arial"/>
                  <a:ea typeface="ＭＳ Ｐゴシック" pitchFamily="108" charset="-128"/>
                  <a:cs typeface="+mn-cs"/>
                </a:defRPr>
              </a:lvl8pPr>
              <a:lvl9pPr marL="3657600" algn="l" defTabSz="914400" rtl="0" eaLnBrk="1" latinLnBrk="0" hangingPunct="1">
                <a:defRPr sz="2400" kern="1200">
                  <a:solidFill>
                    <a:schemeClr val="lt1"/>
                  </a:solidFill>
                  <a:latin typeface="Arial"/>
                  <a:ea typeface="ＭＳ Ｐゴシック" pitchFamily="108" charset="-128"/>
                  <a:cs typeface="+mn-cs"/>
                </a:defRPr>
              </a:lvl9pPr>
            </a:lstStyle>
            <a:p>
              <a:endParaRPr lang="zh-CN" altLang="en-US"/>
            </a:p>
          </p:txBody>
        </p:sp>
        <p:sp>
          <p:nvSpPr>
            <p:cNvPr id="9" name="矩形 8"/>
            <p:cNvSpPr/>
            <p:nvPr/>
          </p:nvSpPr>
          <p:spPr>
            <a:xfrm>
              <a:off x="4046659" y="4194754"/>
              <a:ext cx="2678130" cy="2169825"/>
            </a:xfrm>
            <a:prstGeom prst="rect">
              <a:avLst/>
            </a:prstGeom>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indent="684000">
                <a:lnSpc>
                  <a:spcPct val="150000"/>
                </a:lnSpc>
              </a:pPr>
              <a:r>
                <a:rPr lang="zh-CN" altLang="en-US" sz="1500">
                  <a:solidFill>
                    <a:schemeClr val="tx1">
                      <a:lumMod val="95000"/>
                      <a:lumOff val="5000"/>
                    </a:schemeClr>
                  </a:solidFill>
                  <a:latin typeface="微软雅黑" pitchFamily="34" charset="-122"/>
                  <a:ea typeface="微软雅黑" pitchFamily="34" charset="-122"/>
                </a:rPr>
                <a:t>某券商资产管理部门非标业务团队的团队长。有海外留学经历，原为某报社金融记者。进入该券商后，主要面对机构客户，负责从机构客户处寻找资金来源。</a:t>
              </a:r>
            </a:p>
          </p:txBody>
        </p:sp>
      </p:grpSp>
      <p:grpSp>
        <p:nvGrpSpPr>
          <p:cNvPr id="10" name="组合 9"/>
          <p:cNvGrpSpPr/>
          <p:nvPr/>
        </p:nvGrpSpPr>
        <p:grpSpPr>
          <a:xfrm>
            <a:off x="6537176" y="3933056"/>
            <a:ext cx="2775156" cy="2477753"/>
            <a:chOff x="6954656" y="3870748"/>
            <a:chExt cx="2775156" cy="2477753"/>
          </a:xfrm>
        </p:grpSpPr>
        <p:sp>
          <p:nvSpPr>
            <p:cNvPr id="12" name="矩形 11"/>
            <p:cNvSpPr/>
            <p:nvPr/>
          </p:nvSpPr>
          <p:spPr>
            <a:xfrm>
              <a:off x="7030866" y="4178676"/>
              <a:ext cx="2698946" cy="2169825"/>
            </a:xfrm>
            <a:prstGeom prst="rect">
              <a:avLst/>
            </a:prstGeom>
            <a:noFill/>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indent="684000">
                <a:lnSpc>
                  <a:spcPct val="150000"/>
                </a:lnSpc>
              </a:pPr>
              <a:r>
                <a:rPr lang="en-US" altLang="zh-CN" sz="1500">
                  <a:solidFill>
                    <a:schemeClr val="tx1">
                      <a:lumMod val="95000"/>
                      <a:lumOff val="5000"/>
                    </a:schemeClr>
                  </a:solidFill>
                  <a:latin typeface="微软雅黑" pitchFamily="34" charset="-122"/>
                  <a:ea typeface="微软雅黑" pitchFamily="34" charset="-122"/>
                </a:rPr>
                <a:t>A</a:t>
              </a:r>
              <a:r>
                <a:rPr lang="zh-CN" altLang="en-US" sz="1500">
                  <a:solidFill>
                    <a:schemeClr val="tx1">
                      <a:lumMod val="95000"/>
                      <a:lumOff val="5000"/>
                    </a:schemeClr>
                  </a:solidFill>
                  <a:latin typeface="微软雅黑" pitchFamily="34" charset="-122"/>
                  <a:ea typeface="微软雅黑" pitchFamily="34" charset="-122"/>
                </a:rPr>
                <a:t>公司财务部门资金团队负责人。原为某小额贷款公司的业务拓展人员。三年前加入</a:t>
              </a:r>
              <a:r>
                <a:rPr lang="en-US" altLang="zh-CN" sz="1500">
                  <a:solidFill>
                    <a:schemeClr val="tx1">
                      <a:lumMod val="95000"/>
                      <a:lumOff val="5000"/>
                    </a:schemeClr>
                  </a:solidFill>
                  <a:latin typeface="微软雅黑" pitchFamily="34" charset="-122"/>
                  <a:ea typeface="微软雅黑" pitchFamily="34" charset="-122"/>
                </a:rPr>
                <a:t>A</a:t>
              </a:r>
              <a:r>
                <a:rPr lang="zh-CN" altLang="en-US" sz="1500">
                  <a:solidFill>
                    <a:schemeClr val="tx1">
                      <a:lumMod val="95000"/>
                      <a:lumOff val="5000"/>
                    </a:schemeClr>
                  </a:solidFill>
                  <a:latin typeface="微软雅黑" pitchFamily="34" charset="-122"/>
                  <a:ea typeface="微软雅黑" pitchFamily="34" charset="-122"/>
                </a:rPr>
                <a:t>公司，作为资金团队负责人，负责</a:t>
              </a:r>
              <a:r>
                <a:rPr lang="en-US" altLang="zh-CN" sz="1500">
                  <a:solidFill>
                    <a:schemeClr val="tx1">
                      <a:lumMod val="95000"/>
                      <a:lumOff val="5000"/>
                    </a:schemeClr>
                  </a:solidFill>
                  <a:latin typeface="微软雅黑" pitchFamily="34" charset="-122"/>
                  <a:ea typeface="微软雅黑" pitchFamily="34" charset="-122"/>
                </a:rPr>
                <a:t>A</a:t>
              </a:r>
              <a:r>
                <a:rPr lang="zh-CN" altLang="en-US" sz="1500">
                  <a:solidFill>
                    <a:schemeClr val="tx1">
                      <a:lumMod val="95000"/>
                      <a:lumOff val="5000"/>
                    </a:schemeClr>
                  </a:solidFill>
                  <a:latin typeface="微软雅黑" pitchFamily="34" charset="-122"/>
                  <a:ea typeface="微软雅黑" pitchFamily="34" charset="-122"/>
                </a:rPr>
                <a:t>公司银行及非银行渠道的资金募集。</a:t>
              </a:r>
              <a:endParaRPr lang="zh-CN" altLang="zh-CN" sz="1500">
                <a:solidFill>
                  <a:schemeClr val="tx1">
                    <a:lumMod val="95000"/>
                    <a:lumOff val="5000"/>
                  </a:schemeClr>
                </a:solidFill>
                <a:latin typeface="微软雅黑" pitchFamily="34" charset="-122"/>
                <a:ea typeface="微软雅黑" pitchFamily="34" charset="-122"/>
              </a:endParaRPr>
            </a:p>
          </p:txBody>
        </p:sp>
        <p:sp>
          <p:nvSpPr>
            <p:cNvPr id="11" name="文本框 10"/>
            <p:cNvSpPr txBox="1"/>
            <p:nvPr/>
          </p:nvSpPr>
          <p:spPr>
            <a:xfrm>
              <a:off x="6954656" y="3870748"/>
              <a:ext cx="703795" cy="703795"/>
            </a:xfrm>
            <a:custGeom>
              <a:rect l="l" t="t" r="r" b="b"/>
              <a:pathLst>
                <a:path w="1458312" h="1458312">
                  <a:moveTo>
                    <a:pt x="720534" y="225211"/>
                  </a:moveTo>
                  <a:cubicBezTo>
                    <a:pt x="504634" y="228386"/>
                    <a:pt x="376046" y="328398"/>
                    <a:pt x="334771" y="525248"/>
                  </a:cubicBezTo>
                  <a:lnTo>
                    <a:pt x="549084" y="525248"/>
                  </a:lnTo>
                  <a:cubicBezTo>
                    <a:pt x="561784" y="426823"/>
                    <a:pt x="617346" y="376023"/>
                    <a:pt x="715771" y="372848"/>
                  </a:cubicBezTo>
                  <a:cubicBezTo>
                    <a:pt x="807846" y="376023"/>
                    <a:pt x="855471" y="422061"/>
                    <a:pt x="858646" y="510961"/>
                  </a:cubicBezTo>
                  <a:cubicBezTo>
                    <a:pt x="858646" y="609386"/>
                    <a:pt x="788796" y="658598"/>
                    <a:pt x="649096" y="658598"/>
                  </a:cubicBezTo>
                  <a:lnTo>
                    <a:pt x="558609" y="658598"/>
                  </a:lnTo>
                  <a:lnTo>
                    <a:pt x="558609" y="834811"/>
                  </a:lnTo>
                  <a:lnTo>
                    <a:pt x="653859" y="834811"/>
                  </a:lnTo>
                  <a:cubicBezTo>
                    <a:pt x="803084" y="834811"/>
                    <a:pt x="877696" y="884023"/>
                    <a:pt x="877696" y="982448"/>
                  </a:cubicBezTo>
                  <a:cubicBezTo>
                    <a:pt x="874521" y="1087223"/>
                    <a:pt x="807846" y="1141198"/>
                    <a:pt x="677671" y="1144373"/>
                  </a:cubicBezTo>
                  <a:cubicBezTo>
                    <a:pt x="557021" y="1144373"/>
                    <a:pt x="450659" y="1090398"/>
                    <a:pt x="358584" y="982448"/>
                  </a:cubicBezTo>
                  <a:lnTo>
                    <a:pt x="358584" y="1149136"/>
                  </a:lnTo>
                  <a:cubicBezTo>
                    <a:pt x="450659" y="1244386"/>
                    <a:pt x="574484" y="1290423"/>
                    <a:pt x="730059" y="1287248"/>
                  </a:cubicBezTo>
                  <a:cubicBezTo>
                    <a:pt x="984059" y="1287248"/>
                    <a:pt x="1111059" y="1185648"/>
                    <a:pt x="1111059" y="982448"/>
                  </a:cubicBezTo>
                  <a:cubicBezTo>
                    <a:pt x="1104709" y="845923"/>
                    <a:pt x="1023746" y="763373"/>
                    <a:pt x="868171" y="734798"/>
                  </a:cubicBezTo>
                  <a:cubicBezTo>
                    <a:pt x="1014221" y="703048"/>
                    <a:pt x="1085659" y="622086"/>
                    <a:pt x="1082484" y="491911"/>
                  </a:cubicBezTo>
                  <a:cubicBezTo>
                    <a:pt x="1076134" y="320461"/>
                    <a:pt x="955484" y="231561"/>
                    <a:pt x="720534" y="225211"/>
                  </a:cubicBezTo>
                  <a:close/>
                  <a:moveTo>
                    <a:pt x="729156" y="89729"/>
                  </a:moveTo>
                  <a:cubicBezTo>
                    <a:pt x="1082302" y="89729"/>
                    <a:pt x="1368583" y="376010"/>
                    <a:pt x="1368583" y="729156"/>
                  </a:cubicBezTo>
                  <a:cubicBezTo>
                    <a:pt x="1368583" y="1082302"/>
                    <a:pt x="1082302" y="1368583"/>
                    <a:pt x="729156" y="1368583"/>
                  </a:cubicBezTo>
                  <a:cubicBezTo>
                    <a:pt x="376010" y="1368583"/>
                    <a:pt x="89729" y="1082302"/>
                    <a:pt x="89729" y="729156"/>
                  </a:cubicBezTo>
                  <a:cubicBezTo>
                    <a:pt x="89729" y="376010"/>
                    <a:pt x="376010" y="89729"/>
                    <a:pt x="729156" y="89729"/>
                  </a:cubicBezTo>
                  <a:close/>
                  <a:moveTo>
                    <a:pt x="729156" y="69745"/>
                  </a:moveTo>
                  <a:cubicBezTo>
                    <a:pt x="364973" y="69745"/>
                    <a:pt x="69745" y="364973"/>
                    <a:pt x="69745" y="729156"/>
                  </a:cubicBezTo>
                  <a:cubicBezTo>
                    <a:pt x="69745" y="1093339"/>
                    <a:pt x="364973" y="1388567"/>
                    <a:pt x="729156" y="1388567"/>
                  </a:cubicBezTo>
                  <a:cubicBezTo>
                    <a:pt x="1093339" y="1388567"/>
                    <a:pt x="1388567" y="1093339"/>
                    <a:pt x="1388567" y="729156"/>
                  </a:cubicBezTo>
                  <a:cubicBezTo>
                    <a:pt x="1388567" y="364973"/>
                    <a:pt x="1093339" y="69745"/>
                    <a:pt x="729156" y="69745"/>
                  </a:cubicBezTo>
                  <a:close/>
                  <a:moveTo>
                    <a:pt x="729156" y="0"/>
                  </a:moveTo>
                  <a:cubicBezTo>
                    <a:pt x="1131858" y="0"/>
                    <a:pt x="1458312" y="326455"/>
                    <a:pt x="1458312" y="729156"/>
                  </a:cubicBezTo>
                  <a:cubicBezTo>
                    <a:pt x="1458312" y="1131858"/>
                    <a:pt x="1131858" y="1458312"/>
                    <a:pt x="729156" y="1458312"/>
                  </a:cubicBezTo>
                  <a:cubicBezTo>
                    <a:pt x="326455" y="1458312"/>
                    <a:pt x="0" y="1131858"/>
                    <a:pt x="0" y="729156"/>
                  </a:cubicBezTo>
                  <a:cubicBezTo>
                    <a:pt x="0" y="326455"/>
                    <a:pt x="326455" y="0"/>
                    <a:pt x="729156" y="0"/>
                  </a:cubicBezTo>
                  <a:close/>
                </a:path>
              </a:pathLst>
            </a:custGeom>
            <a:solidFill>
              <a:srgbClr val="FF9400">
                <a:alpha val="7411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algn="ctr" rtl="0" eaLnBrk="0" fontAlgn="base" hangingPunct="0">
                <a:spcBef>
                  <a:spcPct val="0"/>
                </a:spcBef>
                <a:spcAft>
                  <a:spcPct val="0"/>
                </a:spcAft>
                <a:defRPr sz="2400" kern="1200">
                  <a:solidFill>
                    <a:schemeClr val="lt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lt1"/>
                  </a:solidFill>
                  <a:latin typeface="Arial"/>
                  <a:ea typeface="ＭＳ Ｐゴシック" pitchFamily="108" charset="-128"/>
                  <a:cs typeface="+mn-cs"/>
                </a:defRPr>
              </a:lvl5pPr>
              <a:lvl6pPr marL="2286000" algn="l" defTabSz="914400" rtl="0" eaLnBrk="1" latinLnBrk="0" hangingPunct="1">
                <a:defRPr sz="2400" kern="1200">
                  <a:solidFill>
                    <a:schemeClr val="lt1"/>
                  </a:solidFill>
                  <a:latin typeface="Arial"/>
                  <a:ea typeface="ＭＳ Ｐゴシック" pitchFamily="108" charset="-128"/>
                  <a:cs typeface="+mn-cs"/>
                </a:defRPr>
              </a:lvl6pPr>
              <a:lvl7pPr marL="2743200" algn="l" defTabSz="914400" rtl="0" eaLnBrk="1" latinLnBrk="0" hangingPunct="1">
                <a:defRPr sz="2400" kern="1200">
                  <a:solidFill>
                    <a:schemeClr val="lt1"/>
                  </a:solidFill>
                  <a:latin typeface="Arial"/>
                  <a:ea typeface="ＭＳ Ｐゴシック" pitchFamily="108" charset="-128"/>
                  <a:cs typeface="+mn-cs"/>
                </a:defRPr>
              </a:lvl7pPr>
              <a:lvl8pPr marL="3200400" algn="l" defTabSz="914400" rtl="0" eaLnBrk="1" latinLnBrk="0" hangingPunct="1">
                <a:defRPr sz="2400" kern="1200">
                  <a:solidFill>
                    <a:schemeClr val="lt1"/>
                  </a:solidFill>
                  <a:latin typeface="Arial"/>
                  <a:ea typeface="ＭＳ Ｐゴシック" pitchFamily="108" charset="-128"/>
                  <a:cs typeface="+mn-cs"/>
                </a:defRPr>
              </a:lvl8pPr>
              <a:lvl9pPr marL="3657600" algn="l" defTabSz="914400" rtl="0" eaLnBrk="1" latinLnBrk="0" hangingPunct="1">
                <a:defRPr sz="2400" kern="1200">
                  <a:solidFill>
                    <a:schemeClr val="lt1"/>
                  </a:solidFill>
                  <a:latin typeface="Arial"/>
                  <a:ea typeface="ＭＳ Ｐゴシック" pitchFamily="108" charset="-128"/>
                  <a:cs typeface="+mn-cs"/>
                </a:defRPr>
              </a:lvl9pPr>
            </a:lstStyle>
            <a:p>
              <a:endParaRPr lang="zh-CN" altLang="en-US"/>
            </a:p>
          </p:txBody>
        </p:sp>
      </p:grpSp>
      <p:grpSp>
        <p:nvGrpSpPr>
          <p:cNvPr id="13" name="组合 12"/>
          <p:cNvGrpSpPr/>
          <p:nvPr/>
        </p:nvGrpSpPr>
        <p:grpSpPr>
          <a:xfrm>
            <a:off x="773828" y="3633287"/>
            <a:ext cx="8358343" cy="180727"/>
            <a:chOff x="3242603" y="6352568"/>
            <a:chExt cx="5579860" cy="120650"/>
          </a:xfrm>
        </p:grpSpPr>
        <p:cxnSp>
          <p:nvCxnSpPr>
            <p:cNvPr id="14" name="直接连接符 13"/>
            <p:cNvCxnSpPr/>
            <p:nvPr/>
          </p:nvCxnSpPr>
          <p:spPr>
            <a:xfrm>
              <a:off x="3242603" y="6423601"/>
              <a:ext cx="2596360" cy="0"/>
            </a:xfrm>
            <a:prstGeom prst="line">
              <a:avLst/>
            </a:prstGeom>
            <a:noFill/>
            <a:ln w="12700" cap="flat" cmpd="sng" algn="ctr">
              <a:solidFill>
                <a:srgbClr val="3D3F41">
                  <a:lumMod val="60000"/>
                  <a:lumOff val="40000"/>
                </a:srgbClr>
              </a:solidFill>
              <a:prstDash val="solid"/>
              <a:miter lim="800000"/>
            </a:ln>
            <a:effectLst/>
          </p:spPr>
        </p:cxnSp>
        <p:cxnSp>
          <p:nvCxnSpPr>
            <p:cNvPr id="15" name="直接连接符 14"/>
            <p:cNvCxnSpPr/>
            <p:nvPr/>
          </p:nvCxnSpPr>
          <p:spPr>
            <a:xfrm>
              <a:off x="6255135" y="6423601"/>
              <a:ext cx="2567328" cy="0"/>
            </a:xfrm>
            <a:prstGeom prst="line">
              <a:avLst/>
            </a:prstGeom>
            <a:noFill/>
            <a:ln w="12700" cap="flat" cmpd="sng" algn="ctr">
              <a:solidFill>
                <a:srgbClr val="3D3F41">
                  <a:lumMod val="60000"/>
                  <a:lumOff val="40000"/>
                </a:srgbClr>
              </a:solidFill>
              <a:prstDash val="solid"/>
              <a:miter lim="800000"/>
            </a:ln>
            <a:effectLst/>
          </p:spPr>
        </p:cxnSp>
        <p:sp>
          <p:nvSpPr>
            <p:cNvPr id="16" name="等腰三角形 15"/>
            <p:cNvSpPr/>
            <p:nvPr/>
          </p:nvSpPr>
          <p:spPr>
            <a:xfrm>
              <a:off x="5982059" y="6352568"/>
              <a:ext cx="139954" cy="120650"/>
            </a:xfrm>
            <a:prstGeom prst="triangle">
              <a:avLst/>
            </a:prstGeom>
            <a:solidFill>
              <a:srgbClr val="F7AC12"/>
            </a:solidFill>
            <a:ln w="12700" cap="flat" cmpd="sng" algn="ctr">
              <a:noFill/>
              <a:prstDash val="solid"/>
              <a:miter lim="800000"/>
            </a:ln>
            <a:effectLst/>
          </p:spPr>
          <p:txBody>
            <a:bodyPr rtlCol="0" anchor="ctr"/>
            <a:lstStyle>
              <a:defPPr>
                <a:defRPr lang="en-US"/>
              </a:defPPr>
              <a:lvl1pPr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1pPr>
              <a:lvl2pPr marL="4572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2pPr>
              <a:lvl3pPr marL="9144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3pPr>
              <a:lvl4pPr marL="13716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4pPr>
              <a:lvl5pPr marL="1828800" algn="l" rtl="0" eaLnBrk="0" fontAlgn="base" hangingPunct="0">
                <a:spcBef>
                  <a:spcPct val="0"/>
                </a:spcBef>
                <a:spcAft>
                  <a:spcPct val="0"/>
                </a:spcAft>
                <a:defRPr sz="2400" kern="1200">
                  <a:solidFill>
                    <a:schemeClr val="tx1"/>
                  </a:solidFill>
                  <a:latin typeface="Arial"/>
                  <a:ea typeface="ＭＳ Ｐゴシック" pitchFamily="108" charset="-128"/>
                  <a:cs typeface="+mn-cs"/>
                </a:defRPr>
              </a:lvl5pPr>
              <a:lvl6pPr marL="2286000" algn="l" defTabSz="914400" rtl="0" eaLnBrk="1" latinLnBrk="0" hangingPunct="1">
                <a:defRPr sz="2400" kern="1200">
                  <a:solidFill>
                    <a:schemeClr val="tx1"/>
                  </a:solidFill>
                  <a:latin typeface="Arial"/>
                  <a:ea typeface="ＭＳ Ｐゴシック" pitchFamily="108" charset="-128"/>
                  <a:cs typeface="+mn-cs"/>
                </a:defRPr>
              </a:lvl6pPr>
              <a:lvl7pPr marL="2743200" algn="l" defTabSz="914400" rtl="0" eaLnBrk="1" latinLnBrk="0" hangingPunct="1">
                <a:defRPr sz="2400" kern="1200">
                  <a:solidFill>
                    <a:schemeClr val="tx1"/>
                  </a:solidFill>
                  <a:latin typeface="Arial"/>
                  <a:ea typeface="ＭＳ Ｐゴシック" pitchFamily="108" charset="-128"/>
                  <a:cs typeface="+mn-cs"/>
                </a:defRPr>
              </a:lvl7pPr>
              <a:lvl8pPr marL="3200400" algn="l" defTabSz="914400" rtl="0" eaLnBrk="1" latinLnBrk="0" hangingPunct="1">
                <a:defRPr sz="2400" kern="1200">
                  <a:solidFill>
                    <a:schemeClr val="tx1"/>
                  </a:solidFill>
                  <a:latin typeface="Arial"/>
                  <a:ea typeface="ＭＳ Ｐゴシック" pitchFamily="108" charset="-128"/>
                  <a:cs typeface="+mn-cs"/>
                </a:defRPr>
              </a:lvl8pPr>
              <a:lvl9pPr marL="3657600" algn="l" defTabSz="914400" rtl="0" eaLnBrk="1" latinLnBrk="0" hangingPunct="1">
                <a:defRPr sz="2400" kern="1200">
                  <a:solidFill>
                    <a:schemeClr val="tx1"/>
                  </a:solidFill>
                  <a:latin typeface="Arial"/>
                  <a:ea typeface="ＭＳ Ｐゴシック" pitchFamily="108" charset="-128"/>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Arial"/>
                <a:ea typeface="黑体"/>
              </a:endParaRPr>
            </a:p>
          </p:txBody>
        </p:sp>
      </p:grpSp>
    </p:spTree>
    <p:extLst>
      <p:ext uri="{BB962C8B-B14F-4D97-AF65-F5344CB8AC3E}">
        <p14:creationId xmlns:p14="http://schemas.microsoft.com/office/powerpoint/2010/main" val="662108505"/>
      </p:ext>
    </p:extLst>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36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https://d.book118.com/398027055051006026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McLagan PPT Template_2015">
  <a:themeElements>
    <a:clrScheme name="Mclagan">
      <a:dk1>
        <a:srgbClr val="000000"/>
      </a:dk1>
      <a:lt1>
        <a:srgbClr val="FFFFFF"/>
      </a:lt1>
      <a:dk2>
        <a:srgbClr val="E11B22"/>
      </a:dk2>
      <a:lt2>
        <a:srgbClr val="000000"/>
      </a:lt2>
      <a:accent1>
        <a:srgbClr val="255985"/>
      </a:accent1>
      <a:accent2>
        <a:srgbClr val="009EBE"/>
      </a:accent2>
      <a:accent3>
        <a:srgbClr val="939598"/>
      </a:accent3>
      <a:accent4>
        <a:srgbClr val="7AB800"/>
      </a:accent4>
      <a:accent5>
        <a:srgbClr val="003F72"/>
      </a:accent5>
      <a:accent6>
        <a:srgbClr val="4D4F53"/>
      </a:accent6>
      <a:hlink>
        <a:srgbClr val="003F72"/>
      </a:hlink>
      <a:folHlink>
        <a:srgbClr val="C9CAC8"/>
      </a:folHlink>
    </a:clrScheme>
    <a:fontScheme name="中文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2">
            <a:lumMod val="20000"/>
            <a:lumOff val="80000"/>
          </a:schemeClr>
        </a:solidFill>
        <a:ln>
          <a:noFill/>
        </a:ln>
      </a:spPr>
      <a:bodyPr wrap="none" rtlCol="0" anchor="ctr">
        <a:noAutofit/>
      </a:bodyPr>
      <a:lstStyle>
        <a:defPPr algn="ctr">
          <a:defRPr sz="1800" kern="0" dirty="0" smtClean="0">
            <a:solidFill>
              <a:schemeClr val="tx1"/>
            </a:solidFill>
            <a:latin typeface="微软雅黑" pitchFamily="34" charset="-122"/>
            <a:ea typeface="微软雅黑" pitchFamily="34" charset="-122"/>
          </a:defRPr>
        </a:defPPr>
      </a:lstStyle>
      <a:style>
        <a:lnRef idx="2">
          <a:schemeClr val="accent2"/>
        </a:lnRef>
        <a:fillRef idx="1">
          <a:schemeClr val="lt1"/>
        </a:fillRef>
        <a:effectRef idx="0">
          <a:schemeClr val="accent2"/>
        </a:effectRef>
        <a:fontRef idx="minor">
          <a:schemeClr val="dk1"/>
        </a:fontRef>
      </a: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08" charset="-128"/>
          </a:defRPr>
        </a:defPPr>
      </a:lstStyle>
    </a:lnDef>
  </a:objectDefaults>
  <a:extraClrSchemeLst>
    <a:extraClrScheme>
      <a:clrScheme name="Aon_PowerPoint_Template_NoImage-3-0 1">
        <a:dk1>
          <a:srgbClr val="000000"/>
        </a:dk1>
        <a:lt1>
          <a:srgbClr val="FFFFFF"/>
        </a:lt1>
        <a:dk2>
          <a:srgbClr val="5EB6E4"/>
        </a:dk2>
        <a:lt2>
          <a:srgbClr val="4D4F53"/>
        </a:lt2>
        <a:accent1>
          <a:srgbClr val="C9CAC8"/>
        </a:accent1>
        <a:accent2>
          <a:srgbClr val="7AB800"/>
        </a:accent2>
        <a:accent3>
          <a:srgbClr val="FFFFFF"/>
        </a:accent3>
        <a:accent4>
          <a:srgbClr val="000000"/>
        </a:accent4>
        <a:accent5>
          <a:srgbClr val="E1E1E0"/>
        </a:accent5>
        <a:accent6>
          <a:srgbClr val="6EA600"/>
        </a:accent6>
        <a:hlink>
          <a:srgbClr val="F0AB00"/>
        </a:hlink>
        <a:folHlink>
          <a:srgbClr val="D3CD8B"/>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divider">
  <a:themeElements>
    <a:clrScheme name="Mclagan">
      <a:dk1>
        <a:srgbClr val="000000"/>
      </a:dk1>
      <a:lt1>
        <a:srgbClr val="FFFFFF"/>
      </a:lt1>
      <a:dk2>
        <a:srgbClr val="E11B22"/>
      </a:dk2>
      <a:lt2>
        <a:srgbClr val="000000"/>
      </a:lt2>
      <a:accent1>
        <a:srgbClr val="255985"/>
      </a:accent1>
      <a:accent2>
        <a:srgbClr val="009EBE"/>
      </a:accent2>
      <a:accent3>
        <a:srgbClr val="939598"/>
      </a:accent3>
      <a:accent4>
        <a:srgbClr val="7AB800"/>
      </a:accent4>
      <a:accent5>
        <a:srgbClr val="003F72"/>
      </a:accent5>
      <a:accent6>
        <a:srgbClr val="4D4F53"/>
      </a:accent6>
      <a:hlink>
        <a:srgbClr val="003F72"/>
      </a:hlink>
      <a:folHlink>
        <a:srgbClr val="C9CAC8"/>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ppt_template_aon - pre-final guide aj.potx" id="{740FBCBF-E22F-4F1E-B004-2634FDF74E76}" vid="{A12E2199-AFDC-4B1B-ACD6-90F876FD428A}"/>
    </a:ext>
  </a:extLst>
</a:theme>
</file>

<file path=ppt/theme/theme4.xml><?xml version="1.0" encoding="utf-8"?>
<a:theme xmlns:r="http://schemas.openxmlformats.org/officeDocument/2006/relationships"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579</Paragraphs>
  <Slides>44</Slides>
  <Notes>17</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44</vt:i4>
      </vt:variant>
    </vt:vector>
  </HeadingPairs>
  <TitlesOfParts>
    <vt:vector baseType="lpstr" size="60">
      <vt:lpstr>Arial</vt:lpstr>
      <vt:lpstr>Calibri</vt:lpstr>
      <vt:lpstr>宋体</vt:lpstr>
      <vt:lpstr>微软雅黑</vt:lpstr>
      <vt:lpstr>ＭＳ Ｐゴシック</vt:lpstr>
      <vt:lpstr>Wingdings</vt:lpstr>
      <vt:lpstr>黑体</vt:lpstr>
      <vt:lpstr>Microsoft YaHei</vt:lpstr>
      <vt:lpstr>Calibri Light</vt:lpstr>
      <vt:lpstr>Bebas Neue</vt:lpstr>
      <vt:lpstr>Roboto condensed</vt:lpstr>
      <vt:lpstr>Helvetica Light</vt:lpstr>
      <vt:lpstr>Times New Roman</vt:lpstr>
      <vt:lpstr>Arial Unicode MS</vt:lpstr>
      <vt:lpstr>Monotype Sorts</vt:lpstr>
      <vt:lpstr>Office Theme</vt:lpstr>
      <vt:lpstr>建国大业</vt:lpstr>
      <vt:lpstr>人物介绍</vt:lpstr>
      <vt:lpstr>内容概要</vt:lpstr>
      <vt:lpstr>PowerPoint Presentation</vt:lpstr>
      <vt:lpstr>生活中最常见的3种金融企业</vt:lpstr>
      <vt:lpstr>金融行业的商业模式</vt:lpstr>
      <vt:lpstr>金融行业的业务流程和组织特点</vt:lpstr>
      <vt:lpstr>市场上最有价值的7张金融牌照</vt:lpstr>
      <vt:lpstr>小组破冰</vt:lpstr>
      <vt:lpstr>市场上较为常见的16种金融企业牌照</vt:lpstr>
      <vt:lpstr>PowerPoint Presentation</vt:lpstr>
      <vt:lpstr>PowerPoint Presentation</vt:lpstr>
      <vt:lpstr>案例 1</vt:lpstr>
      <vt:lpstr>案例 1</vt:lpstr>
      <vt:lpstr>研讨 1</vt:lpstr>
      <vt:lpstr>结论 1</vt:lpstr>
      <vt:lpstr>行业分析：五力模型</vt:lpstr>
      <vt:lpstr>公司分析：SWOT模型</vt:lpstr>
      <vt:lpstr>PowerPoint Presentation</vt:lpstr>
      <vt:lpstr>PowerPoint Presentation</vt:lpstr>
      <vt:lpstr>案例 2</vt:lpstr>
      <vt:lpstr>研讨 2</vt:lpstr>
      <vt:lpstr>理论框架：组织结构梳理的方法</vt:lpstr>
      <vt:lpstr>理论框架：价值链分析</vt:lpstr>
      <vt:lpstr>保险公司的价值链及与之配套的组织结构</vt:lpstr>
      <vt:lpstr>PE公司的投资业务流程</vt:lpstr>
      <vt:lpstr>理论框架：组织结构梳理的方法</vt:lpstr>
      <vt:lpstr>PowerPoint Presentation</vt:lpstr>
      <vt:lpstr>职能导向组织有助于引导资源运用于深化个别职能的专业，建立经济规模。</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金融行业的特殊结构：前、中、后台——金融行业的业务流程和组织特点</vt:lpstr>
      <vt:lpstr>PowerPoint Presentation</vt:lpstr>
      <vt:lpstr>PowerPoint Presentation</vt:lpstr>
      <vt:lpstr>PowerPoint Presentation</vt:lpstr>
      <vt:lpstr>案例 3</vt:lpstr>
      <vt:lpstr>案例 3</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2024-09-03T13:33:13.415</cp:lastPrinted>
  <dcterms:created xsi:type="dcterms:W3CDTF">2024-09-03T05:33:13Z</dcterms:created>
  <dcterms:modified xsi:type="dcterms:W3CDTF">2024-09-03T05:33:16Z</dcterms:modified>
</cp:coreProperties>
</file>