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8" r:id="rId2"/>
    <p:sldMasterId id="214748370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DC480-9755-465A-A2A2-1CD21E17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A7855-6F66-4D92-BD1F-9F2BBBF4F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CA775-094B-49A4-88CC-1FF5BB02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8863C-1B01-4EEE-B20E-465A83BF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95AEC4-7489-4E7A-9559-D275B72E3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8A3247-78D6-42D0-9087-0B85B8DBC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F20DF-12EB-47B1-B428-D27EA3695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A466A-3157-4CDF-A23E-78F492F7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95B08-CF92-4EA9-90FE-899A0EC8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6F700-87E6-417C-8584-82E297759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80849-E82D-4D1F-98F1-A3A8FD5A9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214313"/>
            <a:ext cx="2051050" cy="58896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214313"/>
            <a:ext cx="6000750" cy="58896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8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7556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933950" y="1989138"/>
            <a:ext cx="40259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908800" y="214313"/>
            <a:ext cx="2051050" cy="58896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755650" y="214313"/>
            <a:ext cx="6000750" cy="58896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1.pn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2"/>
          <p:cNvSpPr/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3"/>
          <p:cNvSpPr/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4"/>
          <p:cNvSpPr/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5"/>
          <p:cNvSpPr/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6"/>
          <p:cNvSpPr/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7"/>
          <p:cNvSpPr/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8"/>
          <p:cNvSpPr/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4" name="Rectangle 9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Rectangle 10"/>
          <p:cNvSpPr>
            <a:spLocks noGrp="1"/>
          </p:cNvSpPr>
          <p:nvPr>
            <p:ph type="body" idx="1"/>
          </p:nvPr>
        </p:nvSpPr>
        <p:spPr>
          <a:xfrm>
            <a:off x="755650" y="1989138"/>
            <a:ext cx="8204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2"/>
          <p:cNvSpPr/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8" name="Rectangle 3"/>
          <p:cNvSpPr/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29" name="Rectangle 4"/>
          <p:cNvSpPr/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0" name="Rectangle 5"/>
          <p:cNvSpPr/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1" name="Rectangle 6"/>
          <p:cNvSpPr/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2" name="Rectangle 7"/>
          <p:cNvSpPr/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3" name="Rectangle 8"/>
          <p:cNvSpPr/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kumimoji="1" lang="zh-CN" altLang="zh-CN" sz="2400"/>
          </a:p>
        </p:txBody>
      </p:sp>
      <p:sp>
        <p:nvSpPr>
          <p:cNvPr id="1034" name="Rectangle 9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35" name="Rectangle 10"/>
          <p:cNvSpPr>
            <a:spLocks noGrp="1"/>
          </p:cNvSpPr>
          <p:nvPr>
            <p:ph type="body" idx="1"/>
          </p:nvPr>
        </p:nvSpPr>
        <p:spPr>
          <a:xfrm>
            <a:off x="755650" y="1989138"/>
            <a:ext cx="82042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ransition/>
  <p:timing/>
  <p:txStyles>
    <p:titleStyle>
      <a:lvl1pPr marL="0" indent="0" algn="l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/>
          <a:latin typeface="Tahoma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3106510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 b="1">
                <a:solidFill>
                  <a:schemeClr val="hlink"/>
                </a:solidFill>
                <a:ea typeface="黑体" pitchFamily="2" charset="-122"/>
              </a:rPr>
              <a:t>任务三：调车限制要求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547813" y="2492375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chemeClr val="hlink"/>
                </a:solidFill>
                <a:ea typeface="黑体" pitchFamily="2" charset="-122"/>
              </a:rPr>
              <a:t>知识点四：车辆停留与防溜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989138"/>
            <a:ext cx="8564562" cy="4114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en-US" altLang="zh-CN" sz="2400"/>
              <a:t>1</a:t>
            </a:r>
            <a:r>
              <a:rPr lang="zh-CN" altLang="en-US" sz="2400"/>
              <a:t>、列车及机车、车辆必须停在警冲标内方。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400"/>
              <a:t>2</a:t>
            </a:r>
            <a:r>
              <a:rPr lang="zh-CN" altLang="en-US" sz="2400"/>
              <a:t>、调车作业中，车辆临时停在警冲标外方时，一批作业完了后，应立即送入警冲标内方。因特殊情况需在警冲标外方进行装卸作业时，须经车站值班员、调车区长准许，在不影响列车到发及调车作业的情况下方可进行，装卸完了后，应立即送入警冲标内方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400"/>
              <a:t>3</a:t>
            </a:r>
            <a:r>
              <a:rPr lang="zh-CN" altLang="en-US" sz="2400"/>
              <a:t>、装载爆炸品、压缩气体、液化气体的车辆及救援列车，必须停放在固定的线路上，两端道岔应扳向不能进入该线的位置并加锁；临时停留公务车的线路，除应将道岔置于不能进入该线的位置并加锁外，一般不准利用该线进行与其无关的调车作业；集中操纵的道岔可在控制台上进行锁闭。</a:t>
            </a:r>
          </a:p>
        </p:txBody>
      </p:sp>
      <p:sp>
        <p:nvSpPr>
          <p:cNvPr id="4099" name="Rectangle 4"/>
          <p:cNvSpPr>
            <a:spLocks noGrp="1"/>
          </p:cNvSpPr>
          <p:nvPr>
            <p:ph type="title"/>
          </p:nvPr>
        </p:nvSpPr>
        <p:spPr>
          <a:xfrm>
            <a:off x="684213" y="1125538"/>
            <a:ext cx="8459787" cy="550862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 b="1"/>
              <a:t>机车、车辆停留的线路规定</a:t>
            </a:r>
            <a:r>
              <a:rPr lang="en-US" altLang="zh-CN" sz="2800" b="1"/>
              <a:t>《</a:t>
            </a:r>
            <a:r>
              <a:rPr lang="zh-CN" altLang="en-US" sz="2800" b="1"/>
              <a:t>技规</a:t>
            </a:r>
            <a:r>
              <a:rPr lang="en-US" altLang="zh-CN" sz="2800" b="1"/>
              <a:t>》</a:t>
            </a:r>
            <a:r>
              <a:rPr lang="zh-CN" altLang="en-US" sz="2800" b="1"/>
              <a:t>第</a:t>
            </a:r>
            <a:r>
              <a:rPr lang="en-US" altLang="zh-CN" sz="2800" b="1"/>
              <a:t>241</a:t>
            </a:r>
            <a:r>
              <a:rPr lang="zh-CN" altLang="en-US" sz="2800" b="1"/>
              <a:t>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989138"/>
            <a:ext cx="8564562" cy="25193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/>
              <a:t>由于货物的性质、车辆的特点或线路坡度方面的因素，停留车辆不进行调车作业时，应采用防溜措施或其他安全措施，以保证行车和货物安全。</a:t>
            </a:r>
          </a:p>
        </p:txBody>
      </p:sp>
      <p:sp>
        <p:nvSpPr>
          <p:cNvPr id="5123" name="Rectangle 4"/>
          <p:cNvSpPr>
            <a:spLocks noGrp="1"/>
          </p:cNvSpPr>
          <p:nvPr>
            <p:ph type="title"/>
          </p:nvPr>
        </p:nvSpPr>
        <p:spPr>
          <a:xfrm>
            <a:off x="684213" y="1125538"/>
            <a:ext cx="7793037" cy="550862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 b="1"/>
              <a:t>车辆防溜管理</a:t>
            </a:r>
            <a:r>
              <a:rPr lang="en-US" altLang="zh-CN" sz="3200" b="1"/>
              <a:t>《</a:t>
            </a:r>
            <a:r>
              <a:rPr lang="zh-CN" altLang="en-US" sz="3200" b="1"/>
              <a:t>技规</a:t>
            </a:r>
            <a:r>
              <a:rPr lang="en-US" altLang="zh-CN" sz="3200" b="1"/>
              <a:t>》</a:t>
            </a:r>
            <a:r>
              <a:rPr lang="zh-CN" altLang="en-US" sz="3200" b="1"/>
              <a:t>第</a:t>
            </a:r>
            <a:r>
              <a:rPr lang="en-US" altLang="zh-CN" sz="3200" b="1"/>
              <a:t>242</a:t>
            </a:r>
            <a:r>
              <a:rPr lang="zh-CN" altLang="en-US" sz="3200" b="1"/>
              <a:t>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>
            <a:spLocks noGrp="1"/>
          </p:cNvSpPr>
          <p:nvPr>
            <p:ph type="body" idx="4294967295"/>
          </p:nvPr>
        </p:nvSpPr>
        <p:spPr>
          <a:xfrm>
            <a:off x="458788" y="1844675"/>
            <a:ext cx="8204200" cy="411480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/>
              <a:t>（</a:t>
            </a:r>
            <a:r>
              <a:rPr lang="en-US" altLang="zh-CN" sz="2400"/>
              <a:t>1</a:t>
            </a:r>
            <a:r>
              <a:rPr lang="zh-CN" altLang="en-US" sz="2400"/>
              <a:t>）编组站、区段站在到发线、调车线以外的线路上停留车辆，不进行调车作业时，应连挂在一起，并须拧紧两端车辆的人力制动机。因装卸车对货位等情况，不能连挂在一起时，应分组做好防溜措施。</a:t>
            </a:r>
          </a:p>
          <a:p>
            <a:pPr lvl="0" eaLnBrk="1" hangingPunct="1"/>
            <a:r>
              <a:rPr lang="zh-CN" altLang="en-US" sz="2400"/>
              <a:t>（</a:t>
            </a:r>
            <a:r>
              <a:rPr lang="en-US" altLang="zh-CN" sz="2400"/>
              <a:t>2</a:t>
            </a:r>
            <a:r>
              <a:rPr lang="zh-CN" altLang="en-US" sz="2400"/>
              <a:t>）中间站停留车辆，无论停留的线路是否有坡道，均应连挂在一起，拧紧两端车辆的人力制动机。因装卸车对货位等情况，不能连挂在一起时，应分组做好防溜措施。一批调车作业中临时停留的车辆，须拧紧两端车辆的人力制动机。</a:t>
            </a:r>
          </a:p>
          <a:p>
            <a:pPr lvl="0" eaLnBrk="1" hangingPunct="1"/>
            <a:r>
              <a:rPr lang="zh-CN" altLang="en-US" sz="2400"/>
              <a:t>（</a:t>
            </a:r>
            <a:r>
              <a:rPr lang="en-US" altLang="zh-CN" sz="2400"/>
              <a:t>3</a:t>
            </a:r>
            <a:r>
              <a:rPr lang="zh-CN" altLang="en-US" sz="2400"/>
              <a:t>）编组站和区段站的到发线、调车线是否需要防溜以及作业量较大中间站执行上述规定有困难时，有铁路局规定。</a:t>
            </a:r>
          </a:p>
        </p:txBody>
      </p:sp>
      <p:sp>
        <p:nvSpPr>
          <p:cNvPr id="6147" name="Rectangle 4"/>
          <p:cNvSpPr>
            <a:spLocks noGrp="1"/>
          </p:cNvSpPr>
          <p:nvPr>
            <p:ph type="title"/>
          </p:nvPr>
        </p:nvSpPr>
        <p:spPr>
          <a:xfrm>
            <a:off x="827088" y="981075"/>
            <a:ext cx="7793037" cy="550863"/>
          </a:xfrm>
          <a:noFill/>
          <a:ln>
            <a:miter lim="800000"/>
          </a:ln>
        </p:spPr>
        <p:txBody>
          <a:bodyPr wrap="square" lIns="91440" tIns="45720" rIns="91440" bIns="45720" anchor="b" anchorCtr="0">
            <a:noAutofit/>
          </a:bodyPr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 b="1"/>
              <a:t>车辆防溜管理</a:t>
            </a:r>
            <a:r>
              <a:rPr lang="en-US" altLang="zh-CN" sz="3200" b="1"/>
              <a:t>《</a:t>
            </a:r>
            <a:r>
              <a:rPr lang="zh-CN" altLang="en-US" sz="3200" b="1"/>
              <a:t>技规</a:t>
            </a:r>
            <a:r>
              <a:rPr lang="en-US" altLang="zh-CN" sz="3200" b="1"/>
              <a:t>》</a:t>
            </a:r>
            <a:r>
              <a:rPr lang="zh-CN" altLang="en-US" sz="3200" b="1"/>
              <a:t>第</a:t>
            </a:r>
            <a:r>
              <a:rPr lang="en-US" altLang="zh-CN" sz="3200" b="1"/>
              <a:t>242</a:t>
            </a:r>
            <a:r>
              <a:rPr lang="zh-CN" altLang="en-US" sz="3200" b="1"/>
              <a:t>条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Rectangle 2"/>
          <p:cNvSpPr>
            <a:spLocks noGrp="1"/>
          </p:cNvSpPr>
          <p:nvPr>
            <p:ph type="ctrTitle"/>
          </p:nvPr>
        </p:nvSpPr>
        <p:spPr>
          <a:xfrm>
            <a:off x="611188" y="260350"/>
            <a:ext cx="8078787" cy="1462088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/>
                <a:latin typeface="Tahoma" pitchFamily="34" charset="0"/>
                <a:ea typeface="宋体" pitchFamily="2" charset="-122"/>
              </a:defRPr>
            </a:lvl1pPr>
          </a:lstStyle>
          <a:p>
            <a:pPr lvl="0" eaLnBrk="1" hangingPunct="1"/>
            <a:r>
              <a:rPr lang="zh-CN" altLang="en-US">
                <a:ea typeface="黑体" pitchFamily="2" charset="-122"/>
              </a:rPr>
              <a:t>项目一：调车作业有关规章规定</a:t>
            </a:r>
          </a:p>
        </p:txBody>
      </p:sp>
      <p:sp>
        <p:nvSpPr>
          <p:cNvPr id="3075" name="Rectangle 3"/>
          <p:cNvSpPr>
            <a:spLocks noGrp="1"/>
          </p:cNvSpPr>
          <p:nvPr>
            <p:ph type="subTitle" idx="4294967295"/>
          </p:nvPr>
        </p:nvSpPr>
        <p:spPr>
          <a:xfrm>
            <a:off x="1547813" y="2492375"/>
            <a:ext cx="6400800" cy="6223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1pPr>
            <a:lvl2pPr marL="4572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None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2pPr>
            <a:lvl3pPr marL="9144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None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3pPr>
            <a:lvl4pPr marL="13716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4pPr>
            <a:lvl5pPr marL="1828800" indent="0" algn="ctr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Tahoma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chemeClr val="hlink"/>
                </a:solidFill>
                <a:ea typeface="黑体" pitchFamily="2" charset="-122"/>
              </a:rPr>
              <a:t>任务三：调车限制要求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/>
              <a:t>内容安排</a:t>
            </a:r>
          </a:p>
        </p:txBody>
      </p:sp>
      <p:grpSp>
        <p:nvGrpSpPr>
          <p:cNvPr id="4099" name="Group 30"/>
          <p:cNvGrpSpPr/>
          <p:nvPr/>
        </p:nvGrpSpPr>
        <p:grpSpPr>
          <a:xfrm>
            <a:off x="1436688" y="2276475"/>
            <a:ext cx="6176962" cy="3554413"/>
            <a:chOff x="905" y="1434"/>
            <a:chExt cx="3891" cy="2239"/>
          </a:xfrm>
        </p:grpSpPr>
        <p:sp>
          <p:nvSpPr>
            <p:cNvPr id="4100" name="AutoShape 4"/>
            <p:cNvSpPr/>
            <p:nvPr/>
          </p:nvSpPr>
          <p:spPr>
            <a:xfrm>
              <a:off x="905" y="2202"/>
              <a:ext cx="3866" cy="334"/>
            </a:xfrm>
            <a:prstGeom prst="hexagon">
              <a:avLst>
                <a:gd name="adj" fmla="val 18648"/>
                <a:gd name="vf" fmla="val 115470"/>
              </a:avLst>
            </a:prstGeom>
            <a:gradFill rotWithShape="1">
              <a:gsLst>
                <a:gs pos="0">
                  <a:srgbClr val="000000"/>
                </a:gs>
                <a:gs pos="50000">
                  <a:schemeClr val="accent1"/>
                </a:gs>
                <a:gs pos="100000">
                  <a:srgbClr val="000000"/>
                </a:gs>
              </a:gsLst>
              <a:lin ang="5400000" scaled="1"/>
            </a:gra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4101" name="AutoShape 5"/>
            <p:cNvSpPr/>
            <p:nvPr/>
          </p:nvSpPr>
          <p:spPr>
            <a:xfrm>
              <a:off x="905" y="1818"/>
              <a:ext cx="3866" cy="334"/>
            </a:xfrm>
            <a:prstGeom prst="hexagon">
              <a:avLst>
                <a:gd name="adj" fmla="val 18648"/>
                <a:gd name="vf" fmla="val 115470"/>
              </a:avLst>
            </a:prstGeom>
            <a:gradFill rotWithShape="1">
              <a:gsLst>
                <a:gs pos="0">
                  <a:srgbClr val="000000"/>
                </a:gs>
                <a:gs pos="50000">
                  <a:schemeClr val="accent1"/>
                </a:gs>
                <a:gs pos="100000">
                  <a:srgbClr val="000000"/>
                </a:gs>
              </a:gsLst>
              <a:lin ang="5400000" scaled="1"/>
            </a:gra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4102" name="AutoShape 6"/>
            <p:cNvSpPr/>
            <p:nvPr/>
          </p:nvSpPr>
          <p:spPr>
            <a:xfrm>
              <a:off x="905" y="1434"/>
              <a:ext cx="3866" cy="334"/>
            </a:xfrm>
            <a:prstGeom prst="hexagon">
              <a:avLst>
                <a:gd name="adj" fmla="val 18648"/>
                <a:gd name="vf" fmla="val 115470"/>
              </a:avLst>
            </a:prstGeom>
            <a:gradFill rotWithShape="1">
              <a:gsLst>
                <a:gs pos="0">
                  <a:srgbClr val="000000"/>
                </a:gs>
                <a:gs pos="50000">
                  <a:schemeClr val="accent1"/>
                </a:gs>
                <a:gs pos="100000">
                  <a:srgbClr val="000000"/>
                </a:gs>
              </a:gsLst>
              <a:lin ang="5400000" scaled="1"/>
            </a:gra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endParaRPr lang="en-US" altLang="zh-CN" sz="2400" b="1">
                <a:effectLst>
                  <a:outerShdw blurRad="38100" dist="38100" dir="2700000" algn="tl">
                    <a:srgbClr val="FFFFFF"/>
                  </a:outerShdw>
                </a:effectLst>
                <a:latin typeface="黑体" pitchFamily="2" charset="-122"/>
                <a:ea typeface="黑体" pitchFamily="2" charset="-122"/>
              </a:endParaRPr>
            </a:p>
          </p:txBody>
        </p:sp>
        <p:sp>
          <p:nvSpPr>
            <p:cNvPr id="4103" name="AutoShape 7"/>
            <p:cNvSpPr/>
            <p:nvPr/>
          </p:nvSpPr>
          <p:spPr>
            <a:xfrm>
              <a:off x="978" y="1826"/>
              <a:ext cx="3722" cy="334"/>
            </a:xfrm>
            <a:prstGeom prst="hexagon">
              <a:avLst>
                <a:gd name="adj" fmla="val 17954"/>
                <a:gd name="vf" fmla="val 115470"/>
              </a:avLst>
            </a:prstGeom>
            <a:solidFill>
              <a:srgbClr val="FFFFFF"/>
            </a:soli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r>
                <a:rPr lang="zh-CN" altLang="en-US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二</a:t>
              </a:r>
              <a:r>
                <a:rPr lang="en-US" altLang="zh-CN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.</a:t>
              </a:r>
              <a:r>
                <a:rPr lang="zh-CN" altLang="en-US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调车溜放的禁止情况</a:t>
              </a:r>
              <a:endParaRPr lang="zh-CN" altLang="en-US" sz="2400" b="1">
                <a:solidFill>
                  <a:srgbClr val="990033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4104" name="AutoShape 8"/>
            <p:cNvSpPr/>
            <p:nvPr/>
          </p:nvSpPr>
          <p:spPr>
            <a:xfrm>
              <a:off x="979" y="2202"/>
              <a:ext cx="3721" cy="334"/>
            </a:xfrm>
            <a:prstGeom prst="hexagon">
              <a:avLst>
                <a:gd name="adj" fmla="val 17949"/>
                <a:gd name="vf" fmla="val 115470"/>
              </a:avLst>
            </a:prstGeom>
            <a:solidFill>
              <a:srgbClr val="FFFFFF"/>
            </a:soli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r>
                <a:rPr lang="zh-CN" altLang="en-US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三</a:t>
              </a:r>
              <a:r>
                <a:rPr lang="en-US" altLang="zh-CN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.</a:t>
              </a:r>
              <a:r>
                <a:rPr lang="zh-CN" altLang="en-US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货场、专用线调车作业要求</a:t>
              </a:r>
              <a:endParaRPr lang="zh-CN" altLang="en-US" sz="2400" b="1">
                <a:solidFill>
                  <a:srgbClr val="990033"/>
                </a:solidFill>
                <a:latin typeface="Arial"/>
                <a:ea typeface="黑体" pitchFamily="2" charset="-122"/>
              </a:endParaRPr>
            </a:p>
          </p:txBody>
        </p:sp>
        <p:sp>
          <p:nvSpPr>
            <p:cNvPr id="4105" name="AutoShape 9"/>
            <p:cNvSpPr/>
            <p:nvPr/>
          </p:nvSpPr>
          <p:spPr>
            <a:xfrm>
              <a:off x="978" y="1434"/>
              <a:ext cx="3722" cy="334"/>
            </a:xfrm>
            <a:prstGeom prst="hexagon">
              <a:avLst>
                <a:gd name="adj" fmla="val 17954"/>
                <a:gd name="vf" fmla="val 115470"/>
              </a:avLst>
            </a:prstGeom>
            <a:solidFill>
              <a:srgbClr val="FFFFFF"/>
            </a:solidFill>
            <a:ln w="15875">
              <a:solidFill>
                <a:schemeClr val="tx2"/>
              </a:solidFill>
              <a:miter lim="800000"/>
            </a:ln>
          </p:spPr>
          <p:txBody>
            <a:bodyPr wrap="none"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2800" b="0" i="0" u="none" baseline="0">
                  <a:solidFill>
                    <a:schemeClr val="tx1"/>
                  </a:solidFill>
                  <a:effectLst/>
                  <a:latin typeface="Tahoma" pitchFamily="34" charset="0"/>
                  <a:ea typeface="宋体" pitchFamily="2" charset="-122"/>
                </a:defRPr>
              </a:lvl5pPr>
            </a:lstStyle>
            <a:p>
              <a:pPr marL="0" lvl="0" indent="0" hangingPunct="0"/>
              <a:r>
                <a:rPr lang="zh-CN" altLang="en-US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一</a:t>
              </a:r>
              <a:r>
                <a:rPr lang="en-US" altLang="zh-CN" sz="2400" b="1" spc="0">
                  <a:solidFill>
                    <a:srgbClr val="99003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黑体" pitchFamily="2" charset="-122"/>
                  <a:ea typeface="黑体" pitchFamily="2" charset="-122"/>
                </a:rPr>
                <a:t>.</a:t>
              </a:r>
              <a:r>
                <a:rPr lang="zh-CN" altLang="en-US" sz="2400" b="1" spc="0">
                  <a:solidFill>
                    <a:srgbClr val="990033"/>
                  </a:solidFill>
                  <a:latin typeface="Arial"/>
                  <a:ea typeface="黑体" pitchFamily="2" charset="-122"/>
                </a:rPr>
                <a:t>调车速度限制要求</a:t>
              </a:r>
              <a:endParaRPr lang="zh-CN" altLang="en-US" sz="2400" b="1">
                <a:solidFill>
                  <a:srgbClr val="990033"/>
                </a:solidFill>
                <a:latin typeface="Arial"/>
                <a:ea typeface="黑体" pitchFamily="2" charset="-122"/>
              </a:endParaRPr>
            </a:p>
          </p:txBody>
        </p:sp>
        <p:grpSp>
          <p:nvGrpSpPr>
            <p:cNvPr id="4106" name="Group 23"/>
            <p:cNvGrpSpPr/>
            <p:nvPr/>
          </p:nvGrpSpPr>
          <p:grpSpPr>
            <a:xfrm>
              <a:off x="905" y="2586"/>
              <a:ext cx="3866" cy="362"/>
              <a:chOff x="905" y="2586"/>
              <a:chExt cx="3866" cy="362"/>
            </a:xfrm>
          </p:grpSpPr>
          <p:sp>
            <p:nvSpPr>
              <p:cNvPr id="4113" name="AutoShape 10"/>
              <p:cNvSpPr/>
              <p:nvPr/>
            </p:nvSpPr>
            <p:spPr>
              <a:xfrm>
                <a:off x="905" y="2586"/>
                <a:ext cx="3866" cy="334"/>
              </a:xfrm>
              <a:prstGeom prst="hexagon">
                <a:avLst>
                  <a:gd name="adj" fmla="val 18648"/>
                  <a:gd name="vf" fmla="val 115470"/>
                </a:avLst>
              </a:prstGeom>
              <a:gradFill rotWithShape="1">
                <a:gsLst>
                  <a:gs pos="0">
                    <a:srgbClr val="000000"/>
                  </a:gs>
                  <a:gs pos="50000">
                    <a:schemeClr val="accent1"/>
                  </a:gs>
                  <a:gs pos="100000">
                    <a:srgbClr val="000000"/>
                  </a:gs>
                </a:gsLst>
                <a:lin ang="5400000" scaled="1"/>
              </a:gra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endParaRPr lang="en-US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4114" name="AutoShape 11"/>
              <p:cNvSpPr/>
              <p:nvPr/>
            </p:nvSpPr>
            <p:spPr>
              <a:xfrm>
                <a:off x="978" y="2614"/>
                <a:ext cx="3722" cy="334"/>
              </a:xfrm>
              <a:prstGeom prst="hexagon">
                <a:avLst>
                  <a:gd name="adj" fmla="val 17954"/>
                  <a:gd name="vf" fmla="val 115470"/>
                </a:avLst>
              </a:prstGeom>
              <a:solidFill>
                <a:srgbClr val="FFFFFF"/>
              </a:soli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四</a:t>
                </a:r>
                <a:r>
                  <a:rPr lang="en-US" altLang="zh-CN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.</a:t>
                </a:r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车辆停留的线路规定</a:t>
                </a:r>
                <a:endParaRPr lang="zh-CN" altLang="en-US" sz="2400" b="1">
                  <a:solidFill>
                    <a:srgbClr val="990033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grpSp>
          <p:nvGrpSpPr>
            <p:cNvPr id="4107" name="Group 24"/>
            <p:cNvGrpSpPr/>
            <p:nvPr/>
          </p:nvGrpSpPr>
          <p:grpSpPr>
            <a:xfrm>
              <a:off x="930" y="2931"/>
              <a:ext cx="3866" cy="362"/>
              <a:chOff x="905" y="2586"/>
              <a:chExt cx="3866" cy="362"/>
            </a:xfrm>
          </p:grpSpPr>
          <p:sp>
            <p:nvSpPr>
              <p:cNvPr id="4111" name="AutoShape 25"/>
              <p:cNvSpPr/>
              <p:nvPr/>
            </p:nvSpPr>
            <p:spPr>
              <a:xfrm>
                <a:off x="905" y="2586"/>
                <a:ext cx="3866" cy="334"/>
              </a:xfrm>
              <a:prstGeom prst="hexagon">
                <a:avLst>
                  <a:gd name="adj" fmla="val 18648"/>
                  <a:gd name="vf" fmla="val 115470"/>
                </a:avLst>
              </a:prstGeom>
              <a:gradFill rotWithShape="1">
                <a:gsLst>
                  <a:gs pos="0">
                    <a:srgbClr val="000000"/>
                  </a:gs>
                  <a:gs pos="50000">
                    <a:schemeClr val="accent1"/>
                  </a:gs>
                  <a:gs pos="100000">
                    <a:srgbClr val="000000"/>
                  </a:gs>
                </a:gsLst>
                <a:lin ang="5400000" scaled="1"/>
              </a:gra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endParaRPr lang="en-US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4112" name="AutoShape 26"/>
              <p:cNvSpPr/>
              <p:nvPr/>
            </p:nvSpPr>
            <p:spPr>
              <a:xfrm>
                <a:off x="978" y="2614"/>
                <a:ext cx="3722" cy="334"/>
              </a:xfrm>
              <a:prstGeom prst="hexagon">
                <a:avLst>
                  <a:gd name="adj" fmla="val 17954"/>
                  <a:gd name="vf" fmla="val 115470"/>
                </a:avLst>
              </a:prstGeom>
              <a:solidFill>
                <a:srgbClr val="FFFFFF"/>
              </a:soli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五</a:t>
                </a:r>
                <a:r>
                  <a:rPr lang="en-US" altLang="zh-CN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.</a:t>
                </a:r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车辆防溜管理</a:t>
                </a:r>
                <a:endParaRPr lang="zh-CN" altLang="en-US" sz="2400" b="1">
                  <a:solidFill>
                    <a:srgbClr val="990033"/>
                  </a:solidFill>
                  <a:latin typeface="Arial"/>
                  <a:ea typeface="黑体" pitchFamily="2" charset="-122"/>
                </a:endParaRPr>
              </a:p>
            </p:txBody>
          </p:sp>
        </p:grpSp>
        <p:grpSp>
          <p:nvGrpSpPr>
            <p:cNvPr id="4108" name="Group 27"/>
            <p:cNvGrpSpPr/>
            <p:nvPr/>
          </p:nvGrpSpPr>
          <p:grpSpPr>
            <a:xfrm>
              <a:off x="921" y="3311"/>
              <a:ext cx="3866" cy="362"/>
              <a:chOff x="905" y="2586"/>
              <a:chExt cx="3866" cy="362"/>
            </a:xfrm>
          </p:grpSpPr>
          <p:sp>
            <p:nvSpPr>
              <p:cNvPr id="4109" name="AutoShape 28"/>
              <p:cNvSpPr/>
              <p:nvPr/>
            </p:nvSpPr>
            <p:spPr>
              <a:xfrm>
                <a:off x="905" y="2586"/>
                <a:ext cx="3866" cy="334"/>
              </a:xfrm>
              <a:prstGeom prst="hexagon">
                <a:avLst>
                  <a:gd name="adj" fmla="val 18648"/>
                  <a:gd name="vf" fmla="val 115470"/>
                </a:avLst>
              </a:prstGeom>
              <a:gradFill rotWithShape="1">
                <a:gsLst>
                  <a:gs pos="0">
                    <a:srgbClr val="000000"/>
                  </a:gs>
                  <a:gs pos="50000">
                    <a:schemeClr val="accent1"/>
                  </a:gs>
                  <a:gs pos="100000">
                    <a:srgbClr val="000000"/>
                  </a:gs>
                </a:gsLst>
                <a:lin ang="5400000" scaled="1"/>
              </a:gra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endParaRPr lang="en-US" altLang="zh-CN" sz="2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黑体" pitchFamily="2" charset="-122"/>
                  <a:ea typeface="黑体" pitchFamily="2" charset="-122"/>
                </a:endParaRPr>
              </a:p>
            </p:txBody>
          </p:sp>
          <p:sp>
            <p:nvSpPr>
              <p:cNvPr id="4110" name="AutoShape 29"/>
              <p:cNvSpPr/>
              <p:nvPr/>
            </p:nvSpPr>
            <p:spPr>
              <a:xfrm>
                <a:off x="978" y="2614"/>
                <a:ext cx="3722" cy="334"/>
              </a:xfrm>
              <a:prstGeom prst="hexagon">
                <a:avLst>
                  <a:gd name="adj" fmla="val 17954"/>
                  <a:gd name="vf" fmla="val 115470"/>
                </a:avLst>
              </a:prstGeom>
              <a:solidFill>
                <a:srgbClr val="FFFFFF"/>
              </a:solidFill>
              <a:ln w="15875">
                <a:solidFill>
                  <a:schemeClr val="tx2"/>
                </a:solidFill>
                <a:miter lim="800000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1pPr>
                <a:lvl2pPr marL="4572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2pPr>
                <a:lvl3pPr marL="9144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3pPr>
                <a:lvl4pPr marL="13716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4pPr>
                <a:lvl5pPr marL="1828800" indent="0" algn="l" defTabSz="914400" rtl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lang="zh-CN" altLang="en-US" sz="2800" b="0" i="0" u="none" baseline="0">
                    <a:solidFill>
                      <a:schemeClr val="tx1"/>
                    </a:solidFill>
                    <a:effectLst/>
                    <a:latin typeface="Tahoma" pitchFamily="34" charset="0"/>
                    <a:ea typeface="宋体" pitchFamily="2" charset="-122"/>
                  </a:defRPr>
                </a:lvl5pPr>
              </a:lstStyle>
              <a:p>
                <a:pPr marL="0" lvl="0" indent="0" hangingPunct="0"/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六</a:t>
                </a:r>
                <a:r>
                  <a:rPr lang="en-US" altLang="zh-CN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.</a:t>
                </a:r>
                <a:r>
                  <a:rPr lang="zh-CN" altLang="en-US" sz="2400" b="1" spc="0">
                    <a:solidFill>
                      <a:srgbClr val="990033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黑体" pitchFamily="2" charset="-122"/>
                    <a:ea typeface="黑体" pitchFamily="2" charset="-122"/>
                  </a:rPr>
                  <a:t>手推调车的规定要求</a:t>
                </a:r>
                <a:endParaRPr lang="zh-CN" altLang="en-US" sz="2400" b="1">
                  <a:solidFill>
                    <a:srgbClr val="990033"/>
                  </a:solidFill>
                  <a:latin typeface="Arial"/>
                  <a:ea typeface="黑体" pitchFamily="2" charset="-122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755650" y="1125538"/>
            <a:ext cx="7793038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>
                <a:latin typeface="黑体" pitchFamily="2" charset="-122"/>
                <a:ea typeface="黑体" pitchFamily="2" charset="-122"/>
              </a:rPr>
              <a:t>一、调车速度限制要求</a:t>
            </a:r>
            <a:r>
              <a:rPr lang="en-US" altLang="zh-CN" sz="2800"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2800">
                <a:latin typeface="黑体" pitchFamily="2" charset="-122"/>
                <a:ea typeface="黑体" pitchFamily="2" charset="-122"/>
              </a:rPr>
              <a:t>技规</a:t>
            </a:r>
            <a:r>
              <a:rPr lang="en-US" altLang="zh-CN" sz="2800"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2800">
                <a:latin typeface="黑体" pitchFamily="2" charset="-122"/>
                <a:ea typeface="黑体" pitchFamily="2" charset="-122"/>
              </a:rPr>
              <a:t>第</a:t>
            </a:r>
            <a:r>
              <a:rPr lang="en-US" altLang="zh-CN" sz="2800">
                <a:latin typeface="黑体" pitchFamily="2" charset="-122"/>
                <a:ea typeface="黑体" pitchFamily="2" charset="-122"/>
              </a:rPr>
              <a:t>230</a:t>
            </a:r>
            <a:r>
              <a:rPr lang="zh-CN" altLang="en-US" sz="2800">
                <a:latin typeface="黑体" pitchFamily="2" charset="-122"/>
                <a:ea typeface="黑体" pitchFamily="2" charset="-122"/>
              </a:rPr>
              <a:t>条</a:t>
            </a:r>
          </a:p>
        </p:txBody>
      </p:sp>
      <p:sp>
        <p:nvSpPr>
          <p:cNvPr id="5123" name="Rectangle 3"/>
          <p:cNvSpPr>
            <a:spLocks noGrp="1"/>
          </p:cNvSpPr>
          <p:nvPr>
            <p:ph type="body" idx="4294967295"/>
          </p:nvPr>
        </p:nvSpPr>
        <p:spPr>
          <a:xfrm>
            <a:off x="539750" y="1989138"/>
            <a:ext cx="7993063" cy="3887787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/>
              <a:t>调车作业要做到安全、迅速、准确，掌握调车速度是个重要的关键。调车速度是根据调车作业的特点、调车时所经过线路、道岔的标准，调动特殊构造的车辆或装载特殊货物车辆时的要求，以及保证调动车列运行中的安全等情况所确定的。因此，调车作业要准确掌握速度，参加调车作业的人员必须认真遵守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989138"/>
            <a:ext cx="8564562" cy="381635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/>
              <a:t>准确掌握调车速度时，下列情况要严格掌握不得超速：</a:t>
            </a:r>
          </a:p>
          <a:p>
            <a:pPr lvl="0" eaLnBrk="1" hangingPunct="1"/>
            <a:r>
              <a:rPr lang="en-US" altLang="zh-CN" sz="2400"/>
              <a:t>1</a:t>
            </a:r>
            <a:r>
              <a:rPr lang="zh-CN" altLang="en-US" sz="2400"/>
              <a:t>、在空线上牵引运行时，不准超过</a:t>
            </a:r>
            <a:r>
              <a:rPr lang="en-US" altLang="zh-CN" sz="2400"/>
              <a:t>40km/h</a:t>
            </a:r>
            <a:r>
              <a:rPr lang="zh-CN" altLang="en-US" sz="2400"/>
              <a:t>；推进运行时，不准超过</a:t>
            </a:r>
            <a:r>
              <a:rPr lang="en-US" altLang="zh-CN" sz="2400"/>
              <a:t>30km/h</a:t>
            </a:r>
            <a:r>
              <a:rPr lang="zh-CN" altLang="en-US" sz="2400"/>
              <a:t>；</a:t>
            </a:r>
          </a:p>
          <a:p>
            <a:pPr lvl="0" eaLnBrk="1" hangingPunct="1"/>
            <a:r>
              <a:rPr lang="en-US" altLang="zh-CN" sz="2400"/>
              <a:t>2</a:t>
            </a:r>
            <a:r>
              <a:rPr lang="zh-CN" altLang="en-US" sz="2400"/>
              <a:t>、调动乘坐旅客或装载爆炸品、压缩气体、液化气体、超限货物的车辆时，不准超过</a:t>
            </a:r>
            <a:r>
              <a:rPr lang="en-US" altLang="zh-CN" sz="2400"/>
              <a:t>15km/h;</a:t>
            </a:r>
          </a:p>
          <a:p>
            <a:pPr lvl="0" eaLnBrk="1" hangingPunct="1"/>
            <a:r>
              <a:rPr lang="en-US" altLang="zh-CN" sz="2400"/>
              <a:t>3</a:t>
            </a:r>
            <a:r>
              <a:rPr lang="zh-CN" altLang="en-US" sz="2400"/>
              <a:t>、接近被连挂的车辆时，不准超过</a:t>
            </a:r>
            <a:r>
              <a:rPr lang="en-US" altLang="zh-CN" sz="2400"/>
              <a:t>5km/h.</a:t>
            </a:r>
          </a:p>
          <a:p>
            <a:pPr lvl="0" eaLnBrk="1" hangingPunct="1"/>
            <a:r>
              <a:rPr lang="en-US" altLang="zh-CN" sz="2400"/>
              <a:t>4</a:t>
            </a:r>
            <a:r>
              <a:rPr lang="zh-CN" altLang="en-US" sz="2400"/>
              <a:t>、遇天气不良等非正常情况，应适当降低速度。</a:t>
            </a:r>
          </a:p>
        </p:txBody>
      </p:sp>
      <p:sp>
        <p:nvSpPr>
          <p:cNvPr id="6147" name="Rectangle 4"/>
          <p:cNvSpPr>
            <a:spLocks noGrp="1"/>
          </p:cNvSpPr>
          <p:nvPr>
            <p:ph type="title"/>
          </p:nvPr>
        </p:nvSpPr>
        <p:spPr>
          <a:xfrm>
            <a:off x="755650" y="1125538"/>
            <a:ext cx="7793038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/>
              <a:t>一、</a:t>
            </a:r>
            <a:r>
              <a:rPr lang="zh-CN" altLang="en-US" sz="3200" b="1"/>
              <a:t>调车速度限制要求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技规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第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230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989138"/>
            <a:ext cx="8204200" cy="4319587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endParaRPr lang="en-US" altLang="zh-CN" sz="2400"/>
          </a:p>
          <a:p>
            <a:pPr lvl="0" eaLnBrk="1" hangingPunct="1"/>
            <a:r>
              <a:rPr lang="en-US" altLang="zh-CN" sz="2400"/>
              <a:t>5</a:t>
            </a:r>
            <a:r>
              <a:rPr lang="zh-CN" altLang="en-US" sz="2400"/>
              <a:t>、在尽头线上调车时，距线路终端应有</a:t>
            </a:r>
            <a:r>
              <a:rPr lang="en-US" altLang="zh-CN" sz="2400"/>
              <a:t>10m</a:t>
            </a:r>
            <a:r>
              <a:rPr lang="zh-CN" altLang="en-US" sz="2400"/>
              <a:t>的安全距离；遇特殊情况，必须近于</a:t>
            </a:r>
            <a:r>
              <a:rPr lang="en-US" altLang="zh-CN" sz="2400"/>
              <a:t>10m</a:t>
            </a:r>
            <a:r>
              <a:rPr lang="zh-CN" altLang="en-US" sz="2400"/>
              <a:t>时，应严格控制速度。</a:t>
            </a:r>
          </a:p>
          <a:p>
            <a:pPr lvl="0" eaLnBrk="1" hangingPunct="1"/>
            <a:r>
              <a:rPr lang="en-US" altLang="zh-CN" sz="2400"/>
              <a:t>6</a:t>
            </a:r>
            <a:r>
              <a:rPr lang="zh-CN" altLang="en-US" sz="2400"/>
              <a:t>、电力机车在有接触网终点的线路上调车时应控制速度，机车距接触网终点标应有</a:t>
            </a:r>
            <a:r>
              <a:rPr lang="en-US" altLang="zh-CN" sz="2400"/>
              <a:t>10m</a:t>
            </a:r>
            <a:r>
              <a:rPr lang="zh-CN" altLang="en-US" sz="2400"/>
              <a:t>的安全距离。</a:t>
            </a:r>
          </a:p>
          <a:p>
            <a:pPr lvl="0" eaLnBrk="1" hangingPunct="1"/>
            <a:r>
              <a:rPr lang="en-US" altLang="zh-CN" sz="2400"/>
              <a:t>7</a:t>
            </a:r>
            <a:r>
              <a:rPr lang="zh-CN" altLang="en-US" sz="2400"/>
              <a:t>、推上驼峰解散车辆时的速度和装有加、减速顶的线路上的调车速度，在</a:t>
            </a:r>
            <a:r>
              <a:rPr lang="en-US" altLang="zh-CN" sz="2400"/>
              <a:t>《</a:t>
            </a:r>
            <a:r>
              <a:rPr lang="zh-CN" altLang="en-US" sz="2400"/>
              <a:t>站细</a:t>
            </a:r>
            <a:r>
              <a:rPr lang="en-US" altLang="zh-CN" sz="2400"/>
              <a:t>》</a:t>
            </a:r>
            <a:r>
              <a:rPr lang="zh-CN" altLang="en-US" sz="2400"/>
              <a:t>内规定。经过道岔侧向运行的速度，由工务部门根据道岔具体条件规定，并纳入</a:t>
            </a:r>
            <a:r>
              <a:rPr lang="en-US" altLang="zh-CN" sz="2400"/>
              <a:t>《</a:t>
            </a:r>
            <a:r>
              <a:rPr lang="zh-CN" altLang="en-US" sz="2400"/>
              <a:t>站细</a:t>
            </a:r>
            <a:r>
              <a:rPr lang="en-US" altLang="zh-CN" sz="2400"/>
              <a:t>》</a:t>
            </a:r>
            <a:r>
              <a:rPr lang="zh-CN" altLang="en-US" sz="2400"/>
              <a:t>。</a:t>
            </a:r>
          </a:p>
        </p:txBody>
      </p:sp>
      <p:sp>
        <p:nvSpPr>
          <p:cNvPr id="7171" name="Rectangle 4"/>
          <p:cNvSpPr>
            <a:spLocks noGrp="1"/>
          </p:cNvSpPr>
          <p:nvPr>
            <p:ph type="title"/>
          </p:nvPr>
        </p:nvSpPr>
        <p:spPr>
          <a:xfrm>
            <a:off x="755650" y="1125538"/>
            <a:ext cx="7793038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 b="1"/>
              <a:t>一、调车速度限制要求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《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技规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》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第</a:t>
            </a:r>
            <a:r>
              <a:rPr lang="en-US" altLang="zh-CN" sz="3200">
                <a:latin typeface="黑体" pitchFamily="2" charset="-122"/>
                <a:ea typeface="黑体" pitchFamily="2" charset="-122"/>
              </a:rPr>
              <a:t>230</a:t>
            </a:r>
            <a:r>
              <a:rPr lang="zh-CN" altLang="en-US" sz="3200">
                <a:latin typeface="黑体" pitchFamily="2" charset="-122"/>
                <a:ea typeface="黑体" pitchFamily="2" charset="-122"/>
              </a:rPr>
              <a:t>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989138"/>
            <a:ext cx="8204200" cy="2663825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800"/>
              <a:t>溜放调车和驼峰解散车辆，可以缩短调车行程、压缩调车钩分、提高调车效率。但进行平面溜放调车和驼峰解散车辆时，溜出车组减速或停车靠人力制动机、减速器或减速顶制动实现，为了确保人身、调车作业和货物的安全，对某些车辆及线路，禁止溜放作业。</a:t>
            </a:r>
          </a:p>
        </p:txBody>
      </p:sp>
      <p:sp>
        <p:nvSpPr>
          <p:cNvPr id="8195" name="Rectangle 4"/>
          <p:cNvSpPr>
            <a:spLocks noGrp="1"/>
          </p:cNvSpPr>
          <p:nvPr>
            <p:ph type="title"/>
          </p:nvPr>
        </p:nvSpPr>
        <p:spPr>
          <a:xfrm>
            <a:off x="755650" y="1125538"/>
            <a:ext cx="8388350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3200" b="1"/>
              <a:t>二、调车溜放的禁止情况</a:t>
            </a:r>
            <a:r>
              <a:rPr lang="en-US" altLang="zh-CN" sz="3200" b="1"/>
              <a:t>《</a:t>
            </a:r>
            <a:r>
              <a:rPr lang="zh-CN" altLang="en-US" sz="3200" b="1"/>
              <a:t>技规</a:t>
            </a:r>
            <a:r>
              <a:rPr lang="en-US" altLang="zh-CN" sz="3200" b="1"/>
              <a:t>》</a:t>
            </a:r>
            <a:r>
              <a:rPr lang="zh-CN" altLang="en-US" sz="3200" b="1"/>
              <a:t>第</a:t>
            </a:r>
            <a:r>
              <a:rPr lang="en-US" altLang="zh-CN" sz="3200" b="1"/>
              <a:t>231</a:t>
            </a:r>
            <a:r>
              <a:rPr lang="zh-CN" altLang="en-US" sz="3200" b="1"/>
              <a:t>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3"/>
          <p:cNvSpPr>
            <a:spLocks noGrp="1"/>
          </p:cNvSpPr>
          <p:nvPr>
            <p:ph type="body" idx="4294967295"/>
          </p:nvPr>
        </p:nvSpPr>
        <p:spPr>
          <a:xfrm>
            <a:off x="755650" y="1773238"/>
            <a:ext cx="82042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/>
            <a:r>
              <a:rPr lang="zh-CN" altLang="en-US" sz="2400"/>
              <a:t>（一）禁止溜放的车辆</a:t>
            </a:r>
          </a:p>
          <a:p>
            <a:pPr lvl="0" eaLnBrk="1" hangingPunct="1">
              <a:buNone/>
            </a:pPr>
            <a:r>
              <a:rPr lang="zh-CN" altLang="en-US" sz="2400"/>
              <a:t>         禁止溜放的车辆，是由装载货物特性和车辆的其他要求确定的。</a:t>
            </a:r>
          </a:p>
          <a:p>
            <a:pPr lvl="0" eaLnBrk="1" hangingPunct="1">
              <a:buNone/>
            </a:pPr>
            <a:r>
              <a:rPr lang="en-US" altLang="zh-CN" sz="2400"/>
              <a:t>1</a:t>
            </a:r>
            <a:r>
              <a:rPr lang="zh-CN" altLang="en-US" sz="2400"/>
              <a:t>、装有禁止溜放货物的车辆；</a:t>
            </a:r>
          </a:p>
          <a:p>
            <a:pPr lvl="0" eaLnBrk="1" hangingPunct="1">
              <a:buNone/>
            </a:pPr>
            <a:r>
              <a:rPr lang="en-US" altLang="zh-CN" sz="2400"/>
              <a:t>2</a:t>
            </a:r>
            <a:r>
              <a:rPr lang="zh-CN" altLang="en-US" sz="2400"/>
              <a:t>、非工作机车、动车、轨道起重机、大型养路机械、机械冷藏车、大型凹型车、落下孔车、客车和特种用途车。</a:t>
            </a:r>
          </a:p>
          <a:p>
            <a:pPr lvl="0" eaLnBrk="1" hangingPunct="1">
              <a:buNone/>
            </a:pPr>
            <a:r>
              <a:rPr lang="en-US" altLang="zh-CN" sz="2400"/>
              <a:t>3</a:t>
            </a:r>
            <a:r>
              <a:rPr lang="zh-CN" altLang="en-US" sz="2400"/>
              <a:t>、乘坐旅客的车辆及停有该车辆的线路。</a:t>
            </a:r>
          </a:p>
          <a:p>
            <a:pPr lvl="0" eaLnBrk="1" hangingPunct="1">
              <a:buNone/>
            </a:pPr>
            <a:endParaRPr lang="en-US" altLang="zh-CN" sz="2400"/>
          </a:p>
        </p:txBody>
      </p:sp>
      <p:sp>
        <p:nvSpPr>
          <p:cNvPr id="9219" name="Rectangle 4"/>
          <p:cNvSpPr>
            <a:spLocks noGrp="1"/>
          </p:cNvSpPr>
          <p:nvPr>
            <p:ph type="title"/>
          </p:nvPr>
        </p:nvSpPr>
        <p:spPr>
          <a:xfrm>
            <a:off x="755650" y="1125538"/>
            <a:ext cx="7793038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 b="1"/>
              <a:t>二、调车溜放的禁止情况</a:t>
            </a:r>
            <a:r>
              <a:rPr lang="en-US" altLang="zh-CN" sz="2800" b="1"/>
              <a:t>《</a:t>
            </a:r>
            <a:r>
              <a:rPr lang="zh-CN" altLang="en-US" sz="2800" b="1"/>
              <a:t>技规</a:t>
            </a:r>
            <a:r>
              <a:rPr lang="en-US" altLang="zh-CN" sz="2800" b="1"/>
              <a:t>》</a:t>
            </a:r>
            <a:r>
              <a:rPr lang="zh-CN" altLang="en-US" sz="2800" b="1"/>
              <a:t>第</a:t>
            </a:r>
            <a:r>
              <a:rPr lang="en-US" altLang="zh-CN" sz="2800" b="1"/>
              <a:t>231</a:t>
            </a:r>
            <a:r>
              <a:rPr lang="zh-CN" altLang="en-US" sz="2800" b="1"/>
              <a:t>条</a:t>
            </a:r>
          </a:p>
        </p:txBody>
      </p:sp>
      <p:pic>
        <p:nvPicPr>
          <p:cNvPr id="9220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2088" y="4941888"/>
            <a:ext cx="2601912" cy="16319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1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775" y="5027613"/>
            <a:ext cx="3024188" cy="18303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2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4163" y="5057775"/>
            <a:ext cx="2867025" cy="18002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3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900613"/>
            <a:ext cx="3635375" cy="19573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224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58888" y="5229225"/>
            <a:ext cx="2371725" cy="12192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3"/>
          <p:cNvSpPr>
            <a:spLocks noGrp="1"/>
          </p:cNvSpPr>
          <p:nvPr>
            <p:ph type="body" idx="4294967295"/>
          </p:nvPr>
        </p:nvSpPr>
        <p:spPr>
          <a:xfrm>
            <a:off x="468313" y="1844675"/>
            <a:ext cx="8675687" cy="4608513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800"/>
              <a:t>（二）禁止溜放调车的线路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1</a:t>
            </a:r>
            <a:r>
              <a:rPr lang="zh-CN" altLang="en-US" sz="2800"/>
              <a:t>、超过</a:t>
            </a:r>
            <a:r>
              <a:rPr lang="en-US" altLang="zh-CN" sz="2800"/>
              <a:t>2.5</a:t>
            </a:r>
            <a:r>
              <a:rPr lang="en-US" altLang="zh-CN" sz="2800">
                <a:latin typeface="Arial"/>
              </a:rPr>
              <a:t>‰</a:t>
            </a:r>
            <a:r>
              <a:rPr lang="zh-CN" altLang="en-US" sz="2800"/>
              <a:t>坡度的线路上禁止溜放调车作业。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2</a:t>
            </a:r>
            <a:r>
              <a:rPr lang="zh-CN" altLang="en-US" sz="2800"/>
              <a:t>、停有正在进行技术检查、修理、装卸作业、乘坐旅客的车辆及无人看守道口的线路上禁止溜放。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3</a:t>
            </a:r>
            <a:r>
              <a:rPr lang="zh-CN" altLang="en-US" sz="2800"/>
              <a:t>、停有装载爆炸品、压缩气体、液化气体车辆的线路禁止溜放调车。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4</a:t>
            </a:r>
            <a:r>
              <a:rPr lang="zh-CN" altLang="en-US" sz="2800"/>
              <a:t>、当停留车辆距警冲标的长度不足溜放车组长度并加安全制动距离时，禁止溜放调车。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5</a:t>
            </a:r>
            <a:r>
              <a:rPr lang="zh-CN" altLang="en-US" sz="2800"/>
              <a:t>、中间站正线、到发线及与其衔接而未设隔开设备的线路禁止溜放调车。</a:t>
            </a:r>
          </a:p>
        </p:txBody>
      </p:sp>
      <p:sp>
        <p:nvSpPr>
          <p:cNvPr id="10243" name="Rectangle 4"/>
          <p:cNvSpPr>
            <a:spLocks noGrp="1"/>
          </p:cNvSpPr>
          <p:nvPr>
            <p:ph type="title"/>
          </p:nvPr>
        </p:nvSpPr>
        <p:spPr>
          <a:xfrm>
            <a:off x="755650" y="1125538"/>
            <a:ext cx="7793038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 b="1"/>
              <a:t>二、调车溜放的禁止情况</a:t>
            </a:r>
            <a:r>
              <a:rPr lang="en-US" altLang="zh-CN" sz="2800" b="1"/>
              <a:t>《</a:t>
            </a:r>
            <a:r>
              <a:rPr lang="zh-CN" altLang="en-US" sz="2800" b="1"/>
              <a:t>技规</a:t>
            </a:r>
            <a:r>
              <a:rPr lang="en-US" altLang="zh-CN" sz="2800" b="1"/>
              <a:t>》</a:t>
            </a:r>
            <a:r>
              <a:rPr lang="zh-CN" altLang="en-US" sz="2800" b="1"/>
              <a:t>第</a:t>
            </a:r>
            <a:r>
              <a:rPr lang="en-US" altLang="zh-CN" sz="2800" b="1"/>
              <a:t>231</a:t>
            </a:r>
            <a:r>
              <a:rPr lang="zh-CN" altLang="en-US" sz="2800" b="1"/>
              <a:t>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3"/>
          <p:cNvSpPr>
            <a:spLocks noGrp="1"/>
          </p:cNvSpPr>
          <p:nvPr>
            <p:ph type="body" idx="4294967295"/>
          </p:nvPr>
        </p:nvSpPr>
        <p:spPr>
          <a:xfrm>
            <a:off x="395288" y="1844675"/>
            <a:ext cx="8564562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kumimoji="0" lang="zh-CN" altLang="en-US" sz="3200" b="0" i="0" u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2pPr>
            <a:lvl3pPr marL="11430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3pPr>
            <a:lvl4pPr marL="16002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4pPr>
            <a:lvl5pPr marL="2057400" indent="-228600" algn="l" defTabSz="914400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lang="zh-CN" altLang="en-US" sz="2000">
                <a:solidFill>
                  <a:schemeClr val="tx1"/>
                </a:solidFill>
                <a:latin typeface="+mn-lt"/>
                <a:ea typeface="+mn-ea"/>
              </a:defRPr>
            </a:lvl9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2800"/>
              <a:t>（三）禁止溜放作业的其他情况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1</a:t>
            </a:r>
            <a:r>
              <a:rPr lang="zh-CN" altLang="en-US" sz="2800"/>
              <a:t>、未设调车组的中间站，由车站值班员、助理值班员或运转车长进行调车时，禁止溜放作业。</a:t>
            </a:r>
          </a:p>
          <a:p>
            <a:pPr lvl="0" eaLnBrk="1" hangingPunct="1">
              <a:lnSpc>
                <a:spcPct val="90000"/>
              </a:lnSpc>
            </a:pPr>
            <a:r>
              <a:rPr lang="en-US" altLang="zh-CN" sz="2800"/>
              <a:t>2</a:t>
            </a:r>
            <a:r>
              <a:rPr lang="zh-CN" altLang="en-US" sz="2800"/>
              <a:t>、调车组人数不足</a:t>
            </a:r>
            <a:r>
              <a:rPr lang="en-US" altLang="zh-CN" sz="2800"/>
              <a:t>3</a:t>
            </a:r>
            <a:r>
              <a:rPr lang="zh-CN" altLang="en-US" sz="2800"/>
              <a:t>人或技术水平不能满足安全要求时，禁止溜放作业。</a:t>
            </a:r>
          </a:p>
          <a:p>
            <a:pPr lvl="0" eaLnBrk="1" hangingPunct="1">
              <a:lnSpc>
                <a:spcPct val="90000"/>
              </a:lnSpc>
            </a:pPr>
            <a:r>
              <a:rPr lang="zh-CN" altLang="en-US" sz="2800"/>
              <a:t>如遇有降雾、暴风、雨、雪等不良气候或照明不足，确认信号和停留车位置有困难时；车辆手制动机失效；制动人员不足或使用手制动机未配挂安全带时，为保证作业安全，均不得溜放作业。</a:t>
            </a:r>
          </a:p>
          <a:p>
            <a:pPr lvl="0" eaLnBrk="1" hangingPunct="1">
              <a:lnSpc>
                <a:spcPct val="90000"/>
              </a:lnSpc>
            </a:pPr>
            <a:endParaRPr lang="en-US" altLang="zh-CN" sz="2800"/>
          </a:p>
        </p:txBody>
      </p:sp>
      <p:sp>
        <p:nvSpPr>
          <p:cNvPr id="11267" name="Rectangle 4"/>
          <p:cNvSpPr>
            <a:spLocks noGrp="1"/>
          </p:cNvSpPr>
          <p:nvPr>
            <p:ph type="title"/>
          </p:nvPr>
        </p:nvSpPr>
        <p:spPr>
          <a:xfrm>
            <a:off x="684213" y="1125538"/>
            <a:ext cx="7793037" cy="550862"/>
          </a:xfrm>
          <a:noFill/>
          <a:ln>
            <a:miter lim="800000"/>
          </a:ln>
        </p:spPr>
        <p:txBody>
          <a:bodyPr wrap="square" lIns="91440" tIns="45720" rIns="91440" bIns="45720" anchor="b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Tahoma" pitchFamily="34" charset="0"/>
                <a:ea typeface="宋体" pitchFamily="2" charset="-122"/>
                <a:cs typeface="+mj-cs"/>
              </a:defRPr>
            </a:lvl1pPr>
          </a:lstStyle>
          <a:p>
            <a:pPr lvl="0" eaLnBrk="1" hangingPunct="1"/>
            <a:r>
              <a:rPr lang="zh-CN" altLang="en-US" sz="2800" b="1"/>
              <a:t>二、调车溜放的禁止情况</a:t>
            </a:r>
            <a:r>
              <a:rPr lang="en-US" altLang="zh-CN" sz="2800" b="1"/>
              <a:t>《</a:t>
            </a:r>
            <a:r>
              <a:rPr lang="zh-CN" altLang="en-US" sz="2800" b="1"/>
              <a:t>技规</a:t>
            </a:r>
            <a:r>
              <a:rPr lang="en-US" altLang="zh-CN" sz="2800" b="1"/>
              <a:t>》</a:t>
            </a:r>
            <a:r>
              <a:rPr lang="zh-CN" altLang="en-US" sz="2800" b="1"/>
              <a:t>第</a:t>
            </a:r>
            <a:r>
              <a:rPr lang="en-US" altLang="zh-CN" sz="2800" b="1"/>
              <a:t>231</a:t>
            </a:r>
            <a:r>
              <a:rPr lang="zh-CN" altLang="en-US" sz="2800" b="1"/>
              <a:t>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https://d.book118.com/398031065103006026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Blends">
  <a:themeElements>
    <a:clrScheme name="Blends 3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Tahoma</vt:lpstr>
      <vt:lpstr>宋体</vt:lpstr>
      <vt:lpstr>Wingdings</vt:lpstr>
      <vt:lpstr>黑体</vt:lpstr>
      <vt:lpstr>Office Theme</vt:lpstr>
      <vt:lpstr>任务三：调车限制要求</vt:lpstr>
      <vt:lpstr>机车、车辆停留的线路规定《技规》第241条</vt:lpstr>
      <vt:lpstr>车辆防溜管理《技规》第242条</vt:lpstr>
      <vt:lpstr>车辆防溜管理《技规》第242条</vt:lpstr>
      <vt:lpstr>项目一：调车作业有关规章规定</vt:lpstr>
      <vt:lpstr>内容安排</vt:lpstr>
      <vt:lpstr>一、调车速度限制要求《技规》第230条</vt:lpstr>
      <vt:lpstr>一、调车速度限制要求《技规》第230条</vt:lpstr>
      <vt:lpstr>一、调车速度限制要求《技规》第230条</vt:lpstr>
      <vt:lpstr>二、调车溜放的禁止情况《技规》第231条</vt:lpstr>
      <vt:lpstr>二、调车溜放的禁止情况《技规》第231条</vt:lpstr>
      <vt:lpstr>二、调车溜放的禁止情况《技规》第231条</vt:lpstr>
      <vt:lpstr>二、调车溜放的禁止情况《技规》第231条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2024-09-04T00:43:43.619</cp:lastPrinted>
  <dcterms:created xsi:type="dcterms:W3CDTF">2024-09-03T16:43:43Z</dcterms:created>
  <dcterms:modified xsi:type="dcterms:W3CDTF">2024-09-03T16:43:44Z</dcterms:modified>
</cp:coreProperties>
</file>