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10D4F-F5C7-4297-87DB-3039E044E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E2102-DBE9-49C1-A889-5AFFA80BA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FCE09-9344-489A-82F5-8FB4DB2E8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44A8F-35B9-4819-B4BF-473F495A2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F477B0-0EB8-4BB5-AA1F-E9F8A8413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BD371C-77C6-44CC-9537-11E02EE13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9D7268-5E6E-4920-9918-69FD16987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3BDAF-8DE8-4D6A-8929-EE7811E89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B8FADA-00C3-4D9D-BAC3-316C8937F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4241C-12E1-49E4-A41D-1D8F0F537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EC874-B3DD-4F4F-A252-2B7A0EFB8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2.png" /><Relationship Id="rId15" Type="http://schemas.openxmlformats.org/officeDocument/2006/relationships/image" Target="../media/image3.pn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6" descr="精品-ppt背景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5875" y="0"/>
            <a:ext cx="12160250" cy="6858000"/>
          </a:xfrm>
          <a:prstGeom prst="rect">
            <a:avLst/>
          </a:prstGeom>
        </p:spPr>
      </p:pic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" name="图片 1073743875" descr="学科网 zxxk.com" title=""/>
          <p:cNvPicPr>
            <a:picLocks noChangeAspect="1"/>
          </p:cNvPicPr>
          <p:nvPr/>
        </p:nvPicPr>
        <p:blipFill>
          <a:blip r:embed="rId15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tags" Target="../tags/tag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3712507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783329" y="2313978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zh-CN" altLang="zh-CN" sz="5400" b="1" smtClean="0">
                <a:solidFill>
                  <a:srgbClr val="C00000"/>
                </a:solidFill>
              </a:rPr>
              <a:t>人称代词的运用与表达效果题型突破</a:t>
            </a:r>
            <a:br>
              <a:rPr lang="zh-CN" altLang="zh-CN" sz="5400" smtClean="0"/>
            </a:br>
            <a:endParaRPr lang="zh-CN" altLang="en-US" sz="5400" b="1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206263" y="3941594"/>
            <a:ext cx="10515600" cy="4351338"/>
          </a:xfrm>
        </p:spPr>
        <p:txBody>
          <a:bodyPr>
            <a:normAutofit/>
          </a:bodyPr>
          <a:lstStyle/>
          <a:p>
            <a:endParaRPr lang="en-US" altLang="zh-CN" smtClean="0"/>
          </a:p>
          <a:p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00" name="文本框 99" title=""/>
          <p:cNvSpPr txBox="1"/>
          <p:nvPr/>
        </p:nvSpPr>
        <p:spPr>
          <a:xfrm>
            <a:off x="944880" y="1017905"/>
            <a:ext cx="6233795" cy="768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/>
            <a:r>
              <a:rPr lang="zh-CN" sz="4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2024届高三语文备</a:t>
            </a:r>
            <a:r>
              <a:rPr lang="zh-CN" sz="4400" b="1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考</a:t>
            </a:r>
            <a:endParaRPr lang="zh-CN" altLang="en-US" sz="4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752138" y="881492"/>
            <a:ext cx="10515600" cy="1325563"/>
          </a:xfrm>
        </p:spPr>
        <p:txBody>
          <a:bodyPr>
            <a:normAutofit/>
          </a:bodyPr>
          <a:lstStyle/>
          <a:p>
            <a:pPr algn="ctr"/>
            <a:endParaRPr lang="zh-CN" altLang="en-US" sz="5400" b="1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416187" y="1478430"/>
            <a:ext cx="11063344" cy="60371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zh-CN" sz="3600" smtClean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【学习目标】</a:t>
            </a:r>
            <a:endParaRPr lang="zh-CN" altLang="zh-CN" sz="3600" smtClean="0">
              <a:solidFill>
                <a:srgbClr val="C0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sz="3600" smtClean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1.</a:t>
            </a:r>
            <a:r>
              <a:rPr lang="zh-CN" altLang="zh-CN" sz="3600" smtClean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能掌握人称代词的含义及一般用法。</a:t>
            </a:r>
            <a:endParaRPr lang="zh-CN" altLang="zh-CN" sz="3600" smtClean="0">
              <a:solidFill>
                <a:srgbClr val="C0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sz="3600" smtClean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2.</a:t>
            </a:r>
            <a:r>
              <a:rPr lang="zh-CN" altLang="zh-CN" sz="3600" smtClean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学会如何紧扣文本，辨析人称代词在具体语境中的表达效果，并梳理做题思路。</a:t>
            </a:r>
            <a:endParaRPr lang="zh-CN" altLang="zh-CN" sz="3600" smtClean="0">
              <a:solidFill>
                <a:srgbClr val="C0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r>
              <a:rPr lang="en-US" altLang="zh-CN" smtClean="0"/>
              <a:t> </a:t>
            </a:r>
            <a:endParaRPr lang="zh-CN" altLang="zh-CN" smtClean="0"/>
          </a:p>
          <a:p>
            <a:endParaRPr lang="en-US" altLang="zh-CN" smtClean="0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100" name="图片 99" title="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88900" y="0"/>
            <a:ext cx="11626215" cy="65678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矩形 3" title=""/>
          <p:cNvSpPr/>
          <p:nvPr/>
        </p:nvSpPr>
        <p:spPr>
          <a:xfrm>
            <a:off x="8585835" y="5972810"/>
            <a:ext cx="2865755" cy="2921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234315" y="127000"/>
            <a:ext cx="10690225" cy="1529715"/>
          </a:xfrm>
        </p:spPr>
        <p:txBody>
          <a:bodyPr>
            <a:normAutofit/>
          </a:bodyPr>
          <a:lstStyle/>
          <a:p>
            <a:r>
              <a:rPr lang="en-US" altLang="zh-CN" b="1" smtClean="0">
                <a:solidFill>
                  <a:srgbClr val="C00000"/>
                </a:solidFill>
              </a:rPr>
              <a:t>             </a:t>
            </a:r>
            <a:r>
              <a:rPr lang="zh-CN" altLang="zh-CN" b="1" smtClean="0">
                <a:solidFill>
                  <a:srgbClr val="C00000"/>
                </a:solidFill>
              </a:rPr>
              <a:t>人称代词在客观题中的考查</a:t>
            </a:r>
            <a:br>
              <a:rPr lang="zh-CN" altLang="zh-CN" b="1" smtClean="0">
                <a:solidFill>
                  <a:srgbClr val="C00000"/>
                </a:solidFill>
              </a:rPr>
            </a:b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234315" y="779780"/>
            <a:ext cx="11475720" cy="5887720"/>
          </a:xfrm>
        </p:spPr>
        <p:txBody>
          <a:bodyPr>
            <a:normAutofit fontScale="82500"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zh-CN" altLang="zh-CN" b="1" smtClean="0">
                <a:solidFill>
                  <a:srgbClr val="C00000"/>
                </a:solidFill>
                <a:sym typeface="+mn-ea"/>
              </a:rPr>
              <a:t>一、【真题引路】</a:t>
            </a:r>
            <a:br>
              <a:rPr lang="zh-CN" altLang="zh-CN" smtClean="0">
                <a:sym typeface="+mn-ea"/>
              </a:rPr>
            </a:br>
            <a:r>
              <a:rPr lang="en-US" altLang="zh-CN" b="1" smtClean="0">
                <a:solidFill>
                  <a:srgbClr val="C00000"/>
                </a:solidFill>
              </a:rPr>
              <a:t>01</a:t>
            </a:r>
            <a:r>
              <a:rPr lang="zh-CN" altLang="zh-CN" b="1" smtClean="0">
                <a:solidFill>
                  <a:srgbClr val="C00000"/>
                </a:solidFill>
              </a:rPr>
              <a:t>【高考真题·选择题型·</a:t>
            </a:r>
            <a:r>
              <a:rPr lang="en-US" altLang="zh-CN" b="1" smtClean="0">
                <a:solidFill>
                  <a:srgbClr val="C00000"/>
                </a:solidFill>
              </a:rPr>
              <a:t>2022</a:t>
            </a:r>
            <a:r>
              <a:rPr lang="zh-CN" altLang="zh-CN" b="1" smtClean="0">
                <a:solidFill>
                  <a:srgbClr val="C00000"/>
                </a:solidFill>
              </a:rPr>
              <a:t>年新高考Ⅰ卷】</a:t>
            </a:r>
            <a:endParaRPr lang="zh-CN" altLang="zh-CN" smtClean="0">
              <a:solidFill>
                <a:srgbClr val="C00000"/>
              </a:solidFill>
            </a:endParaRPr>
          </a:p>
          <a:p>
            <a:pPr>
              <a:lnSpc>
                <a:spcPct val="110000"/>
              </a:lnSpc>
              <a:buNone/>
            </a:pPr>
            <a:r>
              <a:rPr lang="zh-CN" altLang="zh-CN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事实上，</a:t>
            </a:r>
            <a:r>
              <a:rPr lang="zh-CN" altLang="zh-CN" b="1" u="sng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生活中你会发现</a:t>
            </a:r>
            <a:r>
              <a:rPr lang="zh-CN" altLang="zh-CN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，有许多整天嚷嚷着要减肥或者正在减肥的人，其实根本不胖，反而是一些真正应该减肥的人对此却毫不在意，那么，怎么判断是否需要减肥呢？</a:t>
            </a:r>
            <a:endParaRPr lang="zh-CN" altLang="zh-CN" b="1" smtClean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fontAlgn="auto">
              <a:lnSpc>
                <a:spcPct val="100000"/>
              </a:lnSpc>
              <a:buNone/>
            </a:pPr>
            <a:r>
              <a:rPr lang="en-US" altLang="zh-CN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21</a:t>
            </a:r>
            <a:r>
              <a:rPr lang="zh-CN" altLang="zh-CN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．下列句子中的“你”和文中画横线处的“你”，用法相同的一项是（</a:t>
            </a:r>
            <a:r>
              <a:rPr lang="en-US" altLang="zh-CN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分）（</a:t>
            </a:r>
            <a:r>
              <a:rPr lang="en-US" altLang="zh-CN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lang="zh-CN" altLang="zh-CN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</a:t>
            </a:r>
            <a:endParaRPr lang="zh-CN" altLang="zh-CN" b="1" smtClean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fontAlgn="auto">
              <a:lnSpc>
                <a:spcPct val="100000"/>
              </a:lnSpc>
              <a:buNone/>
            </a:pPr>
            <a:r>
              <a:rPr lang="en-US" altLang="zh-CN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</a:t>
            </a:r>
            <a:r>
              <a:rPr lang="zh-CN" altLang="zh-CN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．你要觉得这段话对深化文章的主题没什么帮助，就删了吧。</a:t>
            </a:r>
            <a:endParaRPr lang="zh-CN" altLang="zh-CN" b="1" smtClean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fontAlgn="auto">
              <a:lnSpc>
                <a:spcPct val="100000"/>
              </a:lnSpc>
              <a:buNone/>
            </a:pPr>
            <a:r>
              <a:rPr lang="en-US" altLang="zh-CN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B</a:t>
            </a:r>
            <a:r>
              <a:rPr lang="zh-CN" altLang="zh-CN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．听了老师的话，三个人你看看我，我看看你，都不吭声了。</a:t>
            </a:r>
            <a:endParaRPr lang="zh-CN" altLang="zh-CN" b="1" smtClean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fontAlgn="auto">
              <a:lnSpc>
                <a:spcPct val="100000"/>
              </a:lnSpc>
              <a:buNone/>
            </a:pPr>
            <a:r>
              <a:rPr lang="en-US" altLang="zh-CN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C</a:t>
            </a:r>
            <a:r>
              <a:rPr lang="zh-CN" altLang="zh-CN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．他是个非常用功的同学，尤其是钻研精神叫你不得不佩服。</a:t>
            </a:r>
            <a:endParaRPr lang="zh-CN" altLang="zh-CN" b="1" smtClean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fontAlgn="auto">
              <a:lnSpc>
                <a:spcPct val="100000"/>
              </a:lnSpc>
              <a:buNone/>
            </a:pPr>
            <a:r>
              <a:rPr lang="en-US" altLang="zh-CN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</a:t>
            </a:r>
            <a:r>
              <a:rPr lang="zh-CN" altLang="zh-CN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．请你选三名学生参加今年五月的“青春和梦想”演讲比赛。</a:t>
            </a:r>
            <a:endParaRPr lang="zh-CN" altLang="zh-CN" b="1" smtClean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>
              <a:lnSpc>
                <a:spcPct val="110000"/>
              </a:lnSpc>
              <a:buNone/>
            </a:pPr>
            <a:r>
              <a:rPr lang="zh-CN" altLang="zh-CN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【参考答案】C【解析】A、D两项属于</a:t>
            </a:r>
            <a:r>
              <a:rPr lang="zh-CN" altLang="zh-CN" smtClean="0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第二人称，称对方</a:t>
            </a:r>
            <a:r>
              <a:rPr lang="zh-CN" altLang="zh-CN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。B项是指</a:t>
            </a:r>
            <a:r>
              <a:rPr lang="zh-CN" altLang="zh-CN" smtClean="0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团体中的某一个个体</a:t>
            </a:r>
            <a:r>
              <a:rPr lang="zh-CN" altLang="zh-CN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。C项和文中画横线处的“你”是泛指意义相同，是</a:t>
            </a:r>
            <a:r>
              <a:rPr lang="zh-CN" altLang="zh-CN" smtClean="0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泛指任何一个人</a:t>
            </a:r>
            <a:r>
              <a:rPr lang="zh-CN" altLang="zh-CN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，故选 C项。</a:t>
            </a:r>
            <a:endParaRPr lang="zh-CN" altLang="zh-CN" smtClean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>
              <a:buNone/>
            </a:pPr>
            <a:r>
              <a:rPr lang="en-US" altLang="zh-CN" smtClean="0">
                <a:solidFill>
                  <a:srgbClr val="FF0000"/>
                </a:solidFill>
              </a:rPr>
              <a:t> </a:t>
            </a:r>
            <a:endParaRPr lang="zh-CN" altLang="zh-CN" smtClean="0">
              <a:solidFill>
                <a:srgbClr val="FF0000"/>
              </a:solidFill>
            </a:endParaRPr>
          </a:p>
          <a:p>
            <a:endParaRPr lang="zh-CN" altLang="zh-CN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319405" y="0"/>
            <a:ext cx="11553190" cy="1401445"/>
          </a:xfrm>
        </p:spPr>
        <p:txBody>
          <a:bodyPr>
            <a:normAutofit/>
          </a:bodyPr>
          <a:lstStyle/>
          <a:p>
            <a:r>
              <a:rPr lang="en-US" altLang="zh-CN" sz="3110" b="1" smtClean="0">
                <a:solidFill>
                  <a:srgbClr val="FF0000"/>
                </a:solidFill>
              </a:rPr>
              <a:t>02</a:t>
            </a:r>
            <a:r>
              <a:rPr lang="en-US" altLang="zh-CN" sz="3110" smtClean="0">
                <a:solidFill>
                  <a:srgbClr val="FF0000"/>
                </a:solidFill>
              </a:rPr>
              <a:t> </a:t>
            </a:r>
            <a:r>
              <a:rPr lang="zh-CN" altLang="zh-CN" sz="3110" b="1" smtClean="0">
                <a:solidFill>
                  <a:srgbClr val="FF0000"/>
                </a:solidFill>
              </a:rPr>
              <a:t>【高考真题·选择题型·</a:t>
            </a:r>
            <a:r>
              <a:rPr lang="en-US" altLang="zh-CN" sz="3110" b="1" smtClean="0">
                <a:solidFill>
                  <a:srgbClr val="FF0000"/>
                </a:solidFill>
              </a:rPr>
              <a:t>2023</a:t>
            </a:r>
            <a:r>
              <a:rPr lang="zh-CN" altLang="zh-CN" sz="3110" b="1" smtClean="0">
                <a:solidFill>
                  <a:srgbClr val="FF0000"/>
                </a:solidFill>
              </a:rPr>
              <a:t>年高考新课标Ⅱ卷】</a:t>
            </a:r>
            <a:br>
              <a:rPr lang="zh-CN" altLang="zh-CN" smtClean="0"/>
            </a:b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168910" y="843280"/>
            <a:ext cx="11184890" cy="5333365"/>
          </a:xfrm>
        </p:spPr>
        <p:txBody>
          <a:bodyPr>
            <a:normAutofit fontScale="92500" lnSpcReduction="20000"/>
          </a:bodyPr>
          <a:lstStyle/>
          <a:p>
            <a:pPr marL="0" indent="0" fontAlgn="auto">
              <a:lnSpc>
                <a:spcPct val="100000"/>
              </a:lnSpc>
              <a:buNone/>
            </a:pPr>
            <a:r>
              <a:rPr lang="en-US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</a:t>
            </a:r>
            <a:r>
              <a:rPr lang="zh-CN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二</a:t>
            </a:r>
            <a:r>
              <a:rPr lang="en-US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)</a:t>
            </a:r>
            <a:r>
              <a:rPr lang="zh-CN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语言文字运用</a:t>
            </a:r>
            <a:r>
              <a:rPr lang="en-US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II(</a:t>
            </a:r>
            <a:r>
              <a:rPr lang="zh-CN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本题共</a:t>
            </a:r>
            <a:r>
              <a:rPr lang="en-US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</a:t>
            </a:r>
            <a:r>
              <a:rPr lang="zh-CN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小题，</a:t>
            </a:r>
            <a:r>
              <a:rPr lang="en-US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13</a:t>
            </a:r>
            <a:r>
              <a:rPr lang="zh-CN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分</a:t>
            </a:r>
            <a:r>
              <a:rPr lang="en-US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)</a:t>
            </a:r>
            <a:r>
              <a:rPr lang="zh-CN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阅读下面的文字，完成</a:t>
            </a:r>
            <a:r>
              <a:rPr lang="en-US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20-22</a:t>
            </a:r>
            <a:r>
              <a:rPr lang="zh-CN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题。</a:t>
            </a:r>
            <a:endParaRPr lang="zh-CN" altLang="zh-CN" sz="2400" b="1" smtClean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“耳机一戴，谁也不爱”。周围的世界有时太嘈杂了，但想安静一下不被打扰也很容易，只要戴上耳机就行。………</a:t>
            </a:r>
            <a:endParaRPr lang="zh-CN" altLang="zh-CN" sz="2400" b="1" smtClean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en-US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20.</a:t>
            </a:r>
            <a:r>
              <a:rPr lang="zh-CN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下列句子中的“谁”和“耳机一戴，谁也不爱”中的“谁”</a:t>
            </a:r>
            <a:r>
              <a:rPr lang="en-US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,</a:t>
            </a:r>
            <a:r>
              <a:rPr lang="zh-CN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意义和用法相同的一项是</a:t>
            </a:r>
            <a:r>
              <a:rPr lang="en-US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(3</a:t>
            </a:r>
            <a:r>
              <a:rPr lang="zh-CN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分</a:t>
            </a:r>
            <a:r>
              <a:rPr lang="en-US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)</a:t>
            </a:r>
            <a:r>
              <a:rPr lang="zh-CN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（）</a:t>
            </a:r>
            <a:endParaRPr lang="zh-CN" altLang="zh-CN" sz="2400" b="1" smtClean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en-US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A.</a:t>
            </a:r>
            <a:r>
              <a:rPr lang="zh-CN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怅寥廓， 问苍茫大地，谁主沉浮</a:t>
            </a:r>
            <a:r>
              <a:rPr lang="en-US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?</a:t>
            </a:r>
            <a:endParaRPr lang="zh-CN" altLang="zh-CN" sz="2400" b="1" smtClean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en-US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B.</a:t>
            </a:r>
            <a:r>
              <a:rPr lang="zh-CN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生活中谁都需要表达和交流。</a:t>
            </a:r>
            <a:endParaRPr lang="zh-CN" altLang="zh-CN" sz="2400" b="1" smtClean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en-US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C.</a:t>
            </a:r>
            <a:r>
              <a:rPr lang="zh-CN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我本来是跟他开玩笑的，谁知道他竟然生气了。</a:t>
            </a:r>
            <a:endParaRPr lang="zh-CN" altLang="zh-CN" sz="2400" b="1" smtClean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en-US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D.</a:t>
            </a:r>
            <a:r>
              <a:rPr lang="zh-CN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我越来越深刻地感觉到谁是我们最可爱的人</a:t>
            </a:r>
            <a:r>
              <a:rPr lang="en-US" altLang="zh-CN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!</a:t>
            </a:r>
            <a:endParaRPr lang="zh-CN" altLang="zh-CN" sz="2400" b="1" smtClean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2400">
                <a:solidFill>
                  <a:srgbClr val="FF0000"/>
                </a:solidFill>
              </a:rPr>
              <a:t>【参考答案】B【解析】“耳机一戴，谁也不爱’中的</a:t>
            </a:r>
            <a:r>
              <a:rPr lang="zh-CN" altLang="en-US" sz="2400">
                <a:solidFill>
                  <a:srgbClr val="0070C0"/>
                </a:solidFill>
              </a:rPr>
              <a:t>“谁”</a:t>
            </a:r>
            <a:r>
              <a:rPr lang="zh-CN" altLang="en-US" sz="2400" smtClean="0">
                <a:solidFill>
                  <a:srgbClr val="0070C0"/>
                </a:solidFill>
              </a:rPr>
              <a:t>指任何人，</a:t>
            </a:r>
            <a:r>
              <a:rPr lang="zh-CN" altLang="en-US" sz="2400">
                <a:solidFill>
                  <a:srgbClr val="0070C0"/>
                </a:solidFill>
              </a:rPr>
              <a:t>是泛指。</a:t>
            </a:r>
            <a:r>
              <a:rPr lang="zh-CN" altLang="en-US" sz="2400">
                <a:solidFill>
                  <a:srgbClr val="FF0000"/>
                </a:solidFill>
              </a:rPr>
              <a:t>B项当中“生活中谁都需要表达和交流</a:t>
            </a:r>
            <a:r>
              <a:rPr lang="zh-CN" altLang="en-US" sz="2400" smtClean="0">
                <a:solidFill>
                  <a:srgbClr val="FF0000"/>
                </a:solidFill>
              </a:rPr>
              <a:t>。</a:t>
            </a:r>
            <a:r>
              <a:rPr lang="zh-CN" altLang="en-US" sz="2400" smtClean="0">
                <a:solidFill>
                  <a:srgbClr val="0070C0"/>
                </a:solidFill>
              </a:rPr>
              <a:t>泛指，任何人</a:t>
            </a:r>
            <a:r>
              <a:rPr lang="zh-CN" altLang="en-US" sz="2400" smtClean="0">
                <a:solidFill>
                  <a:srgbClr val="FF0000"/>
                </a:solidFill>
              </a:rPr>
              <a:t>。A</a:t>
            </a:r>
            <a:r>
              <a:rPr lang="zh-CN" altLang="en-US" sz="2400">
                <a:solidFill>
                  <a:srgbClr val="FF0000"/>
                </a:solidFill>
              </a:rPr>
              <a:t>项</a:t>
            </a:r>
            <a:r>
              <a:rPr lang="zh-CN" altLang="en-US" sz="2400">
                <a:solidFill>
                  <a:srgbClr val="0070C0"/>
                </a:solidFill>
              </a:rPr>
              <a:t>疑问对象</a:t>
            </a:r>
            <a:r>
              <a:rPr lang="zh-CN" altLang="en-US" sz="2400" smtClean="0">
                <a:solidFill>
                  <a:srgbClr val="0070C0"/>
                </a:solidFill>
              </a:rPr>
              <a:t>，什么人</a:t>
            </a:r>
            <a:r>
              <a:rPr lang="zh-CN" altLang="en-US" sz="2400" smtClean="0">
                <a:solidFill>
                  <a:srgbClr val="FF0000"/>
                </a:solidFill>
              </a:rPr>
              <a:t>；C</a:t>
            </a:r>
            <a:r>
              <a:rPr lang="zh-CN" altLang="en-US" sz="2400">
                <a:solidFill>
                  <a:srgbClr val="FF0000"/>
                </a:solidFill>
              </a:rPr>
              <a:t>项</a:t>
            </a:r>
            <a:r>
              <a:rPr lang="zh-CN" altLang="en-US" sz="2400" smtClean="0">
                <a:solidFill>
                  <a:srgbClr val="FF0000"/>
                </a:solidFill>
              </a:rPr>
              <a:t>表虚指，”</a:t>
            </a:r>
            <a:r>
              <a:rPr lang="zh-CN" altLang="zh-CN" sz="2400" b="1" smtClean="0">
                <a:solidFill>
                  <a:srgbClr val="0070C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谁知道他竟然生气了</a:t>
            </a:r>
            <a:r>
              <a:rPr lang="zh-CN" altLang="en-US" sz="2400" b="1" smtClean="0">
                <a:solidFill>
                  <a:srgbClr val="0070C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”，表示不能肯定的人</a:t>
            </a:r>
            <a:r>
              <a:rPr lang="zh-CN" altLang="en-US" sz="24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r>
              <a:rPr lang="zh-CN" altLang="en-US" sz="2400" smtClean="0">
                <a:solidFill>
                  <a:srgbClr val="FF0000"/>
                </a:solidFill>
              </a:rPr>
              <a:t>D</a:t>
            </a:r>
            <a:r>
              <a:rPr lang="zh-CN" altLang="en-US" sz="2400">
                <a:solidFill>
                  <a:srgbClr val="FF0000"/>
                </a:solidFill>
              </a:rPr>
              <a:t>项“谁”</a:t>
            </a:r>
            <a:r>
              <a:rPr lang="zh-CN" altLang="en-US" sz="2400">
                <a:solidFill>
                  <a:srgbClr val="0070C0"/>
                </a:solidFill>
              </a:rPr>
              <a:t>是特</a:t>
            </a:r>
            <a:r>
              <a:rPr lang="zh-CN" altLang="en-US" sz="2400" smtClean="0">
                <a:solidFill>
                  <a:srgbClr val="0070C0"/>
                </a:solidFill>
              </a:rPr>
              <a:t>指，“说话者和听话者双方都十分确定的人。”</a:t>
            </a:r>
            <a:endParaRPr lang="zh-CN" altLang="en-US" sz="240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569259" y="0"/>
            <a:ext cx="10515600" cy="1325563"/>
          </a:xfrm>
        </p:spPr>
        <p:txBody>
          <a:bodyPr/>
          <a:lstStyle/>
          <a:p>
            <a:r>
              <a:rPr lang="zh-CN" altLang="zh-CN" smtClean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谁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623944" y="903643"/>
            <a:ext cx="10977282" cy="5509989"/>
          </a:xfrm>
        </p:spPr>
        <p:txBody>
          <a:bodyPr>
            <a:normAutofit/>
          </a:bodyPr>
          <a:lstStyle/>
          <a:p>
            <a:pPr latinLnBrk="1"/>
            <a:r>
              <a:rPr lang="zh-CN" altLang="zh-CN" sz="2400" smtClean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①用于疑问。（什么人，哪个人）</a:t>
            </a:r>
            <a:r>
              <a:rPr lang="zh-CN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你是谁？谁知道这道题目答案？</a:t>
            </a:r>
            <a:endParaRPr lang="zh-CN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atinLnBrk="1"/>
            <a:r>
              <a:rPr lang="zh-CN" altLang="zh-CN" sz="2400" smtClean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②用于反问</a:t>
            </a:r>
            <a:r>
              <a:rPr lang="zh-CN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，用疑问语气表达与字面意思相反的意义，</a:t>
            </a:r>
            <a:r>
              <a:rPr lang="zh-CN" altLang="zh-CN" sz="2400" smtClean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表示没有一个人</a:t>
            </a:r>
            <a:r>
              <a:rPr lang="zh-CN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。语气较强烈，“谁”表示否定意味。例如：如果你在电视做一个专业的医学人体解剖谁要看啊</a:t>
            </a:r>
            <a:r>
              <a:rPr lang="en-US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?(</a:t>
            </a:r>
            <a:r>
              <a:rPr lang="zh-CN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意思是没有人想看</a:t>
            </a:r>
            <a:r>
              <a:rPr lang="en-US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)</a:t>
            </a:r>
            <a:endParaRPr lang="zh-CN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atinLnBrk="1"/>
            <a:r>
              <a:rPr lang="zh-CN" altLang="zh-CN" sz="2400" smtClean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③虚指，表示不知道的人</a:t>
            </a:r>
            <a:r>
              <a:rPr lang="zh-CN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或无须说出姓名和说不出姓名的人</a:t>
            </a:r>
            <a:r>
              <a:rPr lang="en-US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zh-CN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我的书不知道被谁拿走了</a:t>
            </a:r>
            <a:endParaRPr lang="zh-CN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atinLnBrk="1"/>
            <a:r>
              <a:rPr lang="zh-CN" altLang="zh-CN" sz="2400" smtClean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④任指</a:t>
            </a:r>
            <a:r>
              <a:rPr lang="en-US" altLang="zh-CN" sz="2400" smtClean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zh-CN" sz="2400" smtClean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泛指，表示任何人</a:t>
            </a:r>
            <a:r>
              <a:rPr lang="zh-CN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r>
              <a:rPr lang="en-US" altLang="zh-CN" sz="2400" b="1" smtClean="0">
                <a:latin typeface="黑体" panose="02010609060101010101" pitchFamily="49" charset="-122"/>
                <a:ea typeface="黑体" panose="02010609060101010101" pitchFamily="49" charset="-122"/>
              </a:rPr>
              <a:t>a)</a:t>
            </a:r>
            <a:r>
              <a:rPr lang="zh-CN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用在“也”或“都”前面，表示所说的范围之内没有例外。举例：谁都不肯落后。</a:t>
            </a:r>
            <a:r>
              <a:rPr lang="en-US" altLang="zh-CN" sz="2400" b="1" smtClean="0">
                <a:latin typeface="黑体" panose="02010609060101010101" pitchFamily="49" charset="-122"/>
                <a:ea typeface="黑体" panose="02010609060101010101" pitchFamily="49" charset="-122"/>
              </a:rPr>
              <a:t>b)</a:t>
            </a:r>
            <a:r>
              <a:rPr lang="zh-CN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主语和宾语都用内没有例外</a:t>
            </a:r>
            <a:r>
              <a:rPr lang="en-US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zh-CN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这件事谁也不知道。</a:t>
            </a:r>
            <a:endParaRPr lang="zh-CN" altLang="zh-CN" sz="2400" smtClean="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en-US" altLang="zh-CN" sz="2400" b="1" smtClean="0">
                <a:latin typeface="黑体" panose="02010609060101010101" pitchFamily="49" charset="-122"/>
                <a:ea typeface="黑体" panose="02010609060101010101" pitchFamily="49" charset="-122"/>
              </a:rPr>
              <a:t>c)</a:t>
            </a:r>
            <a:r>
              <a:rPr lang="zh-CN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两个“谁”字前后照应，指相同的人。例：大家看谁合适，就选谁当代表。</a:t>
            </a:r>
            <a:r>
              <a:rPr lang="zh-CN" altLang="zh-CN" sz="2400" smtClean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⑤定指，特指。“</a:t>
            </a:r>
            <a:r>
              <a:rPr lang="zh-CN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定指”是指虽然没有说出具体姓名，但“谁”所指代的人往往是说话者和听话者双方都十分确定的人</a:t>
            </a:r>
            <a:r>
              <a:rPr lang="en-US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zh-CN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如果它真能挣到钱，那个谁早就这么干了。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419100" y="0"/>
            <a:ext cx="10515600" cy="1325563"/>
          </a:xfrm>
        </p:spPr>
        <p:txBody>
          <a:bodyPr/>
          <a:lstStyle/>
          <a:p>
            <a:r>
              <a:rPr lang="zh-CN" altLang="en-US" sz="3200">
                <a:solidFill>
                  <a:srgbClr val="FF0000"/>
                </a:solidFill>
                <a:sym typeface="+mn-ea"/>
              </a:rPr>
              <a:t>【对点训练】</a:t>
            </a:r>
            <a:endParaRPr lang="zh-CN" altLang="en-US" sz="3200">
              <a:solidFill>
                <a:srgbClr val="FF0000"/>
              </a:solidFill>
              <a:sym typeface="+mn-ea"/>
            </a:endParaRPr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419100" y="892810"/>
            <a:ext cx="11219815" cy="5446395"/>
          </a:xfrm>
        </p:spPr>
        <p:txBody>
          <a:bodyPr>
            <a:normAutofit/>
          </a:bodyPr>
          <a:lstStyle/>
          <a:p>
            <a:pPr marL="0" indent="0" fontAlgn="auto">
              <a:lnSpc>
                <a:spcPct val="100000"/>
              </a:lnSpc>
              <a:buNone/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(1)李白过庐山，"写出“日照香炉生紫烟，遥看瀑布挂前“烟”川”的诗句。</a:t>
            </a:r>
            <a:r>
              <a:rPr lang="zh-CN" altLang="en-US" sz="2400" u="sng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后人批评他:怎么是紫的呢?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应是七彩缤纷，不可能是紫颜色。下列句子中的“他”和文中画横线处的“他”，用法相同的一项是(3分)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A.老王是个京剧迷，在家里没事喜欢唱他几句。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B.失业保障基金必须专款专用，不得挪作他用。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C.以前徽州闭塞，徽商选择远走他乡经商谋生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D.这孩子性格古怪，你们做父母的要多关心他。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zh-CN" sz="24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【参考答案】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D(文中画横线处的“他”和D项的“他”都</a:t>
            </a:r>
            <a:r>
              <a:rPr lang="zh-CN" altLang="en-US" sz="24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是第三人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称代</a:t>
            </a:r>
            <a:r>
              <a:rPr lang="zh-CN" altLang="en-US" sz="2400" smtClean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词，称</a:t>
            </a:r>
            <a:r>
              <a:rPr lang="zh-CN" altLang="en-US" sz="24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自己和对方以外的某个人。A.人称代词，表示虚指。B.指示代词，指别一方面。C指示代词，指另外的）</a:t>
            </a:r>
            <a:endParaRPr lang="zh-CN" altLang="en-US" sz="24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625475" y="0"/>
            <a:ext cx="10671175" cy="5675630"/>
          </a:xfrm>
        </p:spPr>
        <p:txBody>
          <a:bodyPr>
            <a:normAutofit/>
          </a:bodyPr>
          <a:lstStyle/>
          <a:p>
            <a:pPr marL="0" algn="l" fontAlgn="auto">
              <a:lnSpc>
                <a:spcPct val="100000"/>
              </a:lnSpc>
              <a:buClrTx/>
              <a:buSzTx/>
            </a:pP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algn="l" fontAlgn="auto">
              <a:lnSpc>
                <a:spcPct val="100000"/>
              </a:lnSpc>
              <a:buClrTx/>
              <a:buSzTx/>
            </a:pP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algn="l" fontAlgn="auto">
              <a:lnSpc>
                <a:spcPct val="100000"/>
              </a:lnSpc>
              <a:buClrTx/>
              <a:buSzTx/>
              <a:buNone/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(2)有时大家看见一个人总是穿戴得整整齐齐，面带笑容觉得这个人好像从来没有病过。</a:t>
            </a:r>
            <a:r>
              <a:rPr lang="zh-CN" altLang="en-US" sz="2400" u="sng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其实他遭遇不幸时，他在家里受疾病折磨时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，大家又何尝知道。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algn="l" fontAlgn="auto">
              <a:lnSpc>
                <a:spcPct val="100000"/>
              </a:lnSpc>
              <a:buClrTx/>
              <a:buSzTx/>
              <a:buNone/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下列句子中的“他”和文中画横线处的“他”，用法和意思相同的一项是(   )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algn="l" fontAlgn="auto">
              <a:lnSpc>
                <a:spcPct val="100000"/>
              </a:lnSpc>
              <a:buClrTx/>
              <a:buSzTx/>
              <a:buNone/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A最近事情太多，理不出个头绪，算了，先睡他一觉再说。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algn="l" fontAlgn="auto">
              <a:lnSpc>
                <a:spcPct val="100000"/>
              </a:lnSpc>
              <a:buClrTx/>
              <a:buSzTx/>
              <a:buNone/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B.你们三个人一块去的，怎么就你两个回来了?他呢?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algn="l" fontAlgn="auto">
              <a:lnSpc>
                <a:spcPct val="100000"/>
              </a:lnSpc>
              <a:buClrTx/>
              <a:buSzTx/>
              <a:buNone/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C.谁来保护环境，呵护我们的地球?是你，是我，是他。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algn="l" fontAlgn="auto">
              <a:lnSpc>
                <a:spcPct val="100000"/>
              </a:lnSpc>
              <a:buClrTx/>
              <a:buSzTx/>
              <a:buNone/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D.我们要有开阔的胸襟，他山之石，可以攻玉。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algn="l" fontAlgn="auto">
              <a:lnSpc>
                <a:spcPct val="100000"/>
              </a:lnSpc>
              <a:buClrTx/>
              <a:buSzTx/>
              <a:buNone/>
            </a:pPr>
            <a:r>
              <a:rPr lang="zh-CN" altLang="en-US" sz="2400">
                <a:solidFill>
                  <a:srgbClr val="FF0000"/>
                </a:solidFill>
              </a:rPr>
              <a:t>【参考答案】C 【解析】例句是泛指任何一个人，和C项的用法意思一样。A.虚指用在动词和数量词之间; B.称你、我以外的第三人; D.别的另外的。故选C。</a:t>
            </a:r>
            <a:endParaRPr lang="zh-CN" altLang="en-US" sz="2400">
              <a:solidFill>
                <a:srgbClr val="FF0000"/>
              </a:solidFill>
            </a:endParaRPr>
          </a:p>
          <a:p>
            <a:pPr marL="0" algn="l">
              <a:lnSpc>
                <a:spcPct val="100000"/>
              </a:lnSpc>
              <a:buClrTx/>
              <a:buSzTx/>
            </a:pPr>
            <a:endParaRPr lang="zh-CN" altLang="en-US" sz="24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429658" y="396607"/>
            <a:ext cx="10924142" cy="5780356"/>
          </a:xfrm>
        </p:spPr>
        <p:txBody>
          <a:bodyPr/>
          <a:lstStyle/>
          <a:p>
            <a:pPr latinLnBrk="1">
              <a:buNone/>
            </a:pPr>
            <a:r>
              <a:rPr lang="zh-CN" altLang="zh-CN" sz="4000" smtClean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他</a:t>
            </a:r>
            <a:endParaRPr lang="en-US" altLang="zh-CN" sz="4000" smtClean="0">
              <a:solidFill>
                <a:srgbClr val="C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atinLnBrk="1">
              <a:buNone/>
            </a:pPr>
            <a:r>
              <a:rPr lang="zh-CN" altLang="zh-CN" smtClean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①代词，第三人称，指自己和对方以外的某个人，实指</a:t>
            </a:r>
            <a:r>
              <a:rPr lang="zh-CN" altLang="zh-CN" smtClean="0">
                <a:latin typeface="黑体" panose="02010609060101010101" pitchFamily="49" charset="-122"/>
                <a:ea typeface="黑体" panose="02010609060101010101" pitchFamily="49" charset="-122"/>
              </a:rPr>
              <a:t>。如</a:t>
            </a:r>
            <a:r>
              <a:rPr lang="en-US" altLang="zh-CN" smtClean="0"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zh-CN" altLang="zh-CN" smtClean="0">
                <a:latin typeface="黑体" panose="02010609060101010101" pitchFamily="49" charset="-122"/>
                <a:ea typeface="黑体" panose="02010609060101010101" pitchFamily="49" charset="-122"/>
              </a:rPr>
              <a:t>这段时间，他很辛苦。</a:t>
            </a:r>
            <a:endParaRPr lang="zh-CN" altLang="zh-CN" smtClean="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atinLnBrk="1">
              <a:buNone/>
            </a:pPr>
            <a:r>
              <a:rPr lang="zh-CN" altLang="zh-CN" smtClean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②代词，泛指，任何一个人</a:t>
            </a:r>
            <a:r>
              <a:rPr lang="zh-CN" altLang="zh-CN" smtClean="0">
                <a:latin typeface="黑体" panose="02010609060101010101" pitchFamily="49" charset="-122"/>
                <a:ea typeface="黑体" panose="02010609060101010101" pitchFamily="49" charset="-122"/>
              </a:rPr>
              <a:t>。如</a:t>
            </a:r>
            <a:r>
              <a:rPr lang="en-US" altLang="zh-CN" smtClean="0"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zh-CN" altLang="zh-CN" smtClean="0">
                <a:latin typeface="黑体" panose="02010609060101010101" pitchFamily="49" charset="-122"/>
                <a:ea typeface="黑体" panose="02010609060101010101" pitchFamily="49" charset="-122"/>
              </a:rPr>
              <a:t>谁来保护环境，呵护我们的地球</a:t>
            </a:r>
            <a:r>
              <a:rPr lang="en-US" altLang="zh-CN" smtClean="0">
                <a:latin typeface="黑体" panose="02010609060101010101" pitchFamily="49" charset="-122"/>
                <a:ea typeface="黑体" panose="02010609060101010101" pitchFamily="49" charset="-122"/>
              </a:rPr>
              <a:t>? </a:t>
            </a:r>
            <a:r>
              <a:rPr lang="zh-CN" altLang="zh-CN" smtClean="0">
                <a:latin typeface="黑体" panose="02010609060101010101" pitchFamily="49" charset="-122"/>
                <a:ea typeface="黑体" panose="02010609060101010101" pitchFamily="49" charset="-122"/>
              </a:rPr>
              <a:t>是你，是我，是他。</a:t>
            </a:r>
            <a:endParaRPr lang="zh-CN" altLang="zh-CN" smtClean="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atinLnBrk="1">
              <a:buNone/>
            </a:pPr>
            <a:r>
              <a:rPr lang="zh-CN" altLang="zh-CN" smtClean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③代词，虚指</a:t>
            </a:r>
            <a:r>
              <a:rPr lang="zh-CN" altLang="zh-CN" smtClean="0">
                <a:latin typeface="黑体" panose="02010609060101010101" pitchFamily="49" charset="-122"/>
                <a:ea typeface="黑体" panose="02010609060101010101" pitchFamily="49" charset="-122"/>
              </a:rPr>
              <a:t>，用在动词和数量词之间。如</a:t>
            </a:r>
            <a:r>
              <a:rPr lang="en-US" altLang="zh-CN" smtClean="0">
                <a:latin typeface="黑体" panose="02010609060101010101" pitchFamily="49" charset="-122"/>
                <a:ea typeface="黑体" panose="02010609060101010101" pitchFamily="49" charset="-122"/>
              </a:rPr>
              <a:t>:</a:t>
            </a:r>
            <a:r>
              <a:rPr lang="zh-CN" altLang="zh-CN" smtClean="0">
                <a:latin typeface="黑体" panose="02010609060101010101" pitchFamily="49" charset="-122"/>
                <a:ea typeface="黑体" panose="02010609060101010101" pitchFamily="49" charset="-122"/>
              </a:rPr>
              <a:t>唱他几句</a:t>
            </a:r>
            <a:endParaRPr lang="en-US" altLang="zh-CN" smtClean="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latinLnBrk="1">
              <a:buNone/>
            </a:pPr>
            <a:r>
              <a:rPr lang="zh-CN" altLang="en-US" smtClean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指示代词：</a:t>
            </a:r>
            <a:r>
              <a:rPr lang="zh-CN" altLang="zh-CN" smtClean="0">
                <a:latin typeface="黑体" panose="02010609060101010101" pitchFamily="49" charset="-122"/>
                <a:ea typeface="黑体" panose="02010609060101010101" pitchFamily="49" charset="-122"/>
              </a:rPr>
              <a:t>①指另一方面或其他地方。例如：早已他去</a:t>
            </a:r>
            <a:endParaRPr lang="zh-CN" altLang="zh-CN" smtClean="0"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r>
              <a:rPr lang="zh-CN" altLang="zh-CN" smtClean="0">
                <a:latin typeface="黑体" panose="02010609060101010101" pitchFamily="49" charset="-122"/>
                <a:ea typeface="黑体" panose="02010609060101010101" pitchFamily="49" charset="-122"/>
              </a:rPr>
              <a:t>②另外的，其他的。例如：他人</a:t>
            </a:r>
            <a:r>
              <a:rPr lang="en-US" altLang="zh-CN" smtClean="0">
                <a:latin typeface="黑体" panose="02010609060101010101" pitchFamily="49" charset="-122"/>
                <a:ea typeface="黑体" panose="02010609060101010101" pitchFamily="49" charset="-122"/>
              </a:rPr>
              <a:t>/</a:t>
            </a:r>
            <a:r>
              <a:rPr lang="zh-CN" altLang="zh-CN" smtClean="0">
                <a:latin typeface="黑体" panose="02010609060101010101" pitchFamily="49" charset="-122"/>
                <a:ea typeface="黑体" panose="02010609060101010101" pitchFamily="49" charset="-122"/>
              </a:rPr>
              <a:t>他乡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503555" y="577215"/>
            <a:ext cx="11182985" cy="5600065"/>
          </a:xfrm>
        </p:spPr>
        <p:txBody>
          <a:bodyPr>
            <a:normAutofit/>
          </a:bodyPr>
          <a:lstStyle/>
          <a:p>
            <a:pPr marL="0" indent="0" fontAlgn="auto">
              <a:lnSpc>
                <a:spcPct val="100000"/>
              </a:lnSpc>
              <a:buNone/>
            </a:pP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(</a:t>
            </a:r>
            <a:r>
              <a:rPr lang="en-US" altLang="zh-CN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3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)人的皮肤最外层是角质层，是构成皮肤天然防御的第一道屏障。你也许知道，皮肤有皮脂腺，它会分泌油脂，覆盖在角质层表面，以减少角质层水分蒸发，起到保湿作用。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下列句子中的“你”和文中画横线处的“你”，用法相同的一项是(3分)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A.你写的作文脱离了材料，因此得分一定不会很高。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B.听了车站的广播，三个人你看看我，我看看你，都笑了,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C.下雨了，请你帮助舍友收取一下晾晒在外面的衣服。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D.她是大家公认的学霸，脱口而出的文章叫你不得不服。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>
                <a:solidFill>
                  <a:srgbClr val="FF0000"/>
                </a:solidFill>
                <a:sym typeface="+mn-ea"/>
              </a:rPr>
              <a:t>【</a:t>
            </a:r>
            <a:r>
              <a:rPr lang="zh-CN" altLang="en-US">
                <a:solidFill>
                  <a:srgbClr val="FF0000"/>
                </a:solidFill>
              </a:rPr>
              <a:t>参考答案】D(文中画横线处的“你”和D项的“你”泛指任何人。其他三项都是称对方)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534035" y="279400"/>
            <a:ext cx="11311255" cy="6492875"/>
          </a:xfrm>
        </p:spPr>
        <p:txBody>
          <a:bodyPr>
            <a:normAutofit/>
          </a:bodyPr>
          <a:lstStyle/>
          <a:p>
            <a:pPr marL="0" indent="0" fontAlgn="auto">
              <a:lnSpc>
                <a:spcPct val="100000"/>
              </a:lnSpc>
              <a:buNone/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(</a:t>
            </a:r>
            <a:r>
              <a:rPr lang="en-US" altLang="zh-CN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4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)手机支付、高铁站安检、入住宾馆，甚至在商场购物衣帽间前刷一刷脸，AI(人工智能)</a:t>
            </a:r>
            <a:r>
              <a:rPr lang="zh-CN" altLang="en-US" sz="240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导购就能向你精准</a:t>
            </a: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推荐个性化服饰搭一些地方在执法监督、政务服务、医疗等领域广泛应用人脸识别系统“刷脸”挂号、“刷脸”办理个税等都已成为现实。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下列句子中的“你”和文中画横线处的“你”，用法相同的一项是(3分)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A.风吼得这么凶，真叫人害怕，我可替你担心呢!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B.你一条，他一条，一共提出了五六十条建议。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C.你这没有骨气的无耻的文人。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 sz="2400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D.你只需动动手指即可参与抽奖活动。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 sz="2400">
                <a:solidFill>
                  <a:srgbClr val="FF0000"/>
                </a:solidFill>
                <a:sym typeface="+mn-ea"/>
              </a:rPr>
              <a:t>【</a:t>
            </a:r>
            <a:r>
              <a:rPr lang="zh-CN" altLang="en-US" sz="2400">
                <a:solidFill>
                  <a:srgbClr val="FF0000"/>
                </a:solidFill>
              </a:rPr>
              <a:t>参考答案】D【解题思路】文中的“你”泛指任何一个人;无论什么人;无论哪一个人。A、C两项属于第二人称，B项是指团体中的某一个个体，D项和文中的“你”意义相同，是泛指任何一个人。故选D项。</a:t>
            </a:r>
            <a:endParaRPr lang="zh-CN" altLang="en-US" sz="24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zh-CN" smtClean="0"/>
              <a:t>你</a:t>
            </a: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430575" y="1296816"/>
            <a:ext cx="11159169" cy="4351338"/>
          </a:xfrm>
        </p:spPr>
        <p:txBody>
          <a:bodyPr/>
          <a:lstStyle/>
          <a:p>
            <a:pPr latinLnBrk="1"/>
            <a:r>
              <a:rPr lang="zh-CN" altLang="zh-CN" smtClean="0">
                <a:solidFill>
                  <a:srgbClr val="C00000"/>
                </a:solidFill>
              </a:rPr>
              <a:t>①称对方（一个人）（</a:t>
            </a:r>
            <a:r>
              <a:rPr lang="zh-CN" altLang="zh-CN" smtClean="0"/>
              <a:t>第二人称）。例如：你这个人</a:t>
            </a:r>
            <a:endParaRPr lang="zh-CN" altLang="zh-CN" smtClean="0"/>
          </a:p>
          <a:p>
            <a:pPr latinLnBrk="1"/>
            <a:r>
              <a:rPr lang="zh-CN" altLang="zh-CN" smtClean="0"/>
              <a:t>②定语，表示领属，</a:t>
            </a:r>
            <a:r>
              <a:rPr lang="zh-CN" altLang="zh-CN" smtClean="0">
                <a:solidFill>
                  <a:srgbClr val="C00000"/>
                </a:solidFill>
              </a:rPr>
              <a:t>如同你的、你们的</a:t>
            </a:r>
            <a:r>
              <a:rPr lang="zh-CN" altLang="zh-CN" smtClean="0"/>
              <a:t>，用在单位之间，如你班、你校、你厂</a:t>
            </a:r>
            <a:r>
              <a:rPr lang="zh-CN" altLang="en-US" smtClean="0"/>
              <a:t>。</a:t>
            </a:r>
            <a:r>
              <a:rPr lang="zh-CN" altLang="zh-CN" smtClean="0"/>
              <a:t>有时也用来指称</a:t>
            </a:r>
            <a:r>
              <a:rPr lang="en-US" altLang="zh-CN" smtClean="0"/>
              <a:t>“</a:t>
            </a:r>
            <a:r>
              <a:rPr lang="zh-CN" altLang="zh-CN" smtClean="0"/>
              <a:t>你们</a:t>
            </a:r>
            <a:r>
              <a:rPr lang="en-US" altLang="zh-CN" smtClean="0"/>
              <a:t>”</a:t>
            </a:r>
            <a:r>
              <a:rPr lang="zh-CN" altLang="zh-CN" smtClean="0"/>
              <a:t>。例如：你校</a:t>
            </a:r>
            <a:r>
              <a:rPr lang="en-US" altLang="zh-CN" smtClean="0"/>
              <a:t>/</a:t>
            </a:r>
            <a:r>
              <a:rPr lang="zh-CN" altLang="zh-CN" smtClean="0"/>
              <a:t>你局</a:t>
            </a:r>
            <a:endParaRPr lang="zh-CN" altLang="zh-CN" smtClean="0"/>
          </a:p>
          <a:p>
            <a:pPr latinLnBrk="1"/>
            <a:r>
              <a:rPr lang="zh-CN" altLang="zh-CN" smtClean="0">
                <a:solidFill>
                  <a:srgbClr val="C00000"/>
                </a:solidFill>
              </a:rPr>
              <a:t>③泛指任何人（有时实际上指我）。</a:t>
            </a:r>
            <a:endParaRPr lang="en-US" altLang="zh-CN" smtClean="0">
              <a:solidFill>
                <a:srgbClr val="C00000"/>
              </a:solidFill>
            </a:endParaRPr>
          </a:p>
          <a:p>
            <a:pPr latinLnBrk="1"/>
            <a:r>
              <a:rPr lang="zh-CN" altLang="zh-CN" smtClean="0"/>
              <a:t>例如：他的才学叫你不得不佩服</a:t>
            </a:r>
            <a:endParaRPr lang="zh-CN" altLang="zh-CN" smtClean="0"/>
          </a:p>
          <a:p>
            <a:r>
              <a:rPr lang="zh-CN" altLang="zh-CN" smtClean="0"/>
              <a:t>④</a:t>
            </a:r>
            <a:r>
              <a:rPr lang="en-US" altLang="zh-CN" smtClean="0"/>
              <a:t>“</a:t>
            </a:r>
            <a:r>
              <a:rPr lang="zh-CN" altLang="zh-CN" smtClean="0"/>
              <a:t>你</a:t>
            </a:r>
            <a:r>
              <a:rPr lang="en-US" altLang="zh-CN" smtClean="0"/>
              <a:t>”</a:t>
            </a:r>
            <a:r>
              <a:rPr lang="zh-CN" altLang="zh-CN" smtClean="0"/>
              <a:t>跟</a:t>
            </a:r>
            <a:r>
              <a:rPr lang="en-US" altLang="zh-CN" smtClean="0"/>
              <a:t>“</a:t>
            </a:r>
            <a:r>
              <a:rPr lang="zh-CN" altLang="zh-CN" smtClean="0"/>
              <a:t>我</a:t>
            </a:r>
            <a:r>
              <a:rPr lang="en-US" altLang="zh-CN" smtClean="0"/>
              <a:t>”</a:t>
            </a:r>
            <a:r>
              <a:rPr lang="zh-CN" altLang="zh-CN" smtClean="0"/>
              <a:t>或</a:t>
            </a:r>
            <a:r>
              <a:rPr lang="en-US" altLang="zh-CN" smtClean="0"/>
              <a:t>“</a:t>
            </a:r>
            <a:r>
              <a:rPr lang="zh-CN" altLang="zh-CN" smtClean="0"/>
              <a:t>他</a:t>
            </a:r>
            <a:r>
              <a:rPr lang="en-US" altLang="zh-CN" smtClean="0"/>
              <a:t>”</a:t>
            </a:r>
            <a:r>
              <a:rPr lang="zh-CN" altLang="zh-CN" smtClean="0"/>
              <a:t>配合，表示许多人一起参加或彼此采取同样行动</a:t>
            </a:r>
            <a:r>
              <a:rPr lang="en-US" altLang="zh-CN" smtClean="0">
                <a:solidFill>
                  <a:srgbClr val="C00000"/>
                </a:solidFill>
              </a:rPr>
              <a:t>(</a:t>
            </a:r>
            <a:r>
              <a:rPr lang="zh-CN" altLang="zh-CN" smtClean="0">
                <a:solidFill>
                  <a:srgbClr val="C00000"/>
                </a:solidFill>
              </a:rPr>
              <a:t>团体中的某一个人）</a:t>
            </a:r>
            <a:r>
              <a:rPr lang="zh-CN" altLang="zh-CN" b="1" smtClean="0">
                <a:solidFill>
                  <a:srgbClr val="C00000"/>
                </a:solidFill>
              </a:rPr>
              <a:t>。</a:t>
            </a:r>
            <a:r>
              <a:rPr lang="zh-CN" altLang="zh-CN" smtClean="0"/>
              <a:t>例如：你追我赶</a:t>
            </a:r>
            <a:r>
              <a:rPr lang="en-US" altLang="zh-CN" smtClean="0"/>
              <a:t>/</a:t>
            </a:r>
            <a:r>
              <a:rPr lang="zh-CN" altLang="zh-CN" smtClean="0"/>
              <a:t>你一条，他一条，提出了许多条建议。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748030" y="365125"/>
            <a:ext cx="10695940" cy="5812155"/>
          </a:xfrm>
        </p:spPr>
        <p:txBody>
          <a:bodyPr/>
          <a:lstStyle/>
          <a:p>
            <a:pPr marL="0" indent="0" algn="l">
              <a:lnSpc>
                <a:spcPct val="100000"/>
              </a:lnSpc>
              <a:buClrTx/>
              <a:buSzTx/>
              <a:buNone/>
            </a:pP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(5)</a:t>
            </a:r>
            <a:r>
              <a:rPr lang="zh-CN" altLang="en-US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你我每天晚上的睡眠</a:t>
            </a: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，都是从非快速眼动睡眠，到快速眼动睡眠，再到非快速眼动睡眠的过程。下列句子中的“我”和文中画横线处的“我”用法相同的一项是(3分)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algn="l">
              <a:lnSpc>
                <a:spcPct val="100000"/>
              </a:lnSpc>
              <a:buClrTx/>
              <a:buSzTx/>
              <a:buNone/>
            </a:pP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A.敌我矛盾是人民与人民的敌人之间的矛盾。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algn="l">
              <a:lnSpc>
                <a:spcPct val="100000"/>
              </a:lnSpc>
              <a:buClrTx/>
              <a:buSzTx/>
              <a:buNone/>
            </a:pP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B.你单位的来函，我单位已收到并进行研究。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algn="l">
              <a:lnSpc>
                <a:spcPct val="100000"/>
              </a:lnSpc>
              <a:buClrTx/>
              <a:buSzTx/>
              <a:buNone/>
            </a:pP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C.你我之间已经隔了一层厚厚的厚障壁了。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algn="l">
              <a:lnSpc>
                <a:spcPct val="100000"/>
              </a:lnSpc>
              <a:buClrTx/>
              <a:buSzTx/>
              <a:buNone/>
            </a:pPr>
            <a:r>
              <a:rPr lang="zh-CN" altLang="en-US"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D.你我一起，一起争做国家安全的守护人。</a:t>
            </a:r>
            <a:endParaRPr lang="zh-CN" altLang="en-US"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  <a:p>
            <a:pPr marL="0" indent="0" algn="l">
              <a:lnSpc>
                <a:spcPct val="100000"/>
              </a:lnSpc>
              <a:buClrTx/>
              <a:buSzTx/>
              <a:buNone/>
            </a:pPr>
            <a:r>
              <a:rPr lang="zh-CN" altLang="en-US">
                <a:solidFill>
                  <a:srgbClr val="FF0000"/>
                </a:solidFill>
              </a:rPr>
              <a:t>【参考答案】</a:t>
            </a:r>
            <a:r>
              <a:rPr lang="zh-CN" altLang="en-US" smtClean="0">
                <a:solidFill>
                  <a:srgbClr val="FF0000"/>
                </a:solidFill>
              </a:rPr>
              <a:t>D</a:t>
            </a:r>
            <a:endParaRPr lang="en-US" altLang="zh-CN" smtClean="0">
              <a:solidFill>
                <a:srgbClr val="FF0000"/>
              </a:solidFill>
            </a:endParaRPr>
          </a:p>
          <a:p>
            <a:pPr marL="0" indent="0" algn="l">
              <a:lnSpc>
                <a:spcPct val="100000"/>
              </a:lnSpc>
              <a:buClrTx/>
              <a:buSzTx/>
              <a:buNone/>
            </a:pPr>
            <a:r>
              <a:rPr lang="zh-CN" altLang="en-US" smtClean="0">
                <a:solidFill>
                  <a:srgbClr val="FF0000"/>
                </a:solidFill>
              </a:rPr>
              <a:t>(</a:t>
            </a:r>
            <a:r>
              <a:rPr lang="zh-CN" altLang="en-US">
                <a:solidFill>
                  <a:srgbClr val="FF0000"/>
                </a:solidFill>
              </a:rPr>
              <a:t>文中画横线处的“我”和D项中的“我”都表示</a:t>
            </a:r>
            <a:r>
              <a:rPr lang="zh-CN" altLang="en-US">
                <a:solidFill>
                  <a:srgbClr val="0070C0"/>
                </a:solidFill>
              </a:rPr>
              <a:t>泛</a:t>
            </a:r>
            <a:r>
              <a:rPr lang="zh-CN" altLang="en-US" smtClean="0">
                <a:solidFill>
                  <a:srgbClr val="0070C0"/>
                </a:solidFill>
              </a:rPr>
              <a:t>指</a:t>
            </a:r>
            <a:endParaRPr lang="en-US" altLang="zh-CN" smtClean="0">
              <a:solidFill>
                <a:srgbClr val="0070C0"/>
              </a:solidFill>
            </a:endParaRPr>
          </a:p>
          <a:p>
            <a:pPr marL="0" indent="0" algn="l">
              <a:lnSpc>
                <a:spcPct val="100000"/>
              </a:lnSpc>
              <a:buClrTx/>
              <a:buSzTx/>
              <a:buNone/>
            </a:pPr>
            <a:r>
              <a:rPr lang="zh-CN" altLang="en-US" smtClean="0">
                <a:solidFill>
                  <a:srgbClr val="FF0000"/>
                </a:solidFill>
              </a:rPr>
              <a:t>A、B</a:t>
            </a:r>
            <a:r>
              <a:rPr lang="zh-CN" altLang="en-US">
                <a:solidFill>
                  <a:srgbClr val="FF0000"/>
                </a:solidFill>
              </a:rPr>
              <a:t>两项都是人称代词，</a:t>
            </a:r>
            <a:r>
              <a:rPr lang="zh-CN" altLang="en-US">
                <a:solidFill>
                  <a:srgbClr val="0070C0"/>
                </a:solidFill>
              </a:rPr>
              <a:t>指“我们</a:t>
            </a:r>
            <a:r>
              <a:rPr lang="zh-CN" altLang="en-US">
                <a:solidFill>
                  <a:srgbClr val="FF0000"/>
                </a:solidFill>
              </a:rPr>
              <a:t>”。C.人称代词，</a:t>
            </a:r>
            <a:r>
              <a:rPr lang="zh-CN" altLang="en-US">
                <a:solidFill>
                  <a:srgbClr val="0070C0"/>
                </a:solidFill>
              </a:rPr>
              <a:t>指自己</a:t>
            </a:r>
            <a:r>
              <a:rPr lang="zh-CN" altLang="en-US">
                <a:solidFill>
                  <a:srgbClr val="FF0000"/>
                </a:solidFill>
              </a:rPr>
              <a:t>)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805150" y="0"/>
            <a:ext cx="10515600" cy="1325563"/>
          </a:xfrm>
        </p:spPr>
        <p:txBody>
          <a:bodyPr/>
          <a:lstStyle/>
          <a:p>
            <a:r>
              <a:rPr lang="zh-CN" altLang="zh-CN" smtClean="0">
                <a:solidFill>
                  <a:srgbClr val="C00000"/>
                </a:solidFill>
              </a:rPr>
              <a:t>我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815248" y="1222872"/>
            <a:ext cx="10538552" cy="4954091"/>
          </a:xfrm>
        </p:spPr>
        <p:txBody>
          <a:bodyPr>
            <a:normAutofit fontScale="92500" lnSpcReduction="20000"/>
          </a:bodyPr>
          <a:lstStyle/>
          <a:p>
            <a:pPr latinLnBrk="1">
              <a:buNone/>
            </a:pPr>
            <a:r>
              <a:rPr lang="zh-CN" altLang="zh-CN" smtClean="0"/>
              <a:t>①称自己。例如：我这个人</a:t>
            </a:r>
            <a:endParaRPr lang="zh-CN" altLang="zh-CN" smtClean="0"/>
          </a:p>
          <a:p>
            <a:pPr latinLnBrk="1">
              <a:buNone/>
            </a:pPr>
            <a:r>
              <a:rPr lang="zh-CN" altLang="zh-CN" smtClean="0"/>
              <a:t>②有时也用来指称</a:t>
            </a:r>
            <a:r>
              <a:rPr lang="en-US" altLang="zh-CN" smtClean="0"/>
              <a:t>“</a:t>
            </a:r>
            <a:r>
              <a:rPr lang="zh-CN" altLang="zh-CN" smtClean="0"/>
              <a:t>我们</a:t>
            </a:r>
            <a:r>
              <a:rPr lang="en-US" altLang="zh-CN" smtClean="0"/>
              <a:t>”</a:t>
            </a:r>
            <a:r>
              <a:rPr lang="zh-CN" altLang="zh-CN" smtClean="0"/>
              <a:t>“我们的”（作定语）。例如：我校</a:t>
            </a:r>
            <a:r>
              <a:rPr lang="en-US" altLang="zh-CN" smtClean="0"/>
              <a:t>/</a:t>
            </a:r>
            <a:r>
              <a:rPr lang="zh-CN" altLang="zh-CN" smtClean="0"/>
              <a:t>我军</a:t>
            </a:r>
            <a:endParaRPr lang="zh-CN" altLang="zh-CN" smtClean="0"/>
          </a:p>
          <a:p>
            <a:pPr latinLnBrk="1">
              <a:buNone/>
            </a:pPr>
            <a:r>
              <a:rPr lang="zh-CN" altLang="zh-CN" smtClean="0"/>
              <a:t>③</a:t>
            </a:r>
            <a:r>
              <a:rPr lang="en-US" altLang="zh-CN" smtClean="0"/>
              <a:t>“</a:t>
            </a:r>
            <a:r>
              <a:rPr lang="zh-CN" altLang="zh-CN" smtClean="0"/>
              <a:t>我、你</a:t>
            </a:r>
            <a:r>
              <a:rPr lang="en-US" altLang="zh-CN" smtClean="0"/>
              <a:t>”</a:t>
            </a:r>
            <a:r>
              <a:rPr lang="zh-CN" altLang="zh-CN" smtClean="0"/>
              <a:t>连用，</a:t>
            </a:r>
            <a:r>
              <a:rPr lang="zh-CN" altLang="zh-CN" smtClean="0">
                <a:solidFill>
                  <a:srgbClr val="C00000"/>
                </a:solidFill>
              </a:rPr>
              <a:t>表示泛指</a:t>
            </a:r>
            <a:r>
              <a:rPr lang="zh-CN" altLang="zh-CN" smtClean="0"/>
              <a:t>。例如：大家你让我，我让你</a:t>
            </a:r>
            <a:endParaRPr lang="zh-CN" altLang="zh-CN" smtClean="0"/>
          </a:p>
          <a:p>
            <a:pPr latinLnBrk="1">
              <a:buNone/>
            </a:pPr>
            <a:r>
              <a:rPr lang="zh-CN" altLang="zh-CN" smtClean="0"/>
              <a:t>④泛指自己一方。彼竭我盈，故克</a:t>
            </a:r>
            <a:endParaRPr lang="zh-CN" altLang="zh-CN" smtClean="0"/>
          </a:p>
          <a:p>
            <a:pPr latinLnBrk="1">
              <a:buNone/>
            </a:pPr>
            <a:r>
              <a:rPr lang="zh-CN" altLang="zh-CN" b="1" smtClean="0"/>
              <a:t>补充：“我们”</a:t>
            </a:r>
            <a:endParaRPr lang="zh-CN" altLang="zh-CN" smtClean="0"/>
          </a:p>
          <a:p>
            <a:pPr latinLnBrk="1">
              <a:buNone/>
            </a:pPr>
            <a:r>
              <a:rPr lang="zh-CN" altLang="zh-CN" smtClean="0"/>
              <a:t>①包括说话人在内的若干人。例如：学校，是我们的。</a:t>
            </a:r>
            <a:endParaRPr lang="zh-CN" altLang="zh-CN" smtClean="0"/>
          </a:p>
          <a:p>
            <a:pPr latinLnBrk="1">
              <a:buNone/>
            </a:pPr>
            <a:r>
              <a:rPr lang="zh-CN" altLang="zh-CN" smtClean="0"/>
              <a:t>② </a:t>
            </a:r>
            <a:r>
              <a:rPr lang="en-US" altLang="zh-CN" smtClean="0"/>
              <a:t>a.</a:t>
            </a:r>
            <a:r>
              <a:rPr lang="zh-CN" altLang="zh-CN" smtClean="0"/>
              <a:t>含有亲昵色彩用于口语</a:t>
            </a:r>
            <a:endParaRPr lang="zh-CN" altLang="zh-CN" smtClean="0"/>
          </a:p>
          <a:p>
            <a:pPr latinLnBrk="1">
              <a:buNone/>
            </a:pPr>
            <a:r>
              <a:rPr lang="zh-CN" altLang="zh-CN" smtClean="0"/>
              <a:t>如</a:t>
            </a:r>
            <a:r>
              <a:rPr lang="en-US" altLang="zh-CN" smtClean="0"/>
              <a:t>:</a:t>
            </a:r>
            <a:r>
              <a:rPr lang="zh-CN" altLang="zh-CN" smtClean="0"/>
              <a:t>我们那口子</a:t>
            </a:r>
            <a:r>
              <a:rPr lang="en-US" altLang="zh-CN" smtClean="0"/>
              <a:t>(</a:t>
            </a:r>
            <a:r>
              <a:rPr lang="zh-CN" altLang="zh-CN" smtClean="0"/>
              <a:t>我丈夫或我妻子</a:t>
            </a:r>
            <a:r>
              <a:rPr lang="en-US" altLang="zh-CN" smtClean="0"/>
              <a:t>)</a:t>
            </a:r>
            <a:endParaRPr lang="zh-CN" altLang="zh-CN" smtClean="0"/>
          </a:p>
          <a:p>
            <a:pPr latinLnBrk="1">
              <a:buNone/>
            </a:pPr>
            <a:r>
              <a:rPr lang="en-US" altLang="zh-CN" smtClean="0"/>
              <a:t>b.</a:t>
            </a:r>
            <a:r>
              <a:rPr lang="zh-CN" altLang="zh-CN" smtClean="0"/>
              <a:t>含有委婉语气，多用于报告或论文中。</a:t>
            </a:r>
            <a:endParaRPr lang="zh-CN" altLang="zh-CN" smtClean="0"/>
          </a:p>
          <a:p>
            <a:pPr latinLnBrk="1">
              <a:buNone/>
            </a:pPr>
            <a:r>
              <a:rPr lang="zh-CN" altLang="zh-CN" smtClean="0"/>
              <a:t>如</a:t>
            </a:r>
            <a:r>
              <a:rPr lang="en-US" altLang="zh-CN" smtClean="0"/>
              <a:t>:</a:t>
            </a:r>
            <a:r>
              <a:rPr lang="zh-CN" altLang="zh-CN" smtClean="0"/>
              <a:t>这是我们要注意的问题。</a:t>
            </a:r>
            <a:endParaRPr lang="zh-CN" altLang="zh-CN" smtClean="0"/>
          </a:p>
          <a:p>
            <a:pPr>
              <a:lnSpc>
                <a:spcPct val="120000"/>
              </a:lnSpc>
              <a:buNone/>
            </a:pPr>
            <a:r>
              <a:rPr lang="zh-CN" altLang="zh-CN" smtClean="0"/>
              <a:t>③指“你”，“你们”，含亲切意味，如</a:t>
            </a:r>
            <a:r>
              <a:rPr lang="en-US" altLang="zh-CN" smtClean="0"/>
              <a:t>:(</a:t>
            </a:r>
            <a:r>
              <a:rPr lang="zh-CN" altLang="zh-CN" smtClean="0"/>
              <a:t>情境</a:t>
            </a:r>
            <a:r>
              <a:rPr lang="en-US" altLang="zh-CN" smtClean="0"/>
              <a:t>:</a:t>
            </a:r>
            <a:r>
              <a:rPr lang="zh-CN" altLang="zh-CN" smtClean="0"/>
              <a:t>小明长得很胖，长辈对小明说</a:t>
            </a:r>
            <a:r>
              <a:rPr lang="en-US" altLang="zh-CN" smtClean="0"/>
              <a:t>)</a:t>
            </a:r>
            <a:r>
              <a:rPr lang="zh-CN" altLang="zh-CN" smtClean="0"/>
              <a:t>小明呀，我们一定要注意锻炼身体。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334645" y="179705"/>
            <a:ext cx="11019155" cy="5997575"/>
          </a:xfrm>
        </p:spPr>
        <p:txBody>
          <a:bodyPr>
            <a:normAutofit/>
          </a:bodyPr>
          <a:lstStyle/>
          <a:p>
            <a:pPr fontAlgn="auto">
              <a:lnSpc>
                <a:spcPct val="150000"/>
              </a:lnSpc>
            </a:pPr>
            <a:r>
              <a:rPr lang="zh-CN" altLang="en-US" b="1">
                <a:solidFill>
                  <a:srgbClr val="C00000"/>
                </a:solidFill>
              </a:rPr>
              <a:t>二</a:t>
            </a:r>
            <a:r>
              <a:rPr lang="zh-CN" altLang="en-US" b="1" smtClean="0">
                <a:solidFill>
                  <a:srgbClr val="C00000"/>
                </a:solidFill>
              </a:rPr>
              <a:t>、代词语</a:t>
            </a:r>
            <a:r>
              <a:rPr lang="zh-CN" altLang="en-US" b="1">
                <a:solidFill>
                  <a:srgbClr val="C00000"/>
                </a:solidFill>
              </a:rPr>
              <a:t>法功能</a:t>
            </a:r>
            <a:endParaRPr lang="zh-CN" altLang="en-US" b="1">
              <a:solidFill>
                <a:srgbClr val="C00000"/>
              </a:solidFill>
            </a:endParaRPr>
          </a:p>
          <a:p>
            <a:pPr fontAlgn="auto">
              <a:lnSpc>
                <a:spcPct val="100000"/>
              </a:lnSpc>
              <a:buNone/>
            </a:pPr>
            <a:r>
              <a:rPr lang="zh-CN" altLang="en-US"/>
              <a:t>一般来说，代词的语法功能取决于它所代替的词。代词一般有</a:t>
            </a:r>
            <a:r>
              <a:rPr lang="zh-CN" altLang="en-US">
                <a:solidFill>
                  <a:srgbClr val="C00000"/>
                </a:solidFill>
              </a:rPr>
              <a:t>确指</a:t>
            </a:r>
            <a:r>
              <a:rPr lang="zh-CN" altLang="en-US"/>
              <a:t>，也可以</a:t>
            </a:r>
            <a:r>
              <a:rPr lang="zh-CN" altLang="en-US">
                <a:solidFill>
                  <a:srgbClr val="C00000"/>
                </a:solidFill>
              </a:rPr>
              <a:t>活用</a:t>
            </a:r>
            <a:r>
              <a:rPr lang="zh-CN" altLang="en-US"/>
              <a:t>，即代词的</a:t>
            </a:r>
            <a:r>
              <a:rPr lang="zh-CN" altLang="en-US">
                <a:solidFill>
                  <a:srgbClr val="C00000"/>
                </a:solidFill>
              </a:rPr>
              <a:t>虚</a:t>
            </a:r>
            <a:r>
              <a:rPr lang="zh-CN" altLang="en-US" smtClean="0">
                <a:solidFill>
                  <a:srgbClr val="C00000"/>
                </a:solidFill>
              </a:rPr>
              <a:t>指、泛指用</a:t>
            </a:r>
            <a:r>
              <a:rPr lang="zh-CN" altLang="en-US">
                <a:solidFill>
                  <a:srgbClr val="C00000"/>
                </a:solidFill>
              </a:rPr>
              <a:t>法</a:t>
            </a:r>
            <a:r>
              <a:rPr lang="zh-CN" altLang="en-US"/>
              <a:t>。在某</a:t>
            </a:r>
            <a:r>
              <a:rPr lang="zh-CN" altLang="en-US" smtClean="0"/>
              <a:t>些情景里</a:t>
            </a:r>
            <a:r>
              <a:rPr lang="zh-CN" altLang="en-US"/>
              <a:t>,代词的所指超出了正常的指代范围,由原先的</a:t>
            </a:r>
            <a:r>
              <a:rPr lang="zh-CN" altLang="en-US">
                <a:solidFill>
                  <a:srgbClr val="C00000"/>
                </a:solidFill>
              </a:rPr>
              <a:t>具体所指</a:t>
            </a:r>
            <a:r>
              <a:rPr lang="zh-CN" altLang="en-US"/>
              <a:t>变为</a:t>
            </a:r>
            <a:r>
              <a:rPr lang="zh-CN" altLang="en-US">
                <a:solidFill>
                  <a:srgbClr val="C00000"/>
                </a:solidFill>
              </a:rPr>
              <a:t>泛指或者虚指</a:t>
            </a:r>
            <a:r>
              <a:rPr lang="zh-CN" altLang="en-US" smtClean="0"/>
              <a:t>。</a:t>
            </a:r>
            <a:endParaRPr lang="zh-CN" altLang="en-US"/>
          </a:p>
          <a:p>
            <a:pPr marL="0" indent="0" fontAlgn="auto">
              <a:lnSpc>
                <a:spcPct val="100000"/>
              </a:lnSpc>
              <a:buNone/>
            </a:pPr>
            <a:r>
              <a:rPr lang="zh-CN" altLang="en-US"/>
              <a:t>例如：</a:t>
            </a:r>
            <a:endParaRPr lang="zh-CN" altLang="en-US"/>
          </a:p>
          <a:p>
            <a:pPr marL="0" indent="0" fontAlgn="auto">
              <a:lnSpc>
                <a:spcPct val="100000"/>
              </a:lnSpc>
              <a:buNone/>
            </a:pPr>
            <a:r>
              <a:rPr lang="en-US" altLang="zh-CN"/>
              <a:t>1</a:t>
            </a:r>
            <a:r>
              <a:rPr lang="en-US" altLang="zh-CN" smtClean="0"/>
              <a:t>.</a:t>
            </a:r>
            <a:r>
              <a:rPr lang="zh-CN" altLang="en-US" smtClean="0"/>
              <a:t>大</a:t>
            </a:r>
            <a:r>
              <a:rPr lang="zh-CN" altLang="en-US"/>
              <a:t>家你一言，我一语。(“你”“我”不指特定的人，而是</a:t>
            </a:r>
            <a:r>
              <a:rPr lang="zh-CN" altLang="en-US" smtClean="0"/>
              <a:t>虚指</a:t>
            </a:r>
            <a:r>
              <a:rPr lang="zh-CN" altLang="en-US"/>
              <a:t>。)</a:t>
            </a:r>
            <a:endParaRPr lang="zh-CN" altLang="en-US"/>
          </a:p>
          <a:p>
            <a:pPr marL="0" indent="0" fontAlgn="auto">
              <a:lnSpc>
                <a:spcPct val="100000"/>
              </a:lnSpc>
              <a:buNone/>
            </a:pPr>
            <a:r>
              <a:rPr lang="en-US" altLang="zh-CN"/>
              <a:t>2</a:t>
            </a:r>
            <a:r>
              <a:rPr lang="en-US" altLang="zh-CN" smtClean="0"/>
              <a:t>.</a:t>
            </a:r>
            <a:r>
              <a:rPr lang="zh-CN" altLang="en-US"/>
              <a:t>同学们看看这，瞧瞧那。(“这”“那”不是定指，而是虚指。)</a:t>
            </a:r>
            <a:endParaRPr lang="zh-CN" altLang="en-US"/>
          </a:p>
          <a:p>
            <a:pPr marL="0" indent="0" fontAlgn="auto">
              <a:lnSpc>
                <a:spcPct val="100000"/>
              </a:lnSpc>
              <a:buNone/>
            </a:pPr>
            <a:r>
              <a:rPr lang="en-US" altLang="zh-CN" smtClean="0"/>
              <a:t>3.</a:t>
            </a:r>
            <a:r>
              <a:rPr lang="zh-CN" altLang="en-US" smtClean="0"/>
              <a:t>来</a:t>
            </a:r>
            <a:r>
              <a:rPr lang="zh-CN" altLang="en-US"/>
              <a:t>吧，战他一个痛快。(“他”是虚指，虚到无所指称的地步）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https://d.book118.com/398037125074006044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黑体</vt:lpstr>
      <vt:lpstr>宋体</vt:lpstr>
      <vt:lpstr>Office Theme</vt:lpstr>
      <vt:lpstr>人称代词的运用与表达效果题型突破</vt:lpstr>
      <vt:lpstr>PowerPoint Presentation</vt:lpstr>
      <vt:lpstr>PowerPoint Presentation</vt:lpstr>
      <vt:lpstr>             人称代词在客观题中的考查</vt:lpstr>
      <vt:lpstr>02 【高考真题·选择题型·2023年高考新课标Ⅱ卷】</vt:lpstr>
      <vt:lpstr>谁</vt:lpstr>
      <vt:lpstr>【对点训练】</vt:lpstr>
      <vt:lpstr>PowerPoint Presentation</vt:lpstr>
      <vt:lpstr>PowerPoint Presentation</vt:lpstr>
      <vt:lpstr>PowerPoint Presentation</vt:lpstr>
      <vt:lpstr>PowerPoint Presentation</vt:lpstr>
      <vt:lpstr>你</vt:lpstr>
      <vt:lpstr>PowerPoint Presentation</vt:lpstr>
      <vt:lpstr>我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2024-09-24T18:22:02.311</cp:lastPrinted>
  <dcterms:created xsi:type="dcterms:W3CDTF">2024-09-24T10:22:02Z</dcterms:created>
  <dcterms:modified xsi:type="dcterms:W3CDTF">2024-09-24T10:22:04Z</dcterms:modified>
</cp:coreProperties>
</file>